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4"/>
  </p:notesMasterIdLst>
  <p:sldIdLst>
    <p:sldId id="256" r:id="rId3"/>
    <p:sldId id="257" r:id="rId4"/>
    <p:sldId id="258" r:id="rId5"/>
    <p:sldId id="282" r:id="rId6"/>
    <p:sldId id="260" r:id="rId7"/>
    <p:sldId id="261" r:id="rId8"/>
    <p:sldId id="262" r:id="rId9"/>
    <p:sldId id="263" r:id="rId10"/>
    <p:sldId id="279" r:id="rId11"/>
    <p:sldId id="269" r:id="rId12"/>
    <p:sldId id="286" r:id="rId13"/>
    <p:sldId id="287" r:id="rId14"/>
    <p:sldId id="288" r:id="rId15"/>
    <p:sldId id="284" r:id="rId16"/>
    <p:sldId id="289" r:id="rId17"/>
    <p:sldId id="290" r:id="rId18"/>
    <p:sldId id="291" r:id="rId19"/>
    <p:sldId id="273" r:id="rId20"/>
    <p:sldId id="292" r:id="rId21"/>
    <p:sldId id="293" r:id="rId22"/>
    <p:sldId id="294" r:id="rId23"/>
  </p:sldIdLst>
  <p:sldSz cx="9144000" cy="5143500" type="screen16x9"/>
  <p:notesSz cx="6858000" cy="9144000"/>
  <p:embeddedFontLst>
    <p:embeddedFont>
      <p:font typeface="Oswald" panose="00000500000000000000"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68"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ce8f34440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g22ce8f34440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18381b44b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030E4BF-A7D7-1F7A-403A-A03258B38BA6}"/>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ED1A823B-3BAF-FA02-3CA4-C287F3BD8F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A3B82146-66F5-30E8-8415-19508F116D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3807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39BDD4B-E306-2DA8-08D9-8C0F6C0A40D3}"/>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166EEE7C-846E-C2D4-EE5C-A390BADF13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689DF319-5308-3019-9F0A-016EC7C56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73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B46979D-991F-DE95-EC5D-89FFCBB60C90}"/>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E6D6FA70-97B6-F98E-AF33-E42E6708D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C0D57217-0991-A54E-0A85-FEF71ADD62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38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51F3C71-28B4-51AF-B643-03822DDFC5B7}"/>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CFF58152-733A-A74C-728C-9C18CCDE06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E79F65B7-4080-6387-0F3D-AE37271D9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18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80FF874-D554-B88B-4FC1-0BA2F53A6EDE}"/>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8AB2D85D-7AE0-B64A-8C7B-846E737CF5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DFBE1943-D141-7E35-905D-CEF95145C5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36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79997F9-E864-B705-A30C-5B35BC91F3C1}"/>
            </a:ext>
          </a:extLst>
        </p:cNvPr>
        <p:cNvGrpSpPr/>
        <p:nvPr/>
      </p:nvGrpSpPr>
      <p:grpSpPr>
        <a:xfrm>
          <a:off x="0" y="0"/>
          <a:ext cx="0" cy="0"/>
          <a:chOff x="0" y="0"/>
          <a:chExt cx="0" cy="0"/>
        </a:xfrm>
      </p:grpSpPr>
      <p:sp>
        <p:nvSpPr>
          <p:cNvPr id="200" name="Google Shape;200;g218381b44bd_0_122:notes">
            <a:extLst>
              <a:ext uri="{FF2B5EF4-FFF2-40B4-BE49-F238E27FC236}">
                <a16:creationId xmlns:a16="http://schemas.microsoft.com/office/drawing/2014/main" id="{F153793C-F974-4E46-2393-C1C157694B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18381b44bd_0_122:notes">
            <a:extLst>
              <a:ext uri="{FF2B5EF4-FFF2-40B4-BE49-F238E27FC236}">
                <a16:creationId xmlns:a16="http://schemas.microsoft.com/office/drawing/2014/main" id="{F089029E-FA2B-0140-6228-5DBBFE039F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097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DBD255C0-6346-9BF5-4AB3-3FA01BF26769}"/>
            </a:ext>
          </a:extLst>
        </p:cNvPr>
        <p:cNvGrpSpPr/>
        <p:nvPr/>
      </p:nvGrpSpPr>
      <p:grpSpPr>
        <a:xfrm>
          <a:off x="0" y="0"/>
          <a:ext cx="0" cy="0"/>
          <a:chOff x="0" y="0"/>
          <a:chExt cx="0" cy="0"/>
        </a:xfrm>
      </p:grpSpPr>
      <p:sp>
        <p:nvSpPr>
          <p:cNvPr id="243" name="Google Shape;243;g218381b44bd_0_98:notes">
            <a:extLst>
              <a:ext uri="{FF2B5EF4-FFF2-40B4-BE49-F238E27FC236}">
                <a16:creationId xmlns:a16="http://schemas.microsoft.com/office/drawing/2014/main" id="{03FE2C51-0972-6898-8B43-AC42A0F5F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4" name="Google Shape;244;g218381b44bd_0_98:notes">
            <a:extLst>
              <a:ext uri="{FF2B5EF4-FFF2-40B4-BE49-F238E27FC236}">
                <a16:creationId xmlns:a16="http://schemas.microsoft.com/office/drawing/2014/main" id="{CA14B09A-04AD-4B59-8C41-F6C0229845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17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8381b44b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218381b44bd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18381b44b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4" name="Google Shape;244;g218381b44b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ce8f34440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g22ce8f34440_2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DDE38F84-03BE-E4B0-9F66-20A8EF720A90}"/>
            </a:ext>
          </a:extLst>
        </p:cNvPr>
        <p:cNvGrpSpPr/>
        <p:nvPr/>
      </p:nvGrpSpPr>
      <p:grpSpPr>
        <a:xfrm>
          <a:off x="0" y="0"/>
          <a:ext cx="0" cy="0"/>
          <a:chOff x="0" y="0"/>
          <a:chExt cx="0" cy="0"/>
        </a:xfrm>
      </p:grpSpPr>
      <p:sp>
        <p:nvSpPr>
          <p:cNvPr id="243" name="Google Shape;243;g218381b44bd_0_98:notes">
            <a:extLst>
              <a:ext uri="{FF2B5EF4-FFF2-40B4-BE49-F238E27FC236}">
                <a16:creationId xmlns:a16="http://schemas.microsoft.com/office/drawing/2014/main" id="{48D1FB28-6B0B-D298-1EEB-AC2325B0B5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18381b44bd_0_98:notes">
            <a:extLst>
              <a:ext uri="{FF2B5EF4-FFF2-40B4-BE49-F238E27FC236}">
                <a16:creationId xmlns:a16="http://schemas.microsoft.com/office/drawing/2014/main" id="{AB4BA194-6DB5-0376-5F3D-F0429E5E1A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764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973C215-9396-2982-6015-294B3D6DF986}"/>
            </a:ext>
          </a:extLst>
        </p:cNvPr>
        <p:cNvGrpSpPr/>
        <p:nvPr/>
      </p:nvGrpSpPr>
      <p:grpSpPr>
        <a:xfrm>
          <a:off x="0" y="0"/>
          <a:ext cx="0" cy="0"/>
          <a:chOff x="0" y="0"/>
          <a:chExt cx="0" cy="0"/>
        </a:xfrm>
      </p:grpSpPr>
      <p:sp>
        <p:nvSpPr>
          <p:cNvPr id="243" name="Google Shape;243;g218381b44bd_0_98:notes">
            <a:extLst>
              <a:ext uri="{FF2B5EF4-FFF2-40B4-BE49-F238E27FC236}">
                <a16:creationId xmlns:a16="http://schemas.microsoft.com/office/drawing/2014/main" id="{60FD79B5-AA7C-5358-70E4-A24B02959D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18381b44bd_0_98:notes">
            <a:extLst>
              <a:ext uri="{FF2B5EF4-FFF2-40B4-BE49-F238E27FC236}">
                <a16:creationId xmlns:a16="http://schemas.microsoft.com/office/drawing/2014/main" id="{1E302B9D-5EF1-41EE-A527-80967B4EE7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60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ce8f34440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22ce8f34440_2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75F4B122-8C2C-B3C8-5CD5-D629899406F6}"/>
            </a:ext>
          </a:extLst>
        </p:cNvPr>
        <p:cNvGrpSpPr/>
        <p:nvPr/>
      </p:nvGrpSpPr>
      <p:grpSpPr>
        <a:xfrm>
          <a:off x="0" y="0"/>
          <a:ext cx="0" cy="0"/>
          <a:chOff x="0" y="0"/>
          <a:chExt cx="0" cy="0"/>
        </a:xfrm>
      </p:grpSpPr>
      <p:sp>
        <p:nvSpPr>
          <p:cNvPr id="106" name="Google Shape;106;gab142ec624ad8a_12:notes">
            <a:extLst>
              <a:ext uri="{FF2B5EF4-FFF2-40B4-BE49-F238E27FC236}">
                <a16:creationId xmlns:a16="http://schemas.microsoft.com/office/drawing/2014/main" id="{E3108DDD-5805-03C3-C64B-C582ABAD72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gab142ec624ad8a_12:notes">
            <a:extLst>
              <a:ext uri="{FF2B5EF4-FFF2-40B4-BE49-F238E27FC236}">
                <a16:creationId xmlns:a16="http://schemas.microsoft.com/office/drawing/2014/main" id="{E4609804-AD25-F735-BE7F-82EEDFFFCA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latin typeface="Arial"/>
              <a:ea typeface="Arial"/>
              <a:cs typeface="Arial"/>
              <a:sym typeface="Arial"/>
            </a:endParaRPr>
          </a:p>
        </p:txBody>
      </p:sp>
    </p:spTree>
    <p:extLst>
      <p:ext uri="{BB962C8B-B14F-4D97-AF65-F5344CB8AC3E}">
        <p14:creationId xmlns:p14="http://schemas.microsoft.com/office/powerpoint/2010/main" val="337643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ce8f34440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2ce8f34440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ce8f344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2ce8f344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ce8f3444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ce8f344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e82d3f200eaab3f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2d3f200eaab3f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A7DEA33A-8B03-1561-5F17-CE722210E6AC}"/>
            </a:ext>
          </a:extLst>
        </p:cNvPr>
        <p:cNvGrpSpPr/>
        <p:nvPr/>
      </p:nvGrpSpPr>
      <p:grpSpPr>
        <a:xfrm>
          <a:off x="0" y="0"/>
          <a:ext cx="0" cy="0"/>
          <a:chOff x="0" y="0"/>
          <a:chExt cx="0" cy="0"/>
        </a:xfrm>
      </p:grpSpPr>
      <p:sp>
        <p:nvSpPr>
          <p:cNvPr id="138" name="Google Shape;138;g7e82d3f200eaab3f_7:notes">
            <a:extLst>
              <a:ext uri="{FF2B5EF4-FFF2-40B4-BE49-F238E27FC236}">
                <a16:creationId xmlns:a16="http://schemas.microsoft.com/office/drawing/2014/main" id="{013389A7-5521-B26B-7E63-A6C476F5E0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e82d3f200eaab3f_7:notes">
            <a:extLst>
              <a:ext uri="{FF2B5EF4-FFF2-40B4-BE49-F238E27FC236}">
                <a16:creationId xmlns:a16="http://schemas.microsoft.com/office/drawing/2014/main" id="{09173CA5-5DA3-B3BF-B555-B12129FD77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29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
        <p:cNvGrpSpPr/>
        <p:nvPr/>
      </p:nvGrpSpPr>
      <p:grpSpPr>
        <a:xfrm>
          <a:off x="0" y="0"/>
          <a:ext cx="0" cy="0"/>
          <a:chOff x="0" y="0"/>
          <a:chExt cx="0" cy="0"/>
        </a:xfrm>
      </p:grpSpPr>
      <p:grpSp>
        <p:nvGrpSpPr>
          <p:cNvPr id="55" name="Google Shape;55;p14"/>
          <p:cNvGrpSpPr/>
          <p:nvPr/>
        </p:nvGrpSpPr>
        <p:grpSpPr>
          <a:xfrm>
            <a:off x="6962775" y="0"/>
            <a:ext cx="1952625" cy="5143500"/>
            <a:chOff x="6963076" y="0"/>
            <a:chExt cx="1952316" cy="5143493"/>
          </a:xfrm>
        </p:grpSpPr>
        <p:sp>
          <p:nvSpPr>
            <p:cNvPr id="56" name="Google Shape;56;p14"/>
            <p:cNvSpPr/>
            <p:nvPr/>
          </p:nvSpPr>
          <p:spPr>
            <a:xfrm>
              <a:off x="6963076" y="3275009"/>
              <a:ext cx="358718" cy="1868484"/>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 name="Google Shape;57;p14"/>
            <p:cNvSpPr/>
            <p:nvPr/>
          </p:nvSpPr>
          <p:spPr>
            <a:xfrm>
              <a:off x="6963076" y="977899"/>
              <a:ext cx="358718" cy="439737"/>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p14"/>
            <p:cNvSpPr/>
            <p:nvPr/>
          </p:nvSpPr>
          <p:spPr>
            <a:xfrm>
              <a:off x="6963076" y="0"/>
              <a:ext cx="358718" cy="954087"/>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14"/>
            <p:cNvSpPr/>
            <p:nvPr/>
          </p:nvSpPr>
          <p:spPr>
            <a:xfrm>
              <a:off x="7415442" y="1035049"/>
              <a:ext cx="838067" cy="2962271"/>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14"/>
            <p:cNvSpPr/>
            <p:nvPr/>
          </p:nvSpPr>
          <p:spPr>
            <a:xfrm>
              <a:off x="7415442" y="0"/>
              <a:ext cx="838067" cy="1092199"/>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 name="Google Shape;61;p14"/>
            <p:cNvSpPr/>
            <p:nvPr/>
          </p:nvSpPr>
          <p:spPr>
            <a:xfrm>
              <a:off x="8347157" y="1552573"/>
              <a:ext cx="568235" cy="1139823"/>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 name="Google Shape;62;p14"/>
            <p:cNvSpPr/>
            <p:nvPr/>
          </p:nvSpPr>
          <p:spPr>
            <a:xfrm>
              <a:off x="8347157" y="4575169"/>
              <a:ext cx="568235" cy="568324"/>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 name="Google Shape;63;p14"/>
            <p:cNvSpPr/>
            <p:nvPr/>
          </p:nvSpPr>
          <p:spPr>
            <a:xfrm>
              <a:off x="8347157" y="2682871"/>
              <a:ext cx="568235" cy="1901822"/>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4" name="Google Shape;64;p14"/>
          <p:cNvSpPr txBox="1">
            <a:spLocks noGrp="1"/>
          </p:cNvSpPr>
          <p:nvPr>
            <p:ph type="title"/>
          </p:nvPr>
        </p:nvSpPr>
        <p:spPr>
          <a:xfrm>
            <a:off x="550500" y="759800"/>
            <a:ext cx="6107700" cy="3963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3200"/>
              <a:buNone/>
              <a:defRPr/>
            </a:lvl1pPr>
            <a:lvl2pPr lvl="1" algn="l">
              <a:spcBef>
                <a:spcPts val="0"/>
              </a:spcBef>
              <a:spcAft>
                <a:spcPts val="0"/>
              </a:spcAft>
              <a:buSzPts val="3200"/>
              <a:buNone/>
              <a:defRPr/>
            </a:lvl2pPr>
            <a:lvl3pPr lvl="2" algn="l">
              <a:spcBef>
                <a:spcPts val="0"/>
              </a:spcBef>
              <a:spcAft>
                <a:spcPts val="0"/>
              </a:spcAft>
              <a:buSzPts val="3200"/>
              <a:buNone/>
              <a:defRPr/>
            </a:lvl3pPr>
            <a:lvl4pPr lvl="3" algn="l">
              <a:spcBef>
                <a:spcPts val="0"/>
              </a:spcBef>
              <a:spcAft>
                <a:spcPts val="0"/>
              </a:spcAft>
              <a:buSzPts val="3200"/>
              <a:buNone/>
              <a:defRPr/>
            </a:lvl4pPr>
            <a:lvl5pPr lvl="4" algn="l">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65" name="Google Shape;65;p14"/>
          <p:cNvSpPr txBox="1">
            <a:spLocks noGrp="1"/>
          </p:cNvSpPr>
          <p:nvPr>
            <p:ph type="body" idx="1"/>
          </p:nvPr>
        </p:nvSpPr>
        <p:spPr>
          <a:xfrm>
            <a:off x="550500" y="1353950"/>
            <a:ext cx="2853600" cy="3418200"/>
          </a:xfrm>
          <a:prstGeom prst="rect">
            <a:avLst/>
          </a:prstGeom>
          <a:noFill/>
          <a:ln>
            <a:noFill/>
          </a:ln>
        </p:spPr>
        <p:txBody>
          <a:bodyPr spcFirstLastPara="1" wrap="square" lIns="0" tIns="0" rIns="0" bIns="0" anchor="t" anchorCtr="0">
            <a:noAutofit/>
          </a:bodyPr>
          <a:lstStyle>
            <a:lvl1pPr marL="457200" lvl="0" indent="-355600" algn="l">
              <a:spcBef>
                <a:spcPts val="0"/>
              </a:spcBef>
              <a:spcAft>
                <a:spcPts val="0"/>
              </a:spcAft>
              <a:buSzPts val="2000"/>
              <a:buChar char="▸"/>
              <a:defRPr sz="2000"/>
            </a:lvl1pPr>
            <a:lvl2pPr marL="914400" lvl="1" indent="-355600" algn="l">
              <a:spcBef>
                <a:spcPts val="800"/>
              </a:spcBef>
              <a:spcAft>
                <a:spcPts val="0"/>
              </a:spcAft>
              <a:buSzPts val="2000"/>
              <a:buChar char="▹"/>
              <a:defRPr sz="2000"/>
            </a:lvl2pPr>
            <a:lvl3pPr marL="1371600" lvl="2" indent="-355600" algn="l">
              <a:spcBef>
                <a:spcPts val="800"/>
              </a:spcBef>
              <a:spcAft>
                <a:spcPts val="0"/>
              </a:spcAft>
              <a:buSzPts val="2000"/>
              <a:buChar char="■"/>
              <a:defRPr sz="2000"/>
            </a:lvl3pPr>
            <a:lvl4pPr marL="1828800" lvl="3" indent="-355600" algn="l">
              <a:spcBef>
                <a:spcPts val="800"/>
              </a:spcBef>
              <a:spcAft>
                <a:spcPts val="0"/>
              </a:spcAft>
              <a:buSzPts val="2000"/>
              <a:buChar char="●"/>
              <a:defRPr sz="2000"/>
            </a:lvl4pPr>
            <a:lvl5pPr marL="2286000" lvl="4" indent="-355600" algn="l">
              <a:spcBef>
                <a:spcPts val="800"/>
              </a:spcBef>
              <a:spcAft>
                <a:spcPts val="0"/>
              </a:spcAft>
              <a:buSzPts val="2000"/>
              <a:buChar char="○"/>
              <a:defRPr sz="2000"/>
            </a:lvl5pPr>
            <a:lvl6pPr marL="2743200" lvl="5" indent="-355600" algn="l">
              <a:lnSpc>
                <a:spcPct val="100000"/>
              </a:lnSpc>
              <a:spcBef>
                <a:spcPts val="800"/>
              </a:spcBef>
              <a:spcAft>
                <a:spcPts val="0"/>
              </a:spcAft>
              <a:buSzPts val="2000"/>
              <a:buChar char="■"/>
              <a:defRPr sz="2000"/>
            </a:lvl6pPr>
            <a:lvl7pPr marL="3200400" lvl="6" indent="-355600" algn="l">
              <a:lnSpc>
                <a:spcPct val="100000"/>
              </a:lnSpc>
              <a:spcBef>
                <a:spcPts val="800"/>
              </a:spcBef>
              <a:spcAft>
                <a:spcPts val="0"/>
              </a:spcAft>
              <a:buSzPts val="2000"/>
              <a:buChar char="●"/>
              <a:defRPr sz="2000"/>
            </a:lvl7pPr>
            <a:lvl8pPr marL="3657600" lvl="7" indent="-355600" algn="l">
              <a:lnSpc>
                <a:spcPct val="100000"/>
              </a:lnSpc>
              <a:spcBef>
                <a:spcPts val="800"/>
              </a:spcBef>
              <a:spcAft>
                <a:spcPts val="0"/>
              </a:spcAft>
              <a:buSzPts val="2000"/>
              <a:buChar char="○"/>
              <a:defRPr sz="2000"/>
            </a:lvl8pPr>
            <a:lvl9pPr marL="4114800" lvl="8" indent="-355600" algn="l">
              <a:lnSpc>
                <a:spcPct val="100000"/>
              </a:lnSpc>
              <a:spcBef>
                <a:spcPts val="800"/>
              </a:spcBef>
              <a:spcAft>
                <a:spcPts val="800"/>
              </a:spcAft>
              <a:buSzPts val="2000"/>
              <a:buChar char="■"/>
              <a:defRPr sz="2000"/>
            </a:lvl9pPr>
          </a:lstStyle>
          <a:p>
            <a:endParaRPr/>
          </a:p>
        </p:txBody>
      </p:sp>
      <p:sp>
        <p:nvSpPr>
          <p:cNvPr id="66" name="Google Shape;66;p14"/>
          <p:cNvSpPr txBox="1">
            <a:spLocks noGrp="1"/>
          </p:cNvSpPr>
          <p:nvPr>
            <p:ph type="body" idx="2"/>
          </p:nvPr>
        </p:nvSpPr>
        <p:spPr>
          <a:xfrm>
            <a:off x="3804472" y="1353950"/>
            <a:ext cx="2853600" cy="3418200"/>
          </a:xfrm>
          <a:prstGeom prst="rect">
            <a:avLst/>
          </a:prstGeom>
          <a:noFill/>
          <a:ln>
            <a:noFill/>
          </a:ln>
        </p:spPr>
        <p:txBody>
          <a:bodyPr spcFirstLastPara="1" wrap="square" lIns="0" tIns="0" rIns="0" bIns="0" anchor="t" anchorCtr="0">
            <a:noAutofit/>
          </a:bodyPr>
          <a:lstStyle>
            <a:lvl1pPr marL="457200" lvl="0" indent="-355600" algn="l">
              <a:spcBef>
                <a:spcPts val="0"/>
              </a:spcBef>
              <a:spcAft>
                <a:spcPts val="0"/>
              </a:spcAft>
              <a:buSzPts val="2000"/>
              <a:buChar char="▸"/>
              <a:defRPr sz="2000"/>
            </a:lvl1pPr>
            <a:lvl2pPr marL="914400" lvl="1" indent="-355600" algn="l">
              <a:spcBef>
                <a:spcPts val="800"/>
              </a:spcBef>
              <a:spcAft>
                <a:spcPts val="0"/>
              </a:spcAft>
              <a:buSzPts val="2000"/>
              <a:buChar char="▹"/>
              <a:defRPr sz="2000"/>
            </a:lvl2pPr>
            <a:lvl3pPr marL="1371600" lvl="2" indent="-355600" algn="l">
              <a:spcBef>
                <a:spcPts val="800"/>
              </a:spcBef>
              <a:spcAft>
                <a:spcPts val="0"/>
              </a:spcAft>
              <a:buSzPts val="2000"/>
              <a:buChar char="■"/>
              <a:defRPr sz="2000"/>
            </a:lvl3pPr>
            <a:lvl4pPr marL="1828800" lvl="3" indent="-355600" algn="l">
              <a:spcBef>
                <a:spcPts val="800"/>
              </a:spcBef>
              <a:spcAft>
                <a:spcPts val="0"/>
              </a:spcAft>
              <a:buSzPts val="2000"/>
              <a:buChar char="●"/>
              <a:defRPr sz="2000"/>
            </a:lvl4pPr>
            <a:lvl5pPr marL="2286000" lvl="4" indent="-355600" algn="l">
              <a:spcBef>
                <a:spcPts val="800"/>
              </a:spcBef>
              <a:spcAft>
                <a:spcPts val="0"/>
              </a:spcAft>
              <a:buSzPts val="2000"/>
              <a:buChar char="○"/>
              <a:defRPr sz="2000"/>
            </a:lvl5pPr>
            <a:lvl6pPr marL="2743200" lvl="5" indent="-355600" algn="l">
              <a:lnSpc>
                <a:spcPct val="100000"/>
              </a:lnSpc>
              <a:spcBef>
                <a:spcPts val="800"/>
              </a:spcBef>
              <a:spcAft>
                <a:spcPts val="0"/>
              </a:spcAft>
              <a:buSzPts val="2000"/>
              <a:buChar char="■"/>
              <a:defRPr sz="2000"/>
            </a:lvl6pPr>
            <a:lvl7pPr marL="3200400" lvl="6" indent="-355600" algn="l">
              <a:lnSpc>
                <a:spcPct val="100000"/>
              </a:lnSpc>
              <a:spcBef>
                <a:spcPts val="800"/>
              </a:spcBef>
              <a:spcAft>
                <a:spcPts val="0"/>
              </a:spcAft>
              <a:buSzPts val="2000"/>
              <a:buChar char="●"/>
              <a:defRPr sz="2000"/>
            </a:lvl7pPr>
            <a:lvl8pPr marL="3657600" lvl="7" indent="-355600" algn="l">
              <a:lnSpc>
                <a:spcPct val="100000"/>
              </a:lnSpc>
              <a:spcBef>
                <a:spcPts val="800"/>
              </a:spcBef>
              <a:spcAft>
                <a:spcPts val="0"/>
              </a:spcAft>
              <a:buSzPts val="2000"/>
              <a:buChar char="○"/>
              <a:defRPr sz="2000"/>
            </a:lvl8pPr>
            <a:lvl9pPr marL="4114800" lvl="8" indent="-355600" algn="l">
              <a:lnSpc>
                <a:spcPct val="100000"/>
              </a:lnSpc>
              <a:spcBef>
                <a:spcPts val="800"/>
              </a:spcBef>
              <a:spcAft>
                <a:spcPts val="800"/>
              </a:spcAft>
              <a:buSzPts val="2000"/>
              <a:buChar char="■"/>
              <a:defRPr sz="2000"/>
            </a:lvl9pPr>
          </a:lstStyle>
          <a:p>
            <a:endParaRPr/>
          </a:p>
        </p:txBody>
      </p:sp>
      <p:sp>
        <p:nvSpPr>
          <p:cNvPr id="67" name="Google Shape;67;p14"/>
          <p:cNvSpPr txBox="1">
            <a:spLocks noGrp="1"/>
          </p:cNvSpPr>
          <p:nvPr>
            <p:ph type="sldNum" idx="12"/>
          </p:nvPr>
        </p:nvSpPr>
        <p:spPr>
          <a:xfrm>
            <a:off x="8345488" y="4687888"/>
            <a:ext cx="569912" cy="455612"/>
          </a:xfrm>
          <a:prstGeom prst="rect">
            <a:avLst/>
          </a:prstGeom>
          <a:noFill/>
          <a:ln>
            <a:noFill/>
          </a:ln>
        </p:spPr>
        <p:txBody>
          <a:bodyPr spcFirstLastPara="1" wrap="square" lIns="0" tIns="0" rIns="0" bIns="0" anchor="ctr" anchorCtr="0">
            <a:noAutofit/>
          </a:bodyPr>
          <a:lstStyle>
            <a:lvl1pPr marL="0" lvl="0"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1pPr>
            <a:lvl2pPr marL="0" lvl="1"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2pPr>
            <a:lvl3pPr marL="0" lvl="2"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3pPr>
            <a:lvl4pPr marL="0" lvl="3"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4pPr>
            <a:lvl5pPr marL="0" lvl="4"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5pPr>
            <a:lvl6pPr marL="0" lvl="5"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6pPr>
            <a:lvl7pPr marL="0" lvl="6"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7pPr>
            <a:lvl8pPr marL="0" lvl="7"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8pPr>
            <a:lvl9pPr marL="0" lvl="8" indent="0" algn="ctr">
              <a:spcBef>
                <a:spcPts val="0"/>
              </a:spcBef>
              <a:spcAft>
                <a:spcPts val="0"/>
              </a:spcAft>
              <a:buSzPts val="1300"/>
              <a:buNone/>
              <a:defRPr sz="1300" b="0" i="0" u="none" strike="noStrike" cap="none">
                <a:solidFill>
                  <a:srgbClr val="FFFFFF"/>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8"/>
        <p:cNvGrpSpPr/>
        <p:nvPr/>
      </p:nvGrpSpPr>
      <p:grpSpPr>
        <a:xfrm>
          <a:off x="0" y="0"/>
          <a:ext cx="0" cy="0"/>
          <a:chOff x="0" y="0"/>
          <a:chExt cx="0" cy="0"/>
        </a:xfrm>
      </p:grpSpPr>
      <p:sp>
        <p:nvSpPr>
          <p:cNvPr id="69" name="Google Shape;69;p15"/>
          <p:cNvSpPr/>
          <p:nvPr/>
        </p:nvSpPr>
        <p:spPr>
          <a:xfrm>
            <a:off x="7813675" y="0"/>
            <a:ext cx="892175" cy="322263"/>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 name="Google Shape;70;p15"/>
          <p:cNvSpPr/>
          <p:nvPr/>
        </p:nvSpPr>
        <p:spPr>
          <a:xfrm>
            <a:off x="3649663" y="0"/>
            <a:ext cx="565150" cy="1700213"/>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 name="Google Shape;71;p15"/>
          <p:cNvSpPr/>
          <p:nvPr/>
        </p:nvSpPr>
        <p:spPr>
          <a:xfrm>
            <a:off x="4359275" y="609600"/>
            <a:ext cx="1314450" cy="2119313"/>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15"/>
          <p:cNvSpPr/>
          <p:nvPr/>
        </p:nvSpPr>
        <p:spPr>
          <a:xfrm>
            <a:off x="5821363" y="992188"/>
            <a:ext cx="1844675" cy="4159250"/>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 name="Google Shape;73;p15"/>
          <p:cNvSpPr/>
          <p:nvPr/>
        </p:nvSpPr>
        <p:spPr>
          <a:xfrm>
            <a:off x="4359275" y="2643188"/>
            <a:ext cx="1314450" cy="2511425"/>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 name="Google Shape;74;p15"/>
          <p:cNvSpPr/>
          <p:nvPr/>
        </p:nvSpPr>
        <p:spPr>
          <a:xfrm>
            <a:off x="7813675" y="306388"/>
            <a:ext cx="892175" cy="297815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 name="Google Shape;75;p15"/>
          <p:cNvSpPr/>
          <p:nvPr/>
        </p:nvSpPr>
        <p:spPr>
          <a:xfrm>
            <a:off x="5821363" y="0"/>
            <a:ext cx="1844675" cy="1160463"/>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 name="Google Shape;76;p15"/>
          <p:cNvSpPr/>
          <p:nvPr/>
        </p:nvSpPr>
        <p:spPr>
          <a:xfrm>
            <a:off x="7813675" y="3276600"/>
            <a:ext cx="892175" cy="1166813"/>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 name="Google Shape;77;p15"/>
          <p:cNvSpPr txBox="1">
            <a:spLocks noGrp="1"/>
          </p:cNvSpPr>
          <p:nvPr>
            <p:ph type="ctrTitle"/>
          </p:nvPr>
        </p:nvSpPr>
        <p:spPr>
          <a:xfrm>
            <a:off x="550500" y="3044025"/>
            <a:ext cx="3638700" cy="11598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8" name="Google Shape;78;p15"/>
          <p:cNvSpPr txBox="1">
            <a:spLocks noGrp="1"/>
          </p:cNvSpPr>
          <p:nvPr>
            <p:ph type="subTitle" idx="1"/>
          </p:nvPr>
        </p:nvSpPr>
        <p:spPr>
          <a:xfrm>
            <a:off x="550500" y="4300725"/>
            <a:ext cx="3638700" cy="375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2000"/>
              <a:buNone/>
              <a:defRPr sz="2000">
                <a:solidFill>
                  <a:schemeClr val="accent2"/>
                </a:solidFill>
              </a:defRPr>
            </a:lvl1pPr>
            <a:lvl2pPr lvl="1" algn="l">
              <a:spcBef>
                <a:spcPts val="800"/>
              </a:spcBef>
              <a:spcAft>
                <a:spcPts val="0"/>
              </a:spcAft>
              <a:buSzPts val="2600"/>
              <a:buNone/>
              <a:defRPr sz="2600">
                <a:solidFill>
                  <a:schemeClr val="accent2"/>
                </a:solidFill>
              </a:defRPr>
            </a:lvl2pPr>
            <a:lvl3pPr lvl="2" algn="l">
              <a:spcBef>
                <a:spcPts val="800"/>
              </a:spcBef>
              <a:spcAft>
                <a:spcPts val="0"/>
              </a:spcAft>
              <a:buSzPts val="2600"/>
              <a:buNone/>
              <a:defRPr sz="2600">
                <a:solidFill>
                  <a:schemeClr val="accent2"/>
                </a:solidFill>
              </a:defRPr>
            </a:lvl3pPr>
            <a:lvl4pPr lvl="3" algn="l">
              <a:spcBef>
                <a:spcPts val="800"/>
              </a:spcBef>
              <a:spcAft>
                <a:spcPts val="0"/>
              </a:spcAft>
              <a:buClr>
                <a:schemeClr val="accent2"/>
              </a:buClr>
              <a:buSzPts val="2600"/>
              <a:buNone/>
              <a:defRPr sz="2600">
                <a:solidFill>
                  <a:schemeClr val="accent2"/>
                </a:solidFill>
              </a:defRPr>
            </a:lvl4pPr>
            <a:lvl5pPr lvl="4" algn="l">
              <a:spcBef>
                <a:spcPts val="800"/>
              </a:spcBef>
              <a:spcAft>
                <a:spcPts val="0"/>
              </a:spcAft>
              <a:buClr>
                <a:schemeClr val="accent2"/>
              </a:buClr>
              <a:buSzPts val="2600"/>
              <a:buNone/>
              <a:defRPr sz="2600">
                <a:solidFill>
                  <a:schemeClr val="accent2"/>
                </a:solidFill>
              </a:defRPr>
            </a:lvl5pPr>
            <a:lvl6pPr lvl="5" algn="l">
              <a:lnSpc>
                <a:spcPct val="100000"/>
              </a:lnSpc>
              <a:spcBef>
                <a:spcPts val="800"/>
              </a:spcBef>
              <a:spcAft>
                <a:spcPts val="0"/>
              </a:spcAft>
              <a:buClr>
                <a:schemeClr val="accent2"/>
              </a:buClr>
              <a:buSzPts val="2600"/>
              <a:buNone/>
              <a:defRPr sz="2600">
                <a:solidFill>
                  <a:schemeClr val="accent2"/>
                </a:solidFill>
              </a:defRPr>
            </a:lvl6pPr>
            <a:lvl7pPr lvl="6" algn="l">
              <a:lnSpc>
                <a:spcPct val="100000"/>
              </a:lnSpc>
              <a:spcBef>
                <a:spcPts val="800"/>
              </a:spcBef>
              <a:spcAft>
                <a:spcPts val="0"/>
              </a:spcAft>
              <a:buClr>
                <a:schemeClr val="accent2"/>
              </a:buClr>
              <a:buSzPts val="2600"/>
              <a:buNone/>
              <a:defRPr sz="2600">
                <a:solidFill>
                  <a:schemeClr val="accent2"/>
                </a:solidFill>
              </a:defRPr>
            </a:lvl7pPr>
            <a:lvl8pPr lvl="7" algn="l">
              <a:lnSpc>
                <a:spcPct val="100000"/>
              </a:lnSpc>
              <a:spcBef>
                <a:spcPts val="800"/>
              </a:spcBef>
              <a:spcAft>
                <a:spcPts val="0"/>
              </a:spcAft>
              <a:buClr>
                <a:schemeClr val="accent2"/>
              </a:buClr>
              <a:buSzPts val="2600"/>
              <a:buNone/>
              <a:defRPr sz="2600">
                <a:solidFill>
                  <a:schemeClr val="accent2"/>
                </a:solidFill>
              </a:defRPr>
            </a:lvl8pPr>
            <a:lvl9pPr lvl="8" algn="l">
              <a:lnSpc>
                <a:spcPct val="100000"/>
              </a:lnSpc>
              <a:spcBef>
                <a:spcPts val="800"/>
              </a:spcBef>
              <a:spcAft>
                <a:spcPts val="800"/>
              </a:spcAft>
              <a:buClr>
                <a:schemeClr val="accent2"/>
              </a:buClr>
              <a:buSzPts val="2600"/>
              <a:buNone/>
              <a:defRPr sz="26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50863" y="760413"/>
            <a:ext cx="6107112" cy="395287"/>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550863" y="1354138"/>
            <a:ext cx="6107112" cy="3033712"/>
          </a:xfrm>
          <a:prstGeom prst="rect">
            <a:avLst/>
          </a:prstGeom>
          <a:noFill/>
          <a:ln>
            <a:noFill/>
          </a:ln>
        </p:spPr>
        <p:txBody>
          <a:bodyPr spcFirstLastPara="1" wrap="square" lIns="0" tIns="0" rIns="0" bIns="0"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345488" y="4687888"/>
            <a:ext cx="569912" cy="455612"/>
          </a:xfrm>
          <a:prstGeom prst="rect">
            <a:avLst/>
          </a:prstGeom>
          <a:noFill/>
          <a:ln>
            <a:noFill/>
          </a:ln>
        </p:spPr>
        <p:txBody>
          <a:bodyPr spcFirstLastPara="1" wrap="square" lIns="0" tIns="0" rIns="0" bIns="0" anchor="ctr" anchorCtr="0">
            <a:noAutofit/>
          </a:bodyPr>
          <a:lstStyle>
            <a:lvl1pPr marL="0" marR="0" lvl="0"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1pPr>
            <a:lvl2pPr marL="0" marR="0" lvl="1"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2pPr>
            <a:lvl3pPr marL="0" marR="0" lvl="2"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3pPr>
            <a:lvl4pPr marL="0" marR="0" lvl="3"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4pPr>
            <a:lvl5pPr marL="0" marR="0" lvl="4"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5pPr>
            <a:lvl6pPr marL="0" marR="0" lvl="5"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6pPr>
            <a:lvl7pPr marL="0" marR="0" lvl="6"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7pPr>
            <a:lvl8pPr marL="0" marR="0" lvl="7"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8pPr>
            <a:lvl9pPr marL="0" marR="0" lvl="8" indent="0" algn="ctr" rtl="0">
              <a:spcBef>
                <a:spcPts val="0"/>
              </a:spcBef>
              <a:spcAft>
                <a:spcPts val="0"/>
              </a:spcAft>
              <a:buClr>
                <a:srgbClr val="000000"/>
              </a:buClr>
              <a:buSzPts val="1300"/>
              <a:buFont typeface="Arial"/>
              <a:buNone/>
              <a:defRPr sz="1300" b="0" i="0" u="none" strike="noStrike" cap="none">
                <a:solidFill>
                  <a:srgbClr val="FFFFFF"/>
                </a:solidFill>
                <a:latin typeface="Oswald"/>
                <a:ea typeface="Oswald"/>
                <a:cs typeface="Oswald"/>
                <a:sym typeface="Oswa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sldNum" idx="12"/>
          </p:nvPr>
        </p:nvSpPr>
        <p:spPr>
          <a:xfrm>
            <a:off x="8345488" y="4687888"/>
            <a:ext cx="569912" cy="45561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a:t>
            </a:fld>
            <a:endParaRPr sz="1300" b="0" i="0" u="none" strike="noStrike" cap="none">
              <a:solidFill>
                <a:srgbClr val="FFFFFF"/>
              </a:solidFill>
              <a:latin typeface="Oswald"/>
              <a:ea typeface="Oswald"/>
              <a:cs typeface="Oswald"/>
              <a:sym typeface="Oswald"/>
            </a:endParaRPr>
          </a:p>
        </p:txBody>
      </p:sp>
      <p:sp>
        <p:nvSpPr>
          <p:cNvPr id="84" name="Google Shape;84;p16"/>
          <p:cNvSpPr/>
          <p:nvPr/>
        </p:nvSpPr>
        <p:spPr>
          <a:xfrm>
            <a:off x="400700" y="2087896"/>
            <a:ext cx="5888588" cy="1644046"/>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 b="1" i="0" u="none" strike="noStrike" cap="none" dirty="0">
                <a:solidFill>
                  <a:srgbClr val="000000"/>
                </a:solidFill>
              </a:rPr>
              <a:t>Team Members: </a:t>
            </a:r>
            <a:endParaRPr b="1" dirty="0"/>
          </a:p>
          <a:p>
            <a:pPr marL="0" marR="0" lvl="0" indent="0" algn="just" rtl="0">
              <a:lnSpc>
                <a:spcPct val="150000"/>
              </a:lnSpc>
              <a:spcBef>
                <a:spcPts val="0"/>
              </a:spcBef>
              <a:spcAft>
                <a:spcPts val="0"/>
              </a:spcAft>
              <a:buClr>
                <a:srgbClr val="000000"/>
              </a:buClr>
              <a:buSzPts val="1400"/>
              <a:buFont typeface="Arial"/>
              <a:buNone/>
            </a:pPr>
            <a:r>
              <a:rPr lang="en-IN" dirty="0"/>
              <a:t>	ALBERT PRAVEEN R - 722821104010 </a:t>
            </a:r>
          </a:p>
          <a:p>
            <a:pPr marL="0" marR="0" lvl="0" indent="0" algn="just" rtl="0">
              <a:lnSpc>
                <a:spcPct val="150000"/>
              </a:lnSpc>
              <a:spcBef>
                <a:spcPts val="0"/>
              </a:spcBef>
              <a:spcAft>
                <a:spcPts val="0"/>
              </a:spcAft>
              <a:buClr>
                <a:srgbClr val="000000"/>
              </a:buClr>
              <a:buSzPts val="1400"/>
              <a:buFont typeface="Arial"/>
              <a:buNone/>
            </a:pPr>
            <a:r>
              <a:rPr lang="en-IN" dirty="0"/>
              <a:t>	DEEPAK RAJAN R - 722821104033 </a:t>
            </a:r>
          </a:p>
          <a:p>
            <a:pPr marL="0" marR="0" lvl="0" indent="0" algn="just" rtl="0">
              <a:lnSpc>
                <a:spcPct val="150000"/>
              </a:lnSpc>
              <a:spcBef>
                <a:spcPts val="0"/>
              </a:spcBef>
              <a:spcAft>
                <a:spcPts val="0"/>
              </a:spcAft>
              <a:buClr>
                <a:srgbClr val="000000"/>
              </a:buClr>
              <a:buSzPts val="1400"/>
              <a:buFont typeface="Arial"/>
              <a:buNone/>
            </a:pPr>
            <a:r>
              <a:rPr lang="en-IN" dirty="0"/>
              <a:t>	JEEVANANTH P - 722821104063 </a:t>
            </a:r>
          </a:p>
          <a:p>
            <a:pPr marL="0" marR="0" lvl="0" indent="0" algn="just" rtl="0">
              <a:lnSpc>
                <a:spcPct val="150000"/>
              </a:lnSpc>
              <a:spcBef>
                <a:spcPts val="0"/>
              </a:spcBef>
              <a:spcAft>
                <a:spcPts val="0"/>
              </a:spcAft>
              <a:buClr>
                <a:srgbClr val="000000"/>
              </a:buClr>
              <a:buSzPts val="1400"/>
              <a:buFont typeface="Arial"/>
              <a:buNone/>
            </a:pPr>
            <a:r>
              <a:rPr lang="en-IN" dirty="0"/>
              <a:t>	AJAY SELVAKUMAR C R - 722821104301</a:t>
            </a:r>
            <a:endParaRPr dirty="0"/>
          </a:p>
          <a:p>
            <a:pPr marL="0" marR="0" lvl="0" indent="0" algn="just" rtl="0">
              <a:lnSpc>
                <a:spcPct val="150000"/>
              </a:lnSpc>
              <a:spcBef>
                <a:spcPts val="0"/>
              </a:spcBef>
              <a:spcAft>
                <a:spcPts val="0"/>
              </a:spcAft>
              <a:buClr>
                <a:srgbClr val="000000"/>
              </a:buClr>
              <a:buSzPts val="1400"/>
              <a:buFont typeface="Arial"/>
              <a:buNone/>
            </a:pPr>
            <a:endParaRPr dirty="0"/>
          </a:p>
          <a:p>
            <a:pPr marL="0" marR="0" lvl="0" indent="0" algn="just" rtl="0">
              <a:lnSpc>
                <a:spcPct val="150000"/>
              </a:lnSpc>
              <a:spcBef>
                <a:spcPts val="0"/>
              </a:spcBef>
              <a:spcAft>
                <a:spcPts val="0"/>
              </a:spcAft>
              <a:buClr>
                <a:srgbClr val="000000"/>
              </a:buClr>
              <a:buSzPts val="1400"/>
              <a:buFont typeface="Arial"/>
              <a:buNone/>
            </a:pPr>
            <a:endParaRPr dirty="0"/>
          </a:p>
        </p:txBody>
      </p:sp>
      <p:sp>
        <p:nvSpPr>
          <p:cNvPr id="85" name="Google Shape;85;p16"/>
          <p:cNvSpPr/>
          <p:nvPr/>
        </p:nvSpPr>
        <p:spPr>
          <a:xfrm>
            <a:off x="4276984" y="3777219"/>
            <a:ext cx="3339895" cy="1301611"/>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400"/>
              <a:buFont typeface="Arial"/>
              <a:buNone/>
            </a:pPr>
            <a:r>
              <a:rPr lang="en" b="1" i="0" u="none" strike="noStrike" cap="none" dirty="0">
                <a:solidFill>
                  <a:srgbClr val="000000"/>
                </a:solidFill>
                <a:latin typeface="Arial"/>
                <a:ea typeface="Arial"/>
                <a:cs typeface="Arial"/>
                <a:sym typeface="Arial"/>
              </a:rPr>
              <a:t>Guided By: </a:t>
            </a:r>
            <a:endParaRPr dirty="0"/>
          </a:p>
          <a:p>
            <a:pPr marL="0" marR="0" lvl="0" indent="0" algn="just" rtl="0">
              <a:lnSpc>
                <a:spcPct val="150000"/>
              </a:lnSpc>
              <a:spcBef>
                <a:spcPts val="0"/>
              </a:spcBef>
              <a:spcAft>
                <a:spcPts val="0"/>
              </a:spcAft>
              <a:buClr>
                <a:srgbClr val="000000"/>
              </a:buClr>
              <a:buSzPts val="1400"/>
              <a:buFont typeface="Arial"/>
              <a:buNone/>
            </a:pPr>
            <a:r>
              <a:rPr lang="en-IN" dirty="0"/>
              <a:t>MS.J.KEERTHIKA,M.E,(Ph.D.), </a:t>
            </a:r>
            <a:r>
              <a:rPr lang="en-IN" b="0" i="0" u="none" strike="noStrike" cap="none" dirty="0">
                <a:solidFill>
                  <a:srgbClr val="000000"/>
                </a:solidFill>
                <a:latin typeface="Arial"/>
                <a:ea typeface="Arial"/>
                <a:cs typeface="Arial"/>
                <a:sym typeface="Arial"/>
              </a:rPr>
              <a:t>Assistant Professor, </a:t>
            </a:r>
          </a:p>
          <a:p>
            <a:pPr marL="0" marR="0" lvl="0" indent="0" algn="just" rtl="0">
              <a:lnSpc>
                <a:spcPct val="150000"/>
              </a:lnSpc>
              <a:spcBef>
                <a:spcPts val="0"/>
              </a:spcBef>
              <a:spcAft>
                <a:spcPts val="0"/>
              </a:spcAft>
              <a:buClr>
                <a:srgbClr val="000000"/>
              </a:buClr>
              <a:buSzPts val="1400"/>
              <a:buFont typeface="Arial"/>
              <a:buNone/>
            </a:pPr>
            <a:r>
              <a:rPr lang="en" b="0" i="0" u="none" strike="noStrike" cap="none" dirty="0">
                <a:solidFill>
                  <a:srgbClr val="000000"/>
                </a:solidFill>
                <a:latin typeface="Arial"/>
                <a:ea typeface="Arial"/>
                <a:cs typeface="Arial"/>
                <a:sym typeface="Arial"/>
              </a:rPr>
              <a:t>Dept. of CSE</a:t>
            </a:r>
            <a:endParaRPr dirty="0"/>
          </a:p>
        </p:txBody>
      </p:sp>
      <p:pic>
        <p:nvPicPr>
          <p:cNvPr id="86" name="Google Shape;86;p16"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87" name="Google Shape;87;p16"/>
          <p:cNvSpPr txBox="1"/>
          <p:nvPr/>
        </p:nvSpPr>
        <p:spPr>
          <a:xfrm>
            <a:off x="400700" y="699433"/>
            <a:ext cx="6479100" cy="104641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2800" b="1" dirty="0">
                <a:solidFill>
                  <a:schemeClr val="accent1"/>
                </a:solidFill>
                <a:latin typeface="Oswald"/>
                <a:ea typeface="Oswald"/>
                <a:cs typeface="Oswald"/>
                <a:sym typeface="Oswald"/>
              </a:rPr>
              <a:t>REAL TIME VISUALIZATION OF STOCK MARKET PREDICTION</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550863" y="1077245"/>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i="0" u="none" strike="noStrike" cap="none" dirty="0">
                <a:solidFill>
                  <a:srgbClr val="2F3F46"/>
                </a:solidFill>
                <a:latin typeface="Times New Roman" panose="02020603050405020304" pitchFamily="18" charset="0"/>
                <a:cs typeface="Times New Roman" panose="02020603050405020304" pitchFamily="18" charset="0"/>
              </a:rPr>
              <a:t>OVERALL DESIGN EXPERIMENTAL  RESULTS</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10</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0BD3A06D-B331-F544-EBA3-1137C9A79F05}"/>
              </a:ext>
            </a:extLst>
          </p:cNvPr>
          <p:cNvPicPr/>
          <p:nvPr/>
        </p:nvPicPr>
        <p:blipFill>
          <a:blip r:embed="rId4"/>
          <a:srcRect/>
          <a:stretch/>
        </p:blipFill>
        <p:spPr>
          <a:xfrm>
            <a:off x="550863" y="1535066"/>
            <a:ext cx="5765800" cy="3259230"/>
          </a:xfrm>
          <a:prstGeom prst="rect">
            <a:avLst/>
          </a:prstGeom>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2FBB849B-B4F2-4DE9-C4FF-A092A6077E34}"/>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95FC5DA7-DC7D-4FBF-96E3-07843438C9F8}"/>
              </a:ext>
            </a:extLst>
          </p:cNvPr>
          <p:cNvSpPr txBox="1">
            <a:spLocks noGrp="1"/>
          </p:cNvSpPr>
          <p:nvPr>
            <p:ph type="title"/>
          </p:nvPr>
        </p:nvSpPr>
        <p:spPr>
          <a:xfrm>
            <a:off x="550863" y="1077245"/>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i="0" u="none" strike="noStrike" cap="none" dirty="0">
                <a:solidFill>
                  <a:srgbClr val="2F3F46"/>
                </a:solidFill>
                <a:latin typeface="Times New Roman" panose="02020603050405020304" pitchFamily="18" charset="0"/>
                <a:cs typeface="Times New Roman" panose="02020603050405020304" pitchFamily="18" charset="0"/>
              </a:rPr>
              <a:t>OVERALL DESIGN EXPERIMENTAL  RESULTS</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552C9F3E-A3E7-85F8-F349-EC4C0E5B4F41}"/>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11</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591E36C0-9925-81A4-B013-E37531DD35DF}"/>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0C33BC9F-6A3C-05CA-EDA3-C01BF9E28AD5}"/>
              </a:ext>
            </a:extLst>
          </p:cNvPr>
          <p:cNvPicPr/>
          <p:nvPr/>
        </p:nvPicPr>
        <p:blipFill>
          <a:blip r:embed="rId4"/>
          <a:srcRect/>
          <a:stretch/>
        </p:blipFill>
        <p:spPr>
          <a:xfrm>
            <a:off x="550863" y="1535963"/>
            <a:ext cx="5765800" cy="3257436"/>
          </a:xfrm>
          <a:prstGeom prst="rect">
            <a:avLst/>
          </a:prstGeom>
          <a:ln/>
        </p:spPr>
      </p:pic>
    </p:spTree>
    <p:extLst>
      <p:ext uri="{BB962C8B-B14F-4D97-AF65-F5344CB8AC3E}">
        <p14:creationId xmlns:p14="http://schemas.microsoft.com/office/powerpoint/2010/main" val="85088747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EC9DB7F-3D79-6296-FEA1-76EAC150D8CC}"/>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10F2BFB1-CA88-A30A-3313-20D6197F588F}"/>
              </a:ext>
            </a:extLst>
          </p:cNvPr>
          <p:cNvSpPr txBox="1">
            <a:spLocks noGrp="1"/>
          </p:cNvSpPr>
          <p:nvPr>
            <p:ph type="title"/>
          </p:nvPr>
        </p:nvSpPr>
        <p:spPr>
          <a:xfrm>
            <a:off x="550863" y="1077245"/>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i="0" u="none" strike="noStrike" cap="none" dirty="0">
                <a:solidFill>
                  <a:srgbClr val="2F3F46"/>
                </a:solidFill>
                <a:latin typeface="Times New Roman" panose="02020603050405020304" pitchFamily="18" charset="0"/>
                <a:cs typeface="Times New Roman" panose="02020603050405020304" pitchFamily="18" charset="0"/>
              </a:rPr>
              <a:t>OVERALL DESIGN EXPERIMENTAL  RESULTS</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FC128956-407D-5AEF-6F7D-484B93120B7A}"/>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12</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2AAB1F91-D691-3CF2-08BF-34649E36EA1F}"/>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B823D519-70C6-1C47-7C34-716E9027B186}"/>
              </a:ext>
            </a:extLst>
          </p:cNvPr>
          <p:cNvPicPr/>
          <p:nvPr/>
        </p:nvPicPr>
        <p:blipFill>
          <a:blip r:embed="rId4"/>
          <a:srcRect/>
          <a:stretch/>
        </p:blipFill>
        <p:spPr>
          <a:xfrm>
            <a:off x="550863" y="1537459"/>
            <a:ext cx="5765800" cy="3254443"/>
          </a:xfrm>
          <a:prstGeom prst="rect">
            <a:avLst/>
          </a:prstGeom>
          <a:ln/>
        </p:spPr>
      </p:pic>
    </p:spTree>
    <p:extLst>
      <p:ext uri="{BB962C8B-B14F-4D97-AF65-F5344CB8AC3E}">
        <p14:creationId xmlns:p14="http://schemas.microsoft.com/office/powerpoint/2010/main" val="349401240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6E1A51FA-110E-9580-0E88-5115DCC23BC2}"/>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8254E204-B3D1-A26D-5753-699E42FA38B8}"/>
              </a:ext>
            </a:extLst>
          </p:cNvPr>
          <p:cNvSpPr txBox="1">
            <a:spLocks noGrp="1"/>
          </p:cNvSpPr>
          <p:nvPr>
            <p:ph type="title"/>
          </p:nvPr>
        </p:nvSpPr>
        <p:spPr>
          <a:xfrm>
            <a:off x="550863" y="1077245"/>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i="0" u="none" strike="noStrike" cap="none" dirty="0">
                <a:solidFill>
                  <a:srgbClr val="2F3F46"/>
                </a:solidFill>
                <a:latin typeface="Times New Roman" panose="02020603050405020304" pitchFamily="18" charset="0"/>
                <a:cs typeface="Times New Roman" panose="02020603050405020304" pitchFamily="18" charset="0"/>
              </a:rPr>
              <a:t>OVERALL DESIGN EXPERIMENTAL  RESULTS</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6D4D0667-407E-8CAA-B02E-84A37166E9BF}"/>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13</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519D5970-F695-E2F9-8637-8917DBF5E3E9}"/>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AEB4807D-AFB2-68C9-C71E-85ACCF9DDE0C}"/>
              </a:ext>
            </a:extLst>
          </p:cNvPr>
          <p:cNvPicPr/>
          <p:nvPr/>
        </p:nvPicPr>
        <p:blipFill>
          <a:blip r:embed="rId4"/>
          <a:srcRect/>
          <a:stretch/>
        </p:blipFill>
        <p:spPr>
          <a:xfrm>
            <a:off x="550863" y="1536408"/>
            <a:ext cx="5765800" cy="3256546"/>
          </a:xfrm>
          <a:prstGeom prst="rect">
            <a:avLst/>
          </a:prstGeom>
          <a:ln/>
        </p:spPr>
      </p:pic>
    </p:spTree>
    <p:extLst>
      <p:ext uri="{BB962C8B-B14F-4D97-AF65-F5344CB8AC3E}">
        <p14:creationId xmlns:p14="http://schemas.microsoft.com/office/powerpoint/2010/main" val="220663458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CC5DB282-8C07-6142-CB00-F311124CAF97}"/>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87C9C310-1866-6C3E-A0E9-31A40BD2509A}"/>
              </a:ext>
            </a:extLst>
          </p:cNvPr>
          <p:cNvSpPr txBox="1">
            <a:spLocks noGrp="1"/>
          </p:cNvSpPr>
          <p:nvPr>
            <p:ph type="title"/>
          </p:nvPr>
        </p:nvSpPr>
        <p:spPr>
          <a:xfrm>
            <a:off x="530810" y="1105319"/>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i="0" u="none" strike="noStrike" cap="none" dirty="0">
                <a:solidFill>
                  <a:srgbClr val="2F3F46"/>
                </a:solidFill>
                <a:latin typeface="Times New Roman" panose="02020603050405020304" pitchFamily="18" charset="0"/>
                <a:cs typeface="Times New Roman" panose="02020603050405020304" pitchFamily="18" charset="0"/>
              </a:rPr>
              <a:t>OVERALL DESIGN EXPERIMENTAL  RESULTS</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2927F2C3-FE4C-2DAF-3319-D50A744A181C}"/>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14</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8634DB9B-1C8B-FE23-16A2-EE6A347336ED}"/>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68B3645D-13C2-48F3-4801-BF1FE50E2A8E}"/>
              </a:ext>
            </a:extLst>
          </p:cNvPr>
          <p:cNvPicPr/>
          <p:nvPr/>
        </p:nvPicPr>
        <p:blipFill>
          <a:blip r:embed="rId4"/>
          <a:srcRect/>
          <a:stretch/>
        </p:blipFill>
        <p:spPr>
          <a:xfrm>
            <a:off x="867033" y="1535066"/>
            <a:ext cx="5133459" cy="3259230"/>
          </a:xfrm>
          <a:prstGeom prst="rect">
            <a:avLst/>
          </a:prstGeom>
          <a:ln/>
        </p:spPr>
      </p:pic>
    </p:spTree>
    <p:extLst>
      <p:ext uri="{BB962C8B-B14F-4D97-AF65-F5344CB8AC3E}">
        <p14:creationId xmlns:p14="http://schemas.microsoft.com/office/powerpoint/2010/main" val="25499914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9622A1CF-AFC2-69E2-AD91-D9C678002297}"/>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B31F6D53-1C3B-2C45-9D49-A41384E8F907}"/>
              </a:ext>
            </a:extLst>
          </p:cNvPr>
          <p:cNvSpPr txBox="1">
            <a:spLocks noGrp="1"/>
          </p:cNvSpPr>
          <p:nvPr>
            <p:ph type="title"/>
          </p:nvPr>
        </p:nvSpPr>
        <p:spPr>
          <a:xfrm>
            <a:off x="486694" y="684214"/>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3200" b="1" dirty="0">
                <a:solidFill>
                  <a:srgbClr val="2F3F46"/>
                </a:solidFill>
                <a:latin typeface="Times New Roman" panose="02020603050405020304" pitchFamily="18" charset="0"/>
                <a:ea typeface="Times New Roman"/>
                <a:cs typeface="Times New Roman" panose="02020603050405020304" pitchFamily="18" charset="0"/>
                <a:sym typeface="Times New Roman"/>
              </a:rPr>
              <a:t>P</a:t>
            </a:r>
            <a:r>
              <a:rPr lang="en-IN" sz="3200" b="1" dirty="0">
                <a:solidFill>
                  <a:srgbClr val="2F3F46"/>
                </a:solidFill>
                <a:latin typeface="Times New Roman" panose="02020603050405020304" pitchFamily="18" charset="0"/>
                <a:ea typeface="Times New Roman"/>
                <a:cs typeface="Times New Roman" panose="02020603050405020304" pitchFamily="18" charset="0"/>
                <a:sym typeface="Times New Roman"/>
              </a:rPr>
              <a:t>ERFORMANCE EVALUATION</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A4196483-632A-B8CE-2CEA-38E38B3592EF}"/>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15</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136AF3DC-9ACF-57C5-A6C6-FAD3459060F9}"/>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0C1577B6-60B7-32A4-6169-D18114FEF840}"/>
              </a:ext>
            </a:extLst>
          </p:cNvPr>
          <p:cNvPicPr/>
          <p:nvPr/>
        </p:nvPicPr>
        <p:blipFill>
          <a:blip r:embed="rId4"/>
          <a:srcRect/>
          <a:stretch/>
        </p:blipFill>
        <p:spPr>
          <a:xfrm>
            <a:off x="867033" y="1238364"/>
            <a:ext cx="5758356" cy="3449523"/>
          </a:xfrm>
          <a:prstGeom prst="rect">
            <a:avLst/>
          </a:prstGeom>
          <a:ln/>
        </p:spPr>
      </p:pic>
    </p:spTree>
    <p:extLst>
      <p:ext uri="{BB962C8B-B14F-4D97-AF65-F5344CB8AC3E}">
        <p14:creationId xmlns:p14="http://schemas.microsoft.com/office/powerpoint/2010/main" val="764823051"/>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85A489A2-2D22-C6A0-9F4C-4C370307D1CC}"/>
            </a:ext>
          </a:extLst>
        </p:cNvPr>
        <p:cNvGrpSpPr/>
        <p:nvPr/>
      </p:nvGrpSpPr>
      <p:grpSpPr>
        <a:xfrm>
          <a:off x="0" y="0"/>
          <a:ext cx="0" cy="0"/>
          <a:chOff x="0" y="0"/>
          <a:chExt cx="0" cy="0"/>
        </a:xfrm>
      </p:grpSpPr>
      <p:sp>
        <p:nvSpPr>
          <p:cNvPr id="203" name="Google Shape;203;p29">
            <a:extLst>
              <a:ext uri="{FF2B5EF4-FFF2-40B4-BE49-F238E27FC236}">
                <a16:creationId xmlns:a16="http://schemas.microsoft.com/office/drawing/2014/main" id="{67F7D14E-72A3-D469-A142-A626C29E5551}"/>
              </a:ext>
            </a:extLst>
          </p:cNvPr>
          <p:cNvSpPr txBox="1">
            <a:spLocks noGrp="1"/>
          </p:cNvSpPr>
          <p:nvPr>
            <p:ph type="title"/>
          </p:nvPr>
        </p:nvSpPr>
        <p:spPr>
          <a:xfrm>
            <a:off x="486694" y="684214"/>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US" sz="3200" b="1" dirty="0">
                <a:solidFill>
                  <a:srgbClr val="2F3F46"/>
                </a:solidFill>
                <a:latin typeface="Times New Roman" panose="02020603050405020304" pitchFamily="18" charset="0"/>
                <a:ea typeface="Times New Roman"/>
                <a:cs typeface="Times New Roman" panose="02020603050405020304" pitchFamily="18" charset="0"/>
                <a:sym typeface="Times New Roman"/>
              </a:rPr>
              <a:t>P</a:t>
            </a:r>
            <a:r>
              <a:rPr lang="en-IN" sz="3200" b="1" dirty="0">
                <a:solidFill>
                  <a:srgbClr val="2F3F46"/>
                </a:solidFill>
                <a:latin typeface="Times New Roman" panose="02020603050405020304" pitchFamily="18" charset="0"/>
                <a:ea typeface="Times New Roman"/>
                <a:cs typeface="Times New Roman" panose="02020603050405020304" pitchFamily="18" charset="0"/>
                <a:sym typeface="Times New Roman"/>
              </a:rPr>
              <a:t>ERFORMANCE EVALUATION</a:t>
            </a:r>
            <a:endParaRPr sz="3200" b="1" dirty="0">
              <a:solidFill>
                <a:schemeClr val="tx2">
                  <a:lumMod val="1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205" name="Google Shape;205;p29">
            <a:extLst>
              <a:ext uri="{FF2B5EF4-FFF2-40B4-BE49-F238E27FC236}">
                <a16:creationId xmlns:a16="http://schemas.microsoft.com/office/drawing/2014/main" id="{1146B93E-9D77-2A93-3F31-DAF5E232B2F6}"/>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16</a:t>
            </a:fld>
            <a:endParaRPr sz="1300" b="0" i="0" u="none" strike="noStrike" cap="none">
              <a:solidFill>
                <a:srgbClr val="FFFFFF"/>
              </a:solidFill>
              <a:latin typeface="Oswald"/>
              <a:ea typeface="Oswald"/>
              <a:cs typeface="Oswald"/>
              <a:sym typeface="Oswald"/>
            </a:endParaRPr>
          </a:p>
        </p:txBody>
      </p:sp>
      <p:pic>
        <p:nvPicPr>
          <p:cNvPr id="206" name="Google Shape;206;p29" descr="SECE-TBI : : Welcome to Sri Eshwar TBI">
            <a:extLst>
              <a:ext uri="{FF2B5EF4-FFF2-40B4-BE49-F238E27FC236}">
                <a16:creationId xmlns:a16="http://schemas.microsoft.com/office/drawing/2014/main" id="{98212591-C831-508D-887D-406348183151}"/>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pic>
        <p:nvPicPr>
          <p:cNvPr id="5" name="image3.png">
            <a:extLst>
              <a:ext uri="{FF2B5EF4-FFF2-40B4-BE49-F238E27FC236}">
                <a16:creationId xmlns:a16="http://schemas.microsoft.com/office/drawing/2014/main" id="{1E376D29-C318-5FFD-0F35-E18FE24A59CA}"/>
              </a:ext>
            </a:extLst>
          </p:cNvPr>
          <p:cNvPicPr/>
          <p:nvPr/>
        </p:nvPicPr>
        <p:blipFill>
          <a:blip r:embed="rId4"/>
          <a:srcRect/>
          <a:stretch/>
        </p:blipFill>
        <p:spPr>
          <a:xfrm>
            <a:off x="955434" y="1114868"/>
            <a:ext cx="5581553" cy="3449523"/>
          </a:xfrm>
          <a:prstGeom prst="rect">
            <a:avLst/>
          </a:prstGeom>
          <a:ln/>
        </p:spPr>
      </p:pic>
    </p:spTree>
    <p:extLst>
      <p:ext uri="{BB962C8B-B14F-4D97-AF65-F5344CB8AC3E}">
        <p14:creationId xmlns:p14="http://schemas.microsoft.com/office/powerpoint/2010/main" val="3641963796"/>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89551F3-2A30-DC6E-32BB-DBA4912EA882}"/>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8B323A2C-7109-7C14-E0EC-29E4A2006FEB}"/>
              </a:ext>
            </a:extLst>
          </p:cNvPr>
          <p:cNvSpPr txBox="1">
            <a:spLocks noGrp="1"/>
          </p:cNvSpPr>
          <p:nvPr>
            <p:ph type="title"/>
          </p:nvPr>
        </p:nvSpPr>
        <p:spPr>
          <a:xfrm>
            <a:off x="379877" y="712297"/>
            <a:ext cx="6939334"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IN" sz="3200" b="1" dirty="0">
                <a:solidFill>
                  <a:srgbClr val="2F3F46"/>
                </a:solidFill>
                <a:latin typeface="Times New Roman"/>
                <a:ea typeface="Times New Roman"/>
                <a:cs typeface="Times New Roman"/>
                <a:sym typeface="Times New Roman"/>
              </a:rPr>
              <a:t>CONTRIBUTION OF THE PROJECT </a:t>
            </a:r>
            <a:endParaRPr lang="en-IN" sz="3200" b="1" dirty="0">
              <a:solidFill>
                <a:schemeClr val="accent1"/>
              </a:solidFill>
              <a:latin typeface="Times New Roman"/>
              <a:ea typeface="Times New Roman"/>
              <a:cs typeface="Times New Roman"/>
              <a:sym typeface="Times New Roman"/>
            </a:endParaRPr>
          </a:p>
        </p:txBody>
      </p:sp>
      <p:sp>
        <p:nvSpPr>
          <p:cNvPr id="247" name="Google Shape;247;p34">
            <a:extLst>
              <a:ext uri="{FF2B5EF4-FFF2-40B4-BE49-F238E27FC236}">
                <a16:creationId xmlns:a16="http://schemas.microsoft.com/office/drawing/2014/main" id="{350D19C3-4DC5-4563-B890-8E9B46FCF7CE}"/>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17</a:t>
            </a:fld>
            <a:endParaRPr sz="1300" b="0" i="0" u="none" strike="noStrike" cap="none">
              <a:solidFill>
                <a:srgbClr val="FFFFFF"/>
              </a:solidFill>
              <a:latin typeface="Oswald"/>
              <a:ea typeface="Oswald"/>
              <a:cs typeface="Oswald"/>
              <a:sym typeface="Oswald"/>
            </a:endParaRPr>
          </a:p>
        </p:txBody>
      </p:sp>
      <p:pic>
        <p:nvPicPr>
          <p:cNvPr id="248" name="Google Shape;248;p34" descr="SECE-TBI : : Welcome to Sri Eshwar TBI">
            <a:extLst>
              <a:ext uri="{FF2B5EF4-FFF2-40B4-BE49-F238E27FC236}">
                <a16:creationId xmlns:a16="http://schemas.microsoft.com/office/drawing/2014/main" id="{D2BAC804-0D6B-5DA2-0B39-7C37B6811AC7}"/>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5" name="TextBox 4">
            <a:extLst>
              <a:ext uri="{FF2B5EF4-FFF2-40B4-BE49-F238E27FC236}">
                <a16:creationId xmlns:a16="http://schemas.microsoft.com/office/drawing/2014/main" id="{D666D6EC-B941-6925-F09E-2ABFC2145718}"/>
              </a:ext>
            </a:extLst>
          </p:cNvPr>
          <p:cNvSpPr txBox="1"/>
          <p:nvPr/>
        </p:nvSpPr>
        <p:spPr>
          <a:xfrm>
            <a:off x="444045" y="1294531"/>
            <a:ext cx="6411951" cy="3108543"/>
          </a:xfrm>
          <a:prstGeom prst="rect">
            <a:avLst/>
          </a:prstGeom>
          <a:noFill/>
        </p:spPr>
        <p:txBody>
          <a:bodyPr wrap="square">
            <a:spAutoFit/>
          </a:bodyPr>
          <a:lstStyle/>
          <a:p>
            <a:pPr marL="342900" marR="0" lvl="0" indent="-342900" algn="just">
              <a:buFont typeface="Wingdings" panose="05000000000000000000" pitchFamily="2" charset="2"/>
              <a:buChar char="Ø"/>
            </a:pPr>
            <a:r>
              <a:rPr lang="en-US" dirty="0">
                <a:effectLst/>
                <a:latin typeface="+mn-lt"/>
                <a:ea typeface="Times New Roman" panose="02020603050405020304" pitchFamily="18" charset="0"/>
              </a:rPr>
              <a:t>Provides investors and traders with accurate stock price predictions, enabling informed decisions to optimize returns and minimize risks.</a:t>
            </a:r>
          </a:p>
          <a:p>
            <a:pPr marR="0" lvl="0" algn="just"/>
            <a:endParaRPr lang="en-US" dirty="0">
              <a:effectLst/>
              <a:latin typeface="+mn-lt"/>
              <a:ea typeface="Times New Roman" panose="02020603050405020304" pitchFamily="18" charset="0"/>
            </a:endParaRPr>
          </a:p>
          <a:p>
            <a:pPr marL="342900" marR="0" lvl="0" indent="-342900" algn="just">
              <a:buFont typeface="Wingdings" panose="05000000000000000000" pitchFamily="2" charset="2"/>
              <a:buChar char="Ø"/>
            </a:pPr>
            <a:r>
              <a:rPr lang="en-US" dirty="0">
                <a:effectLst/>
                <a:latin typeface="+mn-lt"/>
                <a:ea typeface="Times New Roman" panose="02020603050405020304" pitchFamily="18" charset="0"/>
              </a:rPr>
              <a:t>Offers dynamic and real-time forecasting, helping users respond promptly to market changes and capitalize on opportunities.</a:t>
            </a:r>
          </a:p>
          <a:p>
            <a:pPr marR="0" lvl="0" algn="just"/>
            <a:endParaRPr lang="en-US" dirty="0">
              <a:effectLst/>
              <a:latin typeface="+mn-lt"/>
              <a:ea typeface="Times New Roman" panose="02020603050405020304" pitchFamily="18" charset="0"/>
            </a:endParaRPr>
          </a:p>
          <a:p>
            <a:pPr marL="342900" marR="0" lvl="0" indent="-342900" algn="just">
              <a:buFont typeface="Wingdings" panose="05000000000000000000" pitchFamily="2" charset="2"/>
              <a:buChar char="Ø"/>
            </a:pPr>
            <a:r>
              <a:rPr lang="en-US" dirty="0">
                <a:effectLst/>
                <a:latin typeface="+mn-lt"/>
                <a:ea typeface="Times New Roman" panose="02020603050405020304" pitchFamily="18" charset="0"/>
              </a:rPr>
              <a:t>Reduces complexity for users by presenting key market trends and predictions through user-friendly dashboards and visualizations.</a:t>
            </a:r>
          </a:p>
          <a:p>
            <a:pPr marR="0" lvl="0" algn="just"/>
            <a:endParaRPr lang="en-US" dirty="0">
              <a:effectLst/>
              <a:latin typeface="+mn-lt"/>
              <a:ea typeface="Times New Roman" panose="02020603050405020304" pitchFamily="18" charset="0"/>
            </a:endParaRPr>
          </a:p>
          <a:p>
            <a:pPr marL="342900" marR="0" lvl="0" indent="-342900" algn="just">
              <a:buFont typeface="Wingdings" panose="05000000000000000000" pitchFamily="2" charset="2"/>
              <a:buChar char="Ø"/>
            </a:pPr>
            <a:r>
              <a:rPr lang="en-US" dirty="0">
                <a:effectLst/>
                <a:latin typeface="+mn-lt"/>
                <a:ea typeface="Times New Roman" panose="02020603050405020304" pitchFamily="18" charset="0"/>
              </a:rPr>
              <a:t>Assists in identifying potential risks in volatile markets, enabling users to take proactive measures to safeguard investments.</a:t>
            </a:r>
          </a:p>
          <a:p>
            <a:pPr marR="0" lvl="0" algn="just"/>
            <a:endParaRPr lang="en-US" dirty="0">
              <a:effectLst/>
              <a:latin typeface="+mn-lt"/>
              <a:ea typeface="Times New Roman" panose="02020603050405020304" pitchFamily="18" charset="0"/>
            </a:endParaRPr>
          </a:p>
          <a:p>
            <a:pPr marL="342900" marR="0" lvl="0" indent="-342900" algn="just">
              <a:buFont typeface="Wingdings" panose="05000000000000000000" pitchFamily="2" charset="2"/>
              <a:buChar char="Ø"/>
            </a:pPr>
            <a:r>
              <a:rPr lang="en-US" dirty="0">
                <a:effectLst/>
                <a:latin typeface="+mn-lt"/>
                <a:ea typeface="Times New Roman" panose="02020603050405020304" pitchFamily="18" charset="0"/>
              </a:rPr>
              <a:t>Democratizes access to advanced prediction tools, making stock market analysis easier for individual investors and small-scale traders.</a:t>
            </a:r>
            <a:endParaRPr lang="en-IN" dirty="0">
              <a:effectLst/>
              <a:latin typeface="+mn-lt"/>
              <a:ea typeface="Times New Roman" panose="02020603050405020304" pitchFamily="18" charset="0"/>
            </a:endParaRPr>
          </a:p>
        </p:txBody>
      </p:sp>
    </p:spTree>
    <p:extLst>
      <p:ext uri="{BB962C8B-B14F-4D97-AF65-F5344CB8AC3E}">
        <p14:creationId xmlns:p14="http://schemas.microsoft.com/office/powerpoint/2010/main" val="22867657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550863" y="760413"/>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200" b="1" dirty="0">
                <a:solidFill>
                  <a:schemeClr val="tx2">
                    <a:lumMod val="10000"/>
                  </a:schemeClr>
                </a:solidFill>
                <a:latin typeface="Times New Roman"/>
                <a:ea typeface="Times New Roman"/>
                <a:cs typeface="Times New Roman"/>
                <a:sym typeface="Times New Roman"/>
              </a:rPr>
              <a:t>FUTURE ENHANCEMENTS </a:t>
            </a:r>
            <a:endParaRPr sz="3200" b="1" dirty="0">
              <a:solidFill>
                <a:schemeClr val="tx2">
                  <a:lumMod val="10000"/>
                </a:schemeClr>
              </a:solidFill>
              <a:latin typeface="Times New Roman"/>
              <a:ea typeface="Times New Roman"/>
              <a:cs typeface="Times New Roman"/>
              <a:sym typeface="Times New Roman"/>
            </a:endParaRPr>
          </a:p>
        </p:txBody>
      </p:sp>
      <p:sp>
        <p:nvSpPr>
          <p:cNvPr id="240" name="Google Shape;240;p33"/>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18</a:t>
            </a:fld>
            <a:endParaRPr sz="1300" b="0" i="0" u="none" strike="noStrike" cap="none">
              <a:solidFill>
                <a:srgbClr val="FFFFFF"/>
              </a:solidFill>
              <a:latin typeface="Oswald"/>
              <a:ea typeface="Oswald"/>
              <a:cs typeface="Oswald"/>
              <a:sym typeface="Oswald"/>
            </a:endParaRPr>
          </a:p>
        </p:txBody>
      </p:sp>
      <p:pic>
        <p:nvPicPr>
          <p:cNvPr id="241" name="Google Shape;241;p33"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5" name="TextBox 4">
            <a:extLst>
              <a:ext uri="{FF2B5EF4-FFF2-40B4-BE49-F238E27FC236}">
                <a16:creationId xmlns:a16="http://schemas.microsoft.com/office/drawing/2014/main" id="{87887A5A-110F-856F-2497-2FF1402D4C49}"/>
              </a:ext>
            </a:extLst>
          </p:cNvPr>
          <p:cNvSpPr txBox="1"/>
          <p:nvPr/>
        </p:nvSpPr>
        <p:spPr>
          <a:xfrm>
            <a:off x="491681" y="1155813"/>
            <a:ext cx="6385196" cy="393037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b="1" dirty="0"/>
              <a:t>Integration with Financial Data Platforms: </a:t>
            </a:r>
            <a:r>
              <a:rPr lang="en-US" dirty="0"/>
              <a:t>Future versions could directly integrate with stock market platforms to automate the prediction and analysis of stock performance and trends.</a:t>
            </a:r>
          </a:p>
          <a:p>
            <a:pPr marL="285750" indent="-285750" algn="just">
              <a:lnSpc>
                <a:spcPct val="150000"/>
              </a:lnSpc>
              <a:buFont typeface="Wingdings" panose="05000000000000000000" pitchFamily="2" charset="2"/>
              <a:buChar char="Ø"/>
            </a:pPr>
            <a:r>
              <a:rPr lang="en-US" b="1" dirty="0"/>
              <a:t>Multilingual Support: </a:t>
            </a:r>
            <a:r>
              <a:rPr lang="en-US" dirty="0"/>
              <a:t>Expanding the system to support multiple languages, making it accessible to a broader range of investors and financial analysts.</a:t>
            </a:r>
          </a:p>
          <a:p>
            <a:pPr marL="285750" indent="-285750" algn="just">
              <a:lnSpc>
                <a:spcPct val="150000"/>
              </a:lnSpc>
              <a:buFont typeface="Wingdings" panose="05000000000000000000" pitchFamily="2" charset="2"/>
              <a:buChar char="Ø"/>
            </a:pPr>
            <a:r>
              <a:rPr lang="en-US" b="1" dirty="0"/>
              <a:t>Improved Contextual Understanding: </a:t>
            </a:r>
            <a:r>
              <a:rPr lang="en-US" dirty="0"/>
              <a:t>Enhancing the system’s ability to understand complex financial contexts, such as market trends and economic indicators, for more accurate predictions.</a:t>
            </a:r>
          </a:p>
          <a:p>
            <a:pPr marL="285750" indent="-285750" algn="just">
              <a:lnSpc>
                <a:spcPct val="150000"/>
              </a:lnSpc>
              <a:buFont typeface="Wingdings" panose="05000000000000000000" pitchFamily="2" charset="2"/>
              <a:buChar char="Ø"/>
            </a:pPr>
            <a:r>
              <a:rPr lang="en-US" b="1" dirty="0"/>
              <a:t>Personalized Predictions: </a:t>
            </a:r>
            <a:r>
              <a:rPr lang="en-US" dirty="0"/>
              <a:t>Incorporating user preferences and historical data to generate personalized stock predictions tailored to individual investment strategies.</a:t>
            </a:r>
            <a:endParaRPr lang="en-IN"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379877" y="712297"/>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REFERENCES </a:t>
            </a:r>
            <a:endParaRPr sz="3200" b="1" dirty="0">
              <a:solidFill>
                <a:schemeClr val="accent1"/>
              </a:solidFill>
              <a:latin typeface="Times New Roman"/>
              <a:ea typeface="Times New Roman"/>
              <a:cs typeface="Times New Roman"/>
              <a:sym typeface="Times New Roman"/>
            </a:endParaRPr>
          </a:p>
        </p:txBody>
      </p:sp>
      <p:sp>
        <p:nvSpPr>
          <p:cNvPr id="247" name="Google Shape;247;p34"/>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19</a:t>
            </a:fld>
            <a:endParaRPr sz="1300" b="0" i="0" u="none" strike="noStrike" cap="none">
              <a:solidFill>
                <a:srgbClr val="FFFFFF"/>
              </a:solidFill>
              <a:latin typeface="Oswald"/>
              <a:ea typeface="Oswald"/>
              <a:cs typeface="Oswald"/>
              <a:sym typeface="Oswald"/>
            </a:endParaRPr>
          </a:p>
        </p:txBody>
      </p:sp>
      <p:pic>
        <p:nvPicPr>
          <p:cNvPr id="248" name="Google Shape;248;p34"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5" name="TextBox 4">
            <a:extLst>
              <a:ext uri="{FF2B5EF4-FFF2-40B4-BE49-F238E27FC236}">
                <a16:creationId xmlns:a16="http://schemas.microsoft.com/office/drawing/2014/main" id="{17866E97-52AD-D422-9493-41BF14E96291}"/>
              </a:ext>
            </a:extLst>
          </p:cNvPr>
          <p:cNvSpPr txBox="1"/>
          <p:nvPr/>
        </p:nvSpPr>
        <p:spPr>
          <a:xfrm>
            <a:off x="379877" y="1107697"/>
            <a:ext cx="6411951" cy="3139321"/>
          </a:xfrm>
          <a:prstGeom prst="rect">
            <a:avLst/>
          </a:prstGeom>
          <a:noFill/>
        </p:spPr>
        <p:txBody>
          <a:bodyPr wrap="square">
            <a:spAutoFit/>
          </a:bodyPr>
          <a:lstStyle/>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A.N. Arya, Y.L. Xu, L. Stankovic, and D.P. Mandic, "Hierarchical graph learning for stock market prediction via a domain-aware graph pooling operator," ICASSP 2023-2023 IEEE International Conference on Acoustics Speech and Signal Processing (ICASSP), pp. 1-5, June 2023.</a:t>
            </a:r>
          </a:p>
          <a:p>
            <a:pPr marL="270510"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J. Choi, S. Yoo, X. Zhou, and Y. Kim, "Hybrid information mixing module for stock movement prediction," IEEE Access, vol. 11, pp. 28781-28790, 2023.</a:t>
            </a:r>
          </a:p>
          <a:p>
            <a:pPr marL="380365" marR="0" algn="just"/>
            <a:endParaRPr lang="en-IN" sz="1100" dirty="0">
              <a:effectLst/>
              <a:latin typeface="Times New Roman" panose="02020603050405020304" pitchFamily="18" charset="0"/>
              <a:ea typeface="Times New Roman" panose="02020603050405020304" pitchFamily="18" charset="0"/>
            </a:endParaRPr>
          </a:p>
          <a:p>
            <a:pPr marL="270510"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Y. Zhao and G. Yang, "Deep Learning-based Integrated Framework for stock price movement prediction," Applied Soft Computing, vol. 133, pp. 109921, 2023.</a:t>
            </a:r>
          </a:p>
          <a:p>
            <a:pPr marL="270510"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S. Verma, S.P. Sahu, and T.P. Sahu, "Discrete wavelet transform-based feature engineering for stock market prediction," International Journal of Information Technology, vol. 15, no. 2, pp. 1179-1188, 2023.</a:t>
            </a:r>
          </a:p>
          <a:p>
            <a:pPr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P.R. Jena and R. Majhi, "Are Twitter sentiments during COVID-19 pandemic a critical determinant to predict stock market movements? A machine learning approach," Scientific African, vol. 19, pp. e01480, 2023.</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457200" y="209550"/>
            <a:ext cx="4572000" cy="8001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a:p>
        </p:txBody>
      </p:sp>
      <p:sp>
        <p:nvSpPr>
          <p:cNvPr id="94" name="Google Shape;94;p17"/>
          <p:cNvSpPr txBox="1"/>
          <p:nvPr/>
        </p:nvSpPr>
        <p:spPr>
          <a:xfrm>
            <a:off x="581625" y="999283"/>
            <a:ext cx="3346319" cy="3970277"/>
          </a:xfrm>
          <a:prstGeom prst="rect">
            <a:avLst/>
          </a:prstGeom>
          <a:noFill/>
          <a:ln>
            <a:noFill/>
          </a:ln>
        </p:spPr>
        <p:txBody>
          <a:bodyPr spcFirstLastPara="1" wrap="square" lIns="91425" tIns="45700" rIns="91425" bIns="45700" anchor="t" anchorCtr="0">
            <a:spAutoFit/>
          </a:bodyPr>
          <a:lstStyle/>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ABSTRACT</a:t>
            </a:r>
            <a:r>
              <a:rPr lang="en" dirty="0">
                <a:solidFill>
                  <a:srgbClr val="2F3F46"/>
                </a:solidFill>
                <a:latin typeface="+mj-lt"/>
              </a:rPr>
              <a:t> </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INTRODUCTION</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OBJECTIVE OF THE SYSTEM </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EXISTING S</a:t>
            </a:r>
            <a:r>
              <a:rPr lang="en" dirty="0">
                <a:solidFill>
                  <a:srgbClr val="2F3F46"/>
                </a:solidFill>
                <a:latin typeface="+mj-lt"/>
              </a:rPr>
              <a:t>C</a:t>
            </a:r>
            <a:r>
              <a:rPr lang="en" i="0" u="none" strike="noStrike" cap="none" dirty="0">
                <a:solidFill>
                  <a:srgbClr val="2F3F46"/>
                </a:solidFill>
                <a:latin typeface="+mj-lt"/>
              </a:rPr>
              <a:t>ENARIO </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PROPOSED SOLUTION </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PROJECT MODULES</a:t>
            </a: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IN" sz="1400" i="0" u="none" strike="noStrike" cap="none" dirty="0">
                <a:solidFill>
                  <a:srgbClr val="2F3F46"/>
                </a:solidFill>
                <a:latin typeface="+mj-lt"/>
                <a:cs typeface="Times New Roman" panose="02020603050405020304" pitchFamily="18" charset="0"/>
              </a:rPr>
              <a:t>OVERALL DESIGN EXPERIMENTAL  RESULTS</a:t>
            </a:r>
          </a:p>
          <a:p>
            <a:pPr marL="0" marR="0" lvl="0" indent="-88900" algn="just" rtl="0">
              <a:lnSpc>
                <a:spcPct val="150000"/>
              </a:lnSpc>
              <a:spcBef>
                <a:spcPts val="0"/>
              </a:spcBef>
              <a:spcAft>
                <a:spcPts val="0"/>
              </a:spcAft>
              <a:buClr>
                <a:srgbClr val="000000"/>
              </a:buClr>
              <a:buSzPts val="1400"/>
              <a:buChar char="•"/>
            </a:pPr>
            <a:r>
              <a:rPr lang="en-IN" i="0" u="none" strike="noStrike" cap="none" dirty="0">
                <a:solidFill>
                  <a:srgbClr val="2F3F46"/>
                </a:solidFill>
                <a:latin typeface="+mj-lt"/>
                <a:cs typeface="Times New Roman" panose="02020603050405020304" pitchFamily="18" charset="0"/>
              </a:rPr>
              <a:t> PERFORMANCE EVALUATION</a:t>
            </a:r>
          </a:p>
          <a:p>
            <a:pPr marL="0" marR="0" lvl="0" indent="-88900" algn="just" rtl="0">
              <a:lnSpc>
                <a:spcPct val="150000"/>
              </a:lnSpc>
              <a:spcBef>
                <a:spcPts val="0"/>
              </a:spcBef>
              <a:spcAft>
                <a:spcPts val="0"/>
              </a:spcAft>
              <a:buClr>
                <a:srgbClr val="000000"/>
              </a:buClr>
              <a:buSzPts val="1400"/>
              <a:buChar char="•"/>
            </a:pPr>
            <a:r>
              <a:rPr lang="en-IN" dirty="0">
                <a:solidFill>
                  <a:srgbClr val="2F3F46"/>
                </a:solidFill>
                <a:latin typeface="+mj-lt"/>
                <a:cs typeface="Times New Roman" panose="02020603050405020304" pitchFamily="18" charset="0"/>
              </a:rPr>
              <a:t> CONTRIBUTION OF THE PROJECT</a:t>
            </a:r>
            <a:endParaRPr lang="en" i="0" u="none" strike="noStrike" cap="none" dirty="0">
              <a:solidFill>
                <a:srgbClr val="2F3F46"/>
              </a:solidFill>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FUTURE ENHANCEMENTS </a:t>
            </a:r>
            <a:endParaRPr dirty="0">
              <a:latin typeface="+mj-lt"/>
            </a:endParaRPr>
          </a:p>
          <a:p>
            <a:pPr marL="0" marR="0" lvl="0" indent="-88900" algn="just" rtl="0">
              <a:lnSpc>
                <a:spcPct val="150000"/>
              </a:lnSpc>
              <a:spcBef>
                <a:spcPts val="0"/>
              </a:spcBef>
              <a:spcAft>
                <a:spcPts val="0"/>
              </a:spcAft>
              <a:buClr>
                <a:srgbClr val="000000"/>
              </a:buClr>
              <a:buSzPts val="1400"/>
              <a:buChar char="•"/>
            </a:pPr>
            <a:r>
              <a:rPr lang="en" dirty="0">
                <a:solidFill>
                  <a:srgbClr val="2F3F46"/>
                </a:solidFill>
                <a:latin typeface="+mj-lt"/>
              </a:rPr>
              <a:t> </a:t>
            </a:r>
            <a:r>
              <a:rPr lang="en" i="0" u="none" strike="noStrike" cap="none" dirty="0">
                <a:solidFill>
                  <a:srgbClr val="2F3F46"/>
                </a:solidFill>
                <a:latin typeface="+mj-lt"/>
              </a:rPr>
              <a:t>REFERENCES</a:t>
            </a:r>
            <a:endParaRPr i="0" u="none" strike="noStrike" cap="none" dirty="0">
              <a:solidFill>
                <a:srgbClr val="000000"/>
              </a:solidFill>
              <a:latin typeface="+mj-lt"/>
            </a:endParaRPr>
          </a:p>
        </p:txBody>
      </p:sp>
      <p:sp>
        <p:nvSpPr>
          <p:cNvPr id="95" name="Google Shape;95;p17"/>
          <p:cNvSpPr txBox="1"/>
          <p:nvPr/>
        </p:nvSpPr>
        <p:spPr>
          <a:xfrm>
            <a:off x="228600" y="348642"/>
            <a:ext cx="7100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chemeClr val="accent1"/>
                </a:solidFill>
                <a:latin typeface="Times New Roman"/>
                <a:ea typeface="Times New Roman"/>
                <a:cs typeface="Times New Roman"/>
                <a:sym typeface="Times New Roman"/>
              </a:rPr>
              <a:t>OUTLINE</a:t>
            </a:r>
            <a:endParaRPr sz="3200" b="1" dirty="0">
              <a:solidFill>
                <a:schemeClr val="accent1"/>
              </a:solidFill>
              <a:latin typeface="Times New Roman"/>
              <a:ea typeface="Times New Roman"/>
              <a:cs typeface="Times New Roman"/>
              <a:sym typeface="Times New Roman"/>
            </a:endParaRPr>
          </a:p>
        </p:txBody>
      </p:sp>
      <p:sp>
        <p:nvSpPr>
          <p:cNvPr id="96" name="Google Shape;96;p17"/>
          <p:cNvSpPr txBox="1">
            <a:spLocks noGrp="1"/>
          </p:cNvSpPr>
          <p:nvPr>
            <p:ph type="sldNum" idx="4294967295"/>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Oswald"/>
                <a:ea typeface="Oswald"/>
                <a:cs typeface="Oswald"/>
                <a:sym typeface="Oswald"/>
              </a:rPr>
              <a:t>2</a:t>
            </a:fld>
            <a:endParaRPr sz="1300" b="0" i="0" u="none" strike="noStrike" cap="none">
              <a:solidFill>
                <a:srgbClr val="000000"/>
              </a:solidFill>
              <a:latin typeface="Oswald"/>
              <a:ea typeface="Oswald"/>
              <a:cs typeface="Oswald"/>
              <a:sym typeface="Oswa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0B6BBF4-96CE-D6BB-75C0-C2B2DE2A344E}"/>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F81E3A76-0CC2-84A1-5022-716BA1B78D00}"/>
              </a:ext>
            </a:extLst>
          </p:cNvPr>
          <p:cNvSpPr txBox="1">
            <a:spLocks noGrp="1"/>
          </p:cNvSpPr>
          <p:nvPr>
            <p:ph type="title"/>
          </p:nvPr>
        </p:nvSpPr>
        <p:spPr>
          <a:xfrm>
            <a:off x="379877" y="618880"/>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REFERENCES </a:t>
            </a:r>
            <a:endParaRPr sz="3200" b="1" dirty="0">
              <a:solidFill>
                <a:schemeClr val="accent1"/>
              </a:solidFill>
              <a:latin typeface="Times New Roman"/>
              <a:ea typeface="Times New Roman"/>
              <a:cs typeface="Times New Roman"/>
              <a:sym typeface="Times New Roman"/>
            </a:endParaRPr>
          </a:p>
        </p:txBody>
      </p:sp>
      <p:sp>
        <p:nvSpPr>
          <p:cNvPr id="247" name="Google Shape;247;p34">
            <a:extLst>
              <a:ext uri="{FF2B5EF4-FFF2-40B4-BE49-F238E27FC236}">
                <a16:creationId xmlns:a16="http://schemas.microsoft.com/office/drawing/2014/main" id="{D66F0968-F4CD-DB30-71F3-F909D06751ED}"/>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20</a:t>
            </a:fld>
            <a:endParaRPr sz="1300" b="0" i="0" u="none" strike="noStrike" cap="none">
              <a:solidFill>
                <a:srgbClr val="FFFFFF"/>
              </a:solidFill>
              <a:latin typeface="Oswald"/>
              <a:ea typeface="Oswald"/>
              <a:cs typeface="Oswald"/>
              <a:sym typeface="Oswald"/>
            </a:endParaRPr>
          </a:p>
        </p:txBody>
      </p:sp>
      <p:pic>
        <p:nvPicPr>
          <p:cNvPr id="248" name="Google Shape;248;p34" descr="SECE-TBI : : Welcome to Sri Eshwar TBI">
            <a:extLst>
              <a:ext uri="{FF2B5EF4-FFF2-40B4-BE49-F238E27FC236}">
                <a16:creationId xmlns:a16="http://schemas.microsoft.com/office/drawing/2014/main" id="{1C2D33F1-6D02-AA85-30C7-0FF5AED2A14E}"/>
              </a:ext>
            </a:extLst>
          </p:cNvPr>
          <p:cNvPicPr preferRelativeResize="0"/>
          <p:nvPr/>
        </p:nvPicPr>
        <p:blipFill rotWithShape="1">
          <a:blip r:embed="rId3">
            <a:alphaModFix/>
          </a:blip>
          <a:srcRect/>
          <a:stretch/>
        </p:blipFill>
        <p:spPr>
          <a:xfrm>
            <a:off x="228600" y="187248"/>
            <a:ext cx="1295400" cy="315913"/>
          </a:xfrm>
          <a:prstGeom prst="rect">
            <a:avLst/>
          </a:prstGeom>
          <a:noFill/>
          <a:ln>
            <a:noFill/>
          </a:ln>
        </p:spPr>
      </p:pic>
      <p:sp>
        <p:nvSpPr>
          <p:cNvPr id="5" name="TextBox 4">
            <a:extLst>
              <a:ext uri="{FF2B5EF4-FFF2-40B4-BE49-F238E27FC236}">
                <a16:creationId xmlns:a16="http://schemas.microsoft.com/office/drawing/2014/main" id="{EE4A3E74-2E29-2614-332C-7431640723AC}"/>
              </a:ext>
            </a:extLst>
          </p:cNvPr>
          <p:cNvSpPr txBox="1"/>
          <p:nvPr/>
        </p:nvSpPr>
        <p:spPr>
          <a:xfrm>
            <a:off x="379877" y="792109"/>
            <a:ext cx="6411951" cy="3955314"/>
          </a:xfrm>
          <a:prstGeom prst="rect">
            <a:avLst/>
          </a:prstGeom>
          <a:noFill/>
        </p:spPr>
        <p:txBody>
          <a:bodyPr wrap="square">
            <a:spAutoFit/>
          </a:bodyPr>
          <a:lstStyle/>
          <a:p>
            <a:pPr marL="171450" indent="-171450" algn="just">
              <a:lnSpc>
                <a:spcPct val="150000"/>
              </a:lnSpc>
              <a:buFont typeface="Wingdings" panose="05000000000000000000" pitchFamily="2" charset="2"/>
              <a:buChar char="§"/>
            </a:pPr>
            <a:endParaRPr lang="en-IN" sz="1100" dirty="0">
              <a:latin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L.N.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Mintarya</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J.N. Halim, C. Angie, S.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Achmad</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and A. Kurniawan, "Machine learning approaches in stock market prediction: A systematic literature review," Procedia Computer Science, vol. 216, pp. 96-102, 2023.</a:t>
            </a:r>
          </a:p>
          <a:p>
            <a:pPr marR="0"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Olorunnimbe</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and H. Viktor, "Deep learning in the stock market—a systematic survey of practice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backtesting</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and applications," Artificial Intelligence Review, vol. 56, no. 3, pp. 2057-2109, 2023.</a:t>
            </a:r>
          </a:p>
          <a:p>
            <a:pPr marR="0"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A. Agarwal, S. Vats, R. Agarwal, A. Ratra, V. Sharma, and L. Gopal, "Sentiment Analysis in Stock Price Prediction," 2023 10th International Conference on Computing for Sustainable Global Development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INDIACom</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pp. 1403-1407, March 2023.</a:t>
            </a:r>
          </a:p>
          <a:p>
            <a:pPr marR="0"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Pourroostaei</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Ardakani</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N. Du, C. Lin, J.C. Yang, Z. Bi, and L. Chen, "A federated learning-enabled predictive analysis to forecast stock market trends," Journal of Ambient Intelligence and Humanized Computing, vol. 14, no. 4, pp. 4529-4535, 2023.</a:t>
            </a:r>
          </a:p>
          <a:p>
            <a:pPr marL="270510" marR="0" algn="just"/>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M.N.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Ashtiani</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and B.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Raahemi</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"News-based intelligent prediction of financial markets using text mining and machine learning," Expert Systems with Applications, vol. 217, pp. 119509, 2023.</a:t>
            </a:r>
          </a:p>
          <a:p>
            <a:pPr marL="228600" indent="-228600" algn="just">
              <a:lnSpc>
                <a:spcPct val="150000"/>
              </a:lnSpc>
              <a:buFont typeface="Wingdings" panose="05000000000000000000" pitchFamily="2" charset="2"/>
              <a:buChar char="§"/>
            </a:pP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Wingdings" panose="05000000000000000000" pitchFamily="2" charset="2"/>
              <a:buChar char="§"/>
            </a:pPr>
            <a:endParaRPr lang="en-IN" sz="1100"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31952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AD9C314B-64C1-ACC5-0B13-E1A00DA34454}"/>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BD699EDB-D0EC-CF83-6BC2-E4BB90C3B76E}"/>
              </a:ext>
            </a:extLst>
          </p:cNvPr>
          <p:cNvSpPr txBox="1">
            <a:spLocks noGrp="1"/>
          </p:cNvSpPr>
          <p:nvPr>
            <p:ph type="title"/>
          </p:nvPr>
        </p:nvSpPr>
        <p:spPr>
          <a:xfrm>
            <a:off x="379877" y="618880"/>
            <a:ext cx="6107100" cy="3954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REFERENCES </a:t>
            </a:r>
            <a:endParaRPr sz="3200" b="1" dirty="0">
              <a:solidFill>
                <a:schemeClr val="accent1"/>
              </a:solidFill>
              <a:latin typeface="Times New Roman"/>
              <a:ea typeface="Times New Roman"/>
              <a:cs typeface="Times New Roman"/>
              <a:sym typeface="Times New Roman"/>
            </a:endParaRPr>
          </a:p>
        </p:txBody>
      </p:sp>
      <p:sp>
        <p:nvSpPr>
          <p:cNvPr id="247" name="Google Shape;247;p34">
            <a:extLst>
              <a:ext uri="{FF2B5EF4-FFF2-40B4-BE49-F238E27FC236}">
                <a16:creationId xmlns:a16="http://schemas.microsoft.com/office/drawing/2014/main" id="{3209FC3D-42ED-92FE-0E76-C33A852ED1B8}"/>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21</a:t>
            </a:fld>
            <a:endParaRPr sz="1300" b="0" i="0" u="none" strike="noStrike" cap="none">
              <a:solidFill>
                <a:srgbClr val="FFFFFF"/>
              </a:solidFill>
              <a:latin typeface="Oswald"/>
              <a:ea typeface="Oswald"/>
              <a:cs typeface="Oswald"/>
              <a:sym typeface="Oswald"/>
            </a:endParaRPr>
          </a:p>
        </p:txBody>
      </p:sp>
      <p:pic>
        <p:nvPicPr>
          <p:cNvPr id="248" name="Google Shape;248;p34" descr="SECE-TBI : : Welcome to Sri Eshwar TBI">
            <a:extLst>
              <a:ext uri="{FF2B5EF4-FFF2-40B4-BE49-F238E27FC236}">
                <a16:creationId xmlns:a16="http://schemas.microsoft.com/office/drawing/2014/main" id="{A78F5615-4960-D2C2-7444-0D236556F5DD}"/>
              </a:ext>
            </a:extLst>
          </p:cNvPr>
          <p:cNvPicPr preferRelativeResize="0"/>
          <p:nvPr/>
        </p:nvPicPr>
        <p:blipFill rotWithShape="1">
          <a:blip r:embed="rId3">
            <a:alphaModFix/>
          </a:blip>
          <a:srcRect/>
          <a:stretch/>
        </p:blipFill>
        <p:spPr>
          <a:xfrm>
            <a:off x="228600" y="187248"/>
            <a:ext cx="1295400" cy="315913"/>
          </a:xfrm>
          <a:prstGeom prst="rect">
            <a:avLst/>
          </a:prstGeom>
          <a:noFill/>
          <a:ln>
            <a:noFill/>
          </a:ln>
        </p:spPr>
      </p:pic>
      <p:sp>
        <p:nvSpPr>
          <p:cNvPr id="5" name="TextBox 4">
            <a:extLst>
              <a:ext uri="{FF2B5EF4-FFF2-40B4-BE49-F238E27FC236}">
                <a16:creationId xmlns:a16="http://schemas.microsoft.com/office/drawing/2014/main" id="{C2D26680-F015-D5A7-F48C-B3D2F00DECC0}"/>
              </a:ext>
            </a:extLst>
          </p:cNvPr>
          <p:cNvSpPr txBox="1"/>
          <p:nvPr/>
        </p:nvSpPr>
        <p:spPr>
          <a:xfrm>
            <a:off x="379877" y="1398729"/>
            <a:ext cx="6411951" cy="3489866"/>
          </a:xfrm>
          <a:prstGeom prst="rect">
            <a:avLst/>
          </a:prstGeom>
          <a:noFill/>
        </p:spPr>
        <p:txBody>
          <a:bodyPr wrap="square">
            <a:spAutoFit/>
          </a:bodyPr>
          <a:lstStyle/>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Y. Zhang, Y. Wang, and F. Ma, "Forecasting US stock market volatility: How to use international volatility information," Journal of Forecasting, vol. 40, no. 5, pp. 733-768, 2021.</a:t>
            </a:r>
          </a:p>
          <a:p>
            <a:pPr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B.K. Meher, I.T. </a:t>
            </a:r>
            <a:r>
              <a:rPr lang="en-IN" sz="1100" dirty="0" err="1">
                <a:effectLst/>
                <a:latin typeface="Times New Roman" panose="02020603050405020304" pitchFamily="18" charset="0"/>
                <a:ea typeface="Times New Roman" panose="02020603050405020304" pitchFamily="18" charset="0"/>
              </a:rPr>
              <a:t>Hawaldar</a:t>
            </a:r>
            <a:r>
              <a:rPr lang="en-IN" sz="1100" dirty="0">
                <a:effectLst/>
                <a:latin typeface="Times New Roman" panose="02020603050405020304" pitchFamily="18" charset="0"/>
                <a:ea typeface="Times New Roman" panose="02020603050405020304" pitchFamily="18" charset="0"/>
              </a:rPr>
              <a:t>, and C.M. </a:t>
            </a:r>
            <a:r>
              <a:rPr lang="en-IN" sz="1100" dirty="0" err="1">
                <a:effectLst/>
                <a:latin typeface="Times New Roman" panose="02020603050405020304" pitchFamily="18" charset="0"/>
                <a:ea typeface="Times New Roman" panose="02020603050405020304" pitchFamily="18" charset="0"/>
              </a:rPr>
              <a:t>Spulbar</a:t>
            </a:r>
            <a:r>
              <a:rPr lang="en-IN" sz="1100" dirty="0">
                <a:effectLst/>
                <a:latin typeface="Times New Roman" panose="02020603050405020304" pitchFamily="18" charset="0"/>
                <a:ea typeface="Times New Roman" panose="02020603050405020304" pitchFamily="18" charset="0"/>
              </a:rPr>
              <a:t>, "Forecasting stock market prices using mixed ARIMA model: A case study of Indian pharmaceutical companies," Investment Management and Financial Innovations, vol. 18, no. 1, pp. 42-54, 2021.</a:t>
            </a:r>
          </a:p>
          <a:p>
            <a:pPr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M. Anusha, K. Suresh, and M. Chandana, "Earlier prediction on the heart disease based on supervised machine learning techniques," 2021 5th International Conference on Intelligent Computing and Control Systems (ICICCS), 2021.</a:t>
            </a:r>
          </a:p>
          <a:p>
            <a:pPr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A.M. Rather, "LSTM-based deep learning model for stock prediction and predictive optimization model," EURO Journal on Decision Processes, vol. 9, pp. 100001, 2021.</a:t>
            </a:r>
          </a:p>
          <a:p>
            <a:pPr marR="0" algn="just"/>
            <a:endParaRPr lang="en-IN" sz="1100" dirty="0">
              <a:effectLst/>
              <a:latin typeface="Times New Roman" panose="02020603050405020304" pitchFamily="18" charset="0"/>
              <a:ea typeface="Times New Roman" panose="02020603050405020304" pitchFamily="18" charset="0"/>
            </a:endParaRPr>
          </a:p>
          <a:p>
            <a:pPr marL="342900" marR="0" lvl="0" indent="-342900" algn="just">
              <a:buFont typeface="Wingdings" panose="05000000000000000000" pitchFamily="2" charset="2"/>
              <a:buChar char="§"/>
            </a:pPr>
            <a:r>
              <a:rPr lang="en-IN" sz="1100" dirty="0">
                <a:effectLst/>
                <a:latin typeface="Times New Roman" panose="02020603050405020304" pitchFamily="18" charset="0"/>
                <a:ea typeface="Times New Roman" panose="02020603050405020304" pitchFamily="18" charset="0"/>
              </a:rPr>
              <a:t>M.A.I. Sunny, M.M.S. </a:t>
            </a:r>
            <a:r>
              <a:rPr lang="en-IN" sz="1100" dirty="0" err="1">
                <a:effectLst/>
                <a:latin typeface="Times New Roman" panose="02020603050405020304" pitchFamily="18" charset="0"/>
                <a:ea typeface="Times New Roman" panose="02020603050405020304" pitchFamily="18" charset="0"/>
              </a:rPr>
              <a:t>Maswood</a:t>
            </a:r>
            <a:r>
              <a:rPr lang="en-IN" sz="1100" dirty="0">
                <a:effectLst/>
                <a:latin typeface="Times New Roman" panose="02020603050405020304" pitchFamily="18" charset="0"/>
                <a:ea typeface="Times New Roman" panose="02020603050405020304" pitchFamily="18" charset="0"/>
              </a:rPr>
              <a:t>, and A.G. Alharbi, "Deep learning-based stock price prediction using LSTM and bi-directional LSTM model," 2020 2nd Novel Intelligent and Leading Emerging Sciences Conference (NILES), pp. 87-92, October 2020.</a:t>
            </a:r>
          </a:p>
          <a:p>
            <a:pPr algn="just">
              <a:lnSpc>
                <a:spcPct val="150000"/>
              </a:lnSpc>
            </a:pPr>
            <a:endParaRPr lang="en-IN" sz="1200" dirty="0"/>
          </a:p>
          <a:p>
            <a:pPr algn="just">
              <a:lnSpc>
                <a:spcPct val="150000"/>
              </a:lnSpc>
            </a:pPr>
            <a:endParaRPr lang="en-US" sz="1200" dirty="0"/>
          </a:p>
        </p:txBody>
      </p:sp>
    </p:spTree>
    <p:extLst>
      <p:ext uri="{BB962C8B-B14F-4D97-AF65-F5344CB8AC3E}">
        <p14:creationId xmlns:p14="http://schemas.microsoft.com/office/powerpoint/2010/main" val="136799053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sldNum" idx="12"/>
          </p:nvPr>
        </p:nvSpPr>
        <p:spPr>
          <a:xfrm>
            <a:off x="8345488" y="4687888"/>
            <a:ext cx="569912" cy="45561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3</a:t>
            </a:fld>
            <a:endParaRPr sz="1300" b="0" i="0" u="none" strike="noStrike" cap="none">
              <a:solidFill>
                <a:srgbClr val="FFFFFF"/>
              </a:solidFill>
              <a:latin typeface="Oswald"/>
              <a:ea typeface="Oswald"/>
              <a:cs typeface="Oswald"/>
              <a:sym typeface="Oswald"/>
            </a:endParaRPr>
          </a:p>
        </p:txBody>
      </p:sp>
      <p:pic>
        <p:nvPicPr>
          <p:cNvPr id="103" name="Google Shape;103;p18"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04" name="Google Shape;104;p18"/>
          <p:cNvSpPr txBox="1">
            <a:spLocks noGrp="1"/>
          </p:cNvSpPr>
          <p:nvPr>
            <p:ph type="title"/>
          </p:nvPr>
        </p:nvSpPr>
        <p:spPr>
          <a:xfrm>
            <a:off x="550863" y="760413"/>
            <a:ext cx="3694112" cy="395287"/>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3200"/>
              <a:buFont typeface="Oswald"/>
              <a:buNone/>
            </a:pPr>
            <a:r>
              <a:rPr lang="en" sz="3200" b="1">
                <a:solidFill>
                  <a:srgbClr val="2F3F46"/>
                </a:solidFill>
                <a:latin typeface="Times New Roman"/>
                <a:ea typeface="Times New Roman"/>
                <a:cs typeface="Times New Roman"/>
                <a:sym typeface="Times New Roman"/>
              </a:rPr>
              <a:t>ABSTRACT</a:t>
            </a:r>
            <a:endParaRPr sz="3200" b="1">
              <a:solidFill>
                <a:schemeClr val="accent1"/>
              </a:solidFill>
              <a:latin typeface="Oswald"/>
              <a:ea typeface="Oswald"/>
              <a:cs typeface="Oswald"/>
              <a:sym typeface="Oswald"/>
            </a:endParaRPr>
          </a:p>
        </p:txBody>
      </p:sp>
      <p:sp>
        <p:nvSpPr>
          <p:cNvPr id="5" name="TextBox 4">
            <a:extLst>
              <a:ext uri="{FF2B5EF4-FFF2-40B4-BE49-F238E27FC236}">
                <a16:creationId xmlns:a16="http://schemas.microsoft.com/office/drawing/2014/main" id="{173EA533-7F64-E6CF-8892-D01C8A46D207}"/>
              </a:ext>
            </a:extLst>
          </p:cNvPr>
          <p:cNvSpPr txBox="1"/>
          <p:nvPr/>
        </p:nvSpPr>
        <p:spPr>
          <a:xfrm>
            <a:off x="469088" y="1232774"/>
            <a:ext cx="6162171" cy="305609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300" dirty="0"/>
              <a:t>The stock prediction system utilizes advanced deep learning models like LSTM and CNN, combined with dimensionality reduction techniques such as PCA, to process historical and real-time financial data for trend forecasting.</a:t>
            </a:r>
          </a:p>
          <a:p>
            <a:pPr marL="285750" indent="-285750" algn="just">
              <a:lnSpc>
                <a:spcPct val="150000"/>
              </a:lnSpc>
              <a:buFont typeface="Wingdings" panose="05000000000000000000" pitchFamily="2" charset="2"/>
              <a:buChar char="Ø"/>
            </a:pPr>
            <a:r>
              <a:rPr lang="en-US" sz="1300" dirty="0"/>
              <a:t>By integrating real-time data streams and visualization tools, the platform offers an interactive and scalable interface, enabling users to analyze stock market patterns and access predictive insights dynamically.</a:t>
            </a:r>
          </a:p>
          <a:p>
            <a:pPr marL="285750" indent="-285750" algn="just">
              <a:lnSpc>
                <a:spcPct val="150000"/>
              </a:lnSpc>
              <a:buFont typeface="Wingdings" panose="05000000000000000000" pitchFamily="2" charset="2"/>
              <a:buChar char="Ø"/>
            </a:pPr>
            <a:r>
              <a:rPr lang="en-US" sz="1300" dirty="0"/>
              <a:t>The system leverages innovative machine learning strategies, including transfer learning and ensemble methods, to adapt to evolving market conditions, laying the groundwork for future integration of sentiment analysis and external economic factors.</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DB83F0B8-1763-14B2-2A64-987023F8D640}"/>
            </a:ext>
          </a:extLst>
        </p:cNvPr>
        <p:cNvGrpSpPr/>
        <p:nvPr/>
      </p:nvGrpSpPr>
      <p:grpSpPr>
        <a:xfrm>
          <a:off x="0" y="0"/>
          <a:ext cx="0" cy="0"/>
          <a:chOff x="0" y="0"/>
          <a:chExt cx="0" cy="0"/>
        </a:xfrm>
      </p:grpSpPr>
      <p:sp>
        <p:nvSpPr>
          <p:cNvPr id="109" name="Google Shape;109;p19">
            <a:extLst>
              <a:ext uri="{FF2B5EF4-FFF2-40B4-BE49-F238E27FC236}">
                <a16:creationId xmlns:a16="http://schemas.microsoft.com/office/drawing/2014/main" id="{C8594695-A8FB-94F7-CDBA-1BFF49B3CBAB}"/>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4</a:t>
            </a:fld>
            <a:endParaRPr sz="1300" b="0" i="0" u="none" strike="noStrike" cap="none">
              <a:solidFill>
                <a:srgbClr val="FFFFFF"/>
              </a:solidFill>
              <a:latin typeface="Oswald"/>
              <a:ea typeface="Oswald"/>
              <a:cs typeface="Oswald"/>
              <a:sym typeface="Oswald"/>
            </a:endParaRPr>
          </a:p>
        </p:txBody>
      </p:sp>
      <p:pic>
        <p:nvPicPr>
          <p:cNvPr id="111" name="Google Shape;111;p19" descr="SECE-TBI : : Welcome to Sri Eshwar TBI">
            <a:extLst>
              <a:ext uri="{FF2B5EF4-FFF2-40B4-BE49-F238E27FC236}">
                <a16:creationId xmlns:a16="http://schemas.microsoft.com/office/drawing/2014/main" id="{529340F3-7CA9-6B78-49C2-463F544DF6A5}"/>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12" name="Google Shape;112;p19">
            <a:extLst>
              <a:ext uri="{FF2B5EF4-FFF2-40B4-BE49-F238E27FC236}">
                <a16:creationId xmlns:a16="http://schemas.microsoft.com/office/drawing/2014/main" id="{E5816A70-6FC1-0FA5-7F4C-67E41FB8FADA}"/>
              </a:ext>
            </a:extLst>
          </p:cNvPr>
          <p:cNvSpPr txBox="1">
            <a:spLocks noGrp="1"/>
          </p:cNvSpPr>
          <p:nvPr>
            <p:ph type="title"/>
          </p:nvPr>
        </p:nvSpPr>
        <p:spPr>
          <a:xfrm>
            <a:off x="550863" y="760413"/>
            <a:ext cx="3694200" cy="3954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1"/>
              </a:buClr>
              <a:buSzPts val="3200"/>
              <a:buFont typeface="Oswald"/>
              <a:buNone/>
            </a:pPr>
            <a:r>
              <a:rPr lang="en" sz="3200" b="1">
                <a:solidFill>
                  <a:srgbClr val="2F3F46"/>
                </a:solidFill>
                <a:latin typeface="Times New Roman"/>
                <a:ea typeface="Times New Roman"/>
                <a:cs typeface="Times New Roman"/>
                <a:sym typeface="Times New Roman"/>
              </a:rPr>
              <a:t>INTRODUCTION </a:t>
            </a:r>
            <a:endParaRPr sz="3200" b="1">
              <a:solidFill>
                <a:schemeClr val="accent1"/>
              </a:solidFill>
              <a:latin typeface="Oswald"/>
              <a:ea typeface="Oswald"/>
              <a:cs typeface="Oswald"/>
              <a:sym typeface="Oswald"/>
            </a:endParaRPr>
          </a:p>
        </p:txBody>
      </p:sp>
      <p:sp>
        <p:nvSpPr>
          <p:cNvPr id="5" name="TextBox 4">
            <a:extLst>
              <a:ext uri="{FF2B5EF4-FFF2-40B4-BE49-F238E27FC236}">
                <a16:creationId xmlns:a16="http://schemas.microsoft.com/office/drawing/2014/main" id="{DAF0F4A8-D6D2-E7AE-D06C-74CBDD937D39}"/>
              </a:ext>
            </a:extLst>
          </p:cNvPr>
          <p:cNvSpPr txBox="1"/>
          <p:nvPr/>
        </p:nvSpPr>
        <p:spPr>
          <a:xfrm>
            <a:off x="498824" y="1390763"/>
            <a:ext cx="6719732" cy="2960875"/>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Stock market data is inherently complex and dynamic, posing challenges for investors to interpret and predict trends effectively.</a:t>
            </a:r>
          </a:p>
          <a:p>
            <a:pPr marL="285750" indent="-285750" algn="just">
              <a:lnSpc>
                <a:spcPct val="150000"/>
              </a:lnSpc>
              <a:buFont typeface="Wingdings" panose="05000000000000000000" pitchFamily="2" charset="2"/>
              <a:buChar char="Ø"/>
            </a:pPr>
            <a:r>
              <a:rPr lang="en-US" dirty="0"/>
              <a:t>This project presents a Stock Prediction System leveraging cutting-edge machine learning techniques to analyze historical and real-time data, providing clear and actionable insights into market trends.</a:t>
            </a:r>
          </a:p>
          <a:p>
            <a:pPr marL="285750" indent="-285750" algn="just">
              <a:lnSpc>
                <a:spcPct val="150000"/>
              </a:lnSpc>
              <a:buFont typeface="Wingdings" panose="05000000000000000000" pitchFamily="2" charset="2"/>
              <a:buChar char="Ø"/>
            </a:pPr>
            <a:r>
              <a:rPr lang="en-US" dirty="0"/>
              <a:t>The system integrates user-friendly visualization tools and adaptive models, facilitating informed decision-making while setting a foundation for future enhancements like sentiment analysis and economic data integration.</a:t>
            </a:r>
          </a:p>
          <a:p>
            <a:pPr marL="285750" indent="-285750" algn="just">
              <a:lnSpc>
                <a:spcPct val="150000"/>
              </a:lnSpc>
              <a:buFont typeface="Wingdings" panose="05000000000000000000" pitchFamily="2" charset="2"/>
              <a:buChar char="Ø"/>
            </a:pPr>
            <a:r>
              <a:rPr lang="en-US" b="1" dirty="0"/>
              <a:t>Key Technologies: </a:t>
            </a:r>
            <a:r>
              <a:rPr lang="en-US" dirty="0" err="1"/>
              <a:t>LSTM,CNN,PCA,Streamlit</a:t>
            </a:r>
            <a:r>
              <a:rPr lang="en-US" dirty="0"/>
              <a:t>.</a:t>
            </a:r>
            <a:endParaRPr lang="en-US" b="1" dirty="0"/>
          </a:p>
        </p:txBody>
      </p:sp>
    </p:spTree>
    <p:extLst>
      <p:ext uri="{BB962C8B-B14F-4D97-AF65-F5344CB8AC3E}">
        <p14:creationId xmlns:p14="http://schemas.microsoft.com/office/powerpoint/2010/main" val="425864124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472068" y="912744"/>
            <a:ext cx="6107112" cy="395287"/>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OBJECTIVE OF THE SYSTEM </a:t>
            </a:r>
            <a:endParaRPr sz="5000" b="1" dirty="0">
              <a:solidFill>
                <a:schemeClr val="accent1"/>
              </a:solidFill>
              <a:latin typeface="Oswald"/>
              <a:ea typeface="Oswald"/>
              <a:cs typeface="Oswald"/>
              <a:sym typeface="Oswald"/>
            </a:endParaRPr>
          </a:p>
        </p:txBody>
      </p:sp>
      <p:sp>
        <p:nvSpPr>
          <p:cNvPr id="119" name="Google Shape;119;p20"/>
          <p:cNvSpPr txBox="1">
            <a:spLocks noGrp="1"/>
          </p:cNvSpPr>
          <p:nvPr>
            <p:ph type="sldNum" idx="12"/>
          </p:nvPr>
        </p:nvSpPr>
        <p:spPr>
          <a:xfrm>
            <a:off x="8345488" y="4687888"/>
            <a:ext cx="569912" cy="455612"/>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5</a:t>
            </a:fld>
            <a:endParaRPr sz="1300" b="0" i="0" u="none" strike="noStrike" cap="none">
              <a:solidFill>
                <a:srgbClr val="FFFFFF"/>
              </a:solidFill>
              <a:latin typeface="Oswald"/>
              <a:ea typeface="Oswald"/>
              <a:cs typeface="Oswald"/>
              <a:sym typeface="Oswald"/>
            </a:endParaRPr>
          </a:p>
        </p:txBody>
      </p:sp>
      <p:pic>
        <p:nvPicPr>
          <p:cNvPr id="120" name="Google Shape;120;p20"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5" name="TextBox 4">
            <a:extLst>
              <a:ext uri="{FF2B5EF4-FFF2-40B4-BE49-F238E27FC236}">
                <a16:creationId xmlns:a16="http://schemas.microsoft.com/office/drawing/2014/main" id="{E55666AA-B998-306F-6006-BB947D03A33C}"/>
              </a:ext>
            </a:extLst>
          </p:cNvPr>
          <p:cNvSpPr txBox="1"/>
          <p:nvPr/>
        </p:nvSpPr>
        <p:spPr>
          <a:xfrm>
            <a:off x="472068" y="1478567"/>
            <a:ext cx="6107112" cy="231454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t>Simplify complex stock market data for better investor understanding.</a:t>
            </a:r>
          </a:p>
          <a:p>
            <a:pPr marL="285750" indent="-285750" algn="just">
              <a:lnSpc>
                <a:spcPct val="150000"/>
              </a:lnSpc>
              <a:buFont typeface="Wingdings" panose="05000000000000000000" pitchFamily="2" charset="2"/>
              <a:buChar char="Ø"/>
            </a:pPr>
            <a:r>
              <a:rPr lang="en-US" dirty="0"/>
              <a:t>Generate concise stock predictions from historical and real-time financial data.</a:t>
            </a:r>
          </a:p>
          <a:p>
            <a:pPr marL="285750" indent="-285750" algn="just">
              <a:lnSpc>
                <a:spcPct val="150000"/>
              </a:lnSpc>
              <a:buFont typeface="Wingdings" panose="05000000000000000000" pitchFamily="2" charset="2"/>
              <a:buChar char="Ø"/>
            </a:pPr>
            <a:r>
              <a:rPr lang="en-US" dirty="0"/>
              <a:t>Enhance decision-making efficiency for investors by providing actionable insights.</a:t>
            </a:r>
          </a:p>
          <a:p>
            <a:pPr marL="285750" indent="-285750" algn="just">
              <a:lnSpc>
                <a:spcPct val="150000"/>
              </a:lnSpc>
              <a:buFont typeface="Wingdings" panose="05000000000000000000" pitchFamily="2" charset="2"/>
              <a:buChar char="Ø"/>
            </a:pPr>
            <a:r>
              <a:rPr lang="en-US" dirty="0"/>
              <a:t>Integrate relevant market knowledge to ensure contextually accurate stock forecasts.</a:t>
            </a:r>
            <a:endParaRPr lang="en-IN"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550500" y="816190"/>
            <a:ext cx="6107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EXISTING SCENARIO </a:t>
            </a:r>
            <a:endParaRPr sz="3800" b="1" dirty="0"/>
          </a:p>
        </p:txBody>
      </p:sp>
      <p:pic>
        <p:nvPicPr>
          <p:cNvPr id="127" name="Google Shape;127;p21"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28" name="Google Shape;128;p21"/>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6</a:t>
            </a:fld>
            <a:endParaRPr sz="1300" b="0" i="0" u="none" strike="noStrike" cap="none">
              <a:solidFill>
                <a:srgbClr val="FFFFFF"/>
              </a:solidFill>
              <a:latin typeface="Oswald"/>
              <a:ea typeface="Oswald"/>
              <a:cs typeface="Oswald"/>
              <a:sym typeface="Oswald"/>
            </a:endParaRPr>
          </a:p>
        </p:txBody>
      </p:sp>
      <p:sp>
        <p:nvSpPr>
          <p:cNvPr id="5" name="TextBox 4">
            <a:extLst>
              <a:ext uri="{FF2B5EF4-FFF2-40B4-BE49-F238E27FC236}">
                <a16:creationId xmlns:a16="http://schemas.microsoft.com/office/drawing/2014/main" id="{7962215E-CEB5-7F9A-F306-DD270014B5C4}"/>
              </a:ext>
            </a:extLst>
          </p:cNvPr>
          <p:cNvSpPr txBox="1"/>
          <p:nvPr/>
        </p:nvSpPr>
        <p:spPr>
          <a:xfrm>
            <a:off x="495666" y="1423007"/>
            <a:ext cx="6162534" cy="2314544"/>
          </a:xfrm>
          <a:prstGeom prst="rect">
            <a:avLst/>
          </a:prstGeom>
          <a:noFill/>
        </p:spPr>
        <p:txBody>
          <a:bodyPr wrap="square">
            <a:spAutoFit/>
          </a:bodyPr>
          <a:lstStyle/>
          <a:p>
            <a:pPr algn="just">
              <a:lnSpc>
                <a:spcPct val="150000"/>
              </a:lnSpc>
            </a:pPr>
            <a:r>
              <a:rPr lang="en-US" b="1" dirty="0"/>
              <a:t>Current Challenges:</a:t>
            </a:r>
            <a:endParaRPr lang="en-US" dirty="0"/>
          </a:p>
          <a:p>
            <a:pPr marL="285750" indent="-285750" algn="just">
              <a:lnSpc>
                <a:spcPct val="150000"/>
              </a:lnSpc>
              <a:buFont typeface="Wingdings" panose="05000000000000000000" pitchFamily="2" charset="2"/>
              <a:buChar char="Ø"/>
            </a:pPr>
            <a:r>
              <a:rPr lang="en-US" dirty="0"/>
              <a:t>Difficulty in interpreting complex stock market data for investors.</a:t>
            </a:r>
          </a:p>
          <a:p>
            <a:pPr marL="285750" indent="-285750" algn="just">
              <a:lnSpc>
                <a:spcPct val="150000"/>
              </a:lnSpc>
              <a:buFont typeface="Wingdings" panose="05000000000000000000" pitchFamily="2" charset="2"/>
              <a:buChar char="Ø"/>
            </a:pPr>
            <a:r>
              <a:rPr lang="en-US" dirty="0"/>
              <a:t>Lack of efficient prediction tools for analyzing diverse financial data sources.</a:t>
            </a:r>
          </a:p>
          <a:p>
            <a:pPr marL="285750" indent="-285750" algn="just">
              <a:lnSpc>
                <a:spcPct val="150000"/>
              </a:lnSpc>
              <a:buFont typeface="Wingdings" panose="05000000000000000000" pitchFamily="2" charset="2"/>
              <a:buChar char="Ø"/>
            </a:pPr>
            <a:r>
              <a:rPr lang="en-US" dirty="0"/>
              <a:t>Limited integration of external economic factors in stock predictions.</a:t>
            </a:r>
          </a:p>
          <a:p>
            <a:pPr marL="285750" indent="-285750" algn="just">
              <a:lnSpc>
                <a:spcPct val="150000"/>
              </a:lnSpc>
              <a:buFont typeface="Wingdings" panose="05000000000000000000" pitchFamily="2" charset="2"/>
              <a:buChar char="Ø"/>
            </a:pPr>
            <a:r>
              <a:rPr lang="en-US" dirty="0"/>
              <a:t>Inefficient manual analysis, leading to time-consuming decision-making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560924" y="873963"/>
            <a:ext cx="6097200" cy="403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PROPOSED SOLUTION </a:t>
            </a:r>
            <a:endParaRPr sz="3200" b="1" dirty="0"/>
          </a:p>
        </p:txBody>
      </p:sp>
      <p:pic>
        <p:nvPicPr>
          <p:cNvPr id="135" name="Google Shape;135;p22"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36" name="Google Shape;136;p22"/>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7</a:t>
            </a:fld>
            <a:endParaRPr sz="1300" b="0" i="0" u="none" strike="noStrike" cap="none">
              <a:solidFill>
                <a:srgbClr val="FFFFFF"/>
              </a:solidFill>
              <a:latin typeface="Oswald"/>
              <a:ea typeface="Oswald"/>
              <a:cs typeface="Oswald"/>
              <a:sym typeface="Oswald"/>
            </a:endParaRPr>
          </a:p>
        </p:txBody>
      </p:sp>
      <p:sp>
        <p:nvSpPr>
          <p:cNvPr id="5" name="TextBox 4">
            <a:extLst>
              <a:ext uri="{FF2B5EF4-FFF2-40B4-BE49-F238E27FC236}">
                <a16:creationId xmlns:a16="http://schemas.microsoft.com/office/drawing/2014/main" id="{CDCA38D6-BB88-7567-785E-0EA48FA0736C}"/>
              </a:ext>
            </a:extLst>
          </p:cNvPr>
          <p:cNvSpPr txBox="1"/>
          <p:nvPr/>
        </p:nvSpPr>
        <p:spPr>
          <a:xfrm>
            <a:off x="560924" y="1075713"/>
            <a:ext cx="6097199" cy="1668214"/>
          </a:xfrm>
          <a:prstGeom prst="rect">
            <a:avLst/>
          </a:prstGeom>
          <a:noFill/>
        </p:spPr>
        <p:txBody>
          <a:bodyPr wrap="square">
            <a:spAutoFit/>
          </a:bodyPr>
          <a:lstStyle/>
          <a:p>
            <a:pPr algn="just">
              <a:lnSpc>
                <a:spcPct val="150000"/>
              </a:lnSpc>
            </a:pPr>
            <a:endParaRPr lang="en-US" dirty="0"/>
          </a:p>
          <a:p>
            <a:pPr marL="285750" indent="-285750" algn="just">
              <a:lnSpc>
                <a:spcPct val="150000"/>
              </a:lnSpc>
              <a:buFont typeface="Wingdings" panose="05000000000000000000" pitchFamily="2" charset="2"/>
              <a:buChar char="Ø"/>
            </a:pPr>
            <a:r>
              <a:rPr lang="en-US" dirty="0"/>
              <a:t>Utilize ML models like LSTM and CNN to generate accurate, concise stock predictions from complex financial data.</a:t>
            </a:r>
          </a:p>
          <a:p>
            <a:pPr marL="285750" indent="-285750" algn="just">
              <a:lnSpc>
                <a:spcPct val="150000"/>
              </a:lnSpc>
              <a:buFont typeface="Wingdings" panose="05000000000000000000" pitchFamily="2" charset="2"/>
              <a:buChar char="Ø"/>
            </a:pPr>
            <a:r>
              <a:rPr lang="en-US" dirty="0"/>
              <a:t>Integrate data processing techniques like PCA and real-time data streams to handle both historical and live market data efficiently.</a:t>
            </a:r>
          </a:p>
        </p:txBody>
      </p:sp>
      <p:sp>
        <p:nvSpPr>
          <p:cNvPr id="3" name="TextBox 2">
            <a:extLst>
              <a:ext uri="{FF2B5EF4-FFF2-40B4-BE49-F238E27FC236}">
                <a16:creationId xmlns:a16="http://schemas.microsoft.com/office/drawing/2014/main" id="{0F2D5B03-6B6F-FC6C-F342-2C40CFC53808}"/>
              </a:ext>
            </a:extLst>
          </p:cNvPr>
          <p:cNvSpPr txBox="1"/>
          <p:nvPr/>
        </p:nvSpPr>
        <p:spPr>
          <a:xfrm>
            <a:off x="560924" y="2945677"/>
            <a:ext cx="5885447" cy="1991379"/>
          </a:xfrm>
          <a:prstGeom prst="rect">
            <a:avLst/>
          </a:prstGeom>
          <a:noFill/>
        </p:spPr>
        <p:txBody>
          <a:bodyPr wrap="square">
            <a:spAutoFit/>
          </a:bodyPr>
          <a:lstStyle/>
          <a:p>
            <a:pPr algn="just">
              <a:lnSpc>
                <a:spcPct val="150000"/>
              </a:lnSpc>
            </a:pPr>
            <a:r>
              <a:rPr lang="en-US" b="1" dirty="0"/>
              <a:t>Key Benefits:</a:t>
            </a:r>
          </a:p>
          <a:p>
            <a:pPr marL="285750" indent="-285750" algn="just">
              <a:lnSpc>
                <a:spcPct val="150000"/>
              </a:lnSpc>
              <a:buFont typeface="Wingdings" panose="05000000000000000000" pitchFamily="2" charset="2"/>
              <a:buChar char="Ø"/>
            </a:pPr>
            <a:r>
              <a:rPr lang="en-US" dirty="0"/>
              <a:t>Enhances investor understanding of stock market trends.</a:t>
            </a:r>
          </a:p>
          <a:p>
            <a:pPr marL="285750" indent="-285750" algn="just">
              <a:lnSpc>
                <a:spcPct val="150000"/>
              </a:lnSpc>
              <a:buFont typeface="Wingdings" panose="05000000000000000000" pitchFamily="2" charset="2"/>
              <a:buChar char="Ø"/>
            </a:pPr>
            <a:r>
              <a:rPr lang="en-US" dirty="0"/>
              <a:t>Reduces time and effort for investors in analyzing complex financial data.</a:t>
            </a:r>
          </a:p>
          <a:p>
            <a:pPr marL="285750" indent="-285750" algn="just">
              <a:lnSpc>
                <a:spcPct val="150000"/>
              </a:lnSpc>
              <a:buFont typeface="Wingdings" panose="05000000000000000000" pitchFamily="2" charset="2"/>
              <a:buChar char="Ø"/>
            </a:pPr>
            <a:r>
              <a:rPr lang="en-US" dirty="0"/>
              <a:t>Ensures accurate and contextually relevant stock predictions for informed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554625" y="573350"/>
            <a:ext cx="6103800" cy="5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1" dirty="0">
                <a:solidFill>
                  <a:srgbClr val="2F3F46"/>
                </a:solidFill>
                <a:latin typeface="Times New Roman"/>
                <a:ea typeface="Times New Roman"/>
                <a:cs typeface="Times New Roman"/>
                <a:sym typeface="Times New Roman"/>
              </a:rPr>
              <a:t>PROJECT MODULES</a:t>
            </a:r>
            <a:endParaRPr sz="3200" b="1" dirty="0">
              <a:latin typeface="Times New Roman"/>
              <a:ea typeface="Times New Roman"/>
              <a:cs typeface="Times New Roman"/>
              <a:sym typeface="Times New Roman"/>
            </a:endParaRPr>
          </a:p>
        </p:txBody>
      </p:sp>
      <p:pic>
        <p:nvPicPr>
          <p:cNvPr id="143" name="Google Shape;143;p23" descr="SECE-TBI : : Welcome to Sri Eshwar TBI"/>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44" name="Google Shape;144;p23"/>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8</a:t>
            </a:fld>
            <a:endParaRPr sz="1300" b="0" i="0" u="none" strike="noStrike" cap="none">
              <a:solidFill>
                <a:srgbClr val="FFFFFF"/>
              </a:solidFill>
              <a:latin typeface="Oswald"/>
              <a:ea typeface="Oswald"/>
              <a:cs typeface="Oswald"/>
              <a:sym typeface="Oswald"/>
            </a:endParaRPr>
          </a:p>
        </p:txBody>
      </p:sp>
      <p:sp>
        <p:nvSpPr>
          <p:cNvPr id="6" name="TextBox 5">
            <a:extLst>
              <a:ext uri="{FF2B5EF4-FFF2-40B4-BE49-F238E27FC236}">
                <a16:creationId xmlns:a16="http://schemas.microsoft.com/office/drawing/2014/main" id="{8EA1A83F-26E8-FC88-0FF3-E8EFC7E2EBE6}"/>
              </a:ext>
            </a:extLst>
          </p:cNvPr>
          <p:cNvSpPr txBox="1"/>
          <p:nvPr/>
        </p:nvSpPr>
        <p:spPr>
          <a:xfrm>
            <a:off x="554625" y="1586146"/>
            <a:ext cx="5754029" cy="2314544"/>
          </a:xfrm>
          <a:prstGeom prst="rect">
            <a:avLst/>
          </a:prstGeom>
          <a:noFill/>
        </p:spPr>
        <p:txBody>
          <a:bodyPr wrap="square">
            <a:spAutoFit/>
          </a:bodyPr>
          <a:lstStyle/>
          <a:p>
            <a:r>
              <a:rPr lang="en-IN" b="1" dirty="0"/>
              <a:t>Module 1: Data Acquisition Module</a:t>
            </a:r>
          </a:p>
          <a:p>
            <a:br>
              <a:rPr lang="en-IN" dirty="0"/>
            </a:br>
            <a:r>
              <a:rPr lang="en-IN" dirty="0"/>
              <a:t>	Handles diverse financial data formats (e.g., CSV, APIs) and processes stock market data for analysis.</a:t>
            </a:r>
          </a:p>
          <a:p>
            <a:endParaRPr lang="en-IN" dirty="0"/>
          </a:p>
          <a:p>
            <a:r>
              <a:rPr lang="en-IN" b="1" dirty="0"/>
              <a:t>Module 2: Prediction Module</a:t>
            </a:r>
          </a:p>
          <a:p>
            <a:br>
              <a:rPr lang="en-IN" dirty="0"/>
            </a:br>
            <a:r>
              <a:rPr lang="en-IN" dirty="0"/>
              <a:t>	Utilizes deep learning models (e.g., LSTM, CNN) for generating accurate and context-aware stock market predictions.</a:t>
            </a:r>
          </a:p>
          <a:p>
            <a:pPr algn="just">
              <a:lnSpc>
                <a:spcPct val="150000"/>
              </a:lnSpc>
            </a:pP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7B1616EC-B897-A415-CB26-F8E279CE9417}"/>
            </a:ext>
          </a:extLst>
        </p:cNvPr>
        <p:cNvGrpSpPr/>
        <p:nvPr/>
      </p:nvGrpSpPr>
      <p:grpSpPr>
        <a:xfrm>
          <a:off x="0" y="0"/>
          <a:ext cx="0" cy="0"/>
          <a:chOff x="0" y="0"/>
          <a:chExt cx="0" cy="0"/>
        </a:xfrm>
      </p:grpSpPr>
      <p:sp>
        <p:nvSpPr>
          <p:cNvPr id="141" name="Google Shape;141;p23">
            <a:extLst>
              <a:ext uri="{FF2B5EF4-FFF2-40B4-BE49-F238E27FC236}">
                <a16:creationId xmlns:a16="http://schemas.microsoft.com/office/drawing/2014/main" id="{1F6BB862-275F-E735-03E5-F9F1B60B85FB}"/>
              </a:ext>
            </a:extLst>
          </p:cNvPr>
          <p:cNvSpPr txBox="1">
            <a:spLocks noGrp="1"/>
          </p:cNvSpPr>
          <p:nvPr>
            <p:ph type="title"/>
          </p:nvPr>
        </p:nvSpPr>
        <p:spPr>
          <a:xfrm>
            <a:off x="554625" y="573350"/>
            <a:ext cx="6103800" cy="591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1">
                <a:solidFill>
                  <a:srgbClr val="2F3F46"/>
                </a:solidFill>
                <a:latin typeface="Times New Roman"/>
                <a:ea typeface="Times New Roman"/>
                <a:cs typeface="Times New Roman"/>
                <a:sym typeface="Times New Roman"/>
              </a:rPr>
              <a:t>PROJECT MODULES</a:t>
            </a:r>
            <a:endParaRPr sz="3200" b="1">
              <a:latin typeface="Times New Roman"/>
              <a:ea typeface="Times New Roman"/>
              <a:cs typeface="Times New Roman"/>
              <a:sym typeface="Times New Roman"/>
            </a:endParaRPr>
          </a:p>
        </p:txBody>
      </p:sp>
      <p:pic>
        <p:nvPicPr>
          <p:cNvPr id="143" name="Google Shape;143;p23" descr="SECE-TBI : : Welcome to Sri Eshwar TBI">
            <a:extLst>
              <a:ext uri="{FF2B5EF4-FFF2-40B4-BE49-F238E27FC236}">
                <a16:creationId xmlns:a16="http://schemas.microsoft.com/office/drawing/2014/main" id="{786D4E85-9E50-03FD-8039-6F92FE5D84E3}"/>
              </a:ext>
            </a:extLst>
          </p:cNvPr>
          <p:cNvPicPr preferRelativeResize="0"/>
          <p:nvPr/>
        </p:nvPicPr>
        <p:blipFill rotWithShape="1">
          <a:blip r:embed="rId3">
            <a:alphaModFix/>
          </a:blip>
          <a:srcRect/>
          <a:stretch/>
        </p:blipFill>
        <p:spPr>
          <a:xfrm>
            <a:off x="228600" y="209550"/>
            <a:ext cx="1295400" cy="315913"/>
          </a:xfrm>
          <a:prstGeom prst="rect">
            <a:avLst/>
          </a:prstGeom>
          <a:noFill/>
          <a:ln>
            <a:noFill/>
          </a:ln>
        </p:spPr>
      </p:pic>
      <p:sp>
        <p:nvSpPr>
          <p:cNvPr id="144" name="Google Shape;144;p23">
            <a:extLst>
              <a:ext uri="{FF2B5EF4-FFF2-40B4-BE49-F238E27FC236}">
                <a16:creationId xmlns:a16="http://schemas.microsoft.com/office/drawing/2014/main" id="{19F50C59-0EB5-2D53-A5B0-98CC6D8E6938}"/>
              </a:ext>
            </a:extLst>
          </p:cNvPr>
          <p:cNvSpPr txBox="1">
            <a:spLocks noGrp="1"/>
          </p:cNvSpPr>
          <p:nvPr>
            <p:ph type="sldNum" idx="12"/>
          </p:nvPr>
        </p:nvSpPr>
        <p:spPr>
          <a:xfrm>
            <a:off x="8345488" y="4687888"/>
            <a:ext cx="570000" cy="4557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300"/>
              <a:buFont typeface="Arial"/>
              <a:buNone/>
            </a:pPr>
            <a:fld id="{00000000-1234-1234-1234-123412341234}" type="slidenum">
              <a:rPr lang="en" sz="1300" b="0" i="0" u="none" strike="noStrike" cap="none">
                <a:solidFill>
                  <a:srgbClr val="FFFFFF"/>
                </a:solidFill>
                <a:latin typeface="Oswald"/>
                <a:ea typeface="Oswald"/>
                <a:cs typeface="Oswald"/>
                <a:sym typeface="Oswald"/>
              </a:rPr>
              <a:t>9</a:t>
            </a:fld>
            <a:endParaRPr sz="1300" b="0" i="0" u="none" strike="noStrike" cap="none">
              <a:solidFill>
                <a:srgbClr val="FFFFFF"/>
              </a:solidFill>
              <a:latin typeface="Oswald"/>
              <a:ea typeface="Oswald"/>
              <a:cs typeface="Oswald"/>
              <a:sym typeface="Oswald"/>
            </a:endParaRPr>
          </a:p>
        </p:txBody>
      </p:sp>
      <p:sp>
        <p:nvSpPr>
          <p:cNvPr id="6" name="TextBox 5">
            <a:extLst>
              <a:ext uri="{FF2B5EF4-FFF2-40B4-BE49-F238E27FC236}">
                <a16:creationId xmlns:a16="http://schemas.microsoft.com/office/drawing/2014/main" id="{4DDEB8A0-BA9F-CFBE-0A36-8D55D026D093}"/>
              </a:ext>
            </a:extLst>
          </p:cNvPr>
          <p:cNvSpPr txBox="1"/>
          <p:nvPr/>
        </p:nvSpPr>
        <p:spPr>
          <a:xfrm>
            <a:off x="554625" y="1440754"/>
            <a:ext cx="5754029" cy="2745432"/>
          </a:xfrm>
          <a:prstGeom prst="rect">
            <a:avLst/>
          </a:prstGeom>
          <a:noFill/>
        </p:spPr>
        <p:txBody>
          <a:bodyPr wrap="square">
            <a:spAutoFit/>
          </a:bodyPr>
          <a:lstStyle/>
          <a:p>
            <a:r>
              <a:rPr lang="en-US" b="1" dirty="0"/>
              <a:t>Module 3: Visualization Module</a:t>
            </a:r>
          </a:p>
          <a:p>
            <a:br>
              <a:rPr lang="en-US" dirty="0"/>
            </a:br>
            <a:r>
              <a:rPr lang="en-US" dirty="0"/>
              <a:t>	Provides an interactive user interface for visualizing stock predictions and trends, with customizable settings for analysis and output.</a:t>
            </a:r>
          </a:p>
          <a:p>
            <a:endParaRPr lang="en-US" dirty="0"/>
          </a:p>
          <a:p>
            <a:r>
              <a:rPr lang="en-US" b="1" dirty="0"/>
              <a:t>Module 4: Data Management Module</a:t>
            </a:r>
          </a:p>
          <a:p>
            <a:br>
              <a:rPr lang="en-US" dirty="0"/>
            </a:br>
            <a:r>
              <a:rPr lang="en-US" dirty="0"/>
              <a:t>	Handles efficient storage, retrieval, and management of financial data, ensuring smooth operation and easy access for analysis and predictions.</a:t>
            </a:r>
          </a:p>
          <a:p>
            <a:pPr algn="just">
              <a:lnSpc>
                <a:spcPct val="150000"/>
              </a:lnSpc>
            </a:pPr>
            <a:endParaRPr lang="en-IN" dirty="0"/>
          </a:p>
        </p:txBody>
      </p:sp>
    </p:spTree>
    <p:extLst>
      <p:ext uri="{BB962C8B-B14F-4D97-AF65-F5344CB8AC3E}">
        <p14:creationId xmlns:p14="http://schemas.microsoft.com/office/powerpoint/2010/main" val="23572792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1529</Words>
  <Application>Microsoft Office PowerPoint</Application>
  <PresentationFormat>On-screen Show (16:9)</PresentationFormat>
  <Paragraphs>137</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Oswald</vt:lpstr>
      <vt:lpstr>Calibri</vt:lpstr>
      <vt:lpstr>Arial</vt:lpstr>
      <vt:lpstr>Wingdings</vt:lpstr>
      <vt:lpstr>Times New Roman</vt:lpstr>
      <vt:lpstr>Simple Light</vt:lpstr>
      <vt:lpstr>Jessica template</vt:lpstr>
      <vt:lpstr>PowerPoint Presentation</vt:lpstr>
      <vt:lpstr>PowerPoint Presentation</vt:lpstr>
      <vt:lpstr>ABSTRACT</vt:lpstr>
      <vt:lpstr>INTRODUCTION </vt:lpstr>
      <vt:lpstr>OBJECTIVE OF THE SYSTEM </vt:lpstr>
      <vt:lpstr>EXISTING SCENARIO </vt:lpstr>
      <vt:lpstr>PROPOSED SOLUTION </vt:lpstr>
      <vt:lpstr>PROJECT MODULES</vt:lpstr>
      <vt:lpstr>PROJECT MODULES</vt:lpstr>
      <vt:lpstr>OVERALL DESIGN EXPERIMENTAL  RESULTS</vt:lpstr>
      <vt:lpstr>OVERALL DESIGN EXPERIMENTAL  RESULTS</vt:lpstr>
      <vt:lpstr>OVERALL DESIGN EXPERIMENTAL  RESULTS</vt:lpstr>
      <vt:lpstr>OVERALL DESIGN EXPERIMENTAL  RESULTS</vt:lpstr>
      <vt:lpstr>OVERALL DESIGN EXPERIMENTAL  RESULTS</vt:lpstr>
      <vt:lpstr>PERFORMANCE EVALUATION</vt:lpstr>
      <vt:lpstr>PERFORMANCE EVALUATION</vt:lpstr>
      <vt:lpstr>CONTRIBUTION OF THE PROJECT </vt:lpstr>
      <vt:lpstr>FUTURE ENHANCEMENTS </vt:lpstr>
      <vt:lpstr>REFERENCES </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KUMAR</dc:creator>
  <cp:lastModifiedBy>Jeevananth P</cp:lastModifiedBy>
  <cp:revision>8</cp:revision>
  <dcterms:modified xsi:type="dcterms:W3CDTF">2024-12-03T04:28:54Z</dcterms:modified>
</cp:coreProperties>
</file>