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2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8C42FC-E704-4964-8DBD-2408F7CB171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CEE2ED-4DFC-47CB-BA7D-893887037A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Incorporating external factors (e.g., weather, holidays) to improve insights. </a:t>
          </a:r>
        </a:p>
      </dgm:t>
    </dgm:pt>
    <dgm:pt modelId="{F71BED81-0DEF-4D48-A143-CAA22373FACA}" type="parTrans" cxnId="{3A590B19-0432-4608-92A4-067B8FC15B20}">
      <dgm:prSet/>
      <dgm:spPr/>
      <dgm:t>
        <a:bodyPr/>
        <a:lstStyle/>
        <a:p>
          <a:endParaRPr lang="en-US"/>
        </a:p>
      </dgm:t>
    </dgm:pt>
    <dgm:pt modelId="{24476A63-D152-4E33-9525-78170689ADA0}" type="sibTrans" cxnId="{3A590B19-0432-4608-92A4-067B8FC15B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1F72F1-4397-4001-B3C5-2443E26997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Developing machine learning models for predicting cancellations and booking trends. </a:t>
          </a:r>
        </a:p>
      </dgm:t>
    </dgm:pt>
    <dgm:pt modelId="{216CE94A-2821-49A1-890A-FDB962B0FF8A}" type="parTrans" cxnId="{52970D28-944B-49A0-A14F-06CAB0C360CD}">
      <dgm:prSet/>
      <dgm:spPr/>
      <dgm:t>
        <a:bodyPr/>
        <a:lstStyle/>
        <a:p>
          <a:endParaRPr lang="en-US"/>
        </a:p>
      </dgm:t>
    </dgm:pt>
    <dgm:pt modelId="{52347E13-FD87-402E-8BCB-67A3825FC34E}" type="sibTrans" cxnId="{52970D28-944B-49A0-A14F-06CAB0C360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2B35A26-3E42-4659-9482-F96732F5D6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Introducing real-time dashboards for dynamic pricing and operational  adjustments. </a:t>
          </a:r>
        </a:p>
      </dgm:t>
    </dgm:pt>
    <dgm:pt modelId="{92570269-2DC0-46DE-9EE5-E7D8A313548F}" type="parTrans" cxnId="{1E1EB287-650B-438B-8B39-B36931E2B55B}">
      <dgm:prSet/>
      <dgm:spPr/>
      <dgm:t>
        <a:bodyPr/>
        <a:lstStyle/>
        <a:p>
          <a:endParaRPr lang="en-US"/>
        </a:p>
      </dgm:t>
    </dgm:pt>
    <dgm:pt modelId="{F3670C7C-1F00-46ED-834B-142D485BDBF2}" type="sibTrans" cxnId="{1E1EB287-650B-438B-8B39-B36931E2B55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9C7E1B9-53AB-47EF-85A8-9A4F6724FE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Expanding the analysis to include multiple hotels or chains for broader insights.</a:t>
          </a:r>
        </a:p>
      </dgm:t>
    </dgm:pt>
    <dgm:pt modelId="{5689113F-0E12-477A-A64C-C1908D03D43F}" type="parTrans" cxnId="{9B75BD7E-9D48-4CA2-99B1-302928898D24}">
      <dgm:prSet/>
      <dgm:spPr/>
      <dgm:t>
        <a:bodyPr/>
        <a:lstStyle/>
        <a:p>
          <a:endParaRPr lang="en-US"/>
        </a:p>
      </dgm:t>
    </dgm:pt>
    <dgm:pt modelId="{83BA56A4-6924-4DC1-B0BA-2E3F5F0F29FC}" type="sibTrans" cxnId="{9B75BD7E-9D48-4CA2-99B1-302928898D24}">
      <dgm:prSet/>
      <dgm:spPr/>
      <dgm:t>
        <a:bodyPr/>
        <a:lstStyle/>
        <a:p>
          <a:endParaRPr lang="en-US"/>
        </a:p>
      </dgm:t>
    </dgm:pt>
    <dgm:pt modelId="{53B2ECE4-ECE7-4B91-957C-8E4BEDA2F188}" type="pres">
      <dgm:prSet presAssocID="{A28C42FC-E704-4964-8DBD-2408F7CB171E}" presName="root" presStyleCnt="0">
        <dgm:presLayoutVars>
          <dgm:dir/>
          <dgm:resizeHandles val="exact"/>
        </dgm:presLayoutVars>
      </dgm:prSet>
      <dgm:spPr/>
    </dgm:pt>
    <dgm:pt modelId="{55C443CD-133C-452F-87A0-5C2E7C6D3733}" type="pres">
      <dgm:prSet presAssocID="{A28C42FC-E704-4964-8DBD-2408F7CB171E}" presName="container" presStyleCnt="0">
        <dgm:presLayoutVars>
          <dgm:dir/>
          <dgm:resizeHandles val="exact"/>
        </dgm:presLayoutVars>
      </dgm:prSet>
      <dgm:spPr/>
    </dgm:pt>
    <dgm:pt modelId="{E5648E88-EFB3-41D5-A7C1-4DD14A37D038}" type="pres">
      <dgm:prSet presAssocID="{85CEE2ED-4DFC-47CB-BA7D-893887037A48}" presName="compNode" presStyleCnt="0"/>
      <dgm:spPr/>
    </dgm:pt>
    <dgm:pt modelId="{190DD497-4BAB-472B-8338-ADD5E6002868}" type="pres">
      <dgm:prSet presAssocID="{85CEE2ED-4DFC-47CB-BA7D-893887037A48}" presName="iconBgRect" presStyleLbl="bgShp" presStyleIdx="0" presStyleCnt="4"/>
      <dgm:spPr/>
    </dgm:pt>
    <dgm:pt modelId="{E1C68C02-844D-44B8-B9EB-D2DE977181E6}" type="pres">
      <dgm:prSet presAssocID="{85CEE2ED-4DFC-47CB-BA7D-893887037A4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stive Lantern"/>
        </a:ext>
      </dgm:extLst>
    </dgm:pt>
    <dgm:pt modelId="{E891BF3E-B0BB-4A7C-AF2E-A33F9F039380}" type="pres">
      <dgm:prSet presAssocID="{85CEE2ED-4DFC-47CB-BA7D-893887037A48}" presName="spaceRect" presStyleCnt="0"/>
      <dgm:spPr/>
    </dgm:pt>
    <dgm:pt modelId="{0004A3B3-73AF-4C77-A13E-1F5E098CD300}" type="pres">
      <dgm:prSet presAssocID="{85CEE2ED-4DFC-47CB-BA7D-893887037A48}" presName="textRect" presStyleLbl="revTx" presStyleIdx="0" presStyleCnt="4">
        <dgm:presLayoutVars>
          <dgm:chMax val="1"/>
          <dgm:chPref val="1"/>
        </dgm:presLayoutVars>
      </dgm:prSet>
      <dgm:spPr/>
    </dgm:pt>
    <dgm:pt modelId="{3CC9A0D5-FE6E-4688-AB8B-79F5986730FB}" type="pres">
      <dgm:prSet presAssocID="{24476A63-D152-4E33-9525-78170689ADA0}" presName="sibTrans" presStyleLbl="sibTrans2D1" presStyleIdx="0" presStyleCnt="0"/>
      <dgm:spPr/>
    </dgm:pt>
    <dgm:pt modelId="{60F1CBBB-DBB2-4274-BC8A-FD7E97825A57}" type="pres">
      <dgm:prSet presAssocID="{F41F72F1-4397-4001-B3C5-2443E269971C}" presName="compNode" presStyleCnt="0"/>
      <dgm:spPr/>
    </dgm:pt>
    <dgm:pt modelId="{569F6879-0A4A-4616-8145-D9F193F437EC}" type="pres">
      <dgm:prSet presAssocID="{F41F72F1-4397-4001-B3C5-2443E269971C}" presName="iconBgRect" presStyleLbl="bgShp" presStyleIdx="1" presStyleCnt="4"/>
      <dgm:spPr/>
    </dgm:pt>
    <dgm:pt modelId="{22567DFF-B5BC-458B-9872-DB30670EFAC3}" type="pres">
      <dgm:prSet presAssocID="{F41F72F1-4397-4001-B3C5-2443E269971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33DACCB1-C42A-4EB6-82BF-B9733F2FA563}" type="pres">
      <dgm:prSet presAssocID="{F41F72F1-4397-4001-B3C5-2443E269971C}" presName="spaceRect" presStyleCnt="0"/>
      <dgm:spPr/>
    </dgm:pt>
    <dgm:pt modelId="{6BFEC220-B7ED-41E5-B241-59F76886DC46}" type="pres">
      <dgm:prSet presAssocID="{F41F72F1-4397-4001-B3C5-2443E269971C}" presName="textRect" presStyleLbl="revTx" presStyleIdx="1" presStyleCnt="4">
        <dgm:presLayoutVars>
          <dgm:chMax val="1"/>
          <dgm:chPref val="1"/>
        </dgm:presLayoutVars>
      </dgm:prSet>
      <dgm:spPr/>
    </dgm:pt>
    <dgm:pt modelId="{927F0682-3497-43B8-9439-40BDC12B7403}" type="pres">
      <dgm:prSet presAssocID="{52347E13-FD87-402E-8BCB-67A3825FC34E}" presName="sibTrans" presStyleLbl="sibTrans2D1" presStyleIdx="0" presStyleCnt="0"/>
      <dgm:spPr/>
    </dgm:pt>
    <dgm:pt modelId="{585970AD-6B39-4A1A-ABFF-258277F985E6}" type="pres">
      <dgm:prSet presAssocID="{32B35A26-3E42-4659-9482-F96732F5D6AD}" presName="compNode" presStyleCnt="0"/>
      <dgm:spPr/>
    </dgm:pt>
    <dgm:pt modelId="{8E1E5DBF-18C9-4AAF-84A4-33D1E9E4614A}" type="pres">
      <dgm:prSet presAssocID="{32B35A26-3E42-4659-9482-F96732F5D6AD}" presName="iconBgRect" presStyleLbl="bgShp" presStyleIdx="2" presStyleCnt="4"/>
      <dgm:spPr/>
    </dgm:pt>
    <dgm:pt modelId="{AA8CB155-A280-43D4-941F-1C0BB9942EE4}" type="pres">
      <dgm:prSet presAssocID="{32B35A26-3E42-4659-9482-F96732F5D6A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F8BAD867-4F2A-46E0-8258-6C3B34A4469F}" type="pres">
      <dgm:prSet presAssocID="{32B35A26-3E42-4659-9482-F96732F5D6AD}" presName="spaceRect" presStyleCnt="0"/>
      <dgm:spPr/>
    </dgm:pt>
    <dgm:pt modelId="{6122DAB0-64D4-4C8C-8B38-56502A4443CA}" type="pres">
      <dgm:prSet presAssocID="{32B35A26-3E42-4659-9482-F96732F5D6AD}" presName="textRect" presStyleLbl="revTx" presStyleIdx="2" presStyleCnt="4">
        <dgm:presLayoutVars>
          <dgm:chMax val="1"/>
          <dgm:chPref val="1"/>
        </dgm:presLayoutVars>
      </dgm:prSet>
      <dgm:spPr/>
    </dgm:pt>
    <dgm:pt modelId="{65332EE0-82F8-4ED7-B59E-024D9626E471}" type="pres">
      <dgm:prSet presAssocID="{F3670C7C-1F00-46ED-834B-142D485BDBF2}" presName="sibTrans" presStyleLbl="sibTrans2D1" presStyleIdx="0" presStyleCnt="0"/>
      <dgm:spPr/>
    </dgm:pt>
    <dgm:pt modelId="{B81F214C-8216-4D95-87F3-9D20AF650C0E}" type="pres">
      <dgm:prSet presAssocID="{C9C7E1B9-53AB-47EF-85A8-9A4F6724FE11}" presName="compNode" presStyleCnt="0"/>
      <dgm:spPr/>
    </dgm:pt>
    <dgm:pt modelId="{1763049E-9F58-4AEE-8367-0877E1BBB3CA}" type="pres">
      <dgm:prSet presAssocID="{C9C7E1B9-53AB-47EF-85A8-9A4F6724FE11}" presName="iconBgRect" presStyleLbl="bgShp" presStyleIdx="3" presStyleCnt="4"/>
      <dgm:spPr/>
    </dgm:pt>
    <dgm:pt modelId="{9822EA73-A829-4A4F-B584-98FAF438A1E6}" type="pres">
      <dgm:prSet presAssocID="{C9C7E1B9-53AB-47EF-85A8-9A4F6724FE1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4BFEE9B5-1552-4DC5-83BA-8657D7F4F97E}" type="pres">
      <dgm:prSet presAssocID="{C9C7E1B9-53AB-47EF-85A8-9A4F6724FE11}" presName="spaceRect" presStyleCnt="0"/>
      <dgm:spPr/>
    </dgm:pt>
    <dgm:pt modelId="{E6CC3DA5-9C1F-4789-A7A8-FBCE32AA6315}" type="pres">
      <dgm:prSet presAssocID="{C9C7E1B9-53AB-47EF-85A8-9A4F6724FE1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9834801-86E6-4003-B8C0-4B60979A220A}" type="presOf" srcId="{32B35A26-3E42-4659-9482-F96732F5D6AD}" destId="{6122DAB0-64D4-4C8C-8B38-56502A4443CA}" srcOrd="0" destOrd="0" presId="urn:microsoft.com/office/officeart/2018/2/layout/IconCircleList"/>
    <dgm:cxn modelId="{3A590B19-0432-4608-92A4-067B8FC15B20}" srcId="{A28C42FC-E704-4964-8DBD-2408F7CB171E}" destId="{85CEE2ED-4DFC-47CB-BA7D-893887037A48}" srcOrd="0" destOrd="0" parTransId="{F71BED81-0DEF-4D48-A143-CAA22373FACA}" sibTransId="{24476A63-D152-4E33-9525-78170689ADA0}"/>
    <dgm:cxn modelId="{45B0891C-08D3-47D8-AC63-5349A653D63F}" type="presOf" srcId="{85CEE2ED-4DFC-47CB-BA7D-893887037A48}" destId="{0004A3B3-73AF-4C77-A13E-1F5E098CD300}" srcOrd="0" destOrd="0" presId="urn:microsoft.com/office/officeart/2018/2/layout/IconCircleList"/>
    <dgm:cxn modelId="{52970D28-944B-49A0-A14F-06CAB0C360CD}" srcId="{A28C42FC-E704-4964-8DBD-2408F7CB171E}" destId="{F41F72F1-4397-4001-B3C5-2443E269971C}" srcOrd="1" destOrd="0" parTransId="{216CE94A-2821-49A1-890A-FDB962B0FF8A}" sibTransId="{52347E13-FD87-402E-8BCB-67A3825FC34E}"/>
    <dgm:cxn modelId="{D847BA38-1454-4974-AA19-82A4D70BFAAF}" type="presOf" srcId="{F41F72F1-4397-4001-B3C5-2443E269971C}" destId="{6BFEC220-B7ED-41E5-B241-59F76886DC46}" srcOrd="0" destOrd="0" presId="urn:microsoft.com/office/officeart/2018/2/layout/IconCircleList"/>
    <dgm:cxn modelId="{59431B5B-B331-44CE-8028-86CF2C76B0E4}" type="presOf" srcId="{F3670C7C-1F00-46ED-834B-142D485BDBF2}" destId="{65332EE0-82F8-4ED7-B59E-024D9626E471}" srcOrd="0" destOrd="0" presId="urn:microsoft.com/office/officeart/2018/2/layout/IconCircleList"/>
    <dgm:cxn modelId="{7C7B1850-D8F9-4841-A6E9-A28B8DE7B5BC}" type="presOf" srcId="{52347E13-FD87-402E-8BCB-67A3825FC34E}" destId="{927F0682-3497-43B8-9439-40BDC12B7403}" srcOrd="0" destOrd="0" presId="urn:microsoft.com/office/officeart/2018/2/layout/IconCircleList"/>
    <dgm:cxn modelId="{28064A71-0EDE-404A-879C-1DE674A8C39D}" type="presOf" srcId="{A28C42FC-E704-4964-8DBD-2408F7CB171E}" destId="{53B2ECE4-ECE7-4B91-957C-8E4BEDA2F188}" srcOrd="0" destOrd="0" presId="urn:microsoft.com/office/officeart/2018/2/layout/IconCircleList"/>
    <dgm:cxn modelId="{9B75BD7E-9D48-4CA2-99B1-302928898D24}" srcId="{A28C42FC-E704-4964-8DBD-2408F7CB171E}" destId="{C9C7E1B9-53AB-47EF-85A8-9A4F6724FE11}" srcOrd="3" destOrd="0" parTransId="{5689113F-0E12-477A-A64C-C1908D03D43F}" sibTransId="{83BA56A4-6924-4DC1-B0BA-2E3F5F0F29FC}"/>
    <dgm:cxn modelId="{1E1EB287-650B-438B-8B39-B36931E2B55B}" srcId="{A28C42FC-E704-4964-8DBD-2408F7CB171E}" destId="{32B35A26-3E42-4659-9482-F96732F5D6AD}" srcOrd="2" destOrd="0" parTransId="{92570269-2DC0-46DE-9EE5-E7D8A313548F}" sibTransId="{F3670C7C-1F00-46ED-834B-142D485BDBF2}"/>
    <dgm:cxn modelId="{99556A8C-DD19-4EDC-9414-16241639205E}" type="presOf" srcId="{24476A63-D152-4E33-9525-78170689ADA0}" destId="{3CC9A0D5-FE6E-4688-AB8B-79F5986730FB}" srcOrd="0" destOrd="0" presId="urn:microsoft.com/office/officeart/2018/2/layout/IconCircleList"/>
    <dgm:cxn modelId="{836E67A1-5F14-40ED-81E1-47200C4F5A48}" type="presOf" srcId="{C9C7E1B9-53AB-47EF-85A8-9A4F6724FE11}" destId="{E6CC3DA5-9C1F-4789-A7A8-FBCE32AA6315}" srcOrd="0" destOrd="0" presId="urn:microsoft.com/office/officeart/2018/2/layout/IconCircleList"/>
    <dgm:cxn modelId="{96BA6388-E353-4217-A729-142BF81B1F77}" type="presParOf" srcId="{53B2ECE4-ECE7-4B91-957C-8E4BEDA2F188}" destId="{55C443CD-133C-452F-87A0-5C2E7C6D3733}" srcOrd="0" destOrd="0" presId="urn:microsoft.com/office/officeart/2018/2/layout/IconCircleList"/>
    <dgm:cxn modelId="{F2B3C0C3-DD73-439E-8F9B-38BD290BB451}" type="presParOf" srcId="{55C443CD-133C-452F-87A0-5C2E7C6D3733}" destId="{E5648E88-EFB3-41D5-A7C1-4DD14A37D038}" srcOrd="0" destOrd="0" presId="urn:microsoft.com/office/officeart/2018/2/layout/IconCircleList"/>
    <dgm:cxn modelId="{1541BB31-BADF-4050-9DB7-4F40D141ED40}" type="presParOf" srcId="{E5648E88-EFB3-41D5-A7C1-4DD14A37D038}" destId="{190DD497-4BAB-472B-8338-ADD5E6002868}" srcOrd="0" destOrd="0" presId="urn:microsoft.com/office/officeart/2018/2/layout/IconCircleList"/>
    <dgm:cxn modelId="{90AE86F0-FBF2-445B-9687-D7BB10A9B33D}" type="presParOf" srcId="{E5648E88-EFB3-41D5-A7C1-4DD14A37D038}" destId="{E1C68C02-844D-44B8-B9EB-D2DE977181E6}" srcOrd="1" destOrd="0" presId="urn:microsoft.com/office/officeart/2018/2/layout/IconCircleList"/>
    <dgm:cxn modelId="{9D9C2AF2-0F37-495B-ADD7-A6444F375481}" type="presParOf" srcId="{E5648E88-EFB3-41D5-A7C1-4DD14A37D038}" destId="{E891BF3E-B0BB-4A7C-AF2E-A33F9F039380}" srcOrd="2" destOrd="0" presId="urn:microsoft.com/office/officeart/2018/2/layout/IconCircleList"/>
    <dgm:cxn modelId="{E47751EF-C810-4C41-B563-1E352DF41039}" type="presParOf" srcId="{E5648E88-EFB3-41D5-A7C1-4DD14A37D038}" destId="{0004A3B3-73AF-4C77-A13E-1F5E098CD300}" srcOrd="3" destOrd="0" presId="urn:microsoft.com/office/officeart/2018/2/layout/IconCircleList"/>
    <dgm:cxn modelId="{27D58BB7-3F4B-4BB3-A85F-F579B478EC07}" type="presParOf" srcId="{55C443CD-133C-452F-87A0-5C2E7C6D3733}" destId="{3CC9A0D5-FE6E-4688-AB8B-79F5986730FB}" srcOrd="1" destOrd="0" presId="urn:microsoft.com/office/officeart/2018/2/layout/IconCircleList"/>
    <dgm:cxn modelId="{1F79C84D-7583-4A05-B414-85865E7BC4E7}" type="presParOf" srcId="{55C443CD-133C-452F-87A0-5C2E7C6D3733}" destId="{60F1CBBB-DBB2-4274-BC8A-FD7E97825A57}" srcOrd="2" destOrd="0" presId="urn:microsoft.com/office/officeart/2018/2/layout/IconCircleList"/>
    <dgm:cxn modelId="{CF838BFD-D754-470D-844C-A14F8EA79AC1}" type="presParOf" srcId="{60F1CBBB-DBB2-4274-BC8A-FD7E97825A57}" destId="{569F6879-0A4A-4616-8145-D9F193F437EC}" srcOrd="0" destOrd="0" presId="urn:microsoft.com/office/officeart/2018/2/layout/IconCircleList"/>
    <dgm:cxn modelId="{3B22CD07-81E1-406A-BAC0-D811D08CEA85}" type="presParOf" srcId="{60F1CBBB-DBB2-4274-BC8A-FD7E97825A57}" destId="{22567DFF-B5BC-458B-9872-DB30670EFAC3}" srcOrd="1" destOrd="0" presId="urn:microsoft.com/office/officeart/2018/2/layout/IconCircleList"/>
    <dgm:cxn modelId="{EDAD6156-13DC-4566-AD9A-D7C7AC26EDA0}" type="presParOf" srcId="{60F1CBBB-DBB2-4274-BC8A-FD7E97825A57}" destId="{33DACCB1-C42A-4EB6-82BF-B9733F2FA563}" srcOrd="2" destOrd="0" presId="urn:microsoft.com/office/officeart/2018/2/layout/IconCircleList"/>
    <dgm:cxn modelId="{FB080D8A-3779-44A7-9650-A42153C01608}" type="presParOf" srcId="{60F1CBBB-DBB2-4274-BC8A-FD7E97825A57}" destId="{6BFEC220-B7ED-41E5-B241-59F76886DC46}" srcOrd="3" destOrd="0" presId="urn:microsoft.com/office/officeart/2018/2/layout/IconCircleList"/>
    <dgm:cxn modelId="{DF0CF350-4E77-4C1E-B20C-9ACF02BFA60E}" type="presParOf" srcId="{55C443CD-133C-452F-87A0-5C2E7C6D3733}" destId="{927F0682-3497-43B8-9439-40BDC12B7403}" srcOrd="3" destOrd="0" presId="urn:microsoft.com/office/officeart/2018/2/layout/IconCircleList"/>
    <dgm:cxn modelId="{7B3B46B0-4EC5-44B2-824F-FF79064B82B8}" type="presParOf" srcId="{55C443CD-133C-452F-87A0-5C2E7C6D3733}" destId="{585970AD-6B39-4A1A-ABFF-258277F985E6}" srcOrd="4" destOrd="0" presId="urn:microsoft.com/office/officeart/2018/2/layout/IconCircleList"/>
    <dgm:cxn modelId="{461DA56B-E840-4426-BCAD-2A60D0B8E93D}" type="presParOf" srcId="{585970AD-6B39-4A1A-ABFF-258277F985E6}" destId="{8E1E5DBF-18C9-4AAF-84A4-33D1E9E4614A}" srcOrd="0" destOrd="0" presId="urn:microsoft.com/office/officeart/2018/2/layout/IconCircleList"/>
    <dgm:cxn modelId="{D584236C-05FC-4F32-87B2-049177F398CD}" type="presParOf" srcId="{585970AD-6B39-4A1A-ABFF-258277F985E6}" destId="{AA8CB155-A280-43D4-941F-1C0BB9942EE4}" srcOrd="1" destOrd="0" presId="urn:microsoft.com/office/officeart/2018/2/layout/IconCircleList"/>
    <dgm:cxn modelId="{3919E3D9-DC8C-4039-B9AB-372558E844B8}" type="presParOf" srcId="{585970AD-6B39-4A1A-ABFF-258277F985E6}" destId="{F8BAD867-4F2A-46E0-8258-6C3B34A4469F}" srcOrd="2" destOrd="0" presId="urn:microsoft.com/office/officeart/2018/2/layout/IconCircleList"/>
    <dgm:cxn modelId="{D0E6C044-BBD3-459B-903C-FF8A16F4487E}" type="presParOf" srcId="{585970AD-6B39-4A1A-ABFF-258277F985E6}" destId="{6122DAB0-64D4-4C8C-8B38-56502A4443CA}" srcOrd="3" destOrd="0" presId="urn:microsoft.com/office/officeart/2018/2/layout/IconCircleList"/>
    <dgm:cxn modelId="{4F156D18-5A75-4124-9BE0-C2E135AAC0E3}" type="presParOf" srcId="{55C443CD-133C-452F-87A0-5C2E7C6D3733}" destId="{65332EE0-82F8-4ED7-B59E-024D9626E471}" srcOrd="5" destOrd="0" presId="urn:microsoft.com/office/officeart/2018/2/layout/IconCircleList"/>
    <dgm:cxn modelId="{40DA73D6-9470-40FA-A080-3D2824242F0A}" type="presParOf" srcId="{55C443CD-133C-452F-87A0-5C2E7C6D3733}" destId="{B81F214C-8216-4D95-87F3-9D20AF650C0E}" srcOrd="6" destOrd="0" presId="urn:microsoft.com/office/officeart/2018/2/layout/IconCircleList"/>
    <dgm:cxn modelId="{DFABC14F-D06E-4942-A474-260253B5C321}" type="presParOf" srcId="{B81F214C-8216-4D95-87F3-9D20AF650C0E}" destId="{1763049E-9F58-4AEE-8367-0877E1BBB3CA}" srcOrd="0" destOrd="0" presId="urn:microsoft.com/office/officeart/2018/2/layout/IconCircleList"/>
    <dgm:cxn modelId="{4728EB4B-5EFA-4EFA-A0CC-FA3C20C95A02}" type="presParOf" srcId="{B81F214C-8216-4D95-87F3-9D20AF650C0E}" destId="{9822EA73-A829-4A4F-B584-98FAF438A1E6}" srcOrd="1" destOrd="0" presId="urn:microsoft.com/office/officeart/2018/2/layout/IconCircleList"/>
    <dgm:cxn modelId="{84AAB39E-7FC0-4388-965C-AB1EE6190867}" type="presParOf" srcId="{B81F214C-8216-4D95-87F3-9D20AF650C0E}" destId="{4BFEE9B5-1552-4DC5-83BA-8657D7F4F97E}" srcOrd="2" destOrd="0" presId="urn:microsoft.com/office/officeart/2018/2/layout/IconCircleList"/>
    <dgm:cxn modelId="{7D8B11DC-6D3A-4C37-866E-24FE27361879}" type="presParOf" srcId="{B81F214C-8216-4D95-87F3-9D20AF650C0E}" destId="{E6CC3DA5-9C1F-4789-A7A8-FBCE32AA631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DD497-4BAB-472B-8338-ADD5E6002868}">
      <dsp:nvSpPr>
        <dsp:cNvPr id="0" name=""/>
        <dsp:cNvSpPr/>
      </dsp:nvSpPr>
      <dsp:spPr>
        <a:xfrm>
          <a:off x="134825" y="302581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68C02-844D-44B8-B9EB-D2DE977181E6}">
      <dsp:nvSpPr>
        <dsp:cNvPr id="0" name=""/>
        <dsp:cNvSpPr/>
      </dsp:nvSpPr>
      <dsp:spPr>
        <a:xfrm>
          <a:off x="406966" y="574722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4A3B3-73AF-4C77-A13E-1F5E098CD300}">
      <dsp:nvSpPr>
        <dsp:cNvPr id="0" name=""/>
        <dsp:cNvSpPr/>
      </dsp:nvSpPr>
      <dsp:spPr>
        <a:xfrm>
          <a:off x="1708430" y="302581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Incorporating external factors (e.g., weather, holidays) to improve insights. </a:t>
          </a:r>
        </a:p>
      </dsp:txBody>
      <dsp:txXfrm>
        <a:off x="1708430" y="302581"/>
        <a:ext cx="3054644" cy="1295909"/>
      </dsp:txXfrm>
    </dsp:sp>
    <dsp:sp modelId="{569F6879-0A4A-4616-8145-D9F193F437EC}">
      <dsp:nvSpPr>
        <dsp:cNvPr id="0" name=""/>
        <dsp:cNvSpPr/>
      </dsp:nvSpPr>
      <dsp:spPr>
        <a:xfrm>
          <a:off x="5295324" y="302581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67DFF-B5BC-458B-9872-DB30670EFAC3}">
      <dsp:nvSpPr>
        <dsp:cNvPr id="0" name=""/>
        <dsp:cNvSpPr/>
      </dsp:nvSpPr>
      <dsp:spPr>
        <a:xfrm>
          <a:off x="5567465" y="574722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EC220-B7ED-41E5-B241-59F76886DC46}">
      <dsp:nvSpPr>
        <dsp:cNvPr id="0" name=""/>
        <dsp:cNvSpPr/>
      </dsp:nvSpPr>
      <dsp:spPr>
        <a:xfrm>
          <a:off x="6868929" y="302581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Developing machine learning models for predicting cancellations and booking trends. </a:t>
          </a:r>
        </a:p>
      </dsp:txBody>
      <dsp:txXfrm>
        <a:off x="6868929" y="302581"/>
        <a:ext cx="3054644" cy="1295909"/>
      </dsp:txXfrm>
    </dsp:sp>
    <dsp:sp modelId="{8E1E5DBF-18C9-4AAF-84A4-33D1E9E4614A}">
      <dsp:nvSpPr>
        <dsp:cNvPr id="0" name=""/>
        <dsp:cNvSpPr/>
      </dsp:nvSpPr>
      <dsp:spPr>
        <a:xfrm>
          <a:off x="134825" y="225329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CB155-A280-43D4-941F-1C0BB9942EE4}">
      <dsp:nvSpPr>
        <dsp:cNvPr id="0" name=""/>
        <dsp:cNvSpPr/>
      </dsp:nvSpPr>
      <dsp:spPr>
        <a:xfrm>
          <a:off x="406966" y="2525436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2DAB0-64D4-4C8C-8B38-56502A4443CA}">
      <dsp:nvSpPr>
        <dsp:cNvPr id="0" name=""/>
        <dsp:cNvSpPr/>
      </dsp:nvSpPr>
      <dsp:spPr>
        <a:xfrm>
          <a:off x="1708430" y="225329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Introducing real-time dashboards for dynamic pricing and operational  adjustments. </a:t>
          </a:r>
        </a:p>
      </dsp:txBody>
      <dsp:txXfrm>
        <a:off x="1708430" y="2253295"/>
        <a:ext cx="3054644" cy="1295909"/>
      </dsp:txXfrm>
    </dsp:sp>
    <dsp:sp modelId="{1763049E-9F58-4AEE-8367-0877E1BBB3CA}">
      <dsp:nvSpPr>
        <dsp:cNvPr id="0" name=""/>
        <dsp:cNvSpPr/>
      </dsp:nvSpPr>
      <dsp:spPr>
        <a:xfrm>
          <a:off x="5295324" y="225329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22EA73-A829-4A4F-B584-98FAF438A1E6}">
      <dsp:nvSpPr>
        <dsp:cNvPr id="0" name=""/>
        <dsp:cNvSpPr/>
      </dsp:nvSpPr>
      <dsp:spPr>
        <a:xfrm>
          <a:off x="5567465" y="2525436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C3DA5-9C1F-4789-A7A8-FBCE32AA6315}">
      <dsp:nvSpPr>
        <dsp:cNvPr id="0" name=""/>
        <dsp:cNvSpPr/>
      </dsp:nvSpPr>
      <dsp:spPr>
        <a:xfrm>
          <a:off x="6868929" y="225329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Expanding the analysis to include multiple hotels or chains for broader insights.</a:t>
          </a:r>
        </a:p>
      </dsp:txBody>
      <dsp:txXfrm>
        <a:off x="6868929" y="2253295"/>
        <a:ext cx="3054644" cy="1295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A539-4ADC-4669-A17C-7DF04DC2117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DB650C1-6F44-4370-A13F-B3DD559BE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4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A539-4ADC-4669-A17C-7DF04DC2117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50C1-6F44-4370-A13F-B3DD559BE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4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A539-4ADC-4669-A17C-7DF04DC2117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50C1-6F44-4370-A13F-B3DD559BE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4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A539-4ADC-4669-A17C-7DF04DC2117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50C1-6F44-4370-A13F-B3DD559BE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8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B2EA539-4ADC-4669-A17C-7DF04DC2117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DB650C1-6F44-4370-A13F-B3DD559BE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1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A539-4ADC-4669-A17C-7DF04DC2117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50C1-6F44-4370-A13F-B3DD559BE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1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A539-4ADC-4669-A17C-7DF04DC2117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50C1-6F44-4370-A13F-B3DD559BE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2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A539-4ADC-4669-A17C-7DF04DC2117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50C1-6F44-4370-A13F-B3DD559BE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A539-4ADC-4669-A17C-7DF04DC2117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50C1-6F44-4370-A13F-B3DD559BE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0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A539-4ADC-4669-A17C-7DF04DC2117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50C1-6F44-4370-A13F-B3DD559BE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0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A539-4ADC-4669-A17C-7DF04DC21177}" type="datetimeFigureOut">
              <a:rPr lang="en-US" smtClean="0"/>
              <a:t>12/9/2024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50C1-6F44-4370-A13F-B3DD559BE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5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B2EA539-4ADC-4669-A17C-7DF04DC2117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DB650C1-6F44-4370-A13F-B3DD559BE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4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1481A-7C4B-6A49-A160-268C5462D4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C222C-2342-288F-223F-7CA15C0B4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Exploring Hotel Booking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A10FB-568B-C4D1-1C8A-BA2AC3EE7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18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2F9B8D9-2A0F-48A2-AD9F-81D8C4970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5D6BA-856C-983D-FA49-2EE1D3E1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400"/>
              <a:t>Problem Statement</a:t>
            </a:r>
          </a:p>
        </p:txBody>
      </p:sp>
      <p:pic>
        <p:nvPicPr>
          <p:cNvPr id="22" name="Graphic 21" descr="Statistics">
            <a:extLst>
              <a:ext uri="{FF2B5EF4-FFF2-40B4-BE49-F238E27FC236}">
                <a16:creationId xmlns:a16="http://schemas.microsoft.com/office/drawing/2014/main" id="{3BB4D0A2-5C72-4DB0-FBB3-2797DA422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999" y="1573080"/>
            <a:ext cx="3722101" cy="3722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6B099-DE9A-1991-107A-B1CF9AD76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Understanding key patterns in hotel booking behaviors (e.g., ADR trends, lead times, and customer segments) to optimize pricing strategies, improve customer experience, and enhance operational efficiency.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b="1" dirty="0"/>
              <a:t>Challenges:</a:t>
            </a:r>
            <a:endParaRPr lang="en-US" b="1"/>
          </a:p>
          <a:p>
            <a:r>
              <a:rPr lang="en-US" dirty="0"/>
              <a:t>Variability in customer behavior across market segments and booking channels.</a:t>
            </a:r>
            <a:endParaRPr lang="en-US"/>
          </a:p>
          <a:p>
            <a:r>
              <a:rPr lang="en-US" dirty="0"/>
              <a:t>Fluctuations in bookings and ADR influenced by seasonality and external factors.</a:t>
            </a:r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F7E20FF-7DA6-46B7-AB0E-E6CBFDD0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BE624B6-B9F4-4C3F-9F6E-2182D90EC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710C23B-B5E1-45A6-80F6-55643AC6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825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2F9B8D9-2A0F-48A2-AD9F-81D8C4970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4256C-C0F9-0EA6-BB73-8D3DBB09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400"/>
              <a:t>Motivation</a:t>
            </a:r>
          </a:p>
        </p:txBody>
      </p:sp>
      <p:pic>
        <p:nvPicPr>
          <p:cNvPr id="22" name="Graphic 21" descr="CRM Customer Insights App">
            <a:extLst>
              <a:ext uri="{FF2B5EF4-FFF2-40B4-BE49-F238E27FC236}">
                <a16:creationId xmlns:a16="http://schemas.microsoft.com/office/drawing/2014/main" id="{E34C4ABF-49BE-C480-183E-C13F7FA47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999" y="1573080"/>
            <a:ext cx="3722101" cy="3722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01138-FFB0-D1D2-6A56-20213B607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/>
              <a:t>Why This Problem Matters:</a:t>
            </a:r>
          </a:p>
          <a:p>
            <a:pPr marL="0" indent="0">
              <a:buNone/>
            </a:pPr>
            <a:r>
              <a:rPr lang="en-US" sz="1700" dirty="0"/>
              <a:t>Hotels aim to optimize revenue while ensuring customer  satisfaction. Customer behaviors vary greatly across segments (e.g., corporate, group, transient), making one-size-fits-all strategies ineffective.</a:t>
            </a:r>
          </a:p>
          <a:p>
            <a:pPr marL="0" indent="0">
              <a:buNone/>
            </a:pPr>
            <a:r>
              <a:rPr lang="en-US" sz="1700" dirty="0"/>
              <a:t>Understanding these behaviors provides insights for smarter pricing, marketing, and resource allocation decisions.</a:t>
            </a:r>
          </a:p>
          <a:p>
            <a:pPr marL="0" indent="0">
              <a:buNone/>
            </a:pPr>
            <a:r>
              <a:rPr lang="en-US" sz="1700" b="1" dirty="0"/>
              <a:t>Challenges in Solving This Problem:</a:t>
            </a:r>
          </a:p>
          <a:p>
            <a:pPr marL="0" indent="0">
              <a:buNone/>
            </a:pPr>
            <a:r>
              <a:rPr lang="en-US" sz="1700" dirty="0"/>
              <a:t>Numerous factors, such as lead times, market segments, and seasonality, influence booking trends.</a:t>
            </a:r>
          </a:p>
          <a:p>
            <a:pPr marL="0" indent="0">
              <a:buNone/>
            </a:pPr>
            <a:r>
              <a:rPr lang="en-US" sz="1700" dirty="0"/>
              <a:t>Large datasets with complex relationships require sophisticated analytical approaches to extract meaningful insights.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F7E20FF-7DA6-46B7-AB0E-E6CBFDD0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BE624B6-B9F4-4C3F-9F6E-2182D90EC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710C23B-B5E1-45A6-80F6-55643AC6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32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204C5-27BF-B42B-EEE2-27E62A37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Approach</a:t>
            </a:r>
            <a:endParaRPr lang="en-US" dirty="0"/>
          </a:p>
        </p:txBody>
      </p:sp>
      <p:pic>
        <p:nvPicPr>
          <p:cNvPr id="7" name="Picture 6" descr="A graph showing a strip of adr&#10;&#10;Description automatically generated with medium confidence">
            <a:extLst>
              <a:ext uri="{FF2B5EF4-FFF2-40B4-BE49-F238E27FC236}">
                <a16:creationId xmlns:a16="http://schemas.microsoft.com/office/drawing/2014/main" id="{20BF5885-09F3-3B8D-3D6C-DEDB217D0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86" b="-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5DAE5A2-2111-2D39-5CD6-9FCEA6686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 dirty="0"/>
              <a:t>Data Preparation</a:t>
            </a:r>
          </a:p>
          <a:p>
            <a:r>
              <a:rPr lang="en-US" dirty="0"/>
              <a:t>Exploratory Data Analysis (EDA)</a:t>
            </a:r>
          </a:p>
          <a:p>
            <a:r>
              <a:rPr lang="en-US" dirty="0"/>
              <a:t>Visualization Tools</a:t>
            </a:r>
          </a:p>
          <a:p>
            <a:r>
              <a:rPr lang="en-US" dirty="0"/>
              <a:t>Key Metrics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95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4F056-3E21-C1E4-7B33-7CE936F2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FUTURE WORK</a:t>
            </a:r>
            <a:endParaRPr lang="en-US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DDE40274-A08E-8632-6B60-1096D0DED2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320412"/>
          <a:ext cx="10058400" cy="385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19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erial view of a highway near the ocean">
            <a:extLst>
              <a:ext uri="{FF2B5EF4-FFF2-40B4-BE49-F238E27FC236}">
                <a16:creationId xmlns:a16="http://schemas.microsoft.com/office/drawing/2014/main" id="{5415047E-73F5-B6C2-59CA-6A48E08A115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1833" b="1316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103A4-582F-D81E-CE96-15ECE66F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74605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</TotalTime>
  <Words>226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Wood Type</vt:lpstr>
      <vt:lpstr>Exploring Hotel Booking Trends</vt:lpstr>
      <vt:lpstr>Problem Statement</vt:lpstr>
      <vt:lpstr>Motivation</vt:lpstr>
      <vt:lpstr>Approach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Bezawada, Aditya Vardhan</dc:creator>
  <cp:lastModifiedBy>Bezawada, Aditya Vardhan</cp:lastModifiedBy>
  <cp:revision>1</cp:revision>
  <dcterms:created xsi:type="dcterms:W3CDTF">2024-12-10T03:39:49Z</dcterms:created>
  <dcterms:modified xsi:type="dcterms:W3CDTF">2024-12-10T04:08:20Z</dcterms:modified>
</cp:coreProperties>
</file>