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4" r:id="rId4"/>
    <p:sldId id="265" r:id="rId5"/>
    <p:sldId id="267" r:id="rId6"/>
    <p:sldId id="268" r:id="rId7"/>
    <p:sldId id="266"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06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 y="3064274"/>
            <a:ext cx="9244584" cy="1470025"/>
          </a:xfrm>
        </p:spPr>
        <p:txBody>
          <a:bodyPr>
            <a:normAutofit/>
          </a:bodyPr>
          <a:lstStyle/>
          <a:p>
            <a:pPr algn="l"/>
            <a:r>
              <a:rPr lang="en-IN" sz="2500" dirty="0"/>
              <a:t>Agentic RAG Chatbot for Multi-Format Document QA using MCP</a:t>
            </a:r>
            <a:endParaRPr sz="2500" dirty="0"/>
          </a:p>
        </p:txBody>
      </p:sp>
      <p:pic>
        <p:nvPicPr>
          <p:cNvPr id="1026" name="Picture 2" descr="slris">
            <a:extLst>
              <a:ext uri="{FF2B5EF4-FFF2-40B4-BE49-F238E27FC236}">
                <a16:creationId xmlns:a16="http://schemas.microsoft.com/office/drawing/2014/main" id="{2CD5CC55-8581-20AB-DEE9-465D30CA6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644" y="208823"/>
            <a:ext cx="1905000"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ED60858-D6FB-1F88-9FA4-2E926777A056}"/>
              </a:ext>
            </a:extLst>
          </p:cNvPr>
          <p:cNvCxnSpPr>
            <a:cxnSpLocks/>
          </p:cNvCxnSpPr>
          <p:nvPr/>
        </p:nvCxnSpPr>
        <p:spPr>
          <a:xfrm>
            <a:off x="0" y="87515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BE5D72D-B8A4-7093-E273-D6F853F6CB16}"/>
              </a:ext>
            </a:extLst>
          </p:cNvPr>
          <p:cNvSpPr txBox="1"/>
          <p:nvPr/>
        </p:nvSpPr>
        <p:spPr>
          <a:xfrm>
            <a:off x="284988" y="2927703"/>
            <a:ext cx="4626864" cy="553998"/>
          </a:xfrm>
          <a:prstGeom prst="rect">
            <a:avLst/>
          </a:prstGeom>
          <a:noFill/>
        </p:spPr>
        <p:txBody>
          <a:bodyPr wrap="square">
            <a:spAutoFit/>
          </a:bodyPr>
          <a:lstStyle/>
          <a:p>
            <a:r>
              <a:rPr lang="en-IN" sz="3000" b="1" dirty="0"/>
              <a:t>Task Title:</a:t>
            </a:r>
          </a:p>
        </p:txBody>
      </p:sp>
      <p:sp>
        <p:nvSpPr>
          <p:cNvPr id="13" name="TextBox 12">
            <a:extLst>
              <a:ext uri="{FF2B5EF4-FFF2-40B4-BE49-F238E27FC236}">
                <a16:creationId xmlns:a16="http://schemas.microsoft.com/office/drawing/2014/main" id="{52FC6097-5E52-1950-A08C-66E7B05E1494}"/>
              </a:ext>
            </a:extLst>
          </p:cNvPr>
          <p:cNvSpPr txBox="1"/>
          <p:nvPr/>
        </p:nvSpPr>
        <p:spPr>
          <a:xfrm>
            <a:off x="289560" y="1524291"/>
            <a:ext cx="6992112" cy="553998"/>
          </a:xfrm>
          <a:prstGeom prst="rect">
            <a:avLst/>
          </a:prstGeom>
          <a:noFill/>
        </p:spPr>
        <p:txBody>
          <a:bodyPr wrap="square">
            <a:spAutoFit/>
          </a:bodyPr>
          <a:lstStyle/>
          <a:p>
            <a:r>
              <a:rPr lang="en-IN" sz="3000" b="1" dirty="0"/>
              <a:t>Coding Round Problem Statement</a:t>
            </a:r>
          </a:p>
        </p:txBody>
      </p:sp>
      <p:sp>
        <p:nvSpPr>
          <p:cNvPr id="14" name="TextBox 13">
            <a:extLst>
              <a:ext uri="{FF2B5EF4-FFF2-40B4-BE49-F238E27FC236}">
                <a16:creationId xmlns:a16="http://schemas.microsoft.com/office/drawing/2014/main" id="{82981452-6411-90E3-EC9B-BD6D263DB13E}"/>
              </a:ext>
            </a:extLst>
          </p:cNvPr>
          <p:cNvSpPr txBox="1"/>
          <p:nvPr/>
        </p:nvSpPr>
        <p:spPr>
          <a:xfrm>
            <a:off x="6876288" y="5650261"/>
            <a:ext cx="1410194" cy="646331"/>
          </a:xfrm>
          <a:prstGeom prst="rect">
            <a:avLst/>
          </a:prstGeom>
          <a:noFill/>
        </p:spPr>
        <p:txBody>
          <a:bodyPr wrap="none" rtlCol="0">
            <a:spAutoFit/>
          </a:bodyPr>
          <a:lstStyle/>
          <a:p>
            <a:r>
              <a:rPr lang="en-US" i="1" dirty="0"/>
              <a:t>Presented by</a:t>
            </a:r>
          </a:p>
          <a:p>
            <a:endParaRPr lang="en-IN" dirty="0"/>
          </a:p>
        </p:txBody>
      </p:sp>
      <p:sp>
        <p:nvSpPr>
          <p:cNvPr id="15" name="TextBox 14">
            <a:extLst>
              <a:ext uri="{FF2B5EF4-FFF2-40B4-BE49-F238E27FC236}">
                <a16:creationId xmlns:a16="http://schemas.microsoft.com/office/drawing/2014/main" id="{A98371F2-B8EB-4361-16A2-C0130657B717}"/>
              </a:ext>
            </a:extLst>
          </p:cNvPr>
          <p:cNvSpPr txBox="1"/>
          <p:nvPr/>
        </p:nvSpPr>
        <p:spPr>
          <a:xfrm>
            <a:off x="6905158" y="5982843"/>
            <a:ext cx="1359988" cy="369332"/>
          </a:xfrm>
          <a:prstGeom prst="rect">
            <a:avLst/>
          </a:prstGeom>
          <a:noFill/>
        </p:spPr>
        <p:txBody>
          <a:bodyPr wrap="none" rtlCol="0">
            <a:spAutoFit/>
          </a:bodyPr>
          <a:lstStyle/>
          <a:p>
            <a:r>
              <a:rPr lang="en-US" dirty="0"/>
              <a:t>Jeevan KIran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ris">
            <a:extLst>
              <a:ext uri="{FF2B5EF4-FFF2-40B4-BE49-F238E27FC236}">
                <a16:creationId xmlns:a16="http://schemas.microsoft.com/office/drawing/2014/main" id="{2CD5CC55-8581-20AB-DEE9-465D30CA6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644" y="208823"/>
            <a:ext cx="1905000"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ED60858-D6FB-1F88-9FA4-2E926777A056}"/>
              </a:ext>
            </a:extLst>
          </p:cNvPr>
          <p:cNvCxnSpPr>
            <a:cxnSpLocks/>
          </p:cNvCxnSpPr>
          <p:nvPr/>
        </p:nvCxnSpPr>
        <p:spPr>
          <a:xfrm>
            <a:off x="0" y="87515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5E8203F-3602-8C4C-8084-0C77F3FB27CA}"/>
              </a:ext>
            </a:extLst>
          </p:cNvPr>
          <p:cNvSpPr txBox="1"/>
          <p:nvPr/>
        </p:nvSpPr>
        <p:spPr>
          <a:xfrm>
            <a:off x="346710" y="1247893"/>
            <a:ext cx="5048250" cy="400110"/>
          </a:xfrm>
          <a:prstGeom prst="rect">
            <a:avLst/>
          </a:prstGeom>
          <a:noFill/>
        </p:spPr>
        <p:txBody>
          <a:bodyPr wrap="square">
            <a:spAutoFit/>
          </a:bodyPr>
          <a:lstStyle/>
          <a:p>
            <a:r>
              <a:rPr lang="en-IN" sz="2000" b="1" dirty="0"/>
              <a:t>Introduction :</a:t>
            </a:r>
          </a:p>
        </p:txBody>
      </p:sp>
      <p:sp>
        <p:nvSpPr>
          <p:cNvPr id="12" name="TextBox 11">
            <a:extLst>
              <a:ext uri="{FF2B5EF4-FFF2-40B4-BE49-F238E27FC236}">
                <a16:creationId xmlns:a16="http://schemas.microsoft.com/office/drawing/2014/main" id="{9F383E99-D606-F925-7B6B-4C663ECA70A5}"/>
              </a:ext>
            </a:extLst>
          </p:cNvPr>
          <p:cNvSpPr txBox="1"/>
          <p:nvPr/>
        </p:nvSpPr>
        <p:spPr>
          <a:xfrm>
            <a:off x="346710" y="1720840"/>
            <a:ext cx="7760970" cy="2031325"/>
          </a:xfrm>
          <a:prstGeom prst="rect">
            <a:avLst/>
          </a:prstGeom>
          <a:noFill/>
        </p:spPr>
        <p:txBody>
          <a:bodyPr wrap="square">
            <a:spAutoFit/>
          </a:bodyPr>
          <a:lstStyle/>
          <a:p>
            <a:r>
              <a:rPr lang="en-US" dirty="0"/>
              <a:t>This project is a smart chatbot that lets users upload documents and ask questions about them. It uses an agent-based design where each agent has a specific job like reading documents, finding answers, or generating responses. The system works using the Model Communication Protocol (MCP), making it easy for the agents to talk to each other. It supports multiple file formats and gives natural, AI-powered answers using Google’s Gemini model. The whole thing runs in a clean, simple Streamlit interface.</a:t>
            </a:r>
            <a:endParaRPr lang="en-IN" dirty="0"/>
          </a:p>
        </p:txBody>
      </p:sp>
    </p:spTree>
    <p:extLst>
      <p:ext uri="{BB962C8B-B14F-4D97-AF65-F5344CB8AC3E}">
        <p14:creationId xmlns:p14="http://schemas.microsoft.com/office/powerpoint/2010/main" val="227944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ris">
            <a:extLst>
              <a:ext uri="{FF2B5EF4-FFF2-40B4-BE49-F238E27FC236}">
                <a16:creationId xmlns:a16="http://schemas.microsoft.com/office/drawing/2014/main" id="{2CD5CC55-8581-20AB-DEE9-465D30CA6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644" y="208823"/>
            <a:ext cx="1905000"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ED60858-D6FB-1F88-9FA4-2E926777A056}"/>
              </a:ext>
            </a:extLst>
          </p:cNvPr>
          <p:cNvCxnSpPr>
            <a:cxnSpLocks/>
          </p:cNvCxnSpPr>
          <p:nvPr/>
        </p:nvCxnSpPr>
        <p:spPr>
          <a:xfrm>
            <a:off x="0" y="875157"/>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3B8F02B2-01B7-AD08-0DD7-BB717584DB15}"/>
              </a:ext>
            </a:extLst>
          </p:cNvPr>
          <p:cNvPicPr>
            <a:picLocks noChangeAspect="1"/>
          </p:cNvPicPr>
          <p:nvPr/>
        </p:nvPicPr>
        <p:blipFill>
          <a:blip r:embed="rId3"/>
          <a:stretch>
            <a:fillRect/>
          </a:stretch>
        </p:blipFill>
        <p:spPr>
          <a:xfrm>
            <a:off x="1120583" y="1493147"/>
            <a:ext cx="6902833" cy="4601888"/>
          </a:xfrm>
          <a:prstGeom prst="rect">
            <a:avLst/>
          </a:prstGeom>
        </p:spPr>
      </p:pic>
    </p:spTree>
    <p:extLst>
      <p:ext uri="{BB962C8B-B14F-4D97-AF65-F5344CB8AC3E}">
        <p14:creationId xmlns:p14="http://schemas.microsoft.com/office/powerpoint/2010/main" val="1750786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ris">
            <a:extLst>
              <a:ext uri="{FF2B5EF4-FFF2-40B4-BE49-F238E27FC236}">
                <a16:creationId xmlns:a16="http://schemas.microsoft.com/office/drawing/2014/main" id="{2CD5CC55-8581-20AB-DEE9-465D30CA6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644" y="208823"/>
            <a:ext cx="1905000"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ED60858-D6FB-1F88-9FA4-2E926777A056}"/>
              </a:ext>
            </a:extLst>
          </p:cNvPr>
          <p:cNvCxnSpPr>
            <a:cxnSpLocks/>
          </p:cNvCxnSpPr>
          <p:nvPr/>
        </p:nvCxnSpPr>
        <p:spPr>
          <a:xfrm>
            <a:off x="0" y="875157"/>
            <a:ext cx="91440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9B9CA6C9-1DAE-C13E-86AD-B317A38796E7}"/>
              </a:ext>
            </a:extLst>
          </p:cNvPr>
          <p:cNvPicPr>
            <a:picLocks noChangeAspect="1"/>
          </p:cNvPicPr>
          <p:nvPr/>
        </p:nvPicPr>
        <p:blipFill>
          <a:blip r:embed="rId3"/>
          <a:stretch>
            <a:fillRect/>
          </a:stretch>
        </p:blipFill>
        <p:spPr>
          <a:xfrm>
            <a:off x="1932818" y="1680553"/>
            <a:ext cx="5124826" cy="4760003"/>
          </a:xfrm>
          <a:prstGeom prst="rect">
            <a:avLst/>
          </a:prstGeom>
        </p:spPr>
      </p:pic>
      <p:sp>
        <p:nvSpPr>
          <p:cNvPr id="11" name="TextBox 10">
            <a:extLst>
              <a:ext uri="{FF2B5EF4-FFF2-40B4-BE49-F238E27FC236}">
                <a16:creationId xmlns:a16="http://schemas.microsoft.com/office/drawing/2014/main" id="{E8F08738-CF67-3857-9DA3-E88580BCC9D8}"/>
              </a:ext>
            </a:extLst>
          </p:cNvPr>
          <p:cNvSpPr txBox="1"/>
          <p:nvPr/>
        </p:nvSpPr>
        <p:spPr>
          <a:xfrm>
            <a:off x="474031" y="1280444"/>
            <a:ext cx="5048250" cy="400110"/>
          </a:xfrm>
          <a:prstGeom prst="rect">
            <a:avLst/>
          </a:prstGeom>
          <a:noFill/>
        </p:spPr>
        <p:txBody>
          <a:bodyPr wrap="square">
            <a:spAutoFit/>
          </a:bodyPr>
          <a:lstStyle/>
          <a:p>
            <a:r>
              <a:rPr lang="en-IN" sz="2000" b="1" dirty="0"/>
              <a:t>System Flow Diagram :</a:t>
            </a:r>
          </a:p>
        </p:txBody>
      </p:sp>
    </p:spTree>
    <p:extLst>
      <p:ext uri="{BB962C8B-B14F-4D97-AF65-F5344CB8AC3E}">
        <p14:creationId xmlns:p14="http://schemas.microsoft.com/office/powerpoint/2010/main" val="12382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ris">
            <a:extLst>
              <a:ext uri="{FF2B5EF4-FFF2-40B4-BE49-F238E27FC236}">
                <a16:creationId xmlns:a16="http://schemas.microsoft.com/office/drawing/2014/main" id="{2CD5CC55-8581-20AB-DEE9-465D30CA6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644" y="208823"/>
            <a:ext cx="1905000"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ED60858-D6FB-1F88-9FA4-2E926777A056}"/>
              </a:ext>
            </a:extLst>
          </p:cNvPr>
          <p:cNvCxnSpPr>
            <a:cxnSpLocks/>
          </p:cNvCxnSpPr>
          <p:nvPr/>
        </p:nvCxnSpPr>
        <p:spPr>
          <a:xfrm>
            <a:off x="0" y="87515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505394B-3479-7C0C-FFF3-11AB6CF6992E}"/>
              </a:ext>
            </a:extLst>
          </p:cNvPr>
          <p:cNvSpPr txBox="1"/>
          <p:nvPr/>
        </p:nvSpPr>
        <p:spPr>
          <a:xfrm>
            <a:off x="346710" y="1247893"/>
            <a:ext cx="5048250" cy="400110"/>
          </a:xfrm>
          <a:prstGeom prst="rect">
            <a:avLst/>
          </a:prstGeom>
          <a:noFill/>
        </p:spPr>
        <p:txBody>
          <a:bodyPr wrap="square">
            <a:spAutoFit/>
          </a:bodyPr>
          <a:lstStyle/>
          <a:p>
            <a:r>
              <a:rPr lang="en-IN" sz="2000" b="1" dirty="0"/>
              <a:t>Tech Stack used : </a:t>
            </a:r>
          </a:p>
        </p:txBody>
      </p:sp>
      <p:sp>
        <p:nvSpPr>
          <p:cNvPr id="25" name="TextBox 24">
            <a:extLst>
              <a:ext uri="{FF2B5EF4-FFF2-40B4-BE49-F238E27FC236}">
                <a16:creationId xmlns:a16="http://schemas.microsoft.com/office/drawing/2014/main" id="{19616E4F-AC97-E097-AC4C-3147914E0FA0}"/>
              </a:ext>
            </a:extLst>
          </p:cNvPr>
          <p:cNvSpPr txBox="1"/>
          <p:nvPr/>
        </p:nvSpPr>
        <p:spPr>
          <a:xfrm>
            <a:off x="346710" y="1620628"/>
            <a:ext cx="8044936" cy="584775"/>
          </a:xfrm>
          <a:prstGeom prst="rect">
            <a:avLst/>
          </a:prstGeom>
          <a:noFill/>
        </p:spPr>
        <p:txBody>
          <a:bodyPr wrap="square">
            <a:spAutoFit/>
          </a:bodyPr>
          <a:lstStyle/>
          <a:p>
            <a:pPr marL="285750" indent="-285750">
              <a:buFont typeface="Arial" panose="020B0604020202020204" pitchFamily="34" charset="0"/>
              <a:buChar char="•"/>
            </a:pPr>
            <a:r>
              <a:rPr lang="en-IN" sz="1600" b="1" dirty="0"/>
              <a:t>Frontend : </a:t>
            </a:r>
          </a:p>
          <a:p>
            <a:pPr lvl="1"/>
            <a:r>
              <a:rPr lang="en-US" sz="1600" b="1" dirty="0"/>
              <a:t>Streamlit</a:t>
            </a:r>
            <a:r>
              <a:rPr lang="en-US" sz="1600" dirty="0"/>
              <a:t>: Interactive web interface for document upload and chatbot interaction.</a:t>
            </a:r>
            <a:endParaRPr lang="en-US" sz="1600" b="1" dirty="0"/>
          </a:p>
        </p:txBody>
      </p:sp>
      <p:sp>
        <p:nvSpPr>
          <p:cNvPr id="26" name="TextBox 25">
            <a:extLst>
              <a:ext uri="{FF2B5EF4-FFF2-40B4-BE49-F238E27FC236}">
                <a16:creationId xmlns:a16="http://schemas.microsoft.com/office/drawing/2014/main" id="{5489273A-F652-E3D7-9C55-D46667222229}"/>
              </a:ext>
            </a:extLst>
          </p:cNvPr>
          <p:cNvSpPr txBox="1"/>
          <p:nvPr/>
        </p:nvSpPr>
        <p:spPr>
          <a:xfrm>
            <a:off x="346710" y="2230010"/>
            <a:ext cx="8615934" cy="1077218"/>
          </a:xfrm>
          <a:prstGeom prst="rect">
            <a:avLst/>
          </a:prstGeom>
          <a:noFill/>
        </p:spPr>
        <p:txBody>
          <a:bodyPr wrap="square">
            <a:spAutoFit/>
          </a:bodyPr>
          <a:lstStyle/>
          <a:p>
            <a:pPr marL="285750" indent="-285750">
              <a:buFont typeface="Arial" panose="020B0604020202020204" pitchFamily="34" charset="0"/>
              <a:buChar char="•"/>
            </a:pPr>
            <a:r>
              <a:rPr lang="en-IN" sz="1600" b="1" dirty="0"/>
              <a:t>Backend &amp; Core Logic</a:t>
            </a:r>
          </a:p>
          <a:p>
            <a:r>
              <a:rPr lang="en-IN" sz="1600" b="1" dirty="0"/>
              <a:t>	Python</a:t>
            </a:r>
            <a:r>
              <a:rPr lang="en-IN" sz="1600" dirty="0"/>
              <a:t>: Primary programming language for agent orchestration.</a:t>
            </a:r>
          </a:p>
          <a:p>
            <a:r>
              <a:rPr lang="en-IN" sz="1600" b="1" dirty="0"/>
              <a:t>	Agent-based Architecture with MCP</a:t>
            </a:r>
            <a:r>
              <a:rPr lang="en-IN" sz="1600" dirty="0"/>
              <a:t>: Modular agents communicate via MCP</a:t>
            </a:r>
          </a:p>
          <a:p>
            <a:r>
              <a:rPr lang="en-IN" sz="1600" b="1" dirty="0"/>
              <a:t>	uuid / os / shutil</a:t>
            </a:r>
            <a:r>
              <a:rPr lang="en-IN" sz="1600" dirty="0"/>
              <a:t>: For session handling, file operations, and directory management.</a:t>
            </a:r>
          </a:p>
        </p:txBody>
      </p:sp>
      <p:sp>
        <p:nvSpPr>
          <p:cNvPr id="35" name="TextBox 34">
            <a:extLst>
              <a:ext uri="{FF2B5EF4-FFF2-40B4-BE49-F238E27FC236}">
                <a16:creationId xmlns:a16="http://schemas.microsoft.com/office/drawing/2014/main" id="{95B48D02-0944-E488-3583-CBC3FCB1F531}"/>
              </a:ext>
            </a:extLst>
          </p:cNvPr>
          <p:cNvSpPr txBox="1"/>
          <p:nvPr/>
        </p:nvSpPr>
        <p:spPr>
          <a:xfrm>
            <a:off x="346710" y="3331835"/>
            <a:ext cx="8044936" cy="1569660"/>
          </a:xfrm>
          <a:prstGeom prst="rect">
            <a:avLst/>
          </a:prstGeom>
          <a:noFill/>
        </p:spPr>
        <p:txBody>
          <a:bodyPr wrap="square">
            <a:spAutoFit/>
          </a:bodyPr>
          <a:lstStyle/>
          <a:p>
            <a:pPr marL="285750" indent="-285750">
              <a:buFont typeface="Arial" panose="020B0604020202020204" pitchFamily="34" charset="0"/>
              <a:buChar char="•"/>
            </a:pPr>
            <a:r>
              <a:rPr lang="en-IN" sz="1600" b="1" dirty="0"/>
              <a:t>Document Processing</a:t>
            </a:r>
          </a:p>
          <a:p>
            <a:r>
              <a:rPr lang="en-IN" sz="1600" b="1" dirty="0"/>
              <a:t>	PyMuPDF</a:t>
            </a:r>
            <a:r>
              <a:rPr lang="en-IN" sz="1600" dirty="0"/>
              <a:t>: PDF text extraction</a:t>
            </a:r>
          </a:p>
          <a:p>
            <a:r>
              <a:rPr lang="en-IN" sz="1600" b="1" dirty="0"/>
              <a:t>	python-docx</a:t>
            </a:r>
            <a:r>
              <a:rPr lang="en-IN" sz="1600" dirty="0"/>
              <a:t>: DOCX file reading</a:t>
            </a:r>
          </a:p>
          <a:p>
            <a:r>
              <a:rPr lang="en-IN" sz="1600" b="1" dirty="0"/>
              <a:t>	python-pptx</a:t>
            </a:r>
            <a:r>
              <a:rPr lang="en-IN" sz="1600" dirty="0"/>
              <a:t>: PPTX file parsing</a:t>
            </a:r>
          </a:p>
          <a:p>
            <a:r>
              <a:rPr lang="en-IN" sz="1600" b="1" dirty="0"/>
              <a:t>	pandas</a:t>
            </a:r>
            <a:r>
              <a:rPr lang="en-IN" sz="1600" dirty="0"/>
              <a:t>: CSV file loading and formatting</a:t>
            </a:r>
          </a:p>
          <a:p>
            <a:r>
              <a:rPr lang="en-IN" sz="1600" b="1" dirty="0"/>
              <a:t>	open()</a:t>
            </a:r>
            <a:r>
              <a:rPr lang="en-IN" sz="1600" dirty="0"/>
              <a:t>: TXT and Markdown file handling</a:t>
            </a:r>
          </a:p>
        </p:txBody>
      </p:sp>
      <p:sp>
        <p:nvSpPr>
          <p:cNvPr id="36" name="TextBox 35">
            <a:extLst>
              <a:ext uri="{FF2B5EF4-FFF2-40B4-BE49-F238E27FC236}">
                <a16:creationId xmlns:a16="http://schemas.microsoft.com/office/drawing/2014/main" id="{AEEE3801-ACA0-9497-87C7-919FAF1A30F2}"/>
              </a:ext>
            </a:extLst>
          </p:cNvPr>
          <p:cNvSpPr txBox="1"/>
          <p:nvPr/>
        </p:nvSpPr>
        <p:spPr>
          <a:xfrm>
            <a:off x="346710" y="4901495"/>
            <a:ext cx="8450580" cy="1077218"/>
          </a:xfrm>
          <a:prstGeom prst="rect">
            <a:avLst/>
          </a:prstGeom>
          <a:noFill/>
        </p:spPr>
        <p:txBody>
          <a:bodyPr wrap="square">
            <a:spAutoFit/>
          </a:bodyPr>
          <a:lstStyle/>
          <a:p>
            <a:pPr marL="285750" indent="-285750">
              <a:buFont typeface="Arial" panose="020B0604020202020204" pitchFamily="34" charset="0"/>
              <a:buChar char="•"/>
            </a:pPr>
            <a:r>
              <a:rPr lang="en-IN" sz="1600" b="1" dirty="0"/>
              <a:t>Embedding, Vector Storage &amp; LLM Integration</a:t>
            </a:r>
          </a:p>
          <a:p>
            <a:r>
              <a:rPr lang="en-IN" sz="1600" b="1" dirty="0"/>
              <a:t>	</a:t>
            </a:r>
            <a:r>
              <a:rPr lang="en-US" sz="1600" b="1" dirty="0"/>
              <a:t>SentenceTransformers</a:t>
            </a:r>
            <a:r>
              <a:rPr lang="en-US" sz="1600" dirty="0"/>
              <a:t> </a:t>
            </a:r>
            <a:r>
              <a:rPr lang="en-US" sz="1600" i="1" dirty="0"/>
              <a:t>(all-MiniLM-L6-v2)</a:t>
            </a:r>
            <a:r>
              <a:rPr lang="en-US" sz="1600" dirty="0"/>
              <a:t>: Generates semantic embeddings</a:t>
            </a:r>
          </a:p>
          <a:p>
            <a:r>
              <a:rPr lang="en-US" sz="1600" b="1" dirty="0"/>
              <a:t>	ChromaDB</a:t>
            </a:r>
            <a:r>
              <a:rPr lang="en-US" sz="1600" dirty="0"/>
              <a:t>: Vector database used to store and retrieve embedded document chunks.</a:t>
            </a:r>
          </a:p>
          <a:p>
            <a:r>
              <a:rPr lang="en-US" sz="1600" b="1" dirty="0"/>
              <a:t>	</a:t>
            </a:r>
            <a:r>
              <a:rPr lang="en-IN" sz="1600" b="1" dirty="0"/>
              <a:t>Gemini 2.5: </a:t>
            </a:r>
            <a:r>
              <a:rPr lang="en-US" sz="1600" dirty="0"/>
              <a:t>Large Language Model used to generate responses based on retrieved context.</a:t>
            </a:r>
            <a:endParaRPr lang="en-US" sz="1600" b="1" dirty="0"/>
          </a:p>
        </p:txBody>
      </p:sp>
    </p:spTree>
    <p:extLst>
      <p:ext uri="{BB962C8B-B14F-4D97-AF65-F5344CB8AC3E}">
        <p14:creationId xmlns:p14="http://schemas.microsoft.com/office/powerpoint/2010/main" val="324838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ris">
            <a:extLst>
              <a:ext uri="{FF2B5EF4-FFF2-40B4-BE49-F238E27FC236}">
                <a16:creationId xmlns:a16="http://schemas.microsoft.com/office/drawing/2014/main" id="{2CD5CC55-8581-20AB-DEE9-465D30CA6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644" y="208823"/>
            <a:ext cx="1905000"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ED60858-D6FB-1F88-9FA4-2E926777A056}"/>
              </a:ext>
            </a:extLst>
          </p:cNvPr>
          <p:cNvCxnSpPr>
            <a:cxnSpLocks/>
          </p:cNvCxnSpPr>
          <p:nvPr/>
        </p:nvCxnSpPr>
        <p:spPr>
          <a:xfrm>
            <a:off x="0" y="87515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505394B-3479-7C0C-FFF3-11AB6CF6992E}"/>
              </a:ext>
            </a:extLst>
          </p:cNvPr>
          <p:cNvSpPr txBox="1"/>
          <p:nvPr/>
        </p:nvSpPr>
        <p:spPr>
          <a:xfrm>
            <a:off x="346709" y="1247893"/>
            <a:ext cx="8097575" cy="707886"/>
          </a:xfrm>
          <a:prstGeom prst="rect">
            <a:avLst/>
          </a:prstGeom>
          <a:noFill/>
        </p:spPr>
        <p:txBody>
          <a:bodyPr wrap="square">
            <a:spAutoFit/>
          </a:bodyPr>
          <a:lstStyle/>
          <a:p>
            <a:r>
              <a:rPr lang="en-IN" sz="2000" b="1" dirty="0"/>
              <a:t>User Interface :</a:t>
            </a:r>
          </a:p>
          <a:p>
            <a:endParaRPr lang="en-IN" sz="2000" b="1" dirty="0"/>
          </a:p>
        </p:txBody>
      </p:sp>
      <p:pic>
        <p:nvPicPr>
          <p:cNvPr id="4" name="Picture 3">
            <a:extLst>
              <a:ext uri="{FF2B5EF4-FFF2-40B4-BE49-F238E27FC236}">
                <a16:creationId xmlns:a16="http://schemas.microsoft.com/office/drawing/2014/main" id="{960BD724-25A2-9533-FF6F-91EBF009878D}"/>
              </a:ext>
            </a:extLst>
          </p:cNvPr>
          <p:cNvPicPr>
            <a:picLocks noChangeAspect="1"/>
          </p:cNvPicPr>
          <p:nvPr/>
        </p:nvPicPr>
        <p:blipFill>
          <a:blip r:embed="rId3"/>
          <a:stretch>
            <a:fillRect/>
          </a:stretch>
        </p:blipFill>
        <p:spPr>
          <a:xfrm>
            <a:off x="463576" y="2210156"/>
            <a:ext cx="7863840" cy="3690467"/>
          </a:xfrm>
          <a:prstGeom prst="rect">
            <a:avLst/>
          </a:prstGeom>
        </p:spPr>
      </p:pic>
    </p:spTree>
    <p:extLst>
      <p:ext uri="{BB962C8B-B14F-4D97-AF65-F5344CB8AC3E}">
        <p14:creationId xmlns:p14="http://schemas.microsoft.com/office/powerpoint/2010/main" val="384899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ris">
            <a:extLst>
              <a:ext uri="{FF2B5EF4-FFF2-40B4-BE49-F238E27FC236}">
                <a16:creationId xmlns:a16="http://schemas.microsoft.com/office/drawing/2014/main" id="{2CD5CC55-8581-20AB-DEE9-465D30CA6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644" y="208823"/>
            <a:ext cx="1905000"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ED60858-D6FB-1F88-9FA4-2E926777A056}"/>
              </a:ext>
            </a:extLst>
          </p:cNvPr>
          <p:cNvCxnSpPr>
            <a:cxnSpLocks/>
          </p:cNvCxnSpPr>
          <p:nvPr/>
        </p:nvCxnSpPr>
        <p:spPr>
          <a:xfrm>
            <a:off x="0" y="87515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505394B-3479-7C0C-FFF3-11AB6CF6992E}"/>
              </a:ext>
            </a:extLst>
          </p:cNvPr>
          <p:cNvSpPr txBox="1"/>
          <p:nvPr/>
        </p:nvSpPr>
        <p:spPr>
          <a:xfrm>
            <a:off x="346709" y="1247893"/>
            <a:ext cx="8097575" cy="2923877"/>
          </a:xfrm>
          <a:prstGeom prst="rect">
            <a:avLst/>
          </a:prstGeom>
          <a:noFill/>
        </p:spPr>
        <p:txBody>
          <a:bodyPr wrap="square">
            <a:spAutoFit/>
          </a:bodyPr>
          <a:lstStyle/>
          <a:p>
            <a:r>
              <a:rPr lang="en-IN" sz="2000" b="1" dirty="0"/>
              <a:t>Challenges faced:</a:t>
            </a:r>
          </a:p>
          <a:p>
            <a:endParaRPr lang="en-IN" sz="2000" b="1" dirty="0"/>
          </a:p>
          <a:p>
            <a:pPr marL="285750" indent="-285750">
              <a:buFont typeface="Arial" panose="020B0604020202020204" pitchFamily="34" charset="0"/>
              <a:buChar char="•"/>
            </a:pPr>
            <a:r>
              <a:rPr lang="en-US" b="1" dirty="0"/>
              <a:t>ChromaDB Session Management</a:t>
            </a:r>
            <a:br>
              <a:rPr lang="en-US" dirty="0"/>
            </a:br>
            <a:r>
              <a:rPr lang="en-US" dirty="0"/>
              <a:t>Ensuring the vector database resets cleanly for each new session was tricky, especially during development. It required careful handling of persistent storage and chunk IDs to avoid stale or duplicate embeddings.</a:t>
            </a:r>
            <a:endParaRPr lang="en-IN" b="1" dirty="0"/>
          </a:p>
          <a:p>
            <a:pPr marL="285750" indent="-285750">
              <a:buFont typeface="Arial" panose="020B0604020202020204" pitchFamily="34" charset="0"/>
              <a:buChar char="•"/>
            </a:pPr>
            <a:r>
              <a:rPr lang="en-US" b="1" dirty="0"/>
              <a:t>Message Coordination Between Agents</a:t>
            </a:r>
            <a:br>
              <a:rPr lang="en-US" dirty="0"/>
            </a:br>
            <a:r>
              <a:rPr lang="en-US" dirty="0"/>
              <a:t>Designing a clean agent communication protocol using MCP required careful planning to manage message flow, trace IDs, and payload consistency between modular agents.</a:t>
            </a:r>
            <a:endParaRPr lang="en-IN" b="1" dirty="0"/>
          </a:p>
        </p:txBody>
      </p:sp>
    </p:spTree>
    <p:extLst>
      <p:ext uri="{BB962C8B-B14F-4D97-AF65-F5344CB8AC3E}">
        <p14:creationId xmlns:p14="http://schemas.microsoft.com/office/powerpoint/2010/main" val="194477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lris">
            <a:extLst>
              <a:ext uri="{FF2B5EF4-FFF2-40B4-BE49-F238E27FC236}">
                <a16:creationId xmlns:a16="http://schemas.microsoft.com/office/drawing/2014/main" id="{2CD5CC55-8581-20AB-DEE9-465D30CA6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644" y="208823"/>
            <a:ext cx="1905000" cy="4762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EED60858-D6FB-1F88-9FA4-2E926777A056}"/>
              </a:ext>
            </a:extLst>
          </p:cNvPr>
          <p:cNvCxnSpPr>
            <a:cxnSpLocks/>
          </p:cNvCxnSpPr>
          <p:nvPr/>
        </p:nvCxnSpPr>
        <p:spPr>
          <a:xfrm>
            <a:off x="0" y="87515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505394B-3479-7C0C-FFF3-11AB6CF6992E}"/>
              </a:ext>
            </a:extLst>
          </p:cNvPr>
          <p:cNvSpPr txBox="1"/>
          <p:nvPr/>
        </p:nvSpPr>
        <p:spPr>
          <a:xfrm>
            <a:off x="3248935" y="3075057"/>
            <a:ext cx="3080303" cy="707886"/>
          </a:xfrm>
          <a:prstGeom prst="rect">
            <a:avLst/>
          </a:prstGeom>
          <a:noFill/>
        </p:spPr>
        <p:txBody>
          <a:bodyPr wrap="square">
            <a:spAutoFit/>
          </a:bodyPr>
          <a:lstStyle/>
          <a:p>
            <a:r>
              <a:rPr lang="en-US" sz="4000" b="1" dirty="0"/>
              <a:t>Thank you..</a:t>
            </a:r>
            <a:endParaRPr lang="en-IN" sz="4000" b="1" dirty="0"/>
          </a:p>
        </p:txBody>
      </p:sp>
    </p:spTree>
    <p:extLst>
      <p:ext uri="{BB962C8B-B14F-4D97-AF65-F5344CB8AC3E}">
        <p14:creationId xmlns:p14="http://schemas.microsoft.com/office/powerpoint/2010/main" val="2233580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TotalTime>
  <Words>337</Words>
  <Application>Microsoft Office PowerPoint</Application>
  <PresentationFormat>On-screen Show (4:3)</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Agentic RAG Chatbot for Multi-Format Document QA using MCP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Jeevan Kiran</cp:lastModifiedBy>
  <cp:revision>2</cp:revision>
  <dcterms:created xsi:type="dcterms:W3CDTF">2013-01-27T09:14:16Z</dcterms:created>
  <dcterms:modified xsi:type="dcterms:W3CDTF">2025-07-24T15:24:11Z</dcterms:modified>
  <cp:category/>
</cp:coreProperties>
</file>