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75" r:id="rId1"/>
  </p:sldMasterIdLst>
  <p:notesMasterIdLst>
    <p:notesMasterId r:id="rId21"/>
  </p:notesMasterIdLst>
  <p:sldIdLst>
    <p:sldId id="256" r:id="rId2"/>
    <p:sldId id="298" r:id="rId3"/>
    <p:sldId id="258" r:id="rId4"/>
    <p:sldId id="260" r:id="rId5"/>
    <p:sldId id="261" r:id="rId6"/>
    <p:sldId id="263" r:id="rId7"/>
    <p:sldId id="262" r:id="rId8"/>
    <p:sldId id="264" r:id="rId9"/>
    <p:sldId id="265" r:id="rId10"/>
    <p:sldId id="285" r:id="rId11"/>
    <p:sldId id="290" r:id="rId12"/>
    <p:sldId id="297" r:id="rId13"/>
    <p:sldId id="273" r:id="rId14"/>
    <p:sldId id="274" r:id="rId15"/>
    <p:sldId id="275" r:id="rId16"/>
    <p:sldId id="277" r:id="rId17"/>
    <p:sldId id="276" r:id="rId18"/>
    <p:sldId id="284" r:id="rId19"/>
    <p:sldId id="259" r:id="rId20"/>
  </p:sldIdLst>
  <p:sldSz cx="12192000" cy="6858000"/>
  <p:notesSz cx="6858000" cy="9144000"/>
  <p:embeddedFontLst>
    <p:embeddedFont>
      <p:font typeface="Lato Black" panose="020B0604020202020204" charset="0"/>
      <p:bold r:id="rId22"/>
      <p:boldItalic r:id="rId23"/>
    </p:embeddedFont>
    <p:embeddedFont>
      <p:font typeface="Calibri Light" panose="020F0302020204030204" pitchFamily="34" charset="0"/>
      <p:regular r:id="rId24"/>
      <p:italic r:id="rId25"/>
    </p:embeddedFont>
    <p:embeddedFont>
      <p:font typeface="Calibri" panose="020F0502020204030204" pitchFamily="34" charset="0"/>
      <p:regular r:id="rId26"/>
      <p:bold r:id="rId27"/>
      <p:italic r:id="rId28"/>
      <p:boldItalic r:id="rId29"/>
    </p:embeddedFont>
    <p:embeddedFont>
      <p:font typeface="Libre Baskerville" panose="020B0604020202020204" charset="0"/>
      <p:regular r:id="rId30"/>
      <p:bold r:id="rId31"/>
      <p: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4DF4DD-9A25-4E07-A545-4C6F16902624}" v="254" dt="2022-12-18T13:44:13.5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69" d="100"/>
          <a:sy n="69" d="100"/>
        </p:scale>
        <p:origin x="9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905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18</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0831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82538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276943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1932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64191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60734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00968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389146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955690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81865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01484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8420808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57102682"/>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163902"/>
            <a:ext cx="12190815" cy="6694098"/>
          </a:xfrm>
          <a:prstGeom prst="rect">
            <a:avLst/>
          </a:prstGeom>
          <a:noFill/>
          <a:ln>
            <a:noFill/>
          </a:ln>
        </p:spPr>
      </p:pic>
      <p:sp>
        <p:nvSpPr>
          <p:cNvPr id="99" name="Google Shape;99;p1"/>
          <p:cNvSpPr txBox="1"/>
          <p:nvPr/>
        </p:nvSpPr>
        <p:spPr>
          <a:xfrm>
            <a:off x="2656177" y="4005119"/>
            <a:ext cx="7246189" cy="1323399"/>
          </a:xfrm>
          <a:prstGeom prst="rect">
            <a:avLst/>
          </a:prstGeom>
          <a:noFill/>
          <a:ln>
            <a:noFill/>
          </a:ln>
        </p:spPr>
        <p:txBody>
          <a:bodyPr spcFirstLastPara="1" wrap="square" lIns="91425" tIns="45700" rIns="91425" bIns="45700" anchor="t" anchorCtr="0">
            <a:spAutoFit/>
          </a:bodyPr>
          <a:lstStyle/>
          <a:p>
            <a:pPr algn="ctr"/>
            <a:r>
              <a:rPr lang="en-US" sz="4000" b="1" i="0" dirty="0">
                <a:solidFill>
                  <a:srgbClr val="000000"/>
                </a:solidFill>
                <a:effectLst/>
                <a:latin typeface="Times New Roman" panose="02020603050405020304" pitchFamily="18" charset="0"/>
                <a:cs typeface="Times New Roman" panose="02020603050405020304" pitchFamily="18" charset="0"/>
              </a:rPr>
              <a:t>IMDB MOVIE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B2C4E9-A087-3030-92BB-0714341AAEE3}"/>
              </a:ext>
            </a:extLst>
          </p:cNvPr>
          <p:cNvSpPr txBox="1"/>
          <p:nvPr/>
        </p:nvSpPr>
        <p:spPr>
          <a:xfrm>
            <a:off x="3957403" y="296759"/>
            <a:ext cx="5486400" cy="584775"/>
          </a:xfrm>
          <a:prstGeom prst="rect">
            <a:avLst/>
          </a:prstGeom>
          <a:noFill/>
        </p:spPr>
        <p:txBody>
          <a:bodyPr wrap="square" rtlCol="0">
            <a:spAutoFit/>
          </a:bodyPr>
          <a:lstStyle/>
          <a:p>
            <a:r>
              <a:rPr lang="en-US" sz="3200" b="1" dirty="0">
                <a:solidFill>
                  <a:schemeClr val="accent2">
                    <a:lumMod val="75000"/>
                  </a:schemeClr>
                </a:solidFill>
                <a:latin typeface="Times New Roman" panose="02020603050405020304" pitchFamily="18" charset="0"/>
                <a:cs typeface="Times New Roman" panose="02020603050405020304" pitchFamily="18" charset="0"/>
              </a:rPr>
              <a:t>Cleaned Data</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B3964C1-8DCA-2904-F248-D962D498117F}"/>
              </a:ext>
            </a:extLst>
          </p:cNvPr>
          <p:cNvPicPr>
            <a:picLocks noChangeAspect="1"/>
          </p:cNvPicPr>
          <p:nvPr/>
        </p:nvPicPr>
        <p:blipFill rotWithShape="1">
          <a:blip r:embed="rId2"/>
          <a:srcRect l="70269" t="77466" r="13482" b="15714"/>
          <a:stretch/>
        </p:blipFill>
        <p:spPr>
          <a:xfrm>
            <a:off x="8687500" y="6030684"/>
            <a:ext cx="3504500" cy="827316"/>
          </a:xfrm>
          <a:prstGeom prst="rect">
            <a:avLst/>
          </a:prstGeom>
        </p:spPr>
      </p:pic>
      <p:pic>
        <p:nvPicPr>
          <p:cNvPr id="6" name="Picture 5">
            <a:extLst>
              <a:ext uri="{FF2B5EF4-FFF2-40B4-BE49-F238E27FC236}">
                <a16:creationId xmlns:a16="http://schemas.microsoft.com/office/drawing/2014/main" id="{0CBFB411-2D84-076F-C8AD-4CE1DE854196}"/>
              </a:ext>
            </a:extLst>
          </p:cNvPr>
          <p:cNvPicPr>
            <a:picLocks noChangeAspect="1"/>
          </p:cNvPicPr>
          <p:nvPr/>
        </p:nvPicPr>
        <p:blipFill>
          <a:blip r:embed="rId3"/>
          <a:stretch>
            <a:fillRect/>
          </a:stretch>
        </p:blipFill>
        <p:spPr>
          <a:xfrm>
            <a:off x="510618" y="1063625"/>
            <a:ext cx="11170763" cy="4730750"/>
          </a:xfrm>
          <a:prstGeom prst="rect">
            <a:avLst/>
          </a:prstGeom>
        </p:spPr>
      </p:pic>
    </p:spTree>
    <p:extLst>
      <p:ext uri="{BB962C8B-B14F-4D97-AF65-F5344CB8AC3E}">
        <p14:creationId xmlns:p14="http://schemas.microsoft.com/office/powerpoint/2010/main" val="3023131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A3EA4A-6FAF-71D3-4874-05FFE13BAED0}"/>
              </a:ext>
            </a:extLst>
          </p:cNvPr>
          <p:cNvPicPr>
            <a:picLocks noChangeAspect="1"/>
          </p:cNvPicPr>
          <p:nvPr/>
        </p:nvPicPr>
        <p:blipFill rotWithShape="1">
          <a:blip r:embed="rId2"/>
          <a:srcRect l="70269" t="77466" r="13482" b="15714"/>
          <a:stretch/>
        </p:blipFill>
        <p:spPr>
          <a:xfrm>
            <a:off x="8687500" y="6030684"/>
            <a:ext cx="3504500" cy="827316"/>
          </a:xfrm>
          <a:prstGeom prst="rect">
            <a:avLst/>
          </a:prstGeom>
        </p:spPr>
      </p:pic>
      <p:sp>
        <p:nvSpPr>
          <p:cNvPr id="5" name="TextBox 4">
            <a:extLst>
              <a:ext uri="{FF2B5EF4-FFF2-40B4-BE49-F238E27FC236}">
                <a16:creationId xmlns:a16="http://schemas.microsoft.com/office/drawing/2014/main" id="{9D33E2DC-C49D-0929-DFF1-997707D7D785}"/>
              </a:ext>
            </a:extLst>
          </p:cNvPr>
          <p:cNvSpPr txBox="1"/>
          <p:nvPr/>
        </p:nvSpPr>
        <p:spPr>
          <a:xfrm>
            <a:off x="4021756" y="180985"/>
            <a:ext cx="4148488" cy="646331"/>
          </a:xfrm>
          <a:prstGeom prst="rect">
            <a:avLst/>
          </a:prstGeom>
          <a:noFill/>
        </p:spPr>
        <p:txBody>
          <a:bodyPr wrap="square" rtlCol="0">
            <a:spAutoFit/>
          </a:bodyPr>
          <a:lstStyle/>
          <a:p>
            <a:r>
              <a:rPr lang="en-IN" sz="3600" dirty="0"/>
              <a:t>Data exploration</a:t>
            </a:r>
          </a:p>
        </p:txBody>
      </p:sp>
      <p:pic>
        <p:nvPicPr>
          <p:cNvPr id="8" name="Picture 7">
            <a:extLst>
              <a:ext uri="{FF2B5EF4-FFF2-40B4-BE49-F238E27FC236}">
                <a16:creationId xmlns:a16="http://schemas.microsoft.com/office/drawing/2014/main" id="{76C15695-DB95-DF1A-E9FC-E4B973108660}"/>
              </a:ext>
            </a:extLst>
          </p:cNvPr>
          <p:cNvPicPr>
            <a:picLocks noChangeAspect="1"/>
          </p:cNvPicPr>
          <p:nvPr/>
        </p:nvPicPr>
        <p:blipFill>
          <a:blip r:embed="rId3"/>
          <a:stretch>
            <a:fillRect/>
          </a:stretch>
        </p:blipFill>
        <p:spPr>
          <a:xfrm>
            <a:off x="4845377" y="1114102"/>
            <a:ext cx="6004874" cy="4629796"/>
          </a:xfrm>
          <a:prstGeom prst="rect">
            <a:avLst/>
          </a:prstGeom>
        </p:spPr>
      </p:pic>
      <p:pic>
        <p:nvPicPr>
          <p:cNvPr id="10" name="Picture 9">
            <a:extLst>
              <a:ext uri="{FF2B5EF4-FFF2-40B4-BE49-F238E27FC236}">
                <a16:creationId xmlns:a16="http://schemas.microsoft.com/office/drawing/2014/main" id="{FC0BF52F-C180-D860-A04B-C441D7C52045}"/>
              </a:ext>
            </a:extLst>
          </p:cNvPr>
          <p:cNvPicPr>
            <a:picLocks noChangeAspect="1"/>
          </p:cNvPicPr>
          <p:nvPr/>
        </p:nvPicPr>
        <p:blipFill>
          <a:blip r:embed="rId4"/>
          <a:stretch>
            <a:fillRect/>
          </a:stretch>
        </p:blipFill>
        <p:spPr>
          <a:xfrm>
            <a:off x="499956" y="1027521"/>
            <a:ext cx="3521800" cy="3035432"/>
          </a:xfrm>
          <a:prstGeom prst="rect">
            <a:avLst/>
          </a:prstGeom>
        </p:spPr>
      </p:pic>
      <p:pic>
        <p:nvPicPr>
          <p:cNvPr id="12" name="Picture 11">
            <a:extLst>
              <a:ext uri="{FF2B5EF4-FFF2-40B4-BE49-F238E27FC236}">
                <a16:creationId xmlns:a16="http://schemas.microsoft.com/office/drawing/2014/main" id="{B98A2247-4C97-C90E-DDF6-4BCDFA3B60F0}"/>
              </a:ext>
            </a:extLst>
          </p:cNvPr>
          <p:cNvPicPr>
            <a:picLocks noChangeAspect="1"/>
          </p:cNvPicPr>
          <p:nvPr/>
        </p:nvPicPr>
        <p:blipFill>
          <a:blip r:embed="rId5"/>
          <a:stretch>
            <a:fillRect/>
          </a:stretch>
        </p:blipFill>
        <p:spPr>
          <a:xfrm>
            <a:off x="499956" y="4188339"/>
            <a:ext cx="2865413" cy="2165328"/>
          </a:xfrm>
          <a:prstGeom prst="rect">
            <a:avLst/>
          </a:prstGeom>
        </p:spPr>
      </p:pic>
    </p:spTree>
    <p:extLst>
      <p:ext uri="{BB962C8B-B14F-4D97-AF65-F5344CB8AC3E}">
        <p14:creationId xmlns:p14="http://schemas.microsoft.com/office/powerpoint/2010/main" val="3594022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3E2A-C01E-427E-85FC-05B575DC0594}"/>
              </a:ext>
            </a:extLst>
          </p:cNvPr>
          <p:cNvSpPr>
            <a:spLocks noGrp="1"/>
          </p:cNvSpPr>
          <p:nvPr>
            <p:ph type="title"/>
          </p:nvPr>
        </p:nvSpPr>
        <p:spPr>
          <a:xfrm>
            <a:off x="1835150" y="95250"/>
            <a:ext cx="10515600" cy="1346200"/>
          </a:xfrm>
        </p:spPr>
        <p:txBody>
          <a:bodyPr>
            <a:normAutofit/>
          </a:bodyPr>
          <a:lstStyle/>
          <a:p>
            <a:r>
              <a:rPr lang="en-IN" sz="8000" dirty="0">
                <a:solidFill>
                  <a:schemeClr val="accent4">
                    <a:lumMod val="50000"/>
                  </a:schemeClr>
                </a:solidFill>
              </a:rPr>
              <a:t>DATA VISUALZATION</a:t>
            </a:r>
          </a:p>
        </p:txBody>
      </p:sp>
      <p:sp>
        <p:nvSpPr>
          <p:cNvPr id="3" name="Text Placeholder 2">
            <a:extLst>
              <a:ext uri="{FF2B5EF4-FFF2-40B4-BE49-F238E27FC236}">
                <a16:creationId xmlns:a16="http://schemas.microsoft.com/office/drawing/2014/main" id="{C614D068-7F46-F5E6-521A-4476219CCFAF}"/>
              </a:ext>
            </a:extLst>
          </p:cNvPr>
          <p:cNvSpPr>
            <a:spLocks noGrp="1"/>
          </p:cNvSpPr>
          <p:nvPr>
            <p:ph type="body" idx="1"/>
          </p:nvPr>
        </p:nvSpPr>
        <p:spPr>
          <a:xfrm>
            <a:off x="1111250" y="2678906"/>
            <a:ext cx="10515600" cy="1500187"/>
          </a:xfrm>
        </p:spPr>
        <p:txBody>
          <a:bodyPr/>
          <a:lstStyle/>
          <a:p>
            <a:pPr marL="342900" indent="-342900">
              <a:buFont typeface="Arial" panose="020B0604020202020204" pitchFamily="34" charset="0"/>
              <a:buChar char="•"/>
            </a:pPr>
            <a:r>
              <a:rPr lang="en-IN" dirty="0">
                <a:solidFill>
                  <a:schemeClr val="accent3">
                    <a:lumMod val="50000"/>
                  </a:schemeClr>
                </a:solidFill>
              </a:rPr>
              <a:t>UNI-VARIENT</a:t>
            </a:r>
          </a:p>
          <a:p>
            <a:pPr marL="342900" indent="-342900">
              <a:buFont typeface="Arial" panose="020B0604020202020204" pitchFamily="34" charset="0"/>
              <a:buChar char="•"/>
            </a:pPr>
            <a:r>
              <a:rPr lang="en-IN" dirty="0">
                <a:solidFill>
                  <a:schemeClr val="accent3">
                    <a:lumMod val="50000"/>
                  </a:schemeClr>
                </a:solidFill>
              </a:rPr>
              <a:t>BI-VARIENT</a:t>
            </a:r>
          </a:p>
          <a:p>
            <a:pPr marL="342900" indent="-342900">
              <a:buFont typeface="Arial" panose="020B0604020202020204" pitchFamily="34" charset="0"/>
              <a:buChar char="•"/>
            </a:pPr>
            <a:r>
              <a:rPr lang="en-IN" dirty="0">
                <a:solidFill>
                  <a:schemeClr val="accent3">
                    <a:lumMod val="50000"/>
                  </a:schemeClr>
                </a:solidFill>
              </a:rPr>
              <a:t>MULTI-VARIENT</a:t>
            </a:r>
          </a:p>
        </p:txBody>
      </p:sp>
    </p:spTree>
    <p:extLst>
      <p:ext uri="{BB962C8B-B14F-4D97-AF65-F5344CB8AC3E}">
        <p14:creationId xmlns:p14="http://schemas.microsoft.com/office/powerpoint/2010/main" val="2650204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0D91C2-BE7E-599E-FED5-43CF274270BA}"/>
              </a:ext>
            </a:extLst>
          </p:cNvPr>
          <p:cNvSpPr txBox="1"/>
          <p:nvPr/>
        </p:nvSpPr>
        <p:spPr>
          <a:xfrm>
            <a:off x="636015" y="4992959"/>
            <a:ext cx="5891135"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have  high percentage (15%)  of the movies are in 1994 year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Max movies are having same percentage in most of years</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D6A33E2-75F1-22EF-C65A-C20C966F65C7}"/>
              </a:ext>
            </a:extLst>
          </p:cNvPr>
          <p:cNvSpPr txBox="1"/>
          <p:nvPr/>
        </p:nvSpPr>
        <p:spPr>
          <a:xfrm>
            <a:off x="7362238" y="4832433"/>
            <a:ext cx="4367461"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From the graph we say maximum count of movies got 8.2&amp;8.0 rating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And the minimum count of movies got 9.2&amp;9.3 rating</a:t>
            </a:r>
          </a:p>
        </p:txBody>
      </p:sp>
      <p:sp>
        <p:nvSpPr>
          <p:cNvPr id="3" name="TextBox 2">
            <a:extLst>
              <a:ext uri="{FF2B5EF4-FFF2-40B4-BE49-F238E27FC236}">
                <a16:creationId xmlns:a16="http://schemas.microsoft.com/office/drawing/2014/main" id="{EF7D29A7-AB01-F739-EFB7-99FFF81798FC}"/>
              </a:ext>
            </a:extLst>
          </p:cNvPr>
          <p:cNvSpPr txBox="1"/>
          <p:nvPr/>
        </p:nvSpPr>
        <p:spPr>
          <a:xfrm>
            <a:off x="4391520" y="101214"/>
            <a:ext cx="3046919" cy="523220"/>
          </a:xfrm>
          <a:prstGeom prst="rect">
            <a:avLst/>
          </a:prstGeom>
          <a:noFill/>
        </p:spPr>
        <p:txBody>
          <a:bodyPr wrap="square" rtlCol="0">
            <a:spAutoFit/>
          </a:bodyPr>
          <a:lstStyle/>
          <a:p>
            <a:r>
              <a:rPr lang="en-IN" sz="2800" dirty="0"/>
              <a:t>Univariate analysis</a:t>
            </a:r>
          </a:p>
        </p:txBody>
      </p:sp>
      <p:sp>
        <p:nvSpPr>
          <p:cNvPr id="6" name="TextBox 5">
            <a:extLst>
              <a:ext uri="{FF2B5EF4-FFF2-40B4-BE49-F238E27FC236}">
                <a16:creationId xmlns:a16="http://schemas.microsoft.com/office/drawing/2014/main" id="{F4ADDD59-8779-7CFF-7651-97F64639039A}"/>
              </a:ext>
            </a:extLst>
          </p:cNvPr>
          <p:cNvSpPr txBox="1"/>
          <p:nvPr/>
        </p:nvSpPr>
        <p:spPr>
          <a:xfrm>
            <a:off x="742695" y="1002211"/>
            <a:ext cx="1970313" cy="400110"/>
          </a:xfrm>
          <a:prstGeom prst="rect">
            <a:avLst/>
          </a:prstGeom>
          <a:noFill/>
        </p:spPr>
        <p:txBody>
          <a:bodyPr wrap="square" rtlCol="0">
            <a:spAutoFit/>
          </a:bodyPr>
          <a:lstStyle/>
          <a:p>
            <a:r>
              <a:rPr lang="en-IN" sz="2000" dirty="0"/>
              <a:t>Year of release</a:t>
            </a:r>
          </a:p>
        </p:txBody>
      </p:sp>
      <p:sp>
        <p:nvSpPr>
          <p:cNvPr id="10" name="TextBox 9">
            <a:extLst>
              <a:ext uri="{FF2B5EF4-FFF2-40B4-BE49-F238E27FC236}">
                <a16:creationId xmlns:a16="http://schemas.microsoft.com/office/drawing/2014/main" id="{877F77D8-08C0-228E-4AFA-25DFB12E6F78}"/>
              </a:ext>
            </a:extLst>
          </p:cNvPr>
          <p:cNvSpPr txBox="1"/>
          <p:nvPr/>
        </p:nvSpPr>
        <p:spPr>
          <a:xfrm>
            <a:off x="7110919" y="813322"/>
            <a:ext cx="2046514" cy="400110"/>
          </a:xfrm>
          <a:prstGeom prst="rect">
            <a:avLst/>
          </a:prstGeom>
          <a:noFill/>
        </p:spPr>
        <p:txBody>
          <a:bodyPr wrap="square" rtlCol="0">
            <a:spAutoFit/>
          </a:bodyPr>
          <a:lstStyle/>
          <a:p>
            <a:r>
              <a:rPr lang="en-IN" sz="2000" dirty="0"/>
              <a:t>Rating of movie</a:t>
            </a:r>
          </a:p>
        </p:txBody>
      </p:sp>
      <p:pic>
        <p:nvPicPr>
          <p:cNvPr id="4" name="Picture 3">
            <a:extLst>
              <a:ext uri="{FF2B5EF4-FFF2-40B4-BE49-F238E27FC236}">
                <a16:creationId xmlns:a16="http://schemas.microsoft.com/office/drawing/2014/main" id="{B1261825-5C80-27B1-A916-F2ADC4DF4494}"/>
              </a:ext>
            </a:extLst>
          </p:cNvPr>
          <p:cNvPicPr>
            <a:picLocks noChangeAspect="1"/>
          </p:cNvPicPr>
          <p:nvPr/>
        </p:nvPicPr>
        <p:blipFill rotWithShape="1">
          <a:blip r:embed="rId2"/>
          <a:srcRect l="70269" t="77466" r="13482" b="15714"/>
          <a:stretch/>
        </p:blipFill>
        <p:spPr>
          <a:xfrm>
            <a:off x="8687500" y="6030684"/>
            <a:ext cx="3504500" cy="827316"/>
          </a:xfrm>
          <a:prstGeom prst="rect">
            <a:avLst/>
          </a:prstGeom>
        </p:spPr>
      </p:pic>
      <p:pic>
        <p:nvPicPr>
          <p:cNvPr id="7" name="Picture 2">
            <a:extLst>
              <a:ext uri="{FF2B5EF4-FFF2-40B4-BE49-F238E27FC236}">
                <a16:creationId xmlns:a16="http://schemas.microsoft.com/office/drawing/2014/main" id="{F2D40DE9-9BD8-EC24-C280-CB6006676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149" y="1402320"/>
            <a:ext cx="5202549" cy="32774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B9FDDBB-655E-C35B-68F1-ADA112F415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6809" y="1496589"/>
            <a:ext cx="3134711" cy="281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177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8ACB60-30ED-0EED-6EC0-C91CEEAA09E2}"/>
              </a:ext>
            </a:extLst>
          </p:cNvPr>
          <p:cNvSpPr txBox="1"/>
          <p:nvPr/>
        </p:nvSpPr>
        <p:spPr>
          <a:xfrm>
            <a:off x="3296558" y="5436186"/>
            <a:ext cx="4783666" cy="1200329"/>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From the above graph we observe that time duration according to movie</a:t>
            </a:r>
          </a:p>
        </p:txBody>
      </p:sp>
      <p:sp>
        <p:nvSpPr>
          <p:cNvPr id="3" name="TextBox 2">
            <a:extLst>
              <a:ext uri="{FF2B5EF4-FFF2-40B4-BE49-F238E27FC236}">
                <a16:creationId xmlns:a16="http://schemas.microsoft.com/office/drawing/2014/main" id="{E5FA565B-8755-5214-1626-B337756E3D6E}"/>
              </a:ext>
            </a:extLst>
          </p:cNvPr>
          <p:cNvSpPr txBox="1"/>
          <p:nvPr/>
        </p:nvSpPr>
        <p:spPr>
          <a:xfrm>
            <a:off x="174170" y="32371"/>
            <a:ext cx="2558143" cy="369332"/>
          </a:xfrm>
          <a:prstGeom prst="rect">
            <a:avLst/>
          </a:prstGeom>
          <a:noFill/>
        </p:spPr>
        <p:txBody>
          <a:bodyPr wrap="square" rtlCol="0">
            <a:spAutoFit/>
          </a:bodyPr>
          <a:lstStyle/>
          <a:p>
            <a:r>
              <a:rPr lang="en-IN" dirty="0"/>
              <a:t>Movie vs Time duration </a:t>
            </a:r>
          </a:p>
        </p:txBody>
      </p:sp>
      <p:pic>
        <p:nvPicPr>
          <p:cNvPr id="2" name="Picture 1">
            <a:extLst>
              <a:ext uri="{FF2B5EF4-FFF2-40B4-BE49-F238E27FC236}">
                <a16:creationId xmlns:a16="http://schemas.microsoft.com/office/drawing/2014/main" id="{830CA039-A456-2751-9580-53A44E1D20F6}"/>
              </a:ext>
            </a:extLst>
          </p:cNvPr>
          <p:cNvPicPr>
            <a:picLocks noChangeAspect="1"/>
          </p:cNvPicPr>
          <p:nvPr/>
        </p:nvPicPr>
        <p:blipFill rotWithShape="1">
          <a:blip r:embed="rId2"/>
          <a:srcRect l="70269" t="77466" r="13482" b="15714"/>
          <a:stretch/>
        </p:blipFill>
        <p:spPr>
          <a:xfrm>
            <a:off x="8687500" y="6030684"/>
            <a:ext cx="3504500" cy="827316"/>
          </a:xfrm>
          <a:prstGeom prst="rect">
            <a:avLst/>
          </a:prstGeom>
        </p:spPr>
      </p:pic>
      <p:pic>
        <p:nvPicPr>
          <p:cNvPr id="2050" name="Picture 2">
            <a:extLst>
              <a:ext uri="{FF2B5EF4-FFF2-40B4-BE49-F238E27FC236}">
                <a16:creationId xmlns:a16="http://schemas.microsoft.com/office/drawing/2014/main" id="{A0859C96-7025-F7D7-E857-B57DC1611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3274" y="871845"/>
            <a:ext cx="5609192" cy="4275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281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33C6692-CA1C-9B53-B06B-7CC88C1E0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79" y="1586591"/>
            <a:ext cx="4738688" cy="4838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B75521E-2CD9-BBD7-C66F-05C99FF9CA1D}"/>
              </a:ext>
            </a:extLst>
          </p:cNvPr>
          <p:cNvSpPr txBox="1"/>
          <p:nvPr/>
        </p:nvSpPr>
        <p:spPr>
          <a:xfrm>
            <a:off x="6096000" y="2700866"/>
            <a:ext cx="5799667" cy="1569660"/>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From the  graph we can observe the collection according to movies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According to this graph only two movies got high collection </a:t>
            </a:r>
          </a:p>
        </p:txBody>
      </p:sp>
      <p:sp>
        <p:nvSpPr>
          <p:cNvPr id="2" name="TextBox 1">
            <a:extLst>
              <a:ext uri="{FF2B5EF4-FFF2-40B4-BE49-F238E27FC236}">
                <a16:creationId xmlns:a16="http://schemas.microsoft.com/office/drawing/2014/main" id="{985842D5-1927-BD88-0795-0384D30EEDC8}"/>
              </a:ext>
            </a:extLst>
          </p:cNvPr>
          <p:cNvSpPr txBox="1"/>
          <p:nvPr/>
        </p:nvSpPr>
        <p:spPr>
          <a:xfrm>
            <a:off x="4278085" y="136105"/>
            <a:ext cx="3026229" cy="523220"/>
          </a:xfrm>
          <a:prstGeom prst="rect">
            <a:avLst/>
          </a:prstGeom>
          <a:noFill/>
        </p:spPr>
        <p:txBody>
          <a:bodyPr wrap="square" rtlCol="0">
            <a:spAutoFit/>
          </a:bodyPr>
          <a:lstStyle/>
          <a:p>
            <a:endParaRPr lang="en-IN" sz="2800" dirty="0"/>
          </a:p>
        </p:txBody>
      </p:sp>
      <p:sp>
        <p:nvSpPr>
          <p:cNvPr id="3" name="TextBox 2">
            <a:extLst>
              <a:ext uri="{FF2B5EF4-FFF2-40B4-BE49-F238E27FC236}">
                <a16:creationId xmlns:a16="http://schemas.microsoft.com/office/drawing/2014/main" id="{FD49B80E-D11D-EB50-A1E9-F8D0AB337D4D}"/>
              </a:ext>
            </a:extLst>
          </p:cNvPr>
          <p:cNvSpPr txBox="1"/>
          <p:nvPr/>
        </p:nvSpPr>
        <p:spPr>
          <a:xfrm>
            <a:off x="4278085" y="334031"/>
            <a:ext cx="3026229" cy="523220"/>
          </a:xfrm>
          <a:prstGeom prst="rect">
            <a:avLst/>
          </a:prstGeom>
          <a:noFill/>
        </p:spPr>
        <p:txBody>
          <a:bodyPr wrap="square" rtlCol="0">
            <a:spAutoFit/>
          </a:bodyPr>
          <a:lstStyle/>
          <a:p>
            <a:r>
              <a:rPr lang="en-IN" sz="2800" dirty="0"/>
              <a:t>Bivariate analysis</a:t>
            </a:r>
          </a:p>
        </p:txBody>
      </p:sp>
      <p:sp>
        <p:nvSpPr>
          <p:cNvPr id="8" name="TextBox 7">
            <a:extLst>
              <a:ext uri="{FF2B5EF4-FFF2-40B4-BE49-F238E27FC236}">
                <a16:creationId xmlns:a16="http://schemas.microsoft.com/office/drawing/2014/main" id="{EF892CEB-ACFC-72A6-B061-5133F12C4B3B}"/>
              </a:ext>
            </a:extLst>
          </p:cNvPr>
          <p:cNvSpPr txBox="1"/>
          <p:nvPr/>
        </p:nvSpPr>
        <p:spPr>
          <a:xfrm>
            <a:off x="596409" y="1110281"/>
            <a:ext cx="2329542" cy="400110"/>
          </a:xfrm>
          <a:prstGeom prst="rect">
            <a:avLst/>
          </a:prstGeom>
          <a:noFill/>
        </p:spPr>
        <p:txBody>
          <a:bodyPr wrap="square" rtlCol="0">
            <a:spAutoFit/>
          </a:bodyPr>
          <a:lstStyle/>
          <a:p>
            <a:r>
              <a:rPr lang="en-IN" sz="2000" dirty="0"/>
              <a:t>Movie vs collection</a:t>
            </a:r>
          </a:p>
        </p:txBody>
      </p:sp>
      <p:pic>
        <p:nvPicPr>
          <p:cNvPr id="5" name="Picture 4">
            <a:extLst>
              <a:ext uri="{FF2B5EF4-FFF2-40B4-BE49-F238E27FC236}">
                <a16:creationId xmlns:a16="http://schemas.microsoft.com/office/drawing/2014/main" id="{3401EEE2-EF1D-5163-5782-41262EFC5650}"/>
              </a:ext>
            </a:extLst>
          </p:cNvPr>
          <p:cNvPicPr>
            <a:picLocks noChangeAspect="1"/>
          </p:cNvPicPr>
          <p:nvPr/>
        </p:nvPicPr>
        <p:blipFill rotWithShape="1">
          <a:blip r:embed="rId3"/>
          <a:srcRect l="70269" t="77466" r="13482" b="15714"/>
          <a:stretch/>
        </p:blipFill>
        <p:spPr>
          <a:xfrm>
            <a:off x="8687500" y="6030684"/>
            <a:ext cx="3504500" cy="827316"/>
          </a:xfrm>
          <a:prstGeom prst="rect">
            <a:avLst/>
          </a:prstGeom>
        </p:spPr>
      </p:pic>
    </p:spTree>
    <p:extLst>
      <p:ext uri="{BB962C8B-B14F-4D97-AF65-F5344CB8AC3E}">
        <p14:creationId xmlns:p14="http://schemas.microsoft.com/office/powerpoint/2010/main" val="424931652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E64838-9A1A-B2F1-9EC4-4DA488989B32}"/>
              </a:ext>
            </a:extLst>
          </p:cNvPr>
          <p:cNvSpPr txBox="1"/>
          <p:nvPr/>
        </p:nvSpPr>
        <p:spPr>
          <a:xfrm>
            <a:off x="6322875" y="2967334"/>
            <a:ext cx="505168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From the line graph we observe that collection of movies varying according to years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highest collection is in 2009       </a:t>
            </a:r>
            <a:endParaRPr lang="en-IN" sz="24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77624FD2-C027-9BD2-7496-7EEDDEC7D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54" y="1737019"/>
            <a:ext cx="5051684" cy="33839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B070BB6-3A22-474E-607F-09DA1AEEA48A}"/>
              </a:ext>
            </a:extLst>
          </p:cNvPr>
          <p:cNvSpPr txBox="1"/>
          <p:nvPr/>
        </p:nvSpPr>
        <p:spPr>
          <a:xfrm>
            <a:off x="653142" y="936172"/>
            <a:ext cx="3755573" cy="400110"/>
          </a:xfrm>
          <a:prstGeom prst="rect">
            <a:avLst/>
          </a:prstGeom>
          <a:noFill/>
        </p:spPr>
        <p:txBody>
          <a:bodyPr wrap="square" rtlCol="0">
            <a:spAutoFit/>
          </a:bodyPr>
          <a:lstStyle/>
          <a:p>
            <a:r>
              <a:rPr lang="en-IN" sz="2000" dirty="0"/>
              <a:t>Year vs collection</a:t>
            </a:r>
          </a:p>
        </p:txBody>
      </p:sp>
      <p:pic>
        <p:nvPicPr>
          <p:cNvPr id="3" name="Picture 2">
            <a:extLst>
              <a:ext uri="{FF2B5EF4-FFF2-40B4-BE49-F238E27FC236}">
                <a16:creationId xmlns:a16="http://schemas.microsoft.com/office/drawing/2014/main" id="{567450E8-3103-4D9F-724C-75EBC29473EA}"/>
              </a:ext>
            </a:extLst>
          </p:cNvPr>
          <p:cNvPicPr>
            <a:picLocks noChangeAspect="1"/>
          </p:cNvPicPr>
          <p:nvPr/>
        </p:nvPicPr>
        <p:blipFill rotWithShape="1">
          <a:blip r:embed="rId3"/>
          <a:srcRect l="70269" t="77466" r="13482" b="15714"/>
          <a:stretch/>
        </p:blipFill>
        <p:spPr>
          <a:xfrm>
            <a:off x="8687500" y="6030684"/>
            <a:ext cx="3504500" cy="827316"/>
          </a:xfrm>
          <a:prstGeom prst="rect">
            <a:avLst/>
          </a:prstGeom>
        </p:spPr>
      </p:pic>
    </p:spTree>
    <p:extLst>
      <p:ext uri="{BB962C8B-B14F-4D97-AF65-F5344CB8AC3E}">
        <p14:creationId xmlns:p14="http://schemas.microsoft.com/office/powerpoint/2010/main" val="72896430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37EE25-DC42-15E4-CA3A-D3715C9E9CB6}"/>
              </a:ext>
            </a:extLst>
          </p:cNvPr>
          <p:cNvSpPr txBox="1"/>
          <p:nvPr/>
        </p:nvSpPr>
        <p:spPr>
          <a:xfrm>
            <a:off x="7689955" y="2105561"/>
            <a:ext cx="3843262"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Rating and collection has positive correlation</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D20FCB8-7A9D-111B-7DDB-F1BABCFA2077}"/>
              </a:ext>
            </a:extLst>
          </p:cNvPr>
          <p:cNvSpPr txBox="1"/>
          <p:nvPr/>
        </p:nvSpPr>
        <p:spPr>
          <a:xfrm>
            <a:off x="3150885" y="296030"/>
            <a:ext cx="3206371" cy="400110"/>
          </a:xfrm>
          <a:prstGeom prst="rect">
            <a:avLst/>
          </a:prstGeom>
          <a:noFill/>
        </p:spPr>
        <p:txBody>
          <a:bodyPr wrap="square" rtlCol="0">
            <a:spAutoFit/>
          </a:bodyPr>
          <a:lstStyle/>
          <a:p>
            <a:r>
              <a:rPr lang="en-IN" sz="2000" dirty="0"/>
              <a:t>Correlation</a:t>
            </a:r>
          </a:p>
        </p:txBody>
      </p:sp>
      <p:pic>
        <p:nvPicPr>
          <p:cNvPr id="3" name="Picture 2">
            <a:extLst>
              <a:ext uri="{FF2B5EF4-FFF2-40B4-BE49-F238E27FC236}">
                <a16:creationId xmlns:a16="http://schemas.microsoft.com/office/drawing/2014/main" id="{A216E5F1-DFF6-282B-DEDF-53B06A5ECB3F}"/>
              </a:ext>
            </a:extLst>
          </p:cNvPr>
          <p:cNvPicPr>
            <a:picLocks noChangeAspect="1"/>
          </p:cNvPicPr>
          <p:nvPr/>
        </p:nvPicPr>
        <p:blipFill rotWithShape="1">
          <a:blip r:embed="rId2"/>
          <a:srcRect l="70269" t="77466" r="13482" b="15714"/>
          <a:stretch/>
        </p:blipFill>
        <p:spPr>
          <a:xfrm>
            <a:off x="8687500" y="6030684"/>
            <a:ext cx="3504500" cy="827316"/>
          </a:xfrm>
          <a:prstGeom prst="rect">
            <a:avLst/>
          </a:prstGeom>
        </p:spPr>
      </p:pic>
      <p:pic>
        <p:nvPicPr>
          <p:cNvPr id="3076" name="Picture 4">
            <a:extLst>
              <a:ext uri="{FF2B5EF4-FFF2-40B4-BE49-F238E27FC236}">
                <a16:creationId xmlns:a16="http://schemas.microsoft.com/office/drawing/2014/main" id="{A1435BED-EC99-27C9-C313-5DD92449E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229" y="1178351"/>
            <a:ext cx="4780027" cy="3097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848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34BE-7CCA-792A-38B1-CAF30721460D}"/>
              </a:ext>
            </a:extLst>
          </p:cNvPr>
          <p:cNvSpPr txBox="1"/>
          <p:nvPr/>
        </p:nvSpPr>
        <p:spPr>
          <a:xfrm>
            <a:off x="977900" y="215900"/>
            <a:ext cx="11214100"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Conclusion :</a:t>
            </a:r>
          </a:p>
        </p:txBody>
      </p:sp>
      <p:sp>
        <p:nvSpPr>
          <p:cNvPr id="5" name="TextBox 4">
            <a:extLst>
              <a:ext uri="{FF2B5EF4-FFF2-40B4-BE49-F238E27FC236}">
                <a16:creationId xmlns:a16="http://schemas.microsoft.com/office/drawing/2014/main" id="{1E82CEC6-3665-8E47-1658-240631B38DEA}"/>
              </a:ext>
            </a:extLst>
          </p:cNvPr>
          <p:cNvSpPr txBox="1"/>
          <p:nvPr/>
        </p:nvSpPr>
        <p:spPr>
          <a:xfrm>
            <a:off x="1621366" y="2060029"/>
            <a:ext cx="8949267" cy="2954655"/>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 have  high percentage (15%)  of the movies are in 1994 year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maximum count of movies got 8.2&amp;8.0 rating</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highest collection is in 2009       </a:t>
            </a: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t>Finally we can conclude that we can analysis the data with help of  web scraping </a:t>
            </a:r>
          </a:p>
          <a:p>
            <a:pPr marL="2857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449FF27F-17BD-7028-3870-03BE71D7B45C}"/>
              </a:ext>
            </a:extLst>
          </p:cNvPr>
          <p:cNvPicPr>
            <a:picLocks noChangeAspect="1"/>
          </p:cNvPicPr>
          <p:nvPr/>
        </p:nvPicPr>
        <p:blipFill rotWithShape="1">
          <a:blip r:embed="rId3"/>
          <a:srcRect l="70269" t="77466" r="13482" b="15714"/>
          <a:stretch/>
        </p:blipFill>
        <p:spPr>
          <a:xfrm>
            <a:off x="8687500" y="6030684"/>
            <a:ext cx="3504500" cy="827316"/>
          </a:xfrm>
          <a:prstGeom prst="rect">
            <a:avLst/>
          </a:prstGeom>
        </p:spPr>
      </p:pic>
    </p:spTree>
    <p:extLst>
      <p:ext uri="{BB962C8B-B14F-4D97-AF65-F5344CB8AC3E}">
        <p14:creationId xmlns:p14="http://schemas.microsoft.com/office/powerpoint/2010/main" val="311593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chemeClr val="accent4">
                    <a:lumMod val="50000"/>
                  </a:schemeClr>
                </a:solidFill>
                <a:latin typeface="Times New Roman" panose="02020603050405020304" pitchFamily="18" charset="0"/>
                <a:ea typeface="Libre Baskerville"/>
                <a:cs typeface="Times New Roman" panose="02020603050405020304" pitchFamily="18" charset="0"/>
                <a:sym typeface="Libre Baskerville"/>
              </a:rPr>
              <a:t>THANK YOU</a:t>
            </a:r>
            <a:endParaRPr sz="1800" b="0" i="0" u="none" strike="noStrike" cap="none" dirty="0">
              <a:solidFill>
                <a:schemeClr val="accent4">
                  <a:lumMod val="50000"/>
                </a:schemeClr>
              </a:solidFill>
              <a:latin typeface="Times New Roman" panose="02020603050405020304" pitchFamily="18" charset="0"/>
              <a:ea typeface="Calibri"/>
              <a:cs typeface="Times New Roman" panose="02020603050405020304" pitchFamily="18" charset="0"/>
              <a:sym typeface="Calibri"/>
            </a:endParaRPr>
          </a:p>
        </p:txBody>
      </p:sp>
      <p:pic>
        <p:nvPicPr>
          <p:cNvPr id="2" name="Picture 1">
            <a:extLst>
              <a:ext uri="{FF2B5EF4-FFF2-40B4-BE49-F238E27FC236}">
                <a16:creationId xmlns:a16="http://schemas.microsoft.com/office/drawing/2014/main" id="{6D389F60-45FB-2577-2B77-C389B75E0BBF}"/>
              </a:ext>
            </a:extLst>
          </p:cNvPr>
          <p:cNvPicPr>
            <a:picLocks noChangeAspect="1"/>
          </p:cNvPicPr>
          <p:nvPr/>
        </p:nvPicPr>
        <p:blipFill rotWithShape="1">
          <a:blip r:embed="rId4"/>
          <a:srcRect l="70269" t="77466" r="13482" b="15714"/>
          <a:stretch/>
        </p:blipFill>
        <p:spPr>
          <a:xfrm>
            <a:off x="8687500" y="6030684"/>
            <a:ext cx="3504500" cy="8273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39839" y="1979921"/>
            <a:ext cx="8199359" cy="1508065"/>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400" b="1" dirty="0">
                <a:solidFill>
                  <a:schemeClr val="dk1"/>
                </a:solidFill>
                <a:latin typeface="Times New Roman" panose="02020603050405020304" pitchFamily="18" charset="0"/>
                <a:ea typeface="Calibri"/>
                <a:cs typeface="Times New Roman" panose="02020603050405020304" pitchFamily="18" charset="0"/>
                <a:sym typeface="Calibri"/>
              </a:rPr>
              <a:t>Name :  </a:t>
            </a:r>
            <a:r>
              <a:rPr lang="en-US" sz="2400" b="1" dirty="0" smtClean="0">
                <a:solidFill>
                  <a:schemeClr val="dk1"/>
                </a:solidFill>
                <a:latin typeface="Times New Roman" panose="02020603050405020304" pitchFamily="18" charset="0"/>
                <a:ea typeface="Calibri"/>
                <a:cs typeface="Times New Roman" panose="02020603050405020304" pitchFamily="18" charset="0"/>
                <a:sym typeface="Calibri"/>
              </a:rPr>
              <a:t>JEEVAN KRANTH</a:t>
            </a:r>
            <a:endParaRPr lang="en-US" sz="2400" b="1"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r>
              <a:rPr lang="en-US"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Batch :  </a:t>
            </a:r>
            <a:r>
              <a:rPr lang="en-US" sz="2400" b="1" i="0" u="none" strike="noStrike" cap="none" dirty="0" smtClean="0">
                <a:solidFill>
                  <a:schemeClr val="dk1"/>
                </a:solidFill>
                <a:latin typeface="Times New Roman" panose="02020603050405020304" pitchFamily="18" charset="0"/>
                <a:ea typeface="Calibri"/>
                <a:cs typeface="Times New Roman" panose="02020603050405020304" pitchFamily="18" charset="0"/>
                <a:sym typeface="Calibri"/>
              </a:rPr>
              <a:t>190</a:t>
            </a:r>
            <a:endParaRPr lang="en-US"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r>
              <a:rPr lang="en-US" sz="2400" b="1" dirty="0">
                <a:solidFill>
                  <a:schemeClr val="dk1"/>
                </a:solidFill>
                <a:latin typeface="Times New Roman" panose="02020603050405020304" pitchFamily="18" charset="0"/>
                <a:ea typeface="Calibri"/>
                <a:cs typeface="Times New Roman" panose="02020603050405020304" pitchFamily="18" charset="0"/>
                <a:sym typeface="Calibri"/>
              </a:rPr>
              <a:t>Qualification : </a:t>
            </a:r>
            <a:r>
              <a:rPr lang="en-US" sz="2400" b="1" dirty="0" smtClean="0">
                <a:solidFill>
                  <a:schemeClr val="dk1"/>
                </a:solidFill>
                <a:latin typeface="Times New Roman" panose="02020603050405020304" pitchFamily="18" charset="0"/>
                <a:ea typeface="Calibri"/>
                <a:cs typeface="Times New Roman" panose="02020603050405020304" pitchFamily="18" charset="0"/>
                <a:sym typeface="Calibri"/>
              </a:rPr>
              <a:t>BTECH(MECH)</a:t>
            </a:r>
            <a:endParaRPr lang="en-US"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endParaRPr sz="20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514741" y="736572"/>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chemeClr val="accent2">
                    <a:lumMod val="75000"/>
                  </a:schemeClr>
                </a:solidFill>
                <a:latin typeface="Lato Black"/>
                <a:ea typeface="Lato Black"/>
                <a:cs typeface="Lato Black"/>
                <a:sym typeface="Lato Black"/>
              </a:rPr>
              <a:t>About </a:t>
            </a:r>
            <a:r>
              <a:rPr lang="en-IN" sz="3200" dirty="0">
                <a:solidFill>
                  <a:schemeClr val="accent2">
                    <a:lumMod val="75000"/>
                  </a:schemeClr>
                </a:solidFill>
                <a:latin typeface="Lato Black"/>
                <a:ea typeface="Lato Black"/>
                <a:cs typeface="Lato Black"/>
                <a:sym typeface="Lato Black"/>
              </a:rPr>
              <a:t>Me:</a:t>
            </a:r>
            <a:endParaRPr sz="1800" b="0" i="0" u="none" strike="noStrike" cap="none" dirty="0">
              <a:solidFill>
                <a:schemeClr val="accent2">
                  <a:lumMod val="75000"/>
                </a:schemeClr>
              </a:solidFill>
              <a:latin typeface="Calibri"/>
              <a:ea typeface="Calibri"/>
              <a:cs typeface="Calibri"/>
              <a:sym typeface="Calibri"/>
            </a:endParaRPr>
          </a:p>
        </p:txBody>
      </p:sp>
      <p:sp>
        <p:nvSpPr>
          <p:cNvPr id="4" name="Google Shape;105;p3">
            <a:extLst>
              <a:ext uri="{FF2B5EF4-FFF2-40B4-BE49-F238E27FC236}">
                <a16:creationId xmlns:a16="http://schemas.microsoft.com/office/drawing/2014/main" id="{9BE09DC8-36AD-7546-F896-B8449C73179F}"/>
              </a:ext>
            </a:extLst>
          </p:cNvPr>
          <p:cNvSpPr txBox="1"/>
          <p:nvPr/>
        </p:nvSpPr>
        <p:spPr>
          <a:xfrm>
            <a:off x="514741" y="4254284"/>
            <a:ext cx="6099463" cy="1089489"/>
          </a:xfrm>
          <a:prstGeom prst="rect">
            <a:avLst/>
          </a:prstGeom>
          <a:noFill/>
          <a:ln>
            <a:noFill/>
          </a:ln>
        </p:spPr>
        <p:txBody>
          <a:bodyPr spcFirstLastPara="1" wrap="square" lIns="91425" tIns="45700" rIns="91425" bIns="45700" anchor="t" anchorCtr="0">
            <a:spAutoFit/>
          </a:bodyPr>
          <a:lstStyle/>
          <a:p>
            <a:pPr lvl="0">
              <a:buClr>
                <a:schemeClr val="dk1"/>
              </a:buClr>
              <a:buSzPts val="1800"/>
            </a:pPr>
            <a:endParaRPr lang="en-US" sz="20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80000"/>
              </a:lnSpc>
              <a:spcBef>
                <a:spcPts val="0"/>
              </a:spcBef>
              <a:spcAft>
                <a:spcPts val="0"/>
              </a:spcAft>
              <a:buClr>
                <a:srgbClr val="FF0000"/>
              </a:buClr>
              <a:buSzPts val="3200"/>
              <a:buFont typeface="Lato Black"/>
              <a:buNone/>
            </a:pPr>
            <a:endParaRPr lang="en-US" sz="2000" b="0" i="0" u="none" strike="noStrike" cap="none" dirty="0">
              <a:solidFill>
                <a:srgbClr val="FF0000"/>
              </a:solidFill>
              <a:latin typeface="Lato Black"/>
              <a:ea typeface="Lato Black"/>
              <a:cs typeface="Lato Black"/>
              <a:sym typeface="Lato Black"/>
            </a:endParaRPr>
          </a:p>
          <a:p>
            <a:pPr marL="0" marR="0" lvl="0" indent="0" algn="l" rtl="0">
              <a:lnSpc>
                <a:spcPct val="80000"/>
              </a:lnSpc>
              <a:spcBef>
                <a:spcPts val="0"/>
              </a:spcBef>
              <a:spcAft>
                <a:spcPts val="0"/>
              </a:spcAft>
              <a:buClr>
                <a:srgbClr val="FF0000"/>
              </a:buClr>
              <a:buSzPts val="3200"/>
              <a:buFont typeface="Lato Black"/>
              <a:buNone/>
            </a:pPr>
            <a:r>
              <a:rPr lang="en-US" sz="3600" dirty="0">
                <a:solidFill>
                  <a:schemeClr val="tx1"/>
                </a:solidFill>
                <a:latin typeface="Times New Roman" panose="02020603050405020304" pitchFamily="18" charset="0"/>
                <a:ea typeface="Lato Black"/>
                <a:cs typeface="Times New Roman" panose="02020603050405020304" pitchFamily="18" charset="0"/>
                <a:sym typeface="Lato Black"/>
              </a:rPr>
              <a:t>Any work experience : Fresher</a:t>
            </a:r>
            <a:endParaRPr sz="36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p:txBody>
      </p:sp>
      <p:pic>
        <p:nvPicPr>
          <p:cNvPr id="5" name="Picture 4">
            <a:extLst>
              <a:ext uri="{FF2B5EF4-FFF2-40B4-BE49-F238E27FC236}">
                <a16:creationId xmlns:a16="http://schemas.microsoft.com/office/drawing/2014/main" id="{98AC0578-C768-3F68-2F70-3D54E394D923}"/>
              </a:ext>
            </a:extLst>
          </p:cNvPr>
          <p:cNvPicPr>
            <a:picLocks noChangeAspect="1"/>
          </p:cNvPicPr>
          <p:nvPr/>
        </p:nvPicPr>
        <p:blipFill rotWithShape="1">
          <a:blip r:embed="rId3"/>
          <a:srcRect l="70269" t="77466" r="13482" b="15714"/>
          <a:stretch/>
        </p:blipFill>
        <p:spPr>
          <a:xfrm>
            <a:off x="8687500" y="6106885"/>
            <a:ext cx="3504500" cy="827316"/>
          </a:xfrm>
          <a:prstGeom prst="rect">
            <a:avLst/>
          </a:prstGeom>
        </p:spPr>
      </p:pic>
    </p:spTree>
    <p:extLst>
      <p:ext uri="{BB962C8B-B14F-4D97-AF65-F5344CB8AC3E}">
        <p14:creationId xmlns:p14="http://schemas.microsoft.com/office/powerpoint/2010/main" val="291318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chemeClr val="accent2">
                    <a:lumMod val="75000"/>
                  </a:schemeClr>
                </a:solidFill>
                <a:latin typeface="Times New Roman" panose="02020603050405020304" pitchFamily="18" charset="0"/>
                <a:cs typeface="Times New Roman" panose="02020603050405020304" pitchFamily="18" charset="0"/>
              </a:rPr>
              <a:t>Agenda</a:t>
            </a:r>
            <a:r>
              <a:rPr lang="en-IN" b="1" dirty="0">
                <a:solidFill>
                  <a:srgbClr val="FF0000"/>
                </a:solidFill>
              </a:rPr>
              <a:t>  </a:t>
            </a:r>
            <a:endParaRPr b="1" dirty="0">
              <a:solidFill>
                <a:srgbClr val="FF0000"/>
              </a:solidFill>
            </a:endParaRPr>
          </a:p>
        </p:txBody>
      </p:sp>
      <p:sp>
        <p:nvSpPr>
          <p:cNvPr id="111" name="Google Shape;111;p4"/>
          <p:cNvSpPr txBox="1">
            <a:spLocks noGrp="1"/>
          </p:cNvSpPr>
          <p:nvPr>
            <p:ph idx="1"/>
          </p:nvPr>
        </p:nvSpPr>
        <p:spPr>
          <a:xfrm>
            <a:off x="641337" y="1343818"/>
            <a:ext cx="10515600" cy="4351338"/>
          </a:xfrm>
          <a:prstGeom prst="rect">
            <a:avLst/>
          </a:prstGeom>
          <a:noFill/>
          <a:ln>
            <a:noFill/>
          </a:ln>
        </p:spPr>
        <p:txBody>
          <a:bodyPr spcFirstLastPara="1" wrap="square" lIns="91425" tIns="45700" rIns="91425" bIns="45700" anchor="t" anchorCtr="0">
            <a:normAutofit fontScale="47500" lnSpcReduction="20000"/>
          </a:bodyPr>
          <a:lstStyle/>
          <a:p>
            <a:pPr marL="228600" lvl="0" indent="-228600" algn="l" rtl="0">
              <a:lnSpc>
                <a:spcPct val="90000"/>
              </a:lnSpc>
              <a:spcBef>
                <a:spcPts val="0"/>
              </a:spcBef>
              <a:spcAft>
                <a:spcPts val="0"/>
              </a:spcAft>
              <a:buClr>
                <a:schemeClr val="dk1"/>
              </a:buClr>
              <a:buSzPct val="100000"/>
              <a:buChar char="•"/>
            </a:pPr>
            <a:r>
              <a:rPr lang="en-IN" sz="3300" b="1" dirty="0"/>
              <a:t>Objective of the Project</a:t>
            </a:r>
            <a:endParaRPr sz="3300" dirty="0"/>
          </a:p>
          <a:p>
            <a:pPr marL="228600" lvl="0" indent="-228600" algn="l" rtl="0">
              <a:lnSpc>
                <a:spcPct val="90000"/>
              </a:lnSpc>
              <a:spcBef>
                <a:spcPts val="1000"/>
              </a:spcBef>
              <a:spcAft>
                <a:spcPts val="0"/>
              </a:spcAft>
              <a:buClr>
                <a:schemeClr val="dk1"/>
              </a:buClr>
              <a:buSzPct val="100000"/>
              <a:buChar char="•"/>
            </a:pPr>
            <a:r>
              <a:rPr lang="en-IN" sz="3300" b="1" dirty="0"/>
              <a:t>Web Scraping – Details (Websites, Processor you followed) </a:t>
            </a:r>
            <a:endParaRPr sz="3300" dirty="0"/>
          </a:p>
          <a:p>
            <a:pPr marL="228600" lvl="0" indent="-228600" algn="l" rtl="0">
              <a:lnSpc>
                <a:spcPct val="90000"/>
              </a:lnSpc>
              <a:spcBef>
                <a:spcPts val="1000"/>
              </a:spcBef>
              <a:spcAft>
                <a:spcPts val="0"/>
              </a:spcAft>
              <a:buClr>
                <a:schemeClr val="dk1"/>
              </a:buClr>
              <a:buSzPct val="100000"/>
              <a:buChar char="•"/>
            </a:pPr>
            <a:r>
              <a:rPr lang="en-IN" sz="3300" b="1" dirty="0"/>
              <a:t>Summary of the Data </a:t>
            </a:r>
            <a:endParaRPr sz="3300" dirty="0"/>
          </a:p>
          <a:p>
            <a:pPr marL="0" lvl="0" indent="0" algn="l" rtl="0">
              <a:lnSpc>
                <a:spcPct val="90000"/>
              </a:lnSpc>
              <a:spcBef>
                <a:spcPts val="1000"/>
              </a:spcBef>
              <a:spcAft>
                <a:spcPts val="0"/>
              </a:spcAft>
              <a:buClr>
                <a:schemeClr val="dk1"/>
              </a:buClr>
              <a:buSzPct val="100000"/>
              <a:buNone/>
            </a:pPr>
            <a:endParaRPr b="1" dirty="0"/>
          </a:p>
          <a:p>
            <a:pPr marL="228600" lvl="0" indent="-228600" algn="l" rtl="0">
              <a:lnSpc>
                <a:spcPct val="90000"/>
              </a:lnSpc>
              <a:spcBef>
                <a:spcPts val="1000"/>
              </a:spcBef>
              <a:spcAft>
                <a:spcPts val="0"/>
              </a:spcAft>
              <a:buClr>
                <a:srgbClr val="FF0000"/>
              </a:buClr>
              <a:buSzPct val="100000"/>
              <a:buChar char="•"/>
            </a:pPr>
            <a:r>
              <a:rPr lang="en-IN" sz="4400" b="1" u="sng" dirty="0">
                <a:solidFill>
                  <a:schemeClr val="accent2">
                    <a:lumMod val="75000"/>
                  </a:schemeClr>
                </a:solidFill>
              </a:rPr>
              <a:t>Exploratory &amp;  Data Analysis: </a:t>
            </a:r>
            <a:endParaRPr sz="4400" dirty="0">
              <a:solidFill>
                <a:schemeClr val="accent2">
                  <a:lumMod val="75000"/>
                </a:schemeClr>
              </a:solidFill>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sz="3300" b="1" i="1" dirty="0"/>
              <a:t>Data Cleaning   </a:t>
            </a:r>
            <a:endParaRPr sz="3300"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sz="3300" b="1" i="1" dirty="0"/>
              <a:t>Data Manipulation </a:t>
            </a:r>
            <a:endParaRPr sz="3300"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sz="3300" b="1" i="1" dirty="0"/>
              <a:t>Univariate Analysis  </a:t>
            </a:r>
            <a:endParaRPr sz="3300"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sz="3300" b="1" i="1" dirty="0">
                <a:latin typeface="Calibri" panose="020F0502020204030204" pitchFamily="34" charset="0"/>
                <a:cs typeface="Calibri" panose="020F0502020204030204" pitchFamily="34" charset="0"/>
              </a:rPr>
              <a:t>Bivariate Analysis  </a:t>
            </a:r>
          </a:p>
          <a:p>
            <a:pPr marL="514350" lvl="0" indent="-514350" algn="just" rtl="0">
              <a:lnSpc>
                <a:spcPct val="90000"/>
              </a:lnSpc>
              <a:spcBef>
                <a:spcPts val="1000"/>
              </a:spcBef>
              <a:spcAft>
                <a:spcPts val="0"/>
              </a:spcAft>
              <a:buClr>
                <a:schemeClr val="dk1"/>
              </a:buClr>
              <a:buSzPct val="100000"/>
              <a:buFont typeface="Calibri"/>
              <a:buAutoNum type="alphaLcPeriod"/>
            </a:pPr>
            <a:r>
              <a:rPr lang="en-US" sz="3300" b="1" i="1" dirty="0">
                <a:latin typeface="Calibri" panose="020F0502020204030204" pitchFamily="34" charset="0"/>
                <a:cs typeface="Calibri" panose="020F0502020204030204" pitchFamily="34" charset="0"/>
              </a:rPr>
              <a:t>Multi variate</a:t>
            </a:r>
            <a:endParaRPr sz="3300" b="1" i="1" dirty="0">
              <a:latin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ct val="100000"/>
              <a:buNone/>
            </a:pPr>
            <a:endParaRPr b="1" dirty="0"/>
          </a:p>
          <a:p>
            <a:pPr marL="228600" lvl="0" indent="-228600" algn="l" rtl="0">
              <a:lnSpc>
                <a:spcPct val="90000"/>
              </a:lnSpc>
              <a:spcBef>
                <a:spcPts val="1000"/>
              </a:spcBef>
              <a:spcAft>
                <a:spcPts val="0"/>
              </a:spcAft>
              <a:buClr>
                <a:schemeClr val="dk1"/>
              </a:buClr>
              <a:buSzPct val="100000"/>
              <a:buChar char="•"/>
            </a:pPr>
            <a:r>
              <a:rPr lang="en-IN" sz="3300" b="1" dirty="0"/>
              <a:t>Conclusion (Key finding overall) </a:t>
            </a:r>
            <a:endParaRPr sz="3300" dirty="0"/>
          </a:p>
          <a:p>
            <a:pPr marL="228600" lvl="0" indent="-228600" algn="l" rtl="0">
              <a:lnSpc>
                <a:spcPct val="90000"/>
              </a:lnSpc>
              <a:spcBef>
                <a:spcPts val="1000"/>
              </a:spcBef>
              <a:spcAft>
                <a:spcPts val="0"/>
              </a:spcAft>
              <a:buClr>
                <a:schemeClr val="dk1"/>
              </a:buClr>
              <a:buSzPct val="100000"/>
              <a:buChar char="•"/>
            </a:pPr>
            <a:r>
              <a:rPr lang="en-IN" sz="3300" b="1" dirty="0"/>
              <a:t>Q&amp;A Slide </a:t>
            </a:r>
            <a:endParaRPr sz="3300" dirty="0"/>
          </a:p>
          <a:p>
            <a:pPr marL="228600" lvl="0" indent="-228600" algn="l" rtl="0">
              <a:lnSpc>
                <a:spcPct val="90000"/>
              </a:lnSpc>
              <a:spcBef>
                <a:spcPts val="1000"/>
              </a:spcBef>
              <a:spcAft>
                <a:spcPts val="0"/>
              </a:spcAft>
              <a:buClr>
                <a:schemeClr val="dk1"/>
              </a:buClr>
              <a:buSzPct val="100000"/>
              <a:buChar char="•"/>
            </a:pPr>
            <a:r>
              <a:rPr lang="en-IN" sz="3300" b="1" dirty="0"/>
              <a:t>Your Experience/Challenges working on Web Scraping – Data Analysis Project.</a:t>
            </a:r>
            <a:endParaRPr sz="3300" dirty="0"/>
          </a:p>
          <a:p>
            <a:pPr marL="228600" lvl="0" indent="-130810" algn="l" rtl="0">
              <a:lnSpc>
                <a:spcPct val="90000"/>
              </a:lnSpc>
              <a:spcBef>
                <a:spcPts val="1000"/>
              </a:spcBef>
              <a:spcAft>
                <a:spcPts val="0"/>
              </a:spcAft>
              <a:buClr>
                <a:schemeClr val="dk1"/>
              </a:buClr>
              <a:buSzPct val="100000"/>
              <a:buNone/>
            </a:pPr>
            <a:endParaRPr dirty="0"/>
          </a:p>
        </p:txBody>
      </p:sp>
      <p:pic>
        <p:nvPicPr>
          <p:cNvPr id="3" name="Picture 2">
            <a:extLst>
              <a:ext uri="{FF2B5EF4-FFF2-40B4-BE49-F238E27FC236}">
                <a16:creationId xmlns:a16="http://schemas.microsoft.com/office/drawing/2014/main" id="{DBCACFB4-C084-5F9A-04F9-E5747C051732}"/>
              </a:ext>
            </a:extLst>
          </p:cNvPr>
          <p:cNvPicPr>
            <a:picLocks noChangeAspect="1"/>
          </p:cNvPicPr>
          <p:nvPr/>
        </p:nvPicPr>
        <p:blipFill rotWithShape="1">
          <a:blip r:embed="rId3"/>
          <a:srcRect l="70178" t="76825" r="13839" b="15397"/>
          <a:stretch/>
        </p:blipFill>
        <p:spPr>
          <a:xfrm>
            <a:off x="8799027" y="5976257"/>
            <a:ext cx="3392974" cy="9288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9CAC04-23E3-D6ED-4FDF-BA6BD6594415}"/>
              </a:ext>
            </a:extLst>
          </p:cNvPr>
          <p:cNvSpPr txBox="1"/>
          <p:nvPr/>
        </p:nvSpPr>
        <p:spPr>
          <a:xfrm>
            <a:off x="542323" y="655022"/>
            <a:ext cx="7015396" cy="1261884"/>
          </a:xfrm>
          <a:prstGeom prst="rect">
            <a:avLst/>
          </a:prstGeom>
          <a:noFill/>
        </p:spPr>
        <p:txBody>
          <a:bodyPr wrap="square" rtlCol="0">
            <a:spAutoFit/>
          </a:bodyPr>
          <a:lstStyle/>
          <a:p>
            <a:r>
              <a:rPr lang="en-IN" sz="4400" b="1" dirty="0">
                <a:solidFill>
                  <a:schemeClr val="accent2">
                    <a:lumMod val="75000"/>
                  </a:schemeClr>
                </a:solidFill>
                <a:latin typeface="Times New Roman" panose="02020603050405020304" pitchFamily="18" charset="0"/>
                <a:cs typeface="Times New Roman" panose="02020603050405020304" pitchFamily="18" charset="0"/>
              </a:rPr>
              <a:t>Objective: </a:t>
            </a:r>
          </a:p>
          <a:p>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745EB7F-A908-EC0C-E2E9-617602AEA9CE}"/>
              </a:ext>
            </a:extLst>
          </p:cNvPr>
          <p:cNvSpPr txBox="1"/>
          <p:nvPr/>
        </p:nvSpPr>
        <p:spPr>
          <a:xfrm flipH="1">
            <a:off x="986356" y="1627575"/>
            <a:ext cx="7348888" cy="1015663"/>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Analyzing the movie’s  data</a:t>
            </a:r>
          </a:p>
          <a:p>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090BAB7-396B-5AD4-6A29-0A083914C116}"/>
              </a:ext>
            </a:extLst>
          </p:cNvPr>
          <p:cNvSpPr txBox="1"/>
          <p:nvPr/>
        </p:nvSpPr>
        <p:spPr>
          <a:xfrm>
            <a:off x="1789033" y="1616689"/>
            <a:ext cx="918897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8DE76F-4FE0-FA66-AF43-52467B316726}"/>
              </a:ext>
            </a:extLst>
          </p:cNvPr>
          <p:cNvSpPr txBox="1"/>
          <p:nvPr/>
        </p:nvSpPr>
        <p:spPr>
          <a:xfrm>
            <a:off x="1501514" y="3059668"/>
            <a:ext cx="9188972" cy="954107"/>
          </a:xfrm>
          <a:prstGeom prst="rect">
            <a:avLst/>
          </a:prstGeom>
          <a:noFill/>
        </p:spPr>
        <p:txBody>
          <a:bodyPr wrap="square">
            <a:spAutoFit/>
          </a:bodyPr>
          <a:lstStyle/>
          <a:p>
            <a:pPr marL="285750" indent="-285750">
              <a:buFont typeface="Arial" panose="020B0604020202020204" pitchFamily="34" charset="0"/>
              <a:buChar char="•"/>
            </a:pPr>
            <a:r>
              <a:rPr lang="en-US" sz="2800" b="0" i="0" dirty="0">
                <a:solidFill>
                  <a:srgbClr val="202124"/>
                </a:solidFill>
                <a:effectLst/>
                <a:latin typeface="Times New Roman" panose="02020603050405020304" pitchFamily="18" charset="0"/>
                <a:cs typeface="Times New Roman" panose="02020603050405020304" pitchFamily="18" charset="0"/>
              </a:rPr>
              <a:t>IMDb ( Internet Movie Database) is </a:t>
            </a:r>
            <a:r>
              <a:rPr lang="en-US" sz="2800" b="1" i="0" dirty="0">
                <a:solidFill>
                  <a:srgbClr val="202124"/>
                </a:solidFill>
                <a:effectLst/>
                <a:latin typeface="Times New Roman" panose="02020603050405020304" pitchFamily="18" charset="0"/>
                <a:cs typeface="Times New Roman" panose="02020603050405020304" pitchFamily="18" charset="0"/>
              </a:rPr>
              <a:t>an online database of information related to films</a:t>
            </a:r>
            <a:endParaRPr lang="en-IN"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0EEF727-89FD-8336-E0F7-D19878911155}"/>
              </a:ext>
            </a:extLst>
          </p:cNvPr>
          <p:cNvPicPr>
            <a:picLocks noChangeAspect="1"/>
          </p:cNvPicPr>
          <p:nvPr/>
        </p:nvPicPr>
        <p:blipFill rotWithShape="1">
          <a:blip r:embed="rId2"/>
          <a:srcRect l="70269" t="77466" r="13482" b="15714"/>
          <a:stretch/>
        </p:blipFill>
        <p:spPr>
          <a:xfrm>
            <a:off x="8641396" y="6019800"/>
            <a:ext cx="3550604" cy="838200"/>
          </a:xfrm>
          <a:prstGeom prst="rect">
            <a:avLst/>
          </a:prstGeom>
        </p:spPr>
      </p:pic>
    </p:spTree>
    <p:extLst>
      <p:ext uri="{BB962C8B-B14F-4D97-AF65-F5344CB8AC3E}">
        <p14:creationId xmlns:p14="http://schemas.microsoft.com/office/powerpoint/2010/main" val="1039505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81EA77-822A-B584-CB93-4D95441F1C10}"/>
              </a:ext>
            </a:extLst>
          </p:cNvPr>
          <p:cNvSpPr txBox="1"/>
          <p:nvPr/>
        </p:nvSpPr>
        <p:spPr>
          <a:xfrm>
            <a:off x="3267857" y="449705"/>
            <a:ext cx="4991724" cy="523220"/>
          </a:xfrm>
          <a:prstGeom prst="rect">
            <a:avLst/>
          </a:prstGeom>
          <a:noFill/>
        </p:spPr>
        <p:txBody>
          <a:bodyPr wrap="square" rtlCol="0">
            <a:spAutoFit/>
          </a:bodyPr>
          <a:lstStyle/>
          <a:p>
            <a:r>
              <a:rPr lang="en-US" sz="2800" b="1" dirty="0">
                <a:solidFill>
                  <a:schemeClr val="accent4">
                    <a:lumMod val="75000"/>
                  </a:schemeClr>
                </a:solidFill>
                <a:latin typeface="Times New Roman" panose="02020603050405020304" pitchFamily="18" charset="0"/>
                <a:cs typeface="Times New Roman" panose="02020603050405020304" pitchFamily="18" charset="0"/>
              </a:rPr>
              <a:t>What is Web  Scraping ?</a:t>
            </a:r>
            <a:endParaRPr lang="en-IN" sz="28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5FC7703-6252-1D71-ECEA-8AEFB6F3DF2A}"/>
              </a:ext>
            </a:extLst>
          </p:cNvPr>
          <p:cNvSpPr txBox="1"/>
          <p:nvPr/>
        </p:nvSpPr>
        <p:spPr>
          <a:xfrm>
            <a:off x="1229193" y="1828799"/>
            <a:ext cx="989351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Web scraping is a software technique of extracting information from the website .It  takes the unstructured data into structured data that can be stored and analyzed.</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have to send a request to the URL of the webpage we want to access. The server responds to the request by returning the HTML content of the webpage. If we get the status code as 200 we can scrap the HTML  context  from webpage.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BeautifulSoup is a python library that makes easy to scrape information and extracting  the data from HTML files.</a:t>
            </a:r>
          </a:p>
        </p:txBody>
      </p:sp>
      <p:pic>
        <p:nvPicPr>
          <p:cNvPr id="4" name="Picture 3">
            <a:extLst>
              <a:ext uri="{FF2B5EF4-FFF2-40B4-BE49-F238E27FC236}">
                <a16:creationId xmlns:a16="http://schemas.microsoft.com/office/drawing/2014/main" id="{36A5AFF2-0EE4-3664-FD11-B303D781C2D5}"/>
              </a:ext>
            </a:extLst>
          </p:cNvPr>
          <p:cNvPicPr>
            <a:picLocks noChangeAspect="1"/>
          </p:cNvPicPr>
          <p:nvPr/>
        </p:nvPicPr>
        <p:blipFill rotWithShape="1">
          <a:blip r:embed="rId2"/>
          <a:srcRect l="70269" t="77466" r="13482" b="15714"/>
          <a:stretch/>
        </p:blipFill>
        <p:spPr>
          <a:xfrm>
            <a:off x="8687500" y="6012341"/>
            <a:ext cx="3504500" cy="827316"/>
          </a:xfrm>
          <a:prstGeom prst="rect">
            <a:avLst/>
          </a:prstGeom>
        </p:spPr>
      </p:pic>
    </p:spTree>
    <p:extLst>
      <p:ext uri="{BB962C8B-B14F-4D97-AF65-F5344CB8AC3E}">
        <p14:creationId xmlns:p14="http://schemas.microsoft.com/office/powerpoint/2010/main" val="48450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D6ED5F-4672-B226-BB49-C00A8DB0EA86}"/>
              </a:ext>
            </a:extLst>
          </p:cNvPr>
          <p:cNvSpPr txBox="1"/>
          <p:nvPr/>
        </p:nvSpPr>
        <p:spPr>
          <a:xfrm>
            <a:off x="1046100" y="908980"/>
            <a:ext cx="8754256" cy="523220"/>
          </a:xfrm>
          <a:prstGeom prst="rect">
            <a:avLst/>
          </a:prstGeom>
          <a:noFill/>
        </p:spPr>
        <p:txBody>
          <a:bodyPr wrap="square" rtlCol="0">
            <a:spAutoFit/>
          </a:bodyPr>
          <a:lstStyle/>
          <a:p>
            <a:r>
              <a:rPr lang="en-US" sz="2800" b="1" dirty="0">
                <a:solidFill>
                  <a:schemeClr val="accent2">
                    <a:lumMod val="75000"/>
                  </a:schemeClr>
                </a:solidFill>
                <a:latin typeface="Times New Roman" panose="02020603050405020304" pitchFamily="18" charset="0"/>
                <a:cs typeface="Times New Roman" panose="02020603050405020304" pitchFamily="18" charset="0"/>
              </a:rPr>
              <a:t>LIBRARIES </a:t>
            </a:r>
            <a:endParaRPr lang="en-IN" sz="28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D17F7EE-BE69-7838-2E74-8438AAA2EFD5}"/>
              </a:ext>
            </a:extLst>
          </p:cNvPr>
          <p:cNvSpPr txBox="1"/>
          <p:nvPr/>
        </p:nvSpPr>
        <p:spPr>
          <a:xfrm>
            <a:off x="1349115" y="1978702"/>
            <a:ext cx="5531370"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Requests</a:t>
            </a:r>
          </a:p>
          <a:p>
            <a:pPr marL="285750" indent="-28575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BeautifulSoup</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Regex (re)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Pandas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NumPy</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Matplotlib</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Seaborn</a:t>
            </a: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C36F2BE-B676-24FD-9A4A-96C946BC47B4}"/>
              </a:ext>
            </a:extLst>
          </p:cNvPr>
          <p:cNvPicPr>
            <a:picLocks noChangeAspect="1"/>
          </p:cNvPicPr>
          <p:nvPr/>
        </p:nvPicPr>
        <p:blipFill rotWithShape="1">
          <a:blip r:embed="rId2"/>
          <a:srcRect l="70269" t="77466" r="13482" b="15714"/>
          <a:stretch/>
        </p:blipFill>
        <p:spPr>
          <a:xfrm>
            <a:off x="8687500" y="6030684"/>
            <a:ext cx="3504500" cy="827316"/>
          </a:xfrm>
          <a:prstGeom prst="rect">
            <a:avLst/>
          </a:prstGeom>
        </p:spPr>
      </p:pic>
    </p:spTree>
    <p:extLst>
      <p:ext uri="{BB962C8B-B14F-4D97-AF65-F5344CB8AC3E}">
        <p14:creationId xmlns:p14="http://schemas.microsoft.com/office/powerpoint/2010/main" val="355299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BDA5AA-1C8C-72D5-51C0-C882E2B0977A}"/>
              </a:ext>
            </a:extLst>
          </p:cNvPr>
          <p:cNvSpPr txBox="1"/>
          <p:nvPr/>
        </p:nvSpPr>
        <p:spPr>
          <a:xfrm>
            <a:off x="3402766" y="299803"/>
            <a:ext cx="5021705" cy="584775"/>
          </a:xfrm>
          <a:prstGeom prst="rect">
            <a:avLst/>
          </a:prstGeom>
          <a:noFill/>
        </p:spPr>
        <p:txBody>
          <a:bodyPr wrap="square" rtlCol="0">
            <a:spAutoFit/>
          </a:bodyPr>
          <a:lstStyle/>
          <a:p>
            <a:r>
              <a:rPr lang="en-US" sz="3200" b="1" dirty="0">
                <a:solidFill>
                  <a:schemeClr val="accent2">
                    <a:lumMod val="75000"/>
                  </a:schemeClr>
                </a:solidFill>
                <a:latin typeface="Times New Roman" panose="02020603050405020304" pitchFamily="18" charset="0"/>
                <a:cs typeface="Times New Roman" panose="02020603050405020304" pitchFamily="18" charset="0"/>
              </a:rPr>
              <a:t>Website Used  for Scraping</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8E56962-180B-65E7-5CAA-BAEAF5F001FB}"/>
              </a:ext>
            </a:extLst>
          </p:cNvPr>
          <p:cNvPicPr>
            <a:picLocks noChangeAspect="1"/>
          </p:cNvPicPr>
          <p:nvPr/>
        </p:nvPicPr>
        <p:blipFill>
          <a:blip r:embed="rId2"/>
          <a:stretch>
            <a:fillRect/>
          </a:stretch>
        </p:blipFill>
        <p:spPr>
          <a:xfrm>
            <a:off x="429985" y="971672"/>
            <a:ext cx="11332029" cy="4914656"/>
          </a:xfrm>
          <a:prstGeom prst="rect">
            <a:avLst/>
          </a:prstGeom>
        </p:spPr>
      </p:pic>
      <p:pic>
        <p:nvPicPr>
          <p:cNvPr id="6" name="Picture 5">
            <a:extLst>
              <a:ext uri="{FF2B5EF4-FFF2-40B4-BE49-F238E27FC236}">
                <a16:creationId xmlns:a16="http://schemas.microsoft.com/office/drawing/2014/main" id="{E2D8A011-B18F-DCBF-7825-ED2FF4AD0C9F}"/>
              </a:ext>
            </a:extLst>
          </p:cNvPr>
          <p:cNvPicPr>
            <a:picLocks noChangeAspect="1"/>
          </p:cNvPicPr>
          <p:nvPr/>
        </p:nvPicPr>
        <p:blipFill rotWithShape="1">
          <a:blip r:embed="rId3"/>
          <a:srcRect l="70269" t="77466" r="13482" b="15714"/>
          <a:stretch/>
        </p:blipFill>
        <p:spPr>
          <a:xfrm>
            <a:off x="8687500" y="6041571"/>
            <a:ext cx="3504500" cy="816429"/>
          </a:xfrm>
          <a:prstGeom prst="rect">
            <a:avLst/>
          </a:prstGeom>
        </p:spPr>
      </p:pic>
    </p:spTree>
    <p:extLst>
      <p:ext uri="{BB962C8B-B14F-4D97-AF65-F5344CB8AC3E}">
        <p14:creationId xmlns:p14="http://schemas.microsoft.com/office/powerpoint/2010/main" val="3829548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ED4D362-5ACF-A171-7481-8D0A860AE70D}"/>
              </a:ext>
            </a:extLst>
          </p:cNvPr>
          <p:cNvSpPr txBox="1"/>
          <p:nvPr/>
        </p:nvSpPr>
        <p:spPr>
          <a:xfrm>
            <a:off x="4829768" y="294474"/>
            <a:ext cx="5681272" cy="584775"/>
          </a:xfrm>
          <a:prstGeom prst="rect">
            <a:avLst/>
          </a:prstGeom>
          <a:noFill/>
        </p:spPr>
        <p:txBody>
          <a:bodyPr wrap="square" rtlCol="0">
            <a:spAutoFit/>
          </a:bodyPr>
          <a:lstStyle/>
          <a:p>
            <a:r>
              <a:rPr lang="en-US" sz="3200" b="1" dirty="0">
                <a:solidFill>
                  <a:schemeClr val="accent2">
                    <a:lumMod val="75000"/>
                  </a:schemeClr>
                </a:solidFill>
                <a:latin typeface="Times New Roman" panose="02020603050405020304" pitchFamily="18" charset="0"/>
                <a:cs typeface="Times New Roman" panose="02020603050405020304" pitchFamily="18" charset="0"/>
              </a:rPr>
              <a:t>Raw Data</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F699A7C-071B-8378-AA60-FA969C01E5B7}"/>
              </a:ext>
            </a:extLst>
          </p:cNvPr>
          <p:cNvPicPr>
            <a:picLocks noChangeAspect="1"/>
          </p:cNvPicPr>
          <p:nvPr/>
        </p:nvPicPr>
        <p:blipFill rotWithShape="1">
          <a:blip r:embed="rId2"/>
          <a:srcRect l="70269" t="77466" r="13482" b="15714"/>
          <a:stretch/>
        </p:blipFill>
        <p:spPr>
          <a:xfrm>
            <a:off x="8687500" y="6030684"/>
            <a:ext cx="3504500" cy="827316"/>
          </a:xfrm>
          <a:prstGeom prst="rect">
            <a:avLst/>
          </a:prstGeom>
        </p:spPr>
      </p:pic>
      <p:pic>
        <p:nvPicPr>
          <p:cNvPr id="8" name="Picture 7">
            <a:extLst>
              <a:ext uri="{FF2B5EF4-FFF2-40B4-BE49-F238E27FC236}">
                <a16:creationId xmlns:a16="http://schemas.microsoft.com/office/drawing/2014/main" id="{CD20FDED-10BE-03D8-E51D-C72AA1339994}"/>
              </a:ext>
            </a:extLst>
          </p:cNvPr>
          <p:cNvPicPr>
            <a:picLocks noChangeAspect="1"/>
          </p:cNvPicPr>
          <p:nvPr/>
        </p:nvPicPr>
        <p:blipFill>
          <a:blip r:embed="rId3"/>
          <a:stretch>
            <a:fillRect/>
          </a:stretch>
        </p:blipFill>
        <p:spPr>
          <a:xfrm>
            <a:off x="452487" y="1121790"/>
            <a:ext cx="11095347" cy="4908894"/>
          </a:xfrm>
          <a:prstGeom prst="rect">
            <a:avLst/>
          </a:prstGeom>
        </p:spPr>
      </p:pic>
    </p:spTree>
    <p:extLst>
      <p:ext uri="{BB962C8B-B14F-4D97-AF65-F5344CB8AC3E}">
        <p14:creationId xmlns:p14="http://schemas.microsoft.com/office/powerpoint/2010/main" val="2611417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0F8346-4F92-8640-CD9F-D733B9655EC0}"/>
              </a:ext>
            </a:extLst>
          </p:cNvPr>
          <p:cNvSpPr txBox="1"/>
          <p:nvPr/>
        </p:nvSpPr>
        <p:spPr>
          <a:xfrm>
            <a:off x="1798819" y="614597"/>
            <a:ext cx="4542020" cy="584775"/>
          </a:xfrm>
          <a:prstGeom prst="rect">
            <a:avLst/>
          </a:prstGeom>
          <a:noFill/>
        </p:spPr>
        <p:txBody>
          <a:bodyPr wrap="square" rtlCol="0">
            <a:spAutoFit/>
          </a:bodyPr>
          <a:lstStyle/>
          <a:p>
            <a:r>
              <a:rPr lang="en-US" sz="3200" b="1" dirty="0">
                <a:solidFill>
                  <a:schemeClr val="accent2">
                    <a:lumMod val="75000"/>
                  </a:schemeClr>
                </a:solidFill>
                <a:latin typeface="Times New Roman" panose="02020603050405020304" pitchFamily="18" charset="0"/>
                <a:cs typeface="Times New Roman" panose="02020603050405020304" pitchFamily="18" charset="0"/>
              </a:rPr>
              <a:t>Data Cleaning Process : </a:t>
            </a:r>
            <a:endParaRPr lang="en-IN" sz="32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C03BE27-4B03-F42C-8FFA-FA6A390380E8}"/>
              </a:ext>
            </a:extLst>
          </p:cNvPr>
          <p:cNvSpPr txBox="1"/>
          <p:nvPr/>
        </p:nvSpPr>
        <p:spPr>
          <a:xfrm>
            <a:off x="1543986" y="1723869"/>
            <a:ext cx="10358204" cy="2554545"/>
          </a:xfrm>
          <a:prstGeom prst="rect">
            <a:avLst/>
          </a:prstGeom>
          <a:noFill/>
        </p:spPr>
        <p:txBody>
          <a:bodyPr wrap="square" rtlCol="0">
            <a:spAutoFit/>
          </a:bodyPr>
          <a:lstStyle/>
          <a:p>
            <a:pPr marL="285750" indent="-285750">
              <a:buFontTx/>
              <a:buChar char="-"/>
            </a:pPr>
            <a:r>
              <a:rPr lang="en-US" sz="3200" dirty="0">
                <a:latin typeface="Times New Roman" panose="02020603050405020304" pitchFamily="18" charset="0"/>
                <a:cs typeface="Times New Roman" panose="02020603050405020304" pitchFamily="18" charset="0"/>
              </a:rPr>
              <a:t>Remove any Special characters</a:t>
            </a:r>
          </a:p>
          <a:p>
            <a:pPr marL="285750" indent="-285750">
              <a:buFontTx/>
              <a:buChar char="-"/>
            </a:pPr>
            <a:r>
              <a:rPr lang="en-US" sz="3200" dirty="0">
                <a:latin typeface="Times New Roman" panose="02020603050405020304" pitchFamily="18" charset="0"/>
                <a:cs typeface="Times New Roman" panose="02020603050405020304" pitchFamily="18" charset="0"/>
              </a:rPr>
              <a:t>Units conversion</a:t>
            </a:r>
          </a:p>
          <a:p>
            <a:pPr marL="285750" indent="-285750">
              <a:buFontTx/>
              <a:buChar char="-"/>
            </a:pPr>
            <a:r>
              <a:rPr lang="en-US" sz="3200" dirty="0">
                <a:latin typeface="Times New Roman" panose="02020603050405020304" pitchFamily="18" charset="0"/>
                <a:cs typeface="Times New Roman" panose="02020603050405020304" pitchFamily="18" charset="0"/>
              </a:rPr>
              <a:t>Identification &amp;  imputing of missing values</a:t>
            </a:r>
          </a:p>
          <a:p>
            <a:pPr marL="285750" indent="-285750">
              <a:buFontTx/>
              <a:buChar char="-"/>
            </a:pPr>
            <a:r>
              <a:rPr lang="en-US" sz="3200" dirty="0">
                <a:latin typeface="Times New Roman" panose="02020603050405020304" pitchFamily="18" charset="0"/>
                <a:cs typeface="Times New Roman" panose="02020603050405020304" pitchFamily="18" charset="0"/>
              </a:rPr>
              <a:t>Type conversion</a:t>
            </a:r>
          </a:p>
          <a:p>
            <a:pPr marL="285750" indent="-285750">
              <a:buFontTx/>
              <a:buChar char="-"/>
            </a:pPr>
            <a:r>
              <a:rPr lang="en-US" sz="3200" dirty="0">
                <a:latin typeface="Times New Roman" panose="02020603050405020304" pitchFamily="18" charset="0"/>
                <a:cs typeface="Times New Roman" panose="02020603050405020304" pitchFamily="18" charset="0"/>
              </a:rPr>
              <a:t>Drop the duplicate column</a:t>
            </a:r>
            <a:endParaRPr lang="en-IN" sz="3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86E3835-4787-9739-9C5B-F574487F475E}"/>
              </a:ext>
            </a:extLst>
          </p:cNvPr>
          <p:cNvPicPr>
            <a:picLocks noChangeAspect="1"/>
          </p:cNvPicPr>
          <p:nvPr/>
        </p:nvPicPr>
        <p:blipFill rotWithShape="1">
          <a:blip r:embed="rId2"/>
          <a:srcRect l="70269" t="77466" r="13482" b="15714"/>
          <a:stretch/>
        </p:blipFill>
        <p:spPr>
          <a:xfrm>
            <a:off x="8687500" y="6030684"/>
            <a:ext cx="3504500" cy="827316"/>
          </a:xfrm>
          <a:prstGeom prst="rect">
            <a:avLst/>
          </a:prstGeom>
        </p:spPr>
      </p:pic>
    </p:spTree>
    <p:extLst>
      <p:ext uri="{BB962C8B-B14F-4D97-AF65-F5344CB8AC3E}">
        <p14:creationId xmlns:p14="http://schemas.microsoft.com/office/powerpoint/2010/main" val="18439960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3883</TotalTime>
  <Words>414</Words>
  <Application>Microsoft Office PowerPoint</Application>
  <PresentationFormat>Widescreen</PresentationFormat>
  <Paragraphs>80</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Times New Roman</vt:lpstr>
      <vt:lpstr>Arial</vt:lpstr>
      <vt:lpstr>Lato Black</vt:lpstr>
      <vt:lpstr>Calibri Light</vt:lpstr>
      <vt:lpstr>Calibri</vt:lpstr>
      <vt:lpstr>Libre Baskerville</vt:lpstr>
      <vt:lpstr>Office Theme</vt:lpstr>
      <vt:lpstr>PowerPoint Presentation</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Admin</cp:lastModifiedBy>
  <cp:revision>8</cp:revision>
  <dcterms:created xsi:type="dcterms:W3CDTF">2021-02-16T05:19:01Z</dcterms:created>
  <dcterms:modified xsi:type="dcterms:W3CDTF">2023-03-10T07:10:14Z</dcterms:modified>
</cp:coreProperties>
</file>