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87" r:id="rId1"/>
  </p:sldMasterIdLst>
  <p:notesMasterIdLst>
    <p:notesMasterId r:id="rId6"/>
  </p:notesMasterIdLst>
  <p:sldIdLst>
    <p:sldId id="298" r:id="rId2"/>
    <p:sldId id="301" r:id="rId3"/>
    <p:sldId id="299" r:id="rId4"/>
    <p:sldId id="300" r:id="rId5"/>
  </p:sldIdLst>
  <p:sldSz cx="12192000" cy="6858000"/>
  <p:notesSz cx="6858000" cy="9144000"/>
  <p:embeddedFontLst>
    <p:embeddedFont>
      <p:font typeface="Lato Black" panose="020B0604020202020204" charset="0"/>
      <p:bold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7037EF-4A76-48D7-9224-F910A0EAB5F7}">
          <p14:sldIdLst/>
        </p14:section>
        <p14:section name="Untitled Section" id="{DF1F2D12-950E-4551-A772-EA5791A2EAE0}">
          <p14:sldIdLst>
            <p14:sldId id="298"/>
            <p14:sldId id="301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DF4DD-9A25-4E07-A545-4C6F16902624}" v="254" dt="2022-12-18T13:44:13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69" d="100"/>
          <a:sy n="69" d="100"/>
        </p:scale>
        <p:origin x="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42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90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40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98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89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08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96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62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1464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02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54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88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6821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20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;p3">
            <a:extLst>
              <a:ext uri="{FF2B5EF4-FFF2-40B4-BE49-F238E27FC236}">
                <a16:creationId xmlns:a16="http://schemas.microsoft.com/office/drawing/2014/main" id="{9BE09DC8-36AD-7546-F896-B8449C73179F}"/>
              </a:ext>
            </a:extLst>
          </p:cNvPr>
          <p:cNvSpPr txBox="1"/>
          <p:nvPr/>
        </p:nvSpPr>
        <p:spPr>
          <a:xfrm>
            <a:off x="514741" y="4254284"/>
            <a:ext cx="609946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1800"/>
            </a:pPr>
            <a:endParaRPr lang="en-US" sz="20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endParaRPr lang="en-US" sz="2000" b="0" i="0" u="none" strike="noStrike" cap="none" dirty="0">
              <a:solidFill>
                <a:srgbClr val="FF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b="1" dirty="0" smtClean="0"/>
              <a:t>Title</a:t>
            </a:r>
            <a:r>
              <a:rPr lang="en-US" dirty="0" smtClean="0"/>
              <a:t> : Customer Churn Prediction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787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 smtClean="0"/>
              <a:t>Objective:</a:t>
            </a:r>
          </a:p>
          <a:p>
            <a:pPr marL="0" indent="0">
              <a:buNone/>
            </a:pPr>
            <a:r>
              <a:rPr lang="en-US" sz="2400" dirty="0" smtClean="0"/>
              <a:t>The main objective was to create a predictive models that helps to the business identity ,whether customers are likely to leave a service, allowing them take proactively steps they can retain </a:t>
            </a:r>
            <a:r>
              <a:rPr lang="en-US" sz="2400" dirty="0" err="1"/>
              <a:t>v</a:t>
            </a:r>
            <a:r>
              <a:rPr lang="en-US" sz="2400" dirty="0" err="1" smtClean="0"/>
              <a:t>alueable</a:t>
            </a:r>
            <a:r>
              <a:rPr lang="en-US" sz="2400" dirty="0" smtClean="0"/>
              <a:t> clients.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u="sng" dirty="0" smtClean="0"/>
              <a:t>About Dataset</a:t>
            </a:r>
            <a:r>
              <a:rPr lang="en-US" sz="2400" u="sng" dirty="0" smtClean="0"/>
              <a:t>:</a:t>
            </a:r>
          </a:p>
          <a:p>
            <a:r>
              <a:rPr lang="en-US" sz="2400" dirty="0"/>
              <a:t>Customers who left within the last month – the column is called Churn</a:t>
            </a:r>
          </a:p>
          <a:p>
            <a:r>
              <a:rPr lang="en-US" sz="2400" dirty="0"/>
              <a:t>Services that each customer has signed up for – phone, multiple lines, internet, online security, online backup, device protection, tech support, and streaming TV and movies</a:t>
            </a:r>
          </a:p>
          <a:p>
            <a:r>
              <a:rPr lang="en-US" sz="2400" dirty="0"/>
              <a:t>Customer account information – how long they’ve been a customer, contract, payment method, paperless billing, monthly charges, and total charges</a:t>
            </a:r>
          </a:p>
          <a:p>
            <a:r>
              <a:rPr lang="en-US" sz="2400" dirty="0"/>
              <a:t>Demographic info about customers – gender, age range, and if they have partners and dependents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1318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</a:t>
            </a:r>
            <a:r>
              <a:rPr lang="en-US" sz="3600" b="1" dirty="0" smtClean="0"/>
              <a:t>mporting Libraries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764"/>
            <a:ext cx="10515600" cy="4916199"/>
          </a:xfrm>
        </p:spPr>
        <p:txBody>
          <a:bodyPr>
            <a:normAutofit fontScale="92500" lnSpcReduction="10000"/>
          </a:bodyPr>
          <a:lstStyle/>
          <a:p>
            <a:r>
              <a:rPr lang="en-IN" sz="2200" dirty="0"/>
              <a:t>import </a:t>
            </a:r>
            <a:r>
              <a:rPr lang="en-IN" sz="2200" dirty="0" err="1"/>
              <a:t>numpy</a:t>
            </a:r>
            <a:r>
              <a:rPr lang="en-IN" sz="2200" dirty="0"/>
              <a:t> as np </a:t>
            </a:r>
          </a:p>
          <a:p>
            <a:r>
              <a:rPr lang="en-IN" sz="2200" dirty="0"/>
              <a:t>import pandas as </a:t>
            </a:r>
            <a:r>
              <a:rPr lang="en-IN" sz="2200" dirty="0" err="1"/>
              <a:t>pd</a:t>
            </a:r>
            <a:endParaRPr lang="en-IN" sz="2200" dirty="0"/>
          </a:p>
          <a:p>
            <a:r>
              <a:rPr lang="en-IN" sz="2200" dirty="0"/>
              <a:t>from </a:t>
            </a:r>
            <a:r>
              <a:rPr lang="en-IN" sz="2200" dirty="0" err="1"/>
              <a:t>sklearn.model_selection</a:t>
            </a:r>
            <a:r>
              <a:rPr lang="en-IN" sz="2200" dirty="0"/>
              <a:t> import </a:t>
            </a:r>
            <a:r>
              <a:rPr lang="en-IN" sz="2200" dirty="0" err="1"/>
              <a:t>train_test_split</a:t>
            </a:r>
            <a:endParaRPr lang="en-IN" sz="2200" dirty="0"/>
          </a:p>
          <a:p>
            <a:r>
              <a:rPr lang="en-IN" sz="2200" dirty="0"/>
              <a:t>from </a:t>
            </a:r>
            <a:r>
              <a:rPr lang="en-IN" sz="2200" dirty="0" err="1"/>
              <a:t>sklearn.preprocessing</a:t>
            </a:r>
            <a:r>
              <a:rPr lang="en-IN" sz="2200" dirty="0"/>
              <a:t> import </a:t>
            </a:r>
            <a:r>
              <a:rPr lang="en-IN" sz="2200" dirty="0" err="1" smtClean="0"/>
              <a:t>OneHotEncoder,StandardScaler</a:t>
            </a:r>
            <a:endParaRPr lang="en-IN" sz="2200" dirty="0" smtClean="0"/>
          </a:p>
          <a:p>
            <a:r>
              <a:rPr lang="en-US" sz="2200" dirty="0"/>
              <a:t>import </a:t>
            </a:r>
            <a:r>
              <a:rPr lang="en-US" sz="2200" dirty="0" err="1"/>
              <a:t>matplotlib.pyplot</a:t>
            </a:r>
            <a:r>
              <a:rPr lang="en-US" sz="2200" dirty="0"/>
              <a:t> as </a:t>
            </a:r>
            <a:r>
              <a:rPr lang="en-US" sz="2200" dirty="0" err="1"/>
              <a:t>plt</a:t>
            </a:r>
            <a:endParaRPr lang="en-US" sz="2200" dirty="0"/>
          </a:p>
          <a:p>
            <a:r>
              <a:rPr lang="en-US" sz="2200" dirty="0"/>
              <a:t>import </a:t>
            </a:r>
            <a:r>
              <a:rPr lang="en-US" sz="2200" dirty="0" err="1"/>
              <a:t>seaborn</a:t>
            </a:r>
            <a:r>
              <a:rPr lang="en-US" sz="2200" dirty="0"/>
              <a:t> as </a:t>
            </a:r>
            <a:r>
              <a:rPr lang="en-US" sz="2200" dirty="0" err="1" smtClean="0"/>
              <a:t>sns</a:t>
            </a:r>
            <a:endParaRPr lang="en-US" sz="2200" dirty="0" smtClean="0"/>
          </a:p>
          <a:p>
            <a:r>
              <a:rPr lang="en-IN" sz="2200" dirty="0"/>
              <a:t>from </a:t>
            </a:r>
            <a:r>
              <a:rPr lang="en-IN" sz="2200" dirty="0" err="1"/>
              <a:t>sklearn.tree</a:t>
            </a:r>
            <a:r>
              <a:rPr lang="en-IN" sz="2200" dirty="0"/>
              <a:t> import  </a:t>
            </a:r>
            <a:r>
              <a:rPr lang="en-IN" sz="2200" dirty="0" err="1" smtClean="0"/>
              <a:t>DecisionTreeClassifier</a:t>
            </a:r>
            <a:endParaRPr lang="en-IN" sz="2200" dirty="0" smtClean="0"/>
          </a:p>
          <a:p>
            <a:r>
              <a:rPr lang="en-IN" sz="2200" dirty="0"/>
              <a:t>from </a:t>
            </a:r>
            <a:r>
              <a:rPr lang="en-IN" sz="2200" dirty="0" err="1"/>
              <a:t>sklearn.linear_model</a:t>
            </a:r>
            <a:r>
              <a:rPr lang="en-IN" sz="2200" dirty="0"/>
              <a:t> import </a:t>
            </a:r>
            <a:r>
              <a:rPr lang="en-IN" sz="2200" dirty="0" err="1"/>
              <a:t>LogisticRegression</a:t>
            </a:r>
            <a:r>
              <a:rPr lang="en-IN" sz="2200" dirty="0"/>
              <a:t> </a:t>
            </a:r>
            <a:endParaRPr lang="en-IN" sz="2200" dirty="0" smtClean="0"/>
          </a:p>
          <a:p>
            <a:r>
              <a:rPr lang="en-IN" sz="2200" dirty="0"/>
              <a:t>from </a:t>
            </a:r>
            <a:r>
              <a:rPr lang="en-IN" sz="2200" dirty="0" err="1"/>
              <a:t>sklearn.ensemble</a:t>
            </a:r>
            <a:r>
              <a:rPr lang="en-IN" sz="2200" dirty="0"/>
              <a:t> import  </a:t>
            </a:r>
            <a:r>
              <a:rPr lang="en-IN" sz="2200" dirty="0" err="1" smtClean="0"/>
              <a:t>RandomForestClassifier</a:t>
            </a:r>
            <a:endParaRPr lang="en-IN" sz="2200" dirty="0" smtClean="0"/>
          </a:p>
          <a:p>
            <a:r>
              <a:rPr lang="en-IN" sz="2200" dirty="0"/>
              <a:t>from </a:t>
            </a:r>
            <a:r>
              <a:rPr lang="en-IN" sz="2200" dirty="0" err="1"/>
              <a:t>sklearn.neighbors</a:t>
            </a:r>
            <a:r>
              <a:rPr lang="en-IN" sz="2200" dirty="0"/>
              <a:t> import </a:t>
            </a:r>
            <a:r>
              <a:rPr lang="en-IN" sz="2200" dirty="0" err="1" smtClean="0"/>
              <a:t>KNeighborsClassifier</a:t>
            </a:r>
            <a:endParaRPr lang="en-IN" sz="2200" dirty="0" smtClean="0"/>
          </a:p>
          <a:p>
            <a:r>
              <a:rPr lang="en-IN" sz="2200" dirty="0"/>
              <a:t>from </a:t>
            </a:r>
            <a:r>
              <a:rPr lang="en-IN" sz="2200" dirty="0" err="1"/>
              <a:t>sklearn.svm</a:t>
            </a:r>
            <a:r>
              <a:rPr lang="en-IN" sz="2200" dirty="0"/>
              <a:t> import </a:t>
            </a:r>
            <a:r>
              <a:rPr lang="en-IN" sz="2200" dirty="0" smtClean="0"/>
              <a:t>SVC</a:t>
            </a:r>
          </a:p>
          <a:p>
            <a:r>
              <a:rPr lang="en-IN" sz="2200" dirty="0"/>
              <a:t>from </a:t>
            </a:r>
            <a:r>
              <a:rPr lang="en-IN" sz="2200" dirty="0" err="1"/>
              <a:t>sklearn.naive_bayes</a:t>
            </a:r>
            <a:r>
              <a:rPr lang="en-IN" sz="2200" dirty="0"/>
              <a:t> import </a:t>
            </a:r>
            <a:r>
              <a:rPr lang="en-IN" sz="2200" dirty="0" err="1"/>
              <a:t>GaussianNB</a:t>
            </a:r>
            <a:endParaRPr lang="en-IN" sz="2200" dirty="0"/>
          </a:p>
          <a:p>
            <a:r>
              <a:rPr lang="en-IN" sz="2200" dirty="0"/>
              <a:t>from </a:t>
            </a:r>
            <a:r>
              <a:rPr lang="en-IN" sz="2200" dirty="0" err="1"/>
              <a:t>sklearn.metrics</a:t>
            </a:r>
            <a:r>
              <a:rPr lang="en-IN" sz="2200" dirty="0"/>
              <a:t> import </a:t>
            </a:r>
            <a:r>
              <a:rPr lang="en-IN" sz="2200" dirty="0" err="1" smtClean="0"/>
              <a:t>accuracy_score</a:t>
            </a:r>
            <a:endParaRPr lang="en-IN" sz="2200" dirty="0" smtClean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75128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73" y="537153"/>
            <a:ext cx="10515600" cy="600219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Data Preparation:</a:t>
            </a:r>
          </a:p>
          <a:p>
            <a:pPr marL="0" indent="0">
              <a:buNone/>
            </a:pPr>
            <a:r>
              <a:rPr lang="en-US" sz="2400" b="1" dirty="0" smtClean="0"/>
              <a:t>Data cleaning </a:t>
            </a:r>
            <a:r>
              <a:rPr lang="en-US" sz="2400" dirty="0" smtClean="0"/>
              <a:t>: removed null values and standardized data types for consistency.</a:t>
            </a:r>
          </a:p>
          <a:p>
            <a:pPr marL="0" indent="0">
              <a:buNone/>
            </a:pPr>
            <a:r>
              <a:rPr lang="en-US" sz="2400" b="1" dirty="0" smtClean="0"/>
              <a:t>Data preprocessing</a:t>
            </a:r>
            <a:r>
              <a:rPr lang="en-US" sz="2400" dirty="0" smtClean="0"/>
              <a:t>: Applied One-Hot-Encoder for categorical variables and     standardized numerical features using </a:t>
            </a:r>
            <a:r>
              <a:rPr lang="en-US" sz="2400" dirty="0" err="1" smtClean="0"/>
              <a:t>Standardscaler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Data Analysis: </a:t>
            </a:r>
            <a:r>
              <a:rPr lang="en-US" sz="2400" dirty="0" smtClean="0"/>
              <a:t>summary of exploratory data analysis finding (summary statistics, feature distribution by using </a:t>
            </a:r>
            <a:r>
              <a:rPr lang="en-US" sz="2400" dirty="0" err="1" smtClean="0"/>
              <a:t>pairplot</a:t>
            </a:r>
            <a:r>
              <a:rPr lang="en-US" sz="2400" dirty="0" smtClean="0"/>
              <a:t>, feature correlation analysis by using </a:t>
            </a:r>
            <a:r>
              <a:rPr lang="en-US" sz="2400" dirty="0" err="1" smtClean="0"/>
              <a:t>Heatmap</a:t>
            </a:r>
            <a:r>
              <a:rPr lang="en-US" sz="2400" dirty="0" smtClean="0"/>
              <a:t>, target distribution by using count plot)</a:t>
            </a:r>
          </a:p>
          <a:p>
            <a:pPr marL="0" indent="0">
              <a:buNone/>
            </a:pPr>
            <a:r>
              <a:rPr lang="en-US" sz="2400" b="1" dirty="0" smtClean="0"/>
              <a:t>Model </a:t>
            </a:r>
            <a:r>
              <a:rPr lang="en-US" sz="2400" b="1" dirty="0" err="1" smtClean="0"/>
              <a:t>Selction</a:t>
            </a:r>
            <a:r>
              <a:rPr lang="en-US" sz="2400" dirty="0" smtClean="0"/>
              <a:t>: utilized machine learning algorithms such as </a:t>
            </a:r>
            <a:r>
              <a:rPr lang="en-US" sz="2400" dirty="0" err="1" smtClean="0"/>
              <a:t>DecisionTreeClassifier</a:t>
            </a:r>
            <a:r>
              <a:rPr lang="en-US" sz="2400" dirty="0" smtClean="0"/>
              <a:t>,                                             Logisticregression,RandomForestClassifier,KNeighborsClassifier,SVM,Naive_bayes.</a:t>
            </a:r>
          </a:p>
          <a:p>
            <a:pPr marL="0" indent="0">
              <a:buNone/>
            </a:pPr>
            <a:r>
              <a:rPr lang="en-US" sz="2400" b="1" dirty="0" smtClean="0"/>
              <a:t>Model </a:t>
            </a:r>
            <a:r>
              <a:rPr lang="en-US" sz="2400" b="1" dirty="0" err="1" smtClean="0"/>
              <a:t>Evalution</a:t>
            </a:r>
            <a:r>
              <a:rPr lang="en-US" sz="2400" dirty="0" smtClean="0"/>
              <a:t>: Achieved highest an </a:t>
            </a:r>
            <a:r>
              <a:rPr lang="en-US" sz="2400" dirty="0" err="1" smtClean="0"/>
              <a:t>accuracy_score</a:t>
            </a:r>
            <a:r>
              <a:rPr lang="en-US" sz="2400" dirty="0" smtClean="0"/>
              <a:t> of 80% with </a:t>
            </a:r>
            <a:r>
              <a:rPr lang="en-US" sz="2400" dirty="0" err="1" smtClean="0"/>
              <a:t>LogisticRegression</a:t>
            </a:r>
            <a:r>
              <a:rPr lang="en-US" sz="2400" dirty="0" smtClean="0"/>
              <a:t>  from that model ,indicating the </a:t>
            </a:r>
            <a:r>
              <a:rPr lang="en-US" sz="2400" dirty="0" err="1" smtClean="0"/>
              <a:t>effictiveness</a:t>
            </a:r>
            <a:r>
              <a:rPr lang="en-US" sz="2400" dirty="0" smtClean="0"/>
              <a:t> of the </a:t>
            </a:r>
            <a:r>
              <a:rPr lang="en-US" sz="2400" dirty="0" err="1" smtClean="0"/>
              <a:t>choosen</a:t>
            </a:r>
            <a:r>
              <a:rPr lang="en-US" sz="2400" dirty="0" smtClean="0"/>
              <a:t> model in predicting customer churn.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3420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Conclusion: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The customer churn prediction project successfully </a:t>
            </a:r>
            <a:r>
              <a:rPr lang="en-US" sz="2200" dirty="0" err="1" smtClean="0"/>
              <a:t>indentified</a:t>
            </a:r>
            <a:r>
              <a:rPr lang="en-US" sz="2200" dirty="0" smtClean="0"/>
              <a:t> </a:t>
            </a:r>
            <a:r>
              <a:rPr lang="en-US" sz="2200" dirty="0"/>
              <a:t>key indicators of churn</a:t>
            </a:r>
            <a:r>
              <a:rPr lang="en-US" sz="2200" dirty="0" smtClean="0"/>
              <a:t>, enabling </a:t>
            </a:r>
            <a:r>
              <a:rPr lang="en-US" sz="2200" dirty="0"/>
              <a:t>proactive </a:t>
            </a:r>
            <a:r>
              <a:rPr lang="en-US" sz="2200" dirty="0" err="1"/>
              <a:t>retension</a:t>
            </a:r>
            <a:r>
              <a:rPr lang="en-US" sz="2200" dirty="0"/>
              <a:t> strategies. By implementing the model, the company can now target-risk customers more effectively</a:t>
            </a:r>
            <a:r>
              <a:rPr lang="en-US" sz="2200" dirty="0" smtClean="0"/>
              <a:t>, reaching </a:t>
            </a:r>
            <a:r>
              <a:rPr lang="en-US" sz="2200" dirty="0"/>
              <a:t>churn rates and improving overall customer </a:t>
            </a:r>
            <a:r>
              <a:rPr lang="en-US" sz="2200" dirty="0" smtClean="0"/>
              <a:t>satisfaction. This </a:t>
            </a:r>
            <a:r>
              <a:rPr lang="en-US" sz="2200" dirty="0"/>
              <a:t>data-driven approach fosters long-term business growth and stability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852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3957</TotalTime>
  <Words>348</Words>
  <Application>Microsoft Office PowerPoint</Application>
  <PresentationFormat>Widescreen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Times New Roman</vt:lpstr>
      <vt:lpstr>Arial</vt:lpstr>
      <vt:lpstr>Lato Black</vt:lpstr>
      <vt:lpstr>Calibri Light</vt:lpstr>
      <vt:lpstr>Calibri</vt:lpstr>
      <vt:lpstr>Office Theme</vt:lpstr>
      <vt:lpstr>   Title : Customer Churn Prediction Project</vt:lpstr>
      <vt:lpstr>Importing Libraries</vt:lpstr>
      <vt:lpstr>PowerPoint Presentation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Admin</cp:lastModifiedBy>
  <cp:revision>18</cp:revision>
  <dcterms:created xsi:type="dcterms:W3CDTF">2021-02-16T05:19:01Z</dcterms:created>
  <dcterms:modified xsi:type="dcterms:W3CDTF">2024-06-08T12:00:00Z</dcterms:modified>
</cp:coreProperties>
</file>