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4" r:id="rId2"/>
    <p:sldId id="270" r:id="rId3"/>
    <p:sldId id="259" r:id="rId4"/>
    <p:sldId id="261" r:id="rId5"/>
    <p:sldId id="269" r:id="rId6"/>
    <p:sldId id="263" r:id="rId7"/>
    <p:sldId id="262"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F86DC32-90D8-42C0-887C-964343773CF4}" type="datetimeFigureOut">
              <a:rPr lang="en-IN" smtClean="0"/>
              <a:t>18-04-2022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D62FB2E-1D19-4D69-A01A-2EC79F49864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130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6DC32-90D8-42C0-887C-964343773CF4}"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62FB2E-1D19-4D69-A01A-2EC79F498645}" type="slidenum">
              <a:rPr lang="en-IN" smtClean="0"/>
              <a:t>‹#›</a:t>
            </a:fld>
            <a:endParaRPr lang="en-IN"/>
          </a:p>
        </p:txBody>
      </p:sp>
    </p:spTree>
    <p:extLst>
      <p:ext uri="{BB962C8B-B14F-4D97-AF65-F5344CB8AC3E}">
        <p14:creationId xmlns:p14="http://schemas.microsoft.com/office/powerpoint/2010/main" val="8071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6DC32-90D8-42C0-887C-964343773CF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2FB2E-1D19-4D69-A01A-2EC79F49864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000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6DC32-90D8-42C0-887C-964343773CF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2FB2E-1D19-4D69-A01A-2EC79F49864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9471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6DC32-90D8-42C0-887C-964343773CF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2FB2E-1D19-4D69-A01A-2EC79F498645}" type="slidenum">
              <a:rPr lang="en-IN" smtClean="0"/>
              <a:t>‹#›</a:t>
            </a:fld>
            <a:endParaRPr lang="en-IN"/>
          </a:p>
        </p:txBody>
      </p:sp>
    </p:spTree>
    <p:extLst>
      <p:ext uri="{BB962C8B-B14F-4D97-AF65-F5344CB8AC3E}">
        <p14:creationId xmlns:p14="http://schemas.microsoft.com/office/powerpoint/2010/main" val="2215522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6DC32-90D8-42C0-887C-964343773CF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2FB2E-1D19-4D69-A01A-2EC79F49864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3932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6DC32-90D8-42C0-887C-964343773CF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2FB2E-1D19-4D69-A01A-2EC79F49864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62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6DC32-90D8-42C0-887C-964343773CF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2FB2E-1D19-4D69-A01A-2EC79F49864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5011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6DC32-90D8-42C0-887C-964343773CF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2FB2E-1D19-4D69-A01A-2EC79F49864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485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6DC32-90D8-42C0-887C-964343773CF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2FB2E-1D19-4D69-A01A-2EC79F498645}" type="slidenum">
              <a:rPr lang="en-IN" smtClean="0"/>
              <a:t>‹#›</a:t>
            </a:fld>
            <a:endParaRPr lang="en-IN"/>
          </a:p>
        </p:txBody>
      </p:sp>
    </p:spTree>
    <p:extLst>
      <p:ext uri="{BB962C8B-B14F-4D97-AF65-F5344CB8AC3E}">
        <p14:creationId xmlns:p14="http://schemas.microsoft.com/office/powerpoint/2010/main" val="270237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6DC32-90D8-42C0-887C-964343773CF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2FB2E-1D19-4D69-A01A-2EC79F49864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31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6DC32-90D8-42C0-887C-964343773CF4}"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62FB2E-1D19-4D69-A01A-2EC79F498645}" type="slidenum">
              <a:rPr lang="en-IN" smtClean="0"/>
              <a:t>‹#›</a:t>
            </a:fld>
            <a:endParaRPr lang="en-IN"/>
          </a:p>
        </p:txBody>
      </p:sp>
    </p:spTree>
    <p:extLst>
      <p:ext uri="{BB962C8B-B14F-4D97-AF65-F5344CB8AC3E}">
        <p14:creationId xmlns:p14="http://schemas.microsoft.com/office/powerpoint/2010/main" val="170552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86DC32-90D8-42C0-887C-964343773CF4}" type="datetimeFigureOut">
              <a:rPr lang="en-IN" smtClean="0"/>
              <a:t>18-04-2022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62FB2E-1D19-4D69-A01A-2EC79F49864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6878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86DC32-90D8-42C0-887C-964343773CF4}" type="datetimeFigureOut">
              <a:rPr lang="en-IN" smtClean="0"/>
              <a:t>18-04-2022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62FB2E-1D19-4D69-A01A-2EC79F49864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95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6DC32-90D8-42C0-887C-964343773CF4}" type="datetimeFigureOut">
              <a:rPr lang="en-IN" smtClean="0"/>
              <a:t>18-04-2022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62FB2E-1D19-4D69-A01A-2EC79F498645}" type="slidenum">
              <a:rPr lang="en-IN" smtClean="0"/>
              <a:t>‹#›</a:t>
            </a:fld>
            <a:endParaRPr lang="en-IN"/>
          </a:p>
        </p:txBody>
      </p:sp>
    </p:spTree>
    <p:extLst>
      <p:ext uri="{BB962C8B-B14F-4D97-AF65-F5344CB8AC3E}">
        <p14:creationId xmlns:p14="http://schemas.microsoft.com/office/powerpoint/2010/main" val="142162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6DC32-90D8-42C0-887C-964343773CF4}"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62FB2E-1D19-4D69-A01A-2EC79F49864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153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6DC32-90D8-42C0-887C-964343773CF4}"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62FB2E-1D19-4D69-A01A-2EC79F498645}" type="slidenum">
              <a:rPr lang="en-IN" smtClean="0"/>
              <a:t>‹#›</a:t>
            </a:fld>
            <a:endParaRPr lang="en-IN"/>
          </a:p>
        </p:txBody>
      </p:sp>
    </p:spTree>
    <p:extLst>
      <p:ext uri="{BB962C8B-B14F-4D97-AF65-F5344CB8AC3E}">
        <p14:creationId xmlns:p14="http://schemas.microsoft.com/office/powerpoint/2010/main" val="79698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86DC32-90D8-42C0-887C-964343773CF4}" type="datetimeFigureOut">
              <a:rPr lang="en-IN" smtClean="0"/>
              <a:t>18-04-2022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62FB2E-1D19-4D69-A01A-2EC79F498645}" type="slidenum">
              <a:rPr lang="en-IN" smtClean="0"/>
              <a:t>‹#›</a:t>
            </a:fld>
            <a:endParaRPr lang="en-IN"/>
          </a:p>
        </p:txBody>
      </p:sp>
    </p:spTree>
    <p:extLst>
      <p:ext uri="{BB962C8B-B14F-4D97-AF65-F5344CB8AC3E}">
        <p14:creationId xmlns:p14="http://schemas.microsoft.com/office/powerpoint/2010/main" val="8296467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028" name="Picture 4" descr="credit card | Britannica">
            <a:extLst>
              <a:ext uri="{FF2B5EF4-FFF2-40B4-BE49-F238E27FC236}">
                <a16:creationId xmlns:a16="http://schemas.microsoft.com/office/drawing/2014/main" id="{665BEE95-506E-4F05-A250-BD1FB7F2F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825" y="3436952"/>
            <a:ext cx="3618623" cy="22277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4F38281-7DCC-45CF-8C7F-B17F7CA56C57}"/>
              </a:ext>
            </a:extLst>
          </p:cNvPr>
          <p:cNvSpPr/>
          <p:nvPr/>
        </p:nvSpPr>
        <p:spPr>
          <a:xfrm>
            <a:off x="3478696" y="884634"/>
            <a:ext cx="7682948" cy="1384995"/>
          </a:xfrm>
          <a:prstGeom prst="rect">
            <a:avLst/>
          </a:prstGeom>
          <a:noFill/>
        </p:spPr>
        <p:txBody>
          <a:bodyPr wrap="square" lIns="91440" tIns="45720" rIns="91440" bIns="45720">
            <a:spAutoFit/>
          </a:bodyPr>
          <a:lstStyle/>
          <a:p>
            <a:pPr algn="ctr"/>
            <a:r>
              <a:rPr lang="en-US" sz="2800" dirty="0"/>
              <a:t>CASE STUDY ON CREDIT CARD FRAUD </a:t>
            </a:r>
          </a:p>
          <a:p>
            <a:pPr algn="ctr"/>
            <a:r>
              <a:rPr lang="en-US" sz="2800"/>
              <a:t>DETECTION USING </a:t>
            </a:r>
            <a:r>
              <a:rPr lang="en-US" sz="2800" dirty="0">
                <a:solidFill>
                  <a:srgbClr val="0070C0"/>
                </a:solidFill>
              </a:rPr>
              <a:t>DATA MINING </a:t>
            </a:r>
            <a:r>
              <a:rPr lang="en-US" sz="2800" dirty="0"/>
              <a:t>TECHNIQUES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DA24640-E5E8-47F4-B371-209E475E26A4}"/>
              </a:ext>
            </a:extLst>
          </p:cNvPr>
          <p:cNvSpPr/>
          <p:nvPr/>
        </p:nvSpPr>
        <p:spPr>
          <a:xfrm>
            <a:off x="5203452" y="4735982"/>
            <a:ext cx="5522217" cy="954107"/>
          </a:xfrm>
          <a:prstGeom prst="rect">
            <a:avLst/>
          </a:prstGeom>
          <a:noFill/>
        </p:spPr>
        <p:txBody>
          <a:bodyPr wrap="none" lIns="91440" tIns="45720" rIns="91440" bIns="45720">
            <a:spAutoFit/>
          </a:bodyPr>
          <a:lstStyle/>
          <a:p>
            <a:pPr algn="ctr"/>
            <a:r>
              <a:rPr lang="en-US" sz="28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pperplate Gothic Bold" panose="020E0705020206020404" pitchFamily="34" charset="0"/>
              </a:rPr>
              <a:t>YELLUTLA JEEVANKUMAR</a:t>
            </a:r>
          </a:p>
          <a:p>
            <a:pPr algn="ctr"/>
            <a:r>
              <a:rPr lang="en-US" sz="280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pperplate Gothic Bold" panose="020E0705020206020404" pitchFamily="34" charset="0"/>
              </a:rPr>
              <a:t>                   2019</a:t>
            </a:r>
            <a:r>
              <a:rPr lang="en-US" sz="28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pperplate Gothic Bold" panose="020E0705020206020404" pitchFamily="34" charset="0"/>
              </a:rPr>
              <a:t>UGCS061R</a:t>
            </a:r>
            <a:endParaRPr lang="en-US" sz="280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pperplate Gothic Bold" panose="020E0705020206020404" pitchFamily="34" charset="0"/>
            </a:endParaRPr>
          </a:p>
        </p:txBody>
      </p:sp>
      <p:sp>
        <p:nvSpPr>
          <p:cNvPr id="4" name="Rectangle 3">
            <a:extLst>
              <a:ext uri="{FF2B5EF4-FFF2-40B4-BE49-F238E27FC236}">
                <a16:creationId xmlns:a16="http://schemas.microsoft.com/office/drawing/2014/main" id="{70360105-746C-4E65-8AA7-DF847DEE3F69}"/>
              </a:ext>
            </a:extLst>
          </p:cNvPr>
          <p:cNvSpPr/>
          <p:nvPr/>
        </p:nvSpPr>
        <p:spPr>
          <a:xfrm>
            <a:off x="5203452" y="4289234"/>
            <a:ext cx="7384774"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DATA MINING (</a:t>
            </a:r>
            <a:r>
              <a:rPr lang="en-US" sz="2800" b="0" cap="none" spc="0" dirty="0">
                <a:ln w="0"/>
                <a:solidFill>
                  <a:schemeClr val="tx1"/>
                </a:solidFill>
                <a:effectLst>
                  <a:outerShdw blurRad="38100" dist="19050" dir="2700000" algn="tl" rotWithShape="0">
                    <a:schemeClr val="dk1">
                      <a:alpha val="40000"/>
                    </a:schemeClr>
                  </a:outerShdw>
                </a:effectLst>
              </a:rPr>
              <a:t>CS-330)</a:t>
            </a:r>
            <a:r>
              <a:rPr lang="en-US" sz="2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 </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9375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ANALYSIS ON CREDIT CARD FRAUD DETECTION METHODS - ppt video online download">
            <a:extLst>
              <a:ext uri="{FF2B5EF4-FFF2-40B4-BE49-F238E27FC236}">
                <a16:creationId xmlns:a16="http://schemas.microsoft.com/office/drawing/2014/main" id="{53080BBF-A6E5-4A28-B62A-F17ED32E5B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136" b="12398"/>
          <a:stretch/>
        </p:blipFill>
        <p:spPr bwMode="auto">
          <a:xfrm>
            <a:off x="1311965" y="1038638"/>
            <a:ext cx="9044193" cy="4780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32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A840CA-2502-4647-875F-2862B70AF935}"/>
              </a:ext>
            </a:extLst>
          </p:cNvPr>
          <p:cNvSpPr txBox="1"/>
          <p:nvPr/>
        </p:nvSpPr>
        <p:spPr>
          <a:xfrm>
            <a:off x="3107634" y="905196"/>
            <a:ext cx="6314662" cy="1077218"/>
          </a:xfrm>
          <a:prstGeom prst="rect">
            <a:avLst/>
          </a:prstGeom>
          <a:noFill/>
        </p:spPr>
        <p:txBody>
          <a:bodyPr wrap="square">
            <a:spAutoFit/>
          </a:bodyPr>
          <a:lstStyle/>
          <a:p>
            <a:r>
              <a:rPr lang="en-US" sz="2800" b="1" dirty="0"/>
              <a:t>CREDIT CARD FRAUD VARIANTS </a:t>
            </a:r>
          </a:p>
          <a:p>
            <a:endParaRPr lang="en-US" dirty="0"/>
          </a:p>
          <a:p>
            <a:endParaRPr lang="en-IN" dirty="0"/>
          </a:p>
        </p:txBody>
      </p:sp>
      <p:pic>
        <p:nvPicPr>
          <p:cNvPr id="8194" name="Picture 2" descr="Four interface variants for credit card fraud detection. The information cues are represented with text (left panels) or color (right panels) and the information is either immediately available (bottom panels) or revealed by clicking the 'Reveal' buttons (top panels). ">
            <a:extLst>
              <a:ext uri="{FF2B5EF4-FFF2-40B4-BE49-F238E27FC236}">
                <a16:creationId xmlns:a16="http://schemas.microsoft.com/office/drawing/2014/main" id="{5E462B5D-F4AB-4FFB-84B2-1EFD244D9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595" y="1653920"/>
            <a:ext cx="8590514" cy="445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71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D40E34-5AF8-466D-B5DF-2264CE26484D}"/>
              </a:ext>
            </a:extLst>
          </p:cNvPr>
          <p:cNvSpPr txBox="1"/>
          <p:nvPr/>
        </p:nvSpPr>
        <p:spPr>
          <a:xfrm>
            <a:off x="1540566" y="795131"/>
            <a:ext cx="8537713" cy="4062651"/>
          </a:xfrm>
          <a:prstGeom prst="rect">
            <a:avLst/>
          </a:prstGeom>
          <a:noFill/>
        </p:spPr>
        <p:txBody>
          <a:bodyPr wrap="square">
            <a:spAutoFit/>
          </a:bodyPr>
          <a:lstStyle/>
          <a:p>
            <a:pPr algn="ctr"/>
            <a:r>
              <a:rPr lang="en-IN" sz="2600" b="1" dirty="0"/>
              <a:t> </a:t>
            </a:r>
            <a:r>
              <a:rPr lang="en-IN" sz="2600" b="1" u="sng" dirty="0">
                <a:solidFill>
                  <a:srgbClr val="002060"/>
                </a:solidFill>
              </a:rPr>
              <a:t>CREDIT CARD FRAUD DETECTION METHODS</a:t>
            </a:r>
          </a:p>
          <a:p>
            <a:endParaRPr lang="en-IN" sz="2600" b="1" dirty="0"/>
          </a:p>
          <a:p>
            <a:r>
              <a:rPr lang="en-IN" sz="2200" dirty="0"/>
              <a:t>  The </a:t>
            </a:r>
            <a:r>
              <a:rPr lang="en-IN" sz="2200" dirty="0">
                <a:solidFill>
                  <a:srgbClr val="002060"/>
                </a:solidFill>
              </a:rPr>
              <a:t>data mining </a:t>
            </a:r>
            <a:r>
              <a:rPr lang="en-IN" sz="2200" dirty="0"/>
              <a:t>includes the various techniques and </a:t>
            </a:r>
          </a:p>
          <a:p>
            <a:r>
              <a:rPr lang="en-IN" sz="2200" dirty="0"/>
              <a:t>  their properties that can be used to detect credit fraud</a:t>
            </a:r>
            <a:r>
              <a:rPr lang="en-IN" dirty="0"/>
              <a:t>. </a:t>
            </a:r>
          </a:p>
          <a:p>
            <a:endParaRPr lang="en-IN" dirty="0"/>
          </a:p>
          <a:p>
            <a:pPr marL="285750" indent="-285750" algn="just">
              <a:buFont typeface="Wingdings" panose="05000000000000000000" pitchFamily="2" charset="2"/>
              <a:buChar char="v"/>
            </a:pPr>
            <a:r>
              <a:rPr lang="en-IN" dirty="0"/>
              <a:t>  Hidden Markov Model </a:t>
            </a:r>
          </a:p>
          <a:p>
            <a:pPr marL="285750" indent="-285750" algn="just">
              <a:buFont typeface="Wingdings" panose="05000000000000000000" pitchFamily="2" charset="2"/>
              <a:buChar char="v"/>
            </a:pPr>
            <a:r>
              <a:rPr lang="en-IN" dirty="0"/>
              <a:t>Neural Network </a:t>
            </a:r>
          </a:p>
          <a:p>
            <a:pPr marL="285750" indent="-285750" algn="just">
              <a:buFont typeface="Wingdings" panose="05000000000000000000" pitchFamily="2" charset="2"/>
              <a:buChar char="v"/>
            </a:pPr>
            <a:r>
              <a:rPr lang="en-IN" dirty="0"/>
              <a:t> Bayesian Network </a:t>
            </a:r>
          </a:p>
          <a:p>
            <a:pPr marL="285750" indent="-285750" algn="just">
              <a:buFont typeface="Wingdings" panose="05000000000000000000" pitchFamily="2" charset="2"/>
              <a:buChar char="v"/>
            </a:pPr>
            <a:r>
              <a:rPr lang="en-IN" dirty="0"/>
              <a:t>Genetic Algorithm   </a:t>
            </a:r>
          </a:p>
          <a:p>
            <a:pPr marL="285750" indent="-285750" algn="just">
              <a:buFont typeface="Wingdings" panose="05000000000000000000" pitchFamily="2" charset="2"/>
              <a:buChar char="v"/>
            </a:pPr>
            <a:r>
              <a:rPr lang="en-IN" dirty="0"/>
              <a:t> K- nearest neighbour algorithm </a:t>
            </a:r>
          </a:p>
          <a:p>
            <a:pPr marL="285750" indent="-285750" algn="just">
              <a:buFont typeface="Wingdings" panose="05000000000000000000" pitchFamily="2" charset="2"/>
              <a:buChar char="v"/>
            </a:pPr>
            <a:r>
              <a:rPr lang="en-IN" dirty="0"/>
              <a:t> Support Vector Machine </a:t>
            </a:r>
          </a:p>
          <a:p>
            <a:pPr marL="285750" indent="-285750" algn="just">
              <a:buFont typeface="Wingdings" panose="05000000000000000000" pitchFamily="2" charset="2"/>
              <a:buChar char="v"/>
            </a:pPr>
            <a:r>
              <a:rPr lang="en-IN" dirty="0"/>
              <a:t> Decision Tree </a:t>
            </a:r>
          </a:p>
          <a:p>
            <a:pPr marL="285750" indent="-285750" algn="just">
              <a:buFont typeface="Wingdings" panose="05000000000000000000" pitchFamily="2" charset="2"/>
              <a:buChar char="v"/>
            </a:pPr>
            <a:r>
              <a:rPr lang="en-IN" dirty="0"/>
              <a:t> Fuzzy Logic Based System</a:t>
            </a:r>
          </a:p>
        </p:txBody>
      </p:sp>
    </p:spTree>
    <p:extLst>
      <p:ext uri="{BB962C8B-B14F-4D97-AF65-F5344CB8AC3E}">
        <p14:creationId xmlns:p14="http://schemas.microsoft.com/office/powerpoint/2010/main" val="259949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redit Card Fraud Detection: Top ML Solutions in 2021">
            <a:extLst>
              <a:ext uri="{FF2B5EF4-FFF2-40B4-BE49-F238E27FC236}">
                <a16:creationId xmlns:a16="http://schemas.microsoft.com/office/drawing/2014/main" id="{5E9AE55E-CBA8-4A15-A0A9-9A5C54591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165" y="561065"/>
            <a:ext cx="8328991" cy="5372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04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ata Mining Slides by Chris Gravlee. - ppt video online download">
            <a:extLst>
              <a:ext uri="{FF2B5EF4-FFF2-40B4-BE49-F238E27FC236}">
                <a16:creationId xmlns:a16="http://schemas.microsoft.com/office/drawing/2014/main" id="{47380BAC-33DB-465D-A786-E6752080EC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32" b="12754"/>
          <a:stretch/>
        </p:blipFill>
        <p:spPr bwMode="auto">
          <a:xfrm>
            <a:off x="1073426" y="822111"/>
            <a:ext cx="9959009" cy="527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9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Credit Card Fraud Detection: A case study | Semantic Scholar">
            <a:extLst>
              <a:ext uri="{FF2B5EF4-FFF2-40B4-BE49-F238E27FC236}">
                <a16:creationId xmlns:a16="http://schemas.microsoft.com/office/drawing/2014/main" id="{7291B43D-75CF-4950-8F73-AE7042B6C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252" y="933877"/>
            <a:ext cx="9879496" cy="4224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72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PT - ANALYSIS ON CREDIT CARD FRAUD DETECTION METHODS PowerPoint  Presentation - ID:1113602">
            <a:extLst>
              <a:ext uri="{FF2B5EF4-FFF2-40B4-BE49-F238E27FC236}">
                <a16:creationId xmlns:a16="http://schemas.microsoft.com/office/drawing/2014/main" id="{F2BE86F5-6CB9-4A02-A3C3-A1910BA0CE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8" t="14059" r="978" b="15072"/>
          <a:stretch/>
        </p:blipFill>
        <p:spPr bwMode="auto">
          <a:xfrm>
            <a:off x="1136374" y="998881"/>
            <a:ext cx="9144000" cy="48602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4228650-7E4F-463A-827D-326BF87A3F60}"/>
              </a:ext>
            </a:extLst>
          </p:cNvPr>
          <p:cNvSpPr/>
          <p:nvPr/>
        </p:nvSpPr>
        <p:spPr>
          <a:xfrm>
            <a:off x="4326119" y="611761"/>
            <a:ext cx="3340979" cy="677108"/>
          </a:xfrm>
          <a:prstGeom prst="rect">
            <a:avLst/>
          </a:prstGeom>
          <a:noFill/>
        </p:spPr>
        <p:txBody>
          <a:bodyPr wrap="none" lIns="91440" tIns="45720" rIns="91440" bIns="45720">
            <a:spAutoFit/>
          </a:bodyPr>
          <a:lstStyle/>
          <a:p>
            <a:pPr algn="ctr"/>
            <a:r>
              <a:rPr lang="en-US" sz="3800" dirty="0">
                <a:ln w="0"/>
                <a:solidFill>
                  <a:srgbClr val="002060"/>
                </a:solidFill>
                <a:effectLst>
                  <a:outerShdw blurRad="38100" dist="19050" dir="2700000" algn="tl" rotWithShape="0">
                    <a:schemeClr val="dk1">
                      <a:alpha val="40000"/>
                    </a:schemeClr>
                  </a:outerShdw>
                </a:effectLst>
              </a:rPr>
              <a:t>CONCLUSION</a:t>
            </a:r>
            <a:endParaRPr lang="en-US" sz="3800" b="0" cap="none" spc="0" dirty="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972486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103</TotalTime>
  <Words>80</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Copperplate Gothic Bold</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Vasu</dc:creator>
  <cp:lastModifiedBy>Chaitanya Vasu</cp:lastModifiedBy>
  <cp:revision>2</cp:revision>
  <dcterms:created xsi:type="dcterms:W3CDTF">2022-04-17T18:03:49Z</dcterms:created>
  <dcterms:modified xsi:type="dcterms:W3CDTF">2022-04-18T04:08:48Z</dcterms:modified>
</cp:coreProperties>
</file>