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35" autoAdjust="0"/>
  </p:normalViewPr>
  <p:slideViewPr>
    <p:cSldViewPr snapToGrid="0">
      <p:cViewPr varScale="1">
        <p:scale>
          <a:sx n="42" d="100"/>
          <a:sy n="42" d="100"/>
        </p:scale>
        <p:origin x="11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dirty="0"/>
          </a:p>
        </p:txBody>
      </p:sp>
    </p:spTree>
    <p:extLst>
      <p:ext uri="{BB962C8B-B14F-4D97-AF65-F5344CB8AC3E}">
        <p14:creationId xmlns:p14="http://schemas.microsoft.com/office/powerpoint/2010/main" val="37782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yourlearning.ibm.com/activity/PLAN-DC0D0568B3BB" TargetMode="External"/><Relationship Id="rId2" Type="http://schemas.openxmlformats.org/officeDocument/2006/relationships/hyperlink" Target="https://github.com/Jeevankumar1510/image-based-steganography-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149853" y="632343"/>
            <a:ext cx="3892293" cy="593133"/>
          </a:xfrm>
        </p:spPr>
        <p:txBody>
          <a:bodyPr>
            <a:normAutofit fontScale="90000"/>
          </a:bodyPr>
          <a:lstStyle/>
          <a:p>
            <a:r>
              <a:rPr lang="en-GB" sz="3600" dirty="0">
                <a:latin typeface="Times New Roman" panose="02020603050405020304" pitchFamily="18" charset="0"/>
                <a:cs typeface="Times New Roman" panose="02020603050405020304" pitchFamily="18" charset="0"/>
              </a:rPr>
              <a:t>Student </a:t>
            </a:r>
            <a:r>
              <a:rPr lang="en-GB" dirty="0">
                <a:latin typeface="Times New Roman" panose="02020603050405020304" pitchFamily="18" charset="0"/>
                <a:cs typeface="Times New Roman" panose="02020603050405020304" pitchFamily="18" charset="0"/>
              </a:rPr>
              <a:t>Details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455303"/>
            <a:ext cx="10993546" cy="2876854"/>
          </a:xfrm>
        </p:spPr>
        <p:txBody>
          <a:bodyPr>
            <a:normAutofit lnSpcReduction="10000"/>
          </a:bodyPr>
          <a:lstStyle/>
          <a:p>
            <a:pPr>
              <a:lnSpc>
                <a:spcPct val="100000"/>
              </a:lnSpc>
            </a:pPr>
            <a:r>
              <a:rPr lang="en-GB" b="1" dirty="0">
                <a:solidFill>
                  <a:srgbClr val="C00000"/>
                </a:solidFill>
                <a:latin typeface="Times New Roman" panose="02020603050405020304" pitchFamily="18" charset="0"/>
                <a:cs typeface="Times New Roman" panose="02020603050405020304" pitchFamily="18" charset="0"/>
              </a:rPr>
              <a:t>NAME</a:t>
            </a:r>
            <a:r>
              <a:rPr lang="en-GB" b="1" dirty="0">
                <a:solidFill>
                  <a:srgbClr val="6EAC1C"/>
                </a:solidFill>
                <a:latin typeface="Times New Roman" panose="02020603050405020304" pitchFamily="18" charset="0"/>
                <a:cs typeface="Times New Roman" panose="02020603050405020304" pitchFamily="18" charset="0"/>
              </a:rPr>
              <a:t>:</a:t>
            </a:r>
            <a:r>
              <a:rPr lang="en-US" altLang="en-GB" b="1" dirty="0">
                <a:solidFill>
                  <a:srgbClr val="6EAC1C"/>
                </a:solidFill>
                <a:latin typeface="Times New Roman" panose="02020603050405020304" pitchFamily="18" charset="0"/>
                <a:cs typeface="Times New Roman" panose="02020603050405020304" pitchFamily="18" charset="0"/>
              </a:rPr>
              <a:t> </a:t>
            </a:r>
            <a:r>
              <a:rPr lang="en-US" altLang="en-GB" b="1" dirty="0">
                <a:solidFill>
                  <a:srgbClr val="002060"/>
                </a:solidFill>
                <a:latin typeface="Times New Roman" panose="02020603050405020304" pitchFamily="18" charset="0"/>
                <a:cs typeface="Times New Roman" panose="02020603050405020304" pitchFamily="18" charset="0"/>
              </a:rPr>
              <a:t> </a:t>
            </a:r>
            <a:r>
              <a:rPr lang="en-US" altLang="en-GB" b="1" dirty="0">
                <a:solidFill>
                  <a:schemeClr val="tx1"/>
                </a:solidFill>
                <a:latin typeface="Times New Roman" panose="02020603050405020304" pitchFamily="18" charset="0"/>
                <a:cs typeface="Times New Roman" panose="02020603050405020304" pitchFamily="18" charset="0"/>
              </a:rPr>
              <a:t>JIYYANI jeevan Kumar</a:t>
            </a:r>
          </a:p>
          <a:p>
            <a:pPr>
              <a:lnSpc>
                <a:spcPct val="100000"/>
              </a:lnSpc>
            </a:pPr>
            <a:r>
              <a:rPr lang="en-GB" b="1" dirty="0">
                <a:solidFill>
                  <a:srgbClr val="C00000"/>
                </a:solidFill>
                <a:latin typeface="Times New Roman" panose="02020603050405020304" pitchFamily="18" charset="0"/>
                <a:cs typeface="Times New Roman" panose="02020603050405020304" pitchFamily="18" charset="0"/>
              </a:rPr>
              <a:t>PIN</a:t>
            </a:r>
            <a:r>
              <a:rPr lang="en-GB" b="1" dirty="0">
                <a:solidFill>
                  <a:srgbClr val="6EAC1C"/>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22t95a0508</a:t>
            </a:r>
            <a:endParaRPr lang="en-US" altLang="en-GB" b="1"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GB" b="1" dirty="0">
                <a:solidFill>
                  <a:srgbClr val="C00000"/>
                </a:solidFill>
                <a:latin typeface="Times New Roman" panose="02020603050405020304" pitchFamily="18" charset="0"/>
                <a:cs typeface="Times New Roman" panose="02020603050405020304" pitchFamily="18" charset="0"/>
              </a:rPr>
              <a:t>EMAIL</a:t>
            </a:r>
            <a:r>
              <a:rPr lang="en-GB" dirty="0">
                <a:solidFill>
                  <a:srgbClr val="6EAC1C"/>
                </a:solidFill>
                <a:latin typeface="Times New Roman" panose="02020603050405020304" pitchFamily="18" charset="0"/>
                <a:cs typeface="Times New Roman" panose="02020603050405020304" pitchFamily="18" charset="0"/>
              </a:rPr>
              <a:t>:</a:t>
            </a:r>
            <a:r>
              <a:rPr lang="en-US" altLang="en-GB" b="1" dirty="0">
                <a:solidFill>
                  <a:schemeClr val="tx1"/>
                </a:solidFill>
                <a:latin typeface="Times New Roman" panose="02020603050405020304" pitchFamily="18" charset="0"/>
                <a:cs typeface="Times New Roman" panose="02020603050405020304" pitchFamily="18" charset="0"/>
              </a:rPr>
              <a:t>jeevana0508@gmail.com</a:t>
            </a:r>
            <a:endParaRPr lang="en-GB" b="1"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GB" b="1" dirty="0">
                <a:solidFill>
                  <a:srgbClr val="C00000"/>
                </a:solidFill>
                <a:latin typeface="Times New Roman" panose="02020603050405020304" pitchFamily="18" charset="0"/>
                <a:cs typeface="Times New Roman" panose="02020603050405020304" pitchFamily="18" charset="0"/>
              </a:rPr>
              <a:t>BRANCH:</a:t>
            </a:r>
            <a:r>
              <a:rPr lang="en-GB" dirty="0">
                <a:solidFill>
                  <a:srgbClr val="6EAC1C"/>
                </a:solidFill>
                <a:latin typeface="Times New Roman" panose="02020603050405020304" pitchFamily="18" charset="0"/>
                <a:cs typeface="Times New Roman" panose="02020603050405020304" pitchFamily="18" charset="0"/>
              </a:rPr>
              <a:t> </a:t>
            </a:r>
            <a:r>
              <a:rPr lang="en-US" altLang="en-GB" dirty="0">
                <a:solidFill>
                  <a:srgbClr val="002060"/>
                </a:solidFill>
                <a:latin typeface="Times New Roman" panose="02020603050405020304" pitchFamily="18" charset="0"/>
                <a:cs typeface="Times New Roman" panose="02020603050405020304" pitchFamily="18" charset="0"/>
              </a:rPr>
              <a:t> </a:t>
            </a:r>
            <a:r>
              <a:rPr lang="en-US" altLang="en-GB" b="1" dirty="0">
                <a:solidFill>
                  <a:schemeClr val="tx1"/>
                </a:solidFill>
                <a:latin typeface="Times New Roman" panose="02020603050405020304" pitchFamily="18" charset="0"/>
                <a:cs typeface="Times New Roman" panose="02020603050405020304" pitchFamily="18" charset="0"/>
              </a:rPr>
              <a:t>CSE</a:t>
            </a:r>
            <a:endParaRPr lang="en-GB" b="1"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GB" b="1" dirty="0">
                <a:solidFill>
                  <a:srgbClr val="C00000"/>
                </a:solidFill>
                <a:latin typeface="Times New Roman" panose="02020603050405020304" pitchFamily="18" charset="0"/>
                <a:cs typeface="Times New Roman" panose="02020603050405020304" pitchFamily="18" charset="0"/>
              </a:rPr>
              <a:t>COLLEGE</a:t>
            </a:r>
            <a:r>
              <a:rPr lang="en-GB" b="1" dirty="0">
                <a:solidFill>
                  <a:srgbClr val="6EAC1C"/>
                </a:solidFill>
                <a:latin typeface="Times New Roman" panose="02020603050405020304" pitchFamily="18" charset="0"/>
                <a:cs typeface="Times New Roman" panose="02020603050405020304" pitchFamily="18" charset="0"/>
              </a:rPr>
              <a:t>:</a:t>
            </a:r>
            <a:r>
              <a:rPr lang="en-GB" dirty="0">
                <a:solidFill>
                  <a:srgbClr val="6EAC1C"/>
                </a:solidFill>
                <a:latin typeface="Times New Roman" panose="02020603050405020304" pitchFamily="18" charset="0"/>
                <a:cs typeface="Times New Roman" panose="02020603050405020304" pitchFamily="18" charset="0"/>
              </a:rPr>
              <a:t> </a:t>
            </a:r>
            <a:r>
              <a:rPr lang="en-GB" b="1" dirty="0">
                <a:solidFill>
                  <a:schemeClr val="tx1"/>
                </a:solidFill>
                <a:latin typeface="Times New Roman" panose="02020603050405020304" pitchFamily="18" charset="0"/>
                <a:cs typeface="Times New Roman" panose="02020603050405020304" pitchFamily="18" charset="0"/>
              </a:rPr>
              <a:t>giet engineering college,Rajahmundry</a:t>
            </a:r>
          </a:p>
          <a:p>
            <a:pPr>
              <a:lnSpc>
                <a:spcPct val="100000"/>
              </a:lnSpc>
            </a:pPr>
            <a:r>
              <a:rPr lang="en-US" sz="1600" b="1" dirty="0">
                <a:solidFill>
                  <a:srgbClr val="C00000"/>
                </a:solidFill>
                <a:latin typeface="Times New Roman"/>
                <a:ea typeface="Times New Roman"/>
                <a:cs typeface="Times New Roman"/>
                <a:sym typeface="Times New Roman"/>
              </a:rPr>
              <a:t>College State</a:t>
            </a:r>
            <a:r>
              <a:rPr lang="en-US" sz="1600" dirty="0">
                <a:solidFill>
                  <a:schemeClr val="tx1"/>
                </a:solidFill>
                <a:latin typeface="Times New Roman"/>
                <a:ea typeface="Times New Roman"/>
                <a:cs typeface="Times New Roman"/>
                <a:sym typeface="Times New Roman"/>
              </a:rPr>
              <a:t>: </a:t>
            </a:r>
            <a:r>
              <a:rPr lang="en-US" sz="1600" b="1" dirty="0">
                <a:solidFill>
                  <a:schemeClr val="tx1"/>
                </a:solidFill>
                <a:latin typeface="Times New Roman"/>
                <a:ea typeface="Times New Roman"/>
                <a:cs typeface="Times New Roman"/>
                <a:sym typeface="Times New Roman"/>
              </a:rPr>
              <a:t>Andhra Pradesh</a:t>
            </a:r>
          </a:p>
          <a:p>
            <a:pPr>
              <a:lnSpc>
                <a:spcPct val="100000"/>
              </a:lnSpc>
            </a:pPr>
            <a:r>
              <a:rPr lang="en-US" sz="1600" b="1" dirty="0">
                <a:solidFill>
                  <a:srgbClr val="C00000"/>
                </a:solidFill>
                <a:latin typeface="Times New Roman"/>
                <a:ea typeface="Times New Roman"/>
                <a:cs typeface="Times New Roman"/>
                <a:sym typeface="Times New Roman"/>
              </a:rPr>
              <a:t>Internship Domain;</a:t>
            </a:r>
            <a:r>
              <a:rPr lang="en-US" sz="1600" b="1" dirty="0">
                <a:solidFill>
                  <a:schemeClr val="tx1"/>
                </a:solidFill>
                <a:latin typeface="Times New Roman"/>
                <a:ea typeface="Times New Roman"/>
                <a:cs typeface="Times New Roman"/>
                <a:sym typeface="Times New Roman"/>
              </a:rPr>
              <a:t> CYBER SECURITY WITH KALI LINUX</a:t>
            </a:r>
          </a:p>
          <a:p>
            <a:pPr>
              <a:lnSpc>
                <a:spcPct val="100000"/>
              </a:lnSpc>
            </a:pPr>
            <a:r>
              <a:rPr lang="en-US" sz="1600" b="1" dirty="0">
                <a:solidFill>
                  <a:srgbClr val="C00000"/>
                </a:solidFill>
                <a:latin typeface="Times New Roman"/>
                <a:ea typeface="Times New Roman"/>
                <a:cs typeface="Times New Roman"/>
                <a:sym typeface="Times New Roman"/>
              </a:rPr>
              <a:t>INTERNSHIP START AND END DATE : </a:t>
            </a:r>
            <a:r>
              <a:rPr lang="en-US" sz="1600" b="1" dirty="0">
                <a:solidFill>
                  <a:schemeClr val="tx1"/>
                </a:solidFill>
                <a:latin typeface="Times New Roman"/>
                <a:ea typeface="Times New Roman"/>
                <a:cs typeface="Times New Roman"/>
                <a:sym typeface="Times New Roman"/>
              </a:rPr>
              <a:t>3 JUNE 2024 TO 12 JULY 2024</a:t>
            </a:r>
          </a:p>
          <a:p>
            <a:pPr>
              <a:lnSpc>
                <a:spcPct val="100000"/>
              </a:lnSpc>
            </a:pPr>
            <a:endParaRPr lang="en-US" sz="1600" b="1" dirty="0">
              <a:solidFill>
                <a:schemeClr val="tx1"/>
              </a:solidFill>
              <a:latin typeface="Times New Roman"/>
              <a:ea typeface="Times New Roman"/>
              <a:cs typeface="Times New Roman"/>
              <a:sym typeface="Times New Roman"/>
            </a:endParaRPr>
          </a:p>
          <a:p>
            <a:pPr>
              <a:lnSpc>
                <a:spcPct val="100000"/>
              </a:lnSpc>
            </a:pPr>
            <a:endParaRPr lang="en-US" sz="1600" b="1" dirty="0">
              <a:solidFill>
                <a:schemeClr val="tx1"/>
              </a:solidFill>
              <a:latin typeface="Times New Roman"/>
              <a:ea typeface="Times New Roman"/>
              <a:cs typeface="Times New Roman"/>
              <a:sym typeface="Times New Roman"/>
            </a:endParaRPr>
          </a:p>
          <a:p>
            <a:pPr>
              <a:lnSpc>
                <a:spcPct val="100000"/>
              </a:lnSpc>
            </a:pPr>
            <a:endParaRPr lang="en-US" sz="1600" b="1" dirty="0">
              <a:solidFill>
                <a:schemeClr val="tx1"/>
              </a:solidFill>
              <a:latin typeface="Times New Roman"/>
              <a:ea typeface="Times New Roman"/>
              <a:cs typeface="Times New Roman"/>
              <a:sym typeface="Times New Roman"/>
            </a:endParaRPr>
          </a:p>
          <a:p>
            <a:pPr>
              <a:lnSpc>
                <a:spcPct val="100000"/>
              </a:lnSpc>
            </a:pPr>
            <a:endParaRPr lang="en-US" sz="1600" b="1" dirty="0">
              <a:solidFill>
                <a:schemeClr val="tx1"/>
              </a:solidFill>
              <a:latin typeface="Times New Roman"/>
              <a:ea typeface="Times New Roman"/>
              <a:cs typeface="Times New Roman"/>
              <a:sym typeface="Times New Roman"/>
            </a:endParaRPr>
          </a:p>
          <a:p>
            <a:pPr>
              <a:lnSpc>
                <a:spcPct val="100000"/>
              </a:lnSpc>
            </a:pPr>
            <a:endParaRPr lang="en-US" sz="1600" b="1" dirty="0">
              <a:solidFill>
                <a:schemeClr val="tx1"/>
              </a:solidFill>
              <a:latin typeface="Times New Roman"/>
              <a:ea typeface="Times New Roman"/>
              <a:cs typeface="Times New Roman"/>
              <a:sym typeface="Times New Roman"/>
            </a:endParaRPr>
          </a:p>
          <a:p>
            <a:pPr>
              <a:lnSpc>
                <a:spcPct val="100000"/>
              </a:lnSpc>
            </a:pPr>
            <a:endParaRPr lang="en-GB" b="1"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81194" y="4460953"/>
            <a:ext cx="11260667" cy="193984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930692"/>
            <a:ext cx="11029616" cy="655056"/>
          </a:xfrm>
        </p:spPr>
        <p:txBody>
          <a:bodyPr anchor="ctr"/>
          <a:lstStyle/>
          <a:p>
            <a:pPr algn="ctr"/>
            <a:r>
              <a:rPr lang="en-GB" b="1" dirty="0">
                <a:latin typeface="Times New Roman" panose="02020603050405020304" pitchFamily="18" charset="0"/>
                <a:cs typeface="Times New Roman" panose="02020603050405020304" pitchFamily="18" charset="0"/>
              </a:rPr>
              <a:t>links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8767" y="2504511"/>
            <a:ext cx="11029615" cy="655057"/>
          </a:xfrm>
        </p:spPr>
        <p:txBody>
          <a:bodyPr>
            <a:normAutofit fontScale="92500" lnSpcReduction="20000"/>
          </a:bodyPr>
          <a:lstStyle/>
          <a:p>
            <a:r>
              <a:rPr lang="en-US" sz="1600" b="1" dirty="0">
                <a:latin typeface="Times New Roman" panose="02020603050405020304" pitchFamily="18" charset="0"/>
                <a:cs typeface="Times New Roman" panose="02020603050405020304" pitchFamily="18" charset="0"/>
              </a:rPr>
              <a:t>GITHUB LINK: </a:t>
            </a:r>
            <a:r>
              <a:rPr lang="en-US" sz="1600" b="1" dirty="0">
                <a:solidFill>
                  <a:srgbClr val="C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https://github.com/Jeevankumar1510/image-based-steganography-project</a:t>
            </a:r>
            <a:endParaRPr lang="en-US" sz="1600" b="1" dirty="0">
              <a:solidFill>
                <a:srgbClr val="C0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SKILL BUILD IBM LEARNING PLAN: </a:t>
            </a:r>
            <a:r>
              <a:rPr lang="en-IN" sz="1600" b="1" i="0" dirty="0">
                <a:solidFill>
                  <a:srgbClr val="C00000"/>
                </a:solidFill>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https://skills.yourlearning.ibm.com/activity/</a:t>
            </a:r>
            <a:r>
              <a:rPr lang="en-IN" sz="1300" b="1" i="0" dirty="0">
                <a:solidFill>
                  <a:srgbClr val="C00000"/>
                </a:solidFill>
                <a:effectLst/>
                <a:highlight>
                  <a:srgbClr val="FFFFFF"/>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PLAN-DC0D0568B3BB</a:t>
            </a:r>
            <a:endParaRPr lang="en-US" sz="1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234929"/>
            <a:ext cx="11029616" cy="671676"/>
          </a:xfrm>
        </p:spPr>
        <p:txBody>
          <a:bodyPr>
            <a:normAutofit/>
          </a:bodyPr>
          <a:lstStyle/>
          <a:p>
            <a:pPr algn="ctr"/>
            <a:r>
              <a:rPr lang="en-US" b="1" dirty="0">
                <a:latin typeface="Times New Roman" panose="02020603050405020304" pitchFamily="18" charset="0"/>
                <a:cs typeface="Times New Roman" panose="02020603050405020304" pitchFamily="18" charset="0"/>
              </a:rPr>
              <a:t>IMAGE BASED STEGANOGRAPHY</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2294" y="2176041"/>
            <a:ext cx="7440065" cy="3909966"/>
          </a:xfrm>
        </p:spPr>
        <p:txBody>
          <a:bodyPr>
            <a:normAutofit/>
          </a:bodyPr>
          <a:lstStyle/>
          <a:p>
            <a:pPr>
              <a:buClr>
                <a:schemeClr val="tx1"/>
              </a:buClr>
            </a:pPr>
            <a:r>
              <a:rPr lang="en-US" sz="1800" dirty="0">
                <a:latin typeface="Times New Roman" panose="02020603050405020304" pitchFamily="18" charset="0"/>
                <a:cs typeface="Times New Roman" panose="02020603050405020304" pitchFamily="18" charset="0"/>
              </a:rPr>
              <a:t>Image-based steganography involves hiding secret information within an image by manipulating the least significant bits of pixel values. This process ensures that the original image remains visually unchanged while concealing hidden data, making it a valuable tool for secure communication.</a:t>
            </a:r>
          </a:p>
          <a:p>
            <a:pPr>
              <a:buClr>
                <a:schemeClr val="tx1"/>
              </a:buClr>
            </a:pPr>
            <a:r>
              <a:rPr lang="en-US" sz="1800" dirty="0">
                <a:latin typeface="Times New Roman" panose="02020603050405020304" pitchFamily="18" charset="0"/>
                <a:cs typeface="Times New Roman" panose="02020603050405020304" pitchFamily="18" charset="0"/>
              </a:rPr>
              <a:t>The effectiveness of steganography relies on the choice of carrier image and the embedding technique used. Advanced methods, such as masking and discrete cosine transforms, enhance the robustness of the hidden information against detection, ensuring data privacy in digital communications.</a:t>
            </a:r>
          </a:p>
        </p:txBody>
      </p:sp>
      <p:grpSp>
        <p:nvGrpSpPr>
          <p:cNvPr id="4" name="Google Shape;82;p17">
            <a:extLst>
              <a:ext uri="{FF2B5EF4-FFF2-40B4-BE49-F238E27FC236}">
                <a16:creationId xmlns:a16="http://schemas.microsoft.com/office/drawing/2014/main" id="{E9205EBC-498C-5CF2-48FA-F1268F3034E0}"/>
              </a:ext>
            </a:extLst>
          </p:cNvPr>
          <p:cNvGrpSpPr/>
          <p:nvPr/>
        </p:nvGrpSpPr>
        <p:grpSpPr>
          <a:xfrm>
            <a:off x="8122856" y="2613374"/>
            <a:ext cx="2987675" cy="3035300"/>
            <a:chOff x="8150225" y="2654299"/>
            <a:chExt cx="2987675" cy="3035300"/>
          </a:xfrm>
        </p:grpSpPr>
        <p:pic>
          <p:nvPicPr>
            <p:cNvPr id="5" name="Google Shape;83;p17">
              <a:extLst>
                <a:ext uri="{FF2B5EF4-FFF2-40B4-BE49-F238E27FC236}">
                  <a16:creationId xmlns:a16="http://schemas.microsoft.com/office/drawing/2014/main" id="{64626F26-B7BD-A0E5-B410-14E9303D9F61}"/>
                </a:ext>
              </a:extLst>
            </p:cNvPr>
            <p:cNvPicPr preferRelativeResize="0"/>
            <p:nvPr/>
          </p:nvPicPr>
          <p:blipFill rotWithShape="1">
            <a:blip r:embed="rId2">
              <a:alphaModFix/>
            </a:blip>
            <a:srcRect/>
            <a:stretch/>
          </p:blipFill>
          <p:spPr>
            <a:xfrm>
              <a:off x="8229600" y="2733611"/>
              <a:ext cx="2824226" cy="2871851"/>
            </a:xfrm>
            <a:prstGeom prst="rect">
              <a:avLst/>
            </a:prstGeom>
            <a:noFill/>
            <a:ln>
              <a:noFill/>
            </a:ln>
          </p:spPr>
        </p:pic>
        <p:sp>
          <p:nvSpPr>
            <p:cNvPr id="6" name="Google Shape;84;p17">
              <a:extLst>
                <a:ext uri="{FF2B5EF4-FFF2-40B4-BE49-F238E27FC236}">
                  <a16:creationId xmlns:a16="http://schemas.microsoft.com/office/drawing/2014/main" id="{8D2901CE-91D5-D4A9-5CEF-CC365487669D}"/>
                </a:ext>
              </a:extLst>
            </p:cNvPr>
            <p:cNvSpPr/>
            <p:nvPr/>
          </p:nvSpPr>
          <p:spPr>
            <a:xfrm>
              <a:off x="8150225" y="2654299"/>
              <a:ext cx="2987675" cy="3035300"/>
            </a:xfrm>
            <a:custGeom>
              <a:avLst/>
              <a:gdLst/>
              <a:ahLst/>
              <a:cxnLst/>
              <a:rect l="l" t="t" r="r" b="b"/>
              <a:pathLst>
                <a:path w="2987675" h="3035300" extrusionOk="0">
                  <a:moveTo>
                    <a:pt x="2916555" y="71120"/>
                  </a:moveTo>
                  <a:lnTo>
                    <a:pt x="2898775" y="71120"/>
                  </a:lnTo>
                  <a:lnTo>
                    <a:pt x="2898775" y="88900"/>
                  </a:lnTo>
                  <a:lnTo>
                    <a:pt x="2898775" y="2946400"/>
                  </a:lnTo>
                  <a:lnTo>
                    <a:pt x="88900" y="2946400"/>
                  </a:lnTo>
                  <a:lnTo>
                    <a:pt x="88900" y="88900"/>
                  </a:lnTo>
                  <a:lnTo>
                    <a:pt x="2898775" y="88900"/>
                  </a:lnTo>
                  <a:lnTo>
                    <a:pt x="2898775" y="71120"/>
                  </a:lnTo>
                  <a:lnTo>
                    <a:pt x="71120" y="71120"/>
                  </a:lnTo>
                  <a:lnTo>
                    <a:pt x="71120" y="88900"/>
                  </a:lnTo>
                  <a:lnTo>
                    <a:pt x="71120" y="2946400"/>
                  </a:lnTo>
                  <a:lnTo>
                    <a:pt x="71120" y="2964180"/>
                  </a:lnTo>
                  <a:lnTo>
                    <a:pt x="2916555" y="2964180"/>
                  </a:lnTo>
                  <a:lnTo>
                    <a:pt x="2916555" y="2946400"/>
                  </a:lnTo>
                  <a:lnTo>
                    <a:pt x="2916555" y="88900"/>
                  </a:lnTo>
                  <a:lnTo>
                    <a:pt x="2916555" y="71120"/>
                  </a:lnTo>
                  <a:close/>
                </a:path>
                <a:path w="2987675" h="3035300" extrusionOk="0">
                  <a:moveTo>
                    <a:pt x="2987675" y="0"/>
                  </a:moveTo>
                  <a:lnTo>
                    <a:pt x="2934335" y="0"/>
                  </a:lnTo>
                  <a:lnTo>
                    <a:pt x="2934335" y="53340"/>
                  </a:lnTo>
                  <a:lnTo>
                    <a:pt x="2934335" y="2981960"/>
                  </a:lnTo>
                  <a:lnTo>
                    <a:pt x="53340" y="2981960"/>
                  </a:lnTo>
                  <a:lnTo>
                    <a:pt x="53340" y="53340"/>
                  </a:lnTo>
                  <a:lnTo>
                    <a:pt x="2934335" y="53340"/>
                  </a:lnTo>
                  <a:lnTo>
                    <a:pt x="2934335" y="0"/>
                  </a:lnTo>
                  <a:lnTo>
                    <a:pt x="0" y="0"/>
                  </a:lnTo>
                  <a:lnTo>
                    <a:pt x="0" y="53340"/>
                  </a:lnTo>
                  <a:lnTo>
                    <a:pt x="0" y="2981960"/>
                  </a:lnTo>
                  <a:lnTo>
                    <a:pt x="0" y="3035300"/>
                  </a:lnTo>
                  <a:lnTo>
                    <a:pt x="2987675" y="3035300"/>
                  </a:lnTo>
                  <a:lnTo>
                    <a:pt x="2987675" y="2981972"/>
                  </a:lnTo>
                  <a:lnTo>
                    <a:pt x="2987675" y="53340"/>
                  </a:lnTo>
                  <a:lnTo>
                    <a:pt x="298767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1181842"/>
            <a:ext cx="11029616" cy="691929"/>
          </a:xfrm>
        </p:spPr>
        <p:txBody>
          <a:bodyPr anchor="ctr"/>
          <a:lstStyle/>
          <a:p>
            <a:pPr algn="ctr"/>
            <a:r>
              <a:rPr lang="en-US" sz="3600" b="1" dirty="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873771"/>
            <a:ext cx="11029615" cy="3417757"/>
          </a:xfrm>
        </p:spPr>
        <p:txBody>
          <a:bodyPr>
            <a:normAutofit/>
          </a:bodyPr>
          <a:lstStyle/>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PROJECT OVERVIEW</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SOFTWARE AND TOOLS SELECTION</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WHO ARE THE END USERS OF THIS PROJECT?</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YOUR SOLUTION AND ITS VALUE PROPOSITION</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HOW DID YOU CUSTOMIZE THE PROJECT AND MAKE IT YOUR OWN</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MODELLING</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RESULTS</a:t>
            </a:r>
          </a:p>
          <a:p>
            <a:pPr marL="457200" lvl="0" indent="-355600" algn="l" rtl="0">
              <a:lnSpc>
                <a:spcPct val="120000"/>
              </a:lnSpc>
              <a:spcBef>
                <a:spcPts val="0"/>
              </a:spcBef>
              <a:spcAft>
                <a:spcPts val="0"/>
              </a:spcAft>
              <a:buClrTx/>
              <a:buSzPts val="2000"/>
              <a:buFont typeface="Times New Roman"/>
              <a:buAutoNum type="arabicPeriod"/>
            </a:pPr>
            <a:r>
              <a:rPr lang="en-US" sz="1800" dirty="0">
                <a:solidFill>
                  <a:schemeClr val="tx1"/>
                </a:solidFill>
                <a:latin typeface="Times New Roman"/>
                <a:ea typeface="Times New Roman"/>
                <a:cs typeface="Times New Roman"/>
                <a:sym typeface="Times New Roman"/>
              </a:rPr>
              <a:t>LINKS</a:t>
            </a:r>
            <a:endParaRPr lang="en-US" sz="16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01113" y="1055616"/>
            <a:ext cx="11029616" cy="766880"/>
          </a:xfrm>
        </p:spPr>
        <p:txBody>
          <a:bodyPr anchor="ctr">
            <a:normAutofit/>
          </a:bodyPr>
          <a:lstStyle/>
          <a:p>
            <a:pPr algn="ctr"/>
            <a:r>
              <a:rPr lang="en-US" sz="36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39056"/>
            <a:ext cx="11029615" cy="4536294"/>
          </a:xfrm>
        </p:spPr>
        <p:txBody>
          <a:bodyPr/>
          <a:lstStyle/>
          <a:p>
            <a:pPr marL="457200" marR="5080" lvl="0" indent="-355600" algn="just" rtl="0">
              <a:lnSpc>
                <a:spcPct val="110600"/>
              </a:lnSpc>
              <a:spcBef>
                <a:spcPts val="0"/>
              </a:spcBef>
              <a:spcAft>
                <a:spcPts val="0"/>
              </a:spcAft>
              <a:buClrTx/>
              <a:buSzPts val="2000"/>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This project implements a steganography technique to securely hide and reveal secrets within an image using the RGB color mechanism and a key-based XOR operation for encryption. Steganography allows for concealing messages within non-secret text or data, ensuring secure communication by embedding sensitive information within an image in a way that is imperceptible to unauthorized viewers.</a:t>
            </a:r>
          </a:p>
          <a:p>
            <a:pPr marL="457200" marR="5080" lvl="0" indent="-355600" algn="just" rtl="0">
              <a:lnSpc>
                <a:spcPct val="110600"/>
              </a:lnSpc>
              <a:spcBef>
                <a:spcPts val="0"/>
              </a:spcBef>
              <a:spcAft>
                <a:spcPts val="0"/>
              </a:spcAft>
              <a:buClrTx/>
              <a:buSzPts val="2000"/>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Image Encoding: Secret text is hidden within the image’s pixel values using the LSB method, with additional security provided by XOR the text characters with a user-provided security key.</a:t>
            </a:r>
          </a:p>
          <a:p>
            <a:pPr marL="457200" marR="0" lvl="0" indent="-355600" algn="just" rtl="0">
              <a:lnSpc>
                <a:spcPct val="100000"/>
              </a:lnSpc>
              <a:spcBef>
                <a:spcPts val="0"/>
              </a:spcBef>
              <a:spcAft>
                <a:spcPts val="0"/>
              </a:spcAft>
              <a:buClrTx/>
              <a:buSzPts val="2000"/>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Pixel Manipulation: The encoded text is distributed across the image’s pixels, maintaining the visual integrity of the image while embedding the hidden message.</a:t>
            </a:r>
          </a:p>
          <a:p>
            <a:pPr marL="457200" marR="0" lvl="0" indent="-355600" algn="just" rtl="0">
              <a:lnSpc>
                <a:spcPct val="100000"/>
              </a:lnSpc>
              <a:spcBef>
                <a:spcPts val="0"/>
              </a:spcBef>
              <a:spcAft>
                <a:spcPts val="0"/>
              </a:spcAft>
              <a:buClrTx/>
              <a:buSzPts val="2000"/>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Text Decoding: The project includes functionality to decrypt and retrieve the hidden text from the image using the correct security key, ensuring that only authorized users can access the information.</a:t>
            </a:r>
          </a:p>
          <a:p>
            <a:pPr marL="457200" marR="0" lvl="0" indent="-355600" algn="just" rtl="0">
              <a:lnSpc>
                <a:spcPct val="100000"/>
              </a:lnSpc>
              <a:spcBef>
                <a:spcPts val="0"/>
              </a:spcBef>
              <a:spcAft>
                <a:spcPts val="0"/>
              </a:spcAft>
              <a:buClrTx/>
              <a:buSzPts val="2000"/>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This project demonstrates a practical application of steganography for secure communication,  embedding and retrieving secret messages within images securely and efficiently.</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6025" y="1361723"/>
            <a:ext cx="11029616" cy="781870"/>
          </a:xfrm>
        </p:spPr>
        <p:txBody>
          <a:bodyPr anchor="ctr">
            <a:normAutofit/>
          </a:bodyPr>
          <a:lstStyle/>
          <a:p>
            <a:pPr algn="ctr"/>
            <a:r>
              <a:rPr lang="en-US" sz="3600" b="1" dirty="0">
                <a:latin typeface="Times New Roman" panose="02020603050405020304" pitchFamily="18" charset="0"/>
                <a:cs typeface="Times New Roman" panose="02020603050405020304" pitchFamily="18" charset="0"/>
              </a:rPr>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33731"/>
            <a:ext cx="11029615" cy="4041619"/>
          </a:xfrm>
        </p:spPr>
        <p:txBody>
          <a:bodyPr>
            <a:normAutofit/>
          </a:bodyPr>
          <a:lstStyle/>
          <a:p>
            <a:pPr marL="215900" lvl="0" indent="-342900" algn="l" rtl="0">
              <a:spcBef>
                <a:spcPts val="0"/>
              </a:spcBef>
              <a:spcAft>
                <a:spcPts val="0"/>
              </a:spcAft>
              <a:buClr>
                <a:schemeClr val="tx1"/>
              </a:buClr>
              <a:buSzPts val="2000"/>
              <a:buFont typeface="Wingdings" panose="05000000000000000000" pitchFamily="2" charset="2"/>
              <a:buChar char="§"/>
            </a:pPr>
            <a:r>
              <a:rPr lang="en-US" sz="1800" b="1" dirty="0">
                <a:solidFill>
                  <a:schemeClr val="tx1"/>
                </a:solidFill>
                <a:latin typeface="Times New Roman"/>
                <a:ea typeface="Times New Roman"/>
                <a:cs typeface="Times New Roman"/>
                <a:sym typeface="Times New Roman"/>
              </a:rPr>
              <a:t>General Users:</a:t>
            </a:r>
            <a:r>
              <a:rPr lang="en-US" sz="1800" dirty="0">
                <a:solidFill>
                  <a:schemeClr val="tx1"/>
                </a:solidFill>
                <a:latin typeface="Times New Roman"/>
                <a:ea typeface="Times New Roman"/>
                <a:cs typeface="Times New Roman"/>
                <a:sym typeface="Times New Roman"/>
              </a:rPr>
              <a:t> Everyday individuals who use steganography tools to hide sensitive information</a:t>
            </a:r>
          </a:p>
          <a:p>
            <a:pPr lvl="0" algn="l" rtl="0">
              <a:spcBef>
                <a:spcPts val="0"/>
              </a:spcBef>
              <a:spcAft>
                <a:spcPts val="0"/>
              </a:spcAft>
              <a:buClr>
                <a:schemeClr val="tx1"/>
              </a:buClr>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 within digital media (like images, audio files, or videos) for privacy or security reasons.</a:t>
            </a:r>
          </a:p>
          <a:p>
            <a:pPr lvl="0" algn="l" rtl="0">
              <a:spcBef>
                <a:spcPts val="0"/>
              </a:spcBef>
              <a:spcAft>
                <a:spcPts val="0"/>
              </a:spcAft>
              <a:buClr>
                <a:schemeClr val="tx1"/>
              </a:buClr>
              <a:buFont typeface="Wingdings" panose="05000000000000000000" pitchFamily="2" charset="2"/>
              <a:buChar char="§"/>
            </a:pPr>
            <a:endParaRPr lang="en-US" sz="1800" dirty="0">
              <a:solidFill>
                <a:schemeClr val="tx1"/>
              </a:solidFill>
              <a:latin typeface="Times New Roman"/>
              <a:ea typeface="Times New Roman"/>
              <a:cs typeface="Times New Roman"/>
              <a:sym typeface="Times New Roman"/>
            </a:endParaRPr>
          </a:p>
          <a:p>
            <a:pPr marL="215900" lvl="0" indent="-342900" algn="l" rtl="0">
              <a:spcBef>
                <a:spcPts val="0"/>
              </a:spcBef>
              <a:spcAft>
                <a:spcPts val="0"/>
              </a:spcAft>
              <a:buClr>
                <a:schemeClr val="tx1"/>
              </a:buClr>
              <a:buSzPts val="2000"/>
              <a:buFont typeface="Wingdings" panose="05000000000000000000" pitchFamily="2" charset="2"/>
              <a:buChar char="§"/>
            </a:pPr>
            <a:r>
              <a:rPr lang="en-US" sz="1800" b="1" dirty="0">
                <a:solidFill>
                  <a:schemeClr val="tx1"/>
                </a:solidFill>
                <a:latin typeface="Times New Roman"/>
                <a:ea typeface="Times New Roman"/>
                <a:cs typeface="Times New Roman"/>
                <a:sym typeface="Times New Roman"/>
              </a:rPr>
              <a:t>Law Enforcement and Intelligence Agencies:</a:t>
            </a:r>
            <a:r>
              <a:rPr lang="en-US" sz="1800" dirty="0">
                <a:solidFill>
                  <a:schemeClr val="tx1"/>
                </a:solidFill>
                <a:latin typeface="Times New Roman"/>
                <a:ea typeface="Times New Roman"/>
                <a:cs typeface="Times New Roman"/>
                <a:sym typeface="Times New Roman"/>
              </a:rPr>
              <a:t> These entities may use steganography detection</a:t>
            </a:r>
          </a:p>
          <a:p>
            <a:pPr lvl="0" algn="l" rtl="0">
              <a:spcBef>
                <a:spcPts val="0"/>
              </a:spcBef>
              <a:spcAft>
                <a:spcPts val="0"/>
              </a:spcAft>
              <a:buClr>
                <a:schemeClr val="tx1"/>
              </a:buClr>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 tools to uncover hidden messages or data during investigations.</a:t>
            </a:r>
          </a:p>
          <a:p>
            <a:pPr lvl="0" algn="l" rtl="0">
              <a:spcBef>
                <a:spcPts val="0"/>
              </a:spcBef>
              <a:spcAft>
                <a:spcPts val="0"/>
              </a:spcAft>
              <a:buClr>
                <a:schemeClr val="tx1"/>
              </a:buClr>
              <a:buFont typeface="Wingdings" panose="05000000000000000000" pitchFamily="2" charset="2"/>
              <a:buChar char="§"/>
            </a:pPr>
            <a:endParaRPr lang="en-US" sz="1800" dirty="0">
              <a:solidFill>
                <a:schemeClr val="tx1"/>
              </a:solidFill>
              <a:latin typeface="Times New Roman"/>
              <a:ea typeface="Times New Roman"/>
              <a:cs typeface="Times New Roman"/>
              <a:sym typeface="Times New Roman"/>
            </a:endParaRPr>
          </a:p>
          <a:p>
            <a:pPr marL="215900" lvl="0" indent="-342900" algn="l" rtl="0">
              <a:spcBef>
                <a:spcPts val="0"/>
              </a:spcBef>
              <a:spcAft>
                <a:spcPts val="0"/>
              </a:spcAft>
              <a:buClr>
                <a:schemeClr val="tx1"/>
              </a:buClr>
              <a:buSzPts val="2000"/>
              <a:buFont typeface="Wingdings" panose="05000000000000000000" pitchFamily="2" charset="2"/>
              <a:buChar char="§"/>
            </a:pPr>
            <a:r>
              <a:rPr lang="en-US" sz="1800" b="1" dirty="0">
                <a:solidFill>
                  <a:schemeClr val="tx1"/>
                </a:solidFill>
                <a:latin typeface="Times New Roman"/>
                <a:ea typeface="Times New Roman"/>
                <a:cs typeface="Times New Roman"/>
                <a:sym typeface="Times New Roman"/>
              </a:rPr>
              <a:t>Military Personnel:</a:t>
            </a:r>
            <a:r>
              <a:rPr lang="en-US" sz="1800" dirty="0">
                <a:solidFill>
                  <a:schemeClr val="tx1"/>
                </a:solidFill>
                <a:latin typeface="Times New Roman"/>
                <a:ea typeface="Times New Roman"/>
                <a:cs typeface="Times New Roman"/>
                <a:sym typeface="Times New Roman"/>
              </a:rPr>
              <a:t> Military applications may involve embedding secret messages in images or </a:t>
            </a:r>
          </a:p>
          <a:p>
            <a:pPr lvl="0" algn="l" rtl="0">
              <a:spcBef>
                <a:spcPts val="0"/>
              </a:spcBef>
              <a:spcAft>
                <a:spcPts val="0"/>
              </a:spcAft>
              <a:buClr>
                <a:schemeClr val="tx1"/>
              </a:buClr>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 other media for secure communication.</a:t>
            </a:r>
          </a:p>
          <a:p>
            <a:pPr lvl="0" algn="l" rtl="0">
              <a:spcBef>
                <a:spcPts val="0"/>
              </a:spcBef>
              <a:spcAft>
                <a:spcPts val="0"/>
              </a:spcAft>
              <a:buClr>
                <a:schemeClr val="tx1"/>
              </a:buClr>
              <a:buFont typeface="Wingdings" panose="05000000000000000000" pitchFamily="2" charset="2"/>
              <a:buChar char="§"/>
            </a:pPr>
            <a:endParaRPr lang="en-US" sz="1800" dirty="0">
              <a:solidFill>
                <a:schemeClr val="tx1"/>
              </a:solidFill>
              <a:latin typeface="Times New Roman"/>
              <a:ea typeface="Times New Roman"/>
              <a:cs typeface="Times New Roman"/>
              <a:sym typeface="Times New Roman"/>
            </a:endParaRPr>
          </a:p>
          <a:p>
            <a:pPr marL="215900" lvl="0" indent="-342900" algn="l" rtl="0">
              <a:spcBef>
                <a:spcPts val="0"/>
              </a:spcBef>
              <a:spcAft>
                <a:spcPts val="0"/>
              </a:spcAft>
              <a:buClr>
                <a:schemeClr val="tx1"/>
              </a:buClr>
              <a:buSzPts val="2000"/>
              <a:buFont typeface="Wingdings" panose="05000000000000000000" pitchFamily="2" charset="2"/>
              <a:buChar char="§"/>
            </a:pPr>
            <a:r>
              <a:rPr lang="en-US" sz="1800" b="1" dirty="0">
                <a:solidFill>
                  <a:schemeClr val="tx1"/>
                </a:solidFill>
                <a:latin typeface="Times New Roman"/>
                <a:ea typeface="Times New Roman"/>
                <a:cs typeface="Times New Roman"/>
                <a:sym typeface="Times New Roman"/>
              </a:rPr>
              <a:t>Security Experts:</a:t>
            </a:r>
            <a:r>
              <a:rPr lang="en-US" sz="1800" dirty="0">
                <a:solidFill>
                  <a:schemeClr val="tx1"/>
                </a:solidFill>
                <a:latin typeface="Times New Roman"/>
                <a:ea typeface="Times New Roman"/>
                <a:cs typeface="Times New Roman"/>
                <a:sym typeface="Times New Roman"/>
              </a:rPr>
              <a:t> Cybersecurity professionals might utilize steganography tools to test network</a:t>
            </a:r>
          </a:p>
          <a:p>
            <a:pPr lvl="0" algn="l" rtl="0">
              <a:spcBef>
                <a:spcPts val="0"/>
              </a:spcBef>
              <a:spcAft>
                <a:spcPts val="0"/>
              </a:spcAft>
              <a:buClr>
                <a:schemeClr val="tx1"/>
              </a:buClr>
              <a:buFont typeface="Wingdings" panose="05000000000000000000" pitchFamily="2" charset="2"/>
              <a:buChar char="§"/>
            </a:pPr>
            <a:r>
              <a:rPr lang="en-US" sz="1800" dirty="0">
                <a:solidFill>
                  <a:schemeClr val="tx1"/>
                </a:solidFill>
                <a:latin typeface="Times New Roman"/>
                <a:ea typeface="Times New Roman"/>
                <a:cs typeface="Times New Roman"/>
                <a:sym typeface="Times New Roman"/>
              </a:rPr>
              <a:t> defenses or to secure data transmission.</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799558"/>
            <a:ext cx="11029616" cy="1188720"/>
          </a:xfrm>
        </p:spPr>
        <p:txBody>
          <a:bodyPr anchor="ctr">
            <a:normAutofit/>
          </a:bodyPr>
          <a:lstStyle/>
          <a:p>
            <a:pPr algn="ct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YOUR SOLUTION AND ITS VALUE PROPOSITION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1547735"/>
            <a:ext cx="11029615" cy="3762530"/>
          </a:xfrm>
        </p:spPr>
        <p:txBody>
          <a:bodyPr>
            <a:normAutofit/>
          </a:bodyPr>
          <a:lstStyle/>
          <a:p>
            <a:pPr marL="457200" marR="0" lvl="0" indent="-355600" algn="just" rtl="0">
              <a:lnSpc>
                <a:spcPct val="100000"/>
              </a:lnSpc>
              <a:spcBef>
                <a:spcPts val="845"/>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Steganography is the basic concept of hiding the data inside other data.</a:t>
            </a:r>
          </a:p>
          <a:p>
            <a:pPr marL="457200" marR="0" lvl="0" indent="-355600" algn="just" rtl="0">
              <a:lnSpc>
                <a:spcPct val="100000"/>
              </a:lnSpc>
              <a:spcBef>
                <a:spcPts val="0"/>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In this project RGB Mechanism is used for pixel manipulation.</a:t>
            </a:r>
          </a:p>
          <a:p>
            <a:pPr marL="457200" marR="0" lvl="0" indent="-355600" algn="just" rtl="0">
              <a:lnSpc>
                <a:spcPct val="100000"/>
              </a:lnSpc>
              <a:spcBef>
                <a:spcPts val="0"/>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XOR operation is used to encrypt and decrypt the test inside the image.</a:t>
            </a:r>
          </a:p>
          <a:p>
            <a:pPr marL="457200" marR="0" lvl="0" indent="-355600" algn="just" rtl="0">
              <a:lnSpc>
                <a:spcPct val="100000"/>
              </a:lnSpc>
              <a:spcBef>
                <a:spcPts val="0"/>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The project reads an image and hides the secret text within the pixel values using the least significant bits (LSB) method.</a:t>
            </a:r>
          </a:p>
          <a:p>
            <a:pPr marL="457200" marR="0" lvl="0" indent="-355600" algn="just" rtl="0">
              <a:lnSpc>
                <a:spcPct val="100000"/>
              </a:lnSpc>
              <a:spcBef>
                <a:spcPts val="0"/>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For security purposes that means to avoid unauthorized users taking advantage of the message, a secret key is used to hide and unhide the data.</a:t>
            </a:r>
          </a:p>
          <a:p>
            <a:pPr marL="457200" marR="0" lvl="0" indent="-355600" algn="just" rtl="0">
              <a:lnSpc>
                <a:spcPct val="100000"/>
              </a:lnSpc>
              <a:spcBef>
                <a:spcPts val="0"/>
              </a:spcBef>
              <a:spcAft>
                <a:spcPts val="0"/>
              </a:spcAft>
              <a:buClr>
                <a:schemeClr val="tx1"/>
              </a:buClr>
              <a:buSzPts val="2000"/>
              <a:buFont typeface="Arial" panose="020B0604020202020204" pitchFamily="34" charset="0"/>
              <a:buChar char="•"/>
            </a:pPr>
            <a:r>
              <a:rPr lang="en-US" sz="1800" dirty="0">
                <a:solidFill>
                  <a:schemeClr val="tx1"/>
                </a:solidFill>
                <a:latin typeface="Times New Roman"/>
                <a:ea typeface="Times New Roman"/>
                <a:cs typeface="Times New Roman"/>
                <a:sym typeface="Times New Roman"/>
              </a:rPr>
              <a:t>Finally, By using this project we can hide the data inside an image using the secret key, and the message secret is used to unhide.</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0" y="409534"/>
            <a:ext cx="12303760" cy="1188720"/>
          </a:xfrm>
        </p:spPr>
        <p:txBody>
          <a:bodyPr anchor="ctr">
            <a:normAutofit/>
          </a:bodyPr>
          <a:lstStyle/>
          <a:p>
            <a:pPr algn="ctr"/>
            <a:r>
              <a:rPr lang="en-US" sz="2700" b="1" dirty="0">
                <a:latin typeface="Times New Roman" panose="02020603050405020304" pitchFamily="18" charset="0"/>
                <a:cs typeface="Times New Roman" panose="02020603050405020304" pitchFamily="18" charset="0"/>
              </a:rPr>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82532"/>
            <a:ext cx="11029615" cy="4681656"/>
          </a:xfrm>
        </p:spPr>
        <p:txBody>
          <a:bodyPr>
            <a:normAutofit/>
          </a:bodyPr>
          <a:lstStyle/>
          <a:p>
            <a:pPr marL="285750" indent="-285750">
              <a:spcBef>
                <a:spcPts val="0"/>
              </a:spcBef>
              <a:spcAft>
                <a:spcPts val="0"/>
              </a:spcAft>
              <a:buClr>
                <a:srgbClr val="FFFFFF"/>
              </a:buClr>
              <a:buSzPts val="1800"/>
              <a:buFont typeface="Times New Roman"/>
              <a:buChar char="•"/>
            </a:pPr>
            <a:r>
              <a:rPr lang="en-US" sz="1800" b="1" dirty="0">
                <a:solidFill>
                  <a:srgbClr val="C00000"/>
                </a:solidFill>
                <a:latin typeface="Times New Roman"/>
                <a:ea typeface="Times New Roman"/>
                <a:cs typeface="Times New Roman"/>
                <a:sym typeface="Times New Roman"/>
              </a:rPr>
              <a:t>ALGORITHM SELECTION AND MODIFICATION</a:t>
            </a:r>
            <a:r>
              <a:rPr lang="en-US" sz="1800" dirty="0">
                <a:solidFill>
                  <a:srgbClr val="C00000"/>
                </a:solidFill>
                <a:latin typeface="Times New Roman"/>
                <a:ea typeface="Times New Roman"/>
                <a:cs typeface="Times New Roman"/>
                <a:sym typeface="Times New Roman"/>
              </a:rPr>
              <a:t>:</a:t>
            </a:r>
          </a:p>
          <a:p>
            <a:pPr marL="285750" marR="0" lvl="0" indent="-285750" algn="l" rtl="0">
              <a:spcBef>
                <a:spcPts val="0"/>
              </a:spcBef>
              <a:spcAft>
                <a:spcPts val="0"/>
              </a:spcAft>
              <a:buClr>
                <a:srgbClr val="FFFFFF"/>
              </a:buClr>
              <a:buSzPts val="1800"/>
              <a:buFont typeface="Times New Roman"/>
              <a:buChar char="•"/>
            </a:pPr>
            <a:r>
              <a:rPr lang="en-US" sz="1800" dirty="0">
                <a:solidFill>
                  <a:schemeClr val="tx1"/>
                </a:solidFill>
                <a:latin typeface="Times New Roman"/>
                <a:ea typeface="Times New Roman"/>
                <a:cs typeface="Times New Roman"/>
                <a:sym typeface="Times New Roman"/>
              </a:rPr>
              <a:t>The choice of steganographic algorithm was carefully considered based on its suitability for embedding data within various media types.</a:t>
            </a:r>
          </a:p>
          <a:p>
            <a:pPr marL="449263" marR="0" lvl="0" indent="-285750" algn="l" rtl="0">
              <a:spcBef>
                <a:spcPts val="0"/>
              </a:spcBef>
              <a:spcAft>
                <a:spcPts val="0"/>
              </a:spcAft>
              <a:buClr>
                <a:schemeClr val="tx1"/>
              </a:buClr>
              <a:buFont typeface="Arial" panose="020B0604020202020204" pitchFamily="34" charset="0"/>
              <a:buChar char="•"/>
            </a:pPr>
            <a:r>
              <a:rPr lang="en-US" sz="1800" b="1" dirty="0">
                <a:solidFill>
                  <a:schemeClr val="tx1"/>
                </a:solidFill>
                <a:latin typeface="Times New Roman"/>
                <a:ea typeface="Times New Roman"/>
                <a:cs typeface="Times New Roman"/>
                <a:sym typeface="Times New Roman"/>
              </a:rPr>
              <a:t>USER INTERFACE DESIGN</a:t>
            </a:r>
            <a:r>
              <a:rPr lang="en-US" sz="1800" dirty="0">
                <a:solidFill>
                  <a:schemeClr val="tx1"/>
                </a:solidFill>
                <a:latin typeface="Times New Roman"/>
                <a:ea typeface="Times New Roman"/>
                <a:cs typeface="Times New Roman"/>
                <a:sym typeface="Times New Roman"/>
              </a:rPr>
              <a:t>:</a:t>
            </a:r>
          </a:p>
          <a:p>
            <a:pPr marL="163513" marR="0" lvl="0" indent="0" algn="l" rtl="0">
              <a:spcBef>
                <a:spcPts val="0"/>
              </a:spcBef>
              <a:spcAft>
                <a:spcPts val="0"/>
              </a:spcAft>
              <a:buClr>
                <a:schemeClr val="tx1"/>
              </a:buClr>
              <a:buSzPts val="1800"/>
              <a:buNone/>
            </a:pPr>
            <a:r>
              <a:rPr lang="en-US" sz="1800" dirty="0">
                <a:solidFill>
                  <a:schemeClr val="tx1"/>
                </a:solidFill>
                <a:latin typeface="Times New Roman"/>
                <a:ea typeface="Times New Roman"/>
                <a:cs typeface="Times New Roman"/>
                <a:sym typeface="Times New Roman"/>
              </a:rPr>
              <a:t>           The user interface (UI) was customized to ensure ease of use and intuitive interaction.</a:t>
            </a:r>
          </a:p>
          <a:p>
            <a:pPr marL="449263" marR="0" lvl="0" indent="-285750" algn="l" rtl="0">
              <a:spcBef>
                <a:spcPts val="0"/>
              </a:spcBef>
              <a:spcAft>
                <a:spcPts val="0"/>
              </a:spcAft>
              <a:buClr>
                <a:schemeClr val="tx1"/>
              </a:buClr>
              <a:buFont typeface="Arial" panose="020B0604020202020204" pitchFamily="34" charset="0"/>
              <a:buChar char="•"/>
            </a:pPr>
            <a:r>
              <a:rPr lang="en-US" sz="1800" b="1" dirty="0">
                <a:solidFill>
                  <a:schemeClr val="tx1"/>
                </a:solidFill>
                <a:latin typeface="Times New Roman"/>
                <a:ea typeface="Times New Roman"/>
                <a:cs typeface="Times New Roman"/>
                <a:sym typeface="Times New Roman"/>
              </a:rPr>
              <a:t>INTEGRATION OF ADDITIONAL FEATURES</a:t>
            </a:r>
            <a:r>
              <a:rPr lang="en-US" sz="1800" dirty="0">
                <a:solidFill>
                  <a:schemeClr val="tx1"/>
                </a:solidFill>
                <a:latin typeface="Times New Roman"/>
                <a:ea typeface="Times New Roman"/>
                <a:cs typeface="Times New Roman"/>
                <a:sym typeface="Times New Roman"/>
              </a:rPr>
              <a:t>:</a:t>
            </a:r>
          </a:p>
          <a:p>
            <a:pPr marL="163513" marR="0" lvl="0" indent="0" algn="l" rtl="0">
              <a:spcBef>
                <a:spcPts val="0"/>
              </a:spcBef>
              <a:spcAft>
                <a:spcPts val="0"/>
              </a:spcAft>
              <a:buClr>
                <a:schemeClr val="tx1"/>
              </a:buClr>
              <a:buSzPts val="1800"/>
              <a:buNone/>
            </a:pPr>
            <a:r>
              <a:rPr lang="en-US" sz="1800" dirty="0">
                <a:solidFill>
                  <a:schemeClr val="tx1"/>
                </a:solidFill>
                <a:latin typeface="Times New Roman"/>
                <a:ea typeface="Times New Roman"/>
                <a:cs typeface="Times New Roman"/>
                <a:sym typeface="Times New Roman"/>
              </a:rPr>
              <a:t>           Additional functionalities were integrated to extend the utility of the application beyond basic steganographic operations.</a:t>
            </a:r>
          </a:p>
          <a:p>
            <a:pPr marL="449263" marR="0" lvl="0" indent="-285750" algn="l" rtl="0">
              <a:spcBef>
                <a:spcPts val="0"/>
              </a:spcBef>
              <a:spcAft>
                <a:spcPts val="0"/>
              </a:spcAft>
              <a:buClr>
                <a:schemeClr val="tx1"/>
              </a:buClr>
              <a:buFont typeface="Arial" panose="020B0604020202020204" pitchFamily="34" charset="0"/>
              <a:buChar char="•"/>
            </a:pPr>
            <a:r>
              <a:rPr lang="en-US" sz="1800" b="1" dirty="0">
                <a:solidFill>
                  <a:schemeClr val="tx1"/>
                </a:solidFill>
                <a:latin typeface="Times New Roman"/>
                <a:ea typeface="Times New Roman"/>
                <a:cs typeface="Times New Roman"/>
                <a:sym typeface="Times New Roman"/>
              </a:rPr>
              <a:t>TESTING AND VALIDATION PROCEDURES</a:t>
            </a:r>
            <a:r>
              <a:rPr lang="en-US" sz="1800" dirty="0">
                <a:solidFill>
                  <a:schemeClr val="tx1"/>
                </a:solidFill>
                <a:latin typeface="Times New Roman"/>
                <a:ea typeface="Times New Roman"/>
                <a:cs typeface="Times New Roman"/>
                <a:sym typeface="Times New Roman"/>
              </a:rPr>
              <a:t>:</a:t>
            </a:r>
          </a:p>
          <a:p>
            <a:pPr marL="163513" marR="0" lvl="0" indent="0" algn="l" rtl="0">
              <a:spcBef>
                <a:spcPts val="0"/>
              </a:spcBef>
              <a:spcAft>
                <a:spcPts val="0"/>
              </a:spcAft>
              <a:buClr>
                <a:schemeClr val="tx1"/>
              </a:buClr>
              <a:buSzPts val="1800"/>
              <a:buNone/>
            </a:pPr>
            <a:r>
              <a:rPr lang="en-US" sz="1800" dirty="0">
                <a:solidFill>
                  <a:schemeClr val="tx1"/>
                </a:solidFill>
                <a:latin typeface="Times New Roman"/>
                <a:ea typeface="Times New Roman"/>
                <a:cs typeface="Times New Roman"/>
                <a:sym typeface="Times New Roman"/>
              </a:rPr>
              <a:t>           Rigorous testing procedures were customized to validate the accuracy and reliability of the steganographic techniques employed.</a:t>
            </a:r>
          </a:p>
          <a:p>
            <a:pPr marL="449263" marR="0" lvl="0" indent="-285750" algn="l" rtl="0">
              <a:spcBef>
                <a:spcPts val="0"/>
              </a:spcBef>
              <a:spcAft>
                <a:spcPts val="0"/>
              </a:spcAft>
              <a:buClr>
                <a:schemeClr val="tx1"/>
              </a:buClr>
              <a:buFont typeface="Arial" panose="020B0604020202020204" pitchFamily="34" charset="0"/>
              <a:buChar char="•"/>
            </a:pPr>
            <a:r>
              <a:rPr lang="en-US" sz="1800" b="1" dirty="0">
                <a:solidFill>
                  <a:schemeClr val="tx1"/>
                </a:solidFill>
                <a:latin typeface="Times New Roman"/>
                <a:ea typeface="Times New Roman"/>
                <a:cs typeface="Times New Roman"/>
                <a:sym typeface="Times New Roman"/>
              </a:rPr>
              <a:t>DOCUMENTATION AND REPORTING</a:t>
            </a:r>
            <a:r>
              <a:rPr lang="en-US" sz="1800" dirty="0">
                <a:solidFill>
                  <a:schemeClr val="tx1"/>
                </a:solidFill>
                <a:latin typeface="Times New Roman"/>
                <a:ea typeface="Times New Roman"/>
                <a:cs typeface="Times New Roman"/>
                <a:sym typeface="Times New Roman"/>
              </a:rPr>
              <a:t>:</a:t>
            </a:r>
          </a:p>
          <a:p>
            <a:pPr marL="163513" marR="0" lvl="0" indent="0" algn="l" rtl="0">
              <a:spcBef>
                <a:spcPts val="0"/>
              </a:spcBef>
              <a:spcAft>
                <a:spcPts val="0"/>
              </a:spcAft>
              <a:buClr>
                <a:schemeClr val="tx1"/>
              </a:buClr>
              <a:buSzPts val="1800"/>
              <a:buNone/>
            </a:pPr>
            <a:r>
              <a:rPr lang="en-US" sz="1800" dirty="0">
                <a:solidFill>
                  <a:schemeClr val="tx1"/>
                </a:solidFill>
                <a:latin typeface="Times New Roman"/>
                <a:ea typeface="Times New Roman"/>
                <a:cs typeface="Times New Roman"/>
                <a:sym typeface="Times New Roman"/>
              </a:rPr>
              <a:t>           Detailed documentation was customized to provide comprehensive insights into the project’s development process.</a:t>
            </a:r>
          </a:p>
          <a:p>
            <a:endParaRPr lang="en-US" sz="18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8781"/>
            <a:ext cx="11029616" cy="655056"/>
          </a:xfrm>
        </p:spPr>
        <p:txBody>
          <a:bodyPr anchor="ctr">
            <a:normAutofit/>
          </a:bodyPr>
          <a:lstStyle/>
          <a:p>
            <a:pPr algn="ctr"/>
            <a:r>
              <a:rPr lang="en-GB" sz="3600" b="1" dirty="0">
                <a:latin typeface="Times New Roman" panose="02020603050405020304" pitchFamily="18" charset="0"/>
                <a:cs typeface="Times New Roman" panose="02020603050405020304" pitchFamily="18" charset="0"/>
              </a:rPr>
              <a:t>MODELLING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353351" y="3325485"/>
            <a:ext cx="11029615" cy="2546206"/>
          </a:xfrm>
        </p:spPr>
        <p:txBody>
          <a:bodyPr/>
          <a:lstStyle/>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1: Importing some libraries like cv2 and </a:t>
            </a:r>
            <a:r>
              <a:rPr lang="en-US" sz="1800" dirty="0" err="1">
                <a:solidFill>
                  <a:schemeClr val="tx1"/>
                </a:solidFill>
                <a:latin typeface="Times New Roman"/>
                <a:ea typeface="Times New Roman"/>
                <a:cs typeface="Times New Roman"/>
                <a:sym typeface="Times New Roman"/>
              </a:rPr>
              <a:t>os</a:t>
            </a:r>
            <a:r>
              <a:rPr lang="en-US" sz="1800" dirty="0">
                <a:solidFill>
                  <a:schemeClr val="tx1"/>
                </a:solidFill>
                <a:latin typeface="Times New Roman"/>
                <a:ea typeface="Times New Roman"/>
                <a:cs typeface="Times New Roman"/>
                <a:sym typeface="Times New Roman"/>
              </a:rPr>
              <a:t> for accessing relevant concept into code.</a:t>
            </a:r>
          </a:p>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2: After converting the text into their ascii values then that ascii values are stored in variable.</a:t>
            </a:r>
          </a:p>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3: Read the image from it’s path and hiding the image using XOR operation , RGB    </a:t>
            </a:r>
          </a:p>
          <a:p>
            <a:pPr marL="36000" marR="0" lvl="0" indent="0" algn="l" rtl="0">
              <a:lnSpc>
                <a:spcPct val="100000"/>
              </a:lnSpc>
              <a:spcBef>
                <a:spcPts val="0"/>
              </a:spcBef>
              <a:spcAft>
                <a:spcPts val="0"/>
              </a:spcAft>
              <a:buNone/>
            </a:pPr>
            <a:r>
              <a:rPr lang="en-US" sz="1800" dirty="0">
                <a:solidFill>
                  <a:schemeClr val="tx1"/>
                </a:solidFill>
                <a:latin typeface="Times New Roman"/>
                <a:ea typeface="Times New Roman"/>
                <a:cs typeface="Times New Roman"/>
                <a:sym typeface="Times New Roman"/>
              </a:rPr>
              <a:t>          mechanism</a:t>
            </a:r>
          </a:p>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4: A secret is created to avoid unauthorized users.</a:t>
            </a:r>
          </a:p>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5: To unhide the image user wants to enter the secret key.</a:t>
            </a:r>
          </a:p>
          <a:p>
            <a:pPr marL="36000" marR="0" lvl="0" indent="-306705" algn="l" rtl="0">
              <a:lnSpc>
                <a:spcPct val="100000"/>
              </a:lnSpc>
              <a:spcBef>
                <a:spcPts val="0"/>
              </a:spcBef>
              <a:spcAft>
                <a:spcPts val="0"/>
              </a:spcAft>
              <a:buClr>
                <a:schemeClr val="lt1"/>
              </a:buClr>
              <a:buSzPts val="1850"/>
              <a:buFont typeface="Times New Roman"/>
              <a:buChar char="●"/>
            </a:pPr>
            <a:r>
              <a:rPr lang="en-US" sz="1800" dirty="0">
                <a:solidFill>
                  <a:schemeClr val="tx1"/>
                </a:solidFill>
                <a:latin typeface="Times New Roman"/>
                <a:ea typeface="Times New Roman"/>
                <a:cs typeface="Times New Roman"/>
                <a:sym typeface="Times New Roman"/>
              </a:rPr>
              <a:t>Step 6: Finally, user can able to see the secret message.</a:t>
            </a:r>
          </a:p>
          <a:p>
            <a:endParaRPr lang="en-US" dirty="0">
              <a:solidFill>
                <a:schemeClr val="tx1"/>
              </a:solidFill>
            </a:endParaRPr>
          </a:p>
        </p:txBody>
      </p:sp>
      <p:pic>
        <p:nvPicPr>
          <p:cNvPr id="7" name="Google Shape;122;p23">
            <a:extLst>
              <a:ext uri="{FF2B5EF4-FFF2-40B4-BE49-F238E27FC236}">
                <a16:creationId xmlns:a16="http://schemas.microsoft.com/office/drawing/2014/main" id="{9E24A0CA-0581-772E-8A57-6FED311733E4}"/>
              </a:ext>
            </a:extLst>
          </p:cNvPr>
          <p:cNvPicPr preferRelativeResize="0"/>
          <p:nvPr/>
        </p:nvPicPr>
        <p:blipFill rotWithShape="1">
          <a:blip r:embed="rId2">
            <a:alphaModFix/>
          </a:blip>
          <a:srcRect/>
          <a:stretch/>
        </p:blipFill>
        <p:spPr>
          <a:xfrm>
            <a:off x="1818641" y="1562010"/>
            <a:ext cx="7934960" cy="1670293"/>
          </a:xfrm>
          <a:prstGeom prst="rect">
            <a:avLst/>
          </a:prstGeom>
          <a:noFill/>
          <a:ln w="9525" cap="flat" cmpd="sng">
            <a:solidFill>
              <a:schemeClr val="tx1"/>
            </a:solidFill>
            <a:prstDash val="solid"/>
            <a:round/>
            <a:headEnd type="none" w="sm" len="sm"/>
            <a:tailEnd type="none" w="sm" len="sm"/>
          </a:ln>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6372"/>
            <a:ext cx="11029616" cy="655056"/>
          </a:xfrm>
        </p:spPr>
        <p:txBody>
          <a:bodyPr anchor="ctr"/>
          <a:lstStyle/>
          <a:p>
            <a:pPr algn="ctr"/>
            <a:r>
              <a:rPr lang="en-GB" b="1" dirty="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29792C2C-BAFD-E667-2980-A9E2BF9B1C94}"/>
              </a:ext>
            </a:extLst>
          </p:cNvPr>
          <p:cNvPicPr>
            <a:picLocks noChangeAspect="1"/>
          </p:cNvPicPr>
          <p:nvPr/>
        </p:nvPicPr>
        <p:blipFill rotWithShape="1">
          <a:blip r:embed="rId3"/>
          <a:srcRect l="6593" t="-2680" r="62601" b="7031"/>
          <a:stretch/>
        </p:blipFill>
        <p:spPr>
          <a:xfrm>
            <a:off x="4356847" y="1639900"/>
            <a:ext cx="3306184" cy="3738923"/>
          </a:xfrm>
          <a:prstGeom prst="rect">
            <a:avLst/>
          </a:prstGeom>
        </p:spPr>
      </p:pic>
      <p:pic>
        <p:nvPicPr>
          <p:cNvPr id="21" name="Picture 20">
            <a:extLst>
              <a:ext uri="{FF2B5EF4-FFF2-40B4-BE49-F238E27FC236}">
                <a16:creationId xmlns:a16="http://schemas.microsoft.com/office/drawing/2014/main" id="{8D992D15-2B43-3B02-8927-4597CB3510CB}"/>
              </a:ext>
            </a:extLst>
          </p:cNvPr>
          <p:cNvPicPr>
            <a:picLocks noChangeAspect="1"/>
          </p:cNvPicPr>
          <p:nvPr/>
        </p:nvPicPr>
        <p:blipFill>
          <a:blip r:embed="rId4"/>
          <a:stretch>
            <a:fillRect/>
          </a:stretch>
        </p:blipFill>
        <p:spPr>
          <a:xfrm>
            <a:off x="8260082" y="1740834"/>
            <a:ext cx="3480733" cy="3637990"/>
          </a:xfrm>
          <a:prstGeom prst="rect">
            <a:avLst/>
          </a:prstGeom>
        </p:spPr>
      </p:pic>
      <p:pic>
        <p:nvPicPr>
          <p:cNvPr id="23" name="Picture 22">
            <a:extLst>
              <a:ext uri="{FF2B5EF4-FFF2-40B4-BE49-F238E27FC236}">
                <a16:creationId xmlns:a16="http://schemas.microsoft.com/office/drawing/2014/main" id="{30B28EC5-0031-00BC-619B-28551753D837}"/>
              </a:ext>
            </a:extLst>
          </p:cNvPr>
          <p:cNvPicPr>
            <a:picLocks noChangeAspect="1"/>
          </p:cNvPicPr>
          <p:nvPr/>
        </p:nvPicPr>
        <p:blipFill>
          <a:blip r:embed="rId5"/>
          <a:stretch>
            <a:fillRect/>
          </a:stretch>
        </p:blipFill>
        <p:spPr>
          <a:xfrm>
            <a:off x="625734" y="1741910"/>
            <a:ext cx="3306185" cy="3636914"/>
          </a:xfrm>
          <a:prstGeom prst="rect">
            <a:avLst/>
          </a:prstGeom>
        </p:spPr>
      </p:pic>
      <p:sp>
        <p:nvSpPr>
          <p:cNvPr id="25" name="TextBox 24">
            <a:extLst>
              <a:ext uri="{FF2B5EF4-FFF2-40B4-BE49-F238E27FC236}">
                <a16:creationId xmlns:a16="http://schemas.microsoft.com/office/drawing/2014/main" id="{55BC3D70-0927-B356-D8C1-7983629931BD}"/>
              </a:ext>
            </a:extLst>
          </p:cNvPr>
          <p:cNvSpPr txBox="1"/>
          <p:nvPr/>
        </p:nvSpPr>
        <p:spPr>
          <a:xfrm>
            <a:off x="1161826" y="5518673"/>
            <a:ext cx="1821781" cy="369332"/>
          </a:xfrm>
          <a:prstGeom prst="rect">
            <a:avLst/>
          </a:prstGeom>
          <a:noFill/>
        </p:spPr>
        <p:txBody>
          <a:bodyPr wrap="none" rtlCol="0">
            <a:spAutoFit/>
          </a:bodyPr>
          <a:lstStyle/>
          <a:p>
            <a:r>
              <a:rPr lang="en-US" dirty="0"/>
              <a:t>ORIGINAL IMAGE</a:t>
            </a:r>
            <a:endParaRPr lang="en-IN" dirty="0"/>
          </a:p>
        </p:txBody>
      </p:sp>
      <p:sp>
        <p:nvSpPr>
          <p:cNvPr id="26" name="TextBox 25">
            <a:extLst>
              <a:ext uri="{FF2B5EF4-FFF2-40B4-BE49-F238E27FC236}">
                <a16:creationId xmlns:a16="http://schemas.microsoft.com/office/drawing/2014/main" id="{3A98B960-0435-F77C-5852-7A8288B35334}"/>
              </a:ext>
            </a:extLst>
          </p:cNvPr>
          <p:cNvSpPr txBox="1"/>
          <p:nvPr/>
        </p:nvSpPr>
        <p:spPr>
          <a:xfrm>
            <a:off x="8967986" y="5518673"/>
            <a:ext cx="2064924" cy="369332"/>
          </a:xfrm>
          <a:prstGeom prst="rect">
            <a:avLst/>
          </a:prstGeom>
          <a:noFill/>
        </p:spPr>
        <p:txBody>
          <a:bodyPr wrap="none" rtlCol="0">
            <a:spAutoFit/>
          </a:bodyPr>
          <a:lstStyle/>
          <a:p>
            <a:r>
              <a:rPr lang="en-US" dirty="0"/>
              <a:t>ENCRYPTED IMAGE</a:t>
            </a:r>
            <a:endParaRPr lang="en-IN"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843</Words>
  <Application>Microsoft Office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Franklin Gothic Demi</vt:lpstr>
      <vt:lpstr>Times New Roman</vt:lpstr>
      <vt:lpstr>Wingdings</vt:lpstr>
      <vt:lpstr>Wingdings 2</vt:lpstr>
      <vt:lpstr>DividendVTI</vt:lpstr>
      <vt:lpstr>Student Details</vt:lpstr>
      <vt:lpstr>IMAGE BASED STEGANOGRAPHY</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kondala rao jiyyani</cp:lastModifiedBy>
  <cp:revision>3</cp:revision>
  <dcterms:created xsi:type="dcterms:W3CDTF">2021-05-26T16:50:10Z</dcterms:created>
  <dcterms:modified xsi:type="dcterms:W3CDTF">2024-07-12T19:27:20Z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