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90" d="100"/>
          <a:sy n="90" d="100"/>
        </p:scale>
        <p:origin x="-1356" y="-5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0" y="50599"/>
            <a:ext cx="9829800" cy="981710"/>
          </a:xfrm>
          <a:prstGeom prst="rect"/>
        </p:spPr>
        <p:txBody>
          <a:bodyPr bIns="0" lIns="0" rIns="0" rtlCol="0" tIns="16510" vert="horz" wrap="square">
            <a:spAutoFit/>
          </a:bodyPr>
          <a:p>
            <a:pPr algn="just" marL="3213735">
              <a:spcBef>
                <a:spcPts val="130"/>
              </a:spcBef>
            </a:pPr>
            <a:r>
              <a:rPr b="1" dirty="0" sz="2800" lang="en-US">
                <a:solidFill>
                  <a:srgbClr val="0F0F0F"/>
                </a:solidFill>
                <a:latin typeface="Times New Roman" panose="02020603050405020304" pitchFamily="18" charset="0"/>
                <a:cs typeface="Times New Roman" panose="02020603050405020304" pitchFamily="18" charset="0"/>
              </a:rPr>
              <a:t>Employee Turnover Analysis using Excel</a:t>
            </a:r>
            <a:r>
              <a:rPr b="1" dirty="0" sz="280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36982" y="2991293"/>
            <a:ext cx="8610600" cy="1869441"/>
          </a:xfrm>
          <a:prstGeom prst="rect"/>
          <a:noFill/>
        </p:spPr>
        <p:txBody>
          <a:bodyPr rtlCol="0" wrap="square">
            <a:spAutoFit/>
          </a:bodyPr>
          <a:p>
            <a:r>
              <a:rPr dirty="0" sz="2400" lang="en-US">
                <a:latin typeface="Times New Roman" pitchFamily="18" charset="0"/>
                <a:cs typeface="Times New Roman" pitchFamily="18" charset="0"/>
              </a:rPr>
              <a:t>STUDENT </a:t>
            </a:r>
            <a:r>
              <a:rPr dirty="0" sz="2400" lang="en-US" smtClean="0">
                <a:latin typeface="Times New Roman" pitchFamily="18" charset="0"/>
                <a:cs typeface="Times New Roman" pitchFamily="18" charset="0"/>
              </a:rPr>
              <a:t>NAME	: </a:t>
            </a:r>
            <a:r>
              <a:rPr dirty="0" sz="2400" lang="en-US" smtClean="0">
                <a:latin typeface="Times New Roman" pitchFamily="18" charset="0"/>
                <a:cs typeface="Times New Roman" pitchFamily="18" charset="0"/>
              </a:rPr>
              <a:t>H</a:t>
            </a:r>
            <a:r>
              <a:rPr dirty="0" sz="2400" lang="en-US" smtClean="0">
                <a:latin typeface="Times New Roman" pitchFamily="18" charset="0"/>
                <a:cs typeface="Times New Roman" pitchFamily="18" charset="0"/>
              </a:rPr>
              <a:t>.</a:t>
            </a:r>
            <a:r>
              <a:rPr dirty="0" sz="2400" lang="en-US" smtClean="0">
                <a:latin typeface="Times New Roman" pitchFamily="18" charset="0"/>
                <a:cs typeface="Times New Roman" pitchFamily="18" charset="0"/>
              </a:rPr>
              <a:t> </a:t>
            </a:r>
            <a:r>
              <a:rPr dirty="0" sz="2400" lang="en-US" smtClean="0">
                <a:latin typeface="Times New Roman" pitchFamily="18" charset="0"/>
                <a:cs typeface="Times New Roman" pitchFamily="18" charset="0"/>
              </a:rPr>
              <a:t>J</a:t>
            </a:r>
            <a:r>
              <a:rPr dirty="0" sz="2400" lang="en-US" smtClean="0">
                <a:latin typeface="Times New Roman" pitchFamily="18" charset="0"/>
                <a:cs typeface="Times New Roman" pitchFamily="18" charset="0"/>
              </a:rPr>
              <a:t>E</a:t>
            </a:r>
            <a:r>
              <a:rPr dirty="0" sz="2400" lang="en-US" smtClean="0">
                <a:latin typeface="Times New Roman" pitchFamily="18" charset="0"/>
                <a:cs typeface="Times New Roman" pitchFamily="18" charset="0"/>
              </a:rPr>
              <a:t>E</a:t>
            </a:r>
            <a:r>
              <a:rPr dirty="0" sz="2400" lang="en-US" smtClean="0">
                <a:latin typeface="Times New Roman" pitchFamily="18" charset="0"/>
                <a:cs typeface="Times New Roman" pitchFamily="18" charset="0"/>
              </a:rPr>
              <a:t>V</a:t>
            </a:r>
            <a:r>
              <a:rPr dirty="0" sz="2400" lang="en-US" smtClean="0">
                <a:latin typeface="Times New Roman" pitchFamily="18" charset="0"/>
                <a:cs typeface="Times New Roman" pitchFamily="18" charset="0"/>
              </a:rPr>
              <a:t>A</a:t>
            </a:r>
            <a:r>
              <a:rPr dirty="0" sz="2400" lang="en-US" smtClean="0">
                <a:latin typeface="Times New Roman" pitchFamily="18" charset="0"/>
                <a:cs typeface="Times New Roman" pitchFamily="18" charset="0"/>
              </a:rPr>
              <a:t>N</a:t>
            </a:r>
            <a:r>
              <a:rPr dirty="0" sz="2400" lang="en-US" smtClean="0">
                <a:latin typeface="Times New Roman" pitchFamily="18" charset="0"/>
                <a:cs typeface="Times New Roman" pitchFamily="18" charset="0"/>
              </a:rPr>
              <a:t> </a:t>
            </a:r>
            <a:r>
              <a:rPr dirty="0" sz="2400" lang="en-US" smtClean="0">
                <a:latin typeface="Times New Roman" pitchFamily="18" charset="0"/>
                <a:cs typeface="Times New Roman" pitchFamily="18" charset="0"/>
              </a:rPr>
              <a:t>K</a:t>
            </a:r>
            <a:r>
              <a:rPr dirty="0" sz="2400" lang="en-US" smtClean="0">
                <a:latin typeface="Times New Roman" pitchFamily="18" charset="0"/>
                <a:cs typeface="Times New Roman" pitchFamily="18" charset="0"/>
              </a:rPr>
              <a:t>U</a:t>
            </a:r>
            <a:r>
              <a:rPr dirty="0" sz="2400" lang="en-US" smtClean="0">
                <a:latin typeface="Times New Roman" pitchFamily="18" charset="0"/>
                <a:cs typeface="Times New Roman" pitchFamily="18" charset="0"/>
              </a:rPr>
              <a:t>M</a:t>
            </a:r>
            <a:r>
              <a:rPr dirty="0" sz="2400" lang="en-US" smtClean="0">
                <a:latin typeface="Times New Roman" pitchFamily="18" charset="0"/>
                <a:cs typeface="Times New Roman" pitchFamily="18" charset="0"/>
              </a:rPr>
              <a:t>A</a:t>
            </a:r>
            <a:r>
              <a:rPr dirty="0" sz="2400" lang="en-US" smtClean="0">
                <a:latin typeface="Times New Roman" pitchFamily="18" charset="0"/>
                <a:cs typeface="Times New Roman" pitchFamily="18" charset="0"/>
              </a:rPr>
              <a:t>R</a:t>
            </a:r>
            <a:r>
              <a:rPr dirty="0" sz="2400" lang="en-US" smtClean="0">
                <a:latin typeface="Times New Roman" pitchFamily="18" charset="0"/>
                <a:cs typeface="Times New Roman" pitchFamily="18" charset="0"/>
              </a:rPr>
              <a:t> </a:t>
            </a:r>
            <a:endParaRPr sz="2000"/>
          </a:p>
          <a:p>
            <a:r>
              <a:rPr dirty="0" sz="2400" lang="en-US">
                <a:latin typeface="Times New Roman" pitchFamily="18" charset="0"/>
                <a:cs typeface="Times New Roman" pitchFamily="18" charset="0"/>
              </a:rPr>
              <a:t>REGISTER </a:t>
            </a:r>
            <a:r>
              <a:rPr dirty="0" sz="2400" lang="en-US" smtClean="0">
                <a:latin typeface="Times New Roman" pitchFamily="18" charset="0"/>
                <a:cs typeface="Times New Roman" pitchFamily="18" charset="0"/>
              </a:rPr>
              <a:t>NO	: </a:t>
            </a:r>
            <a:r>
              <a:rPr dirty="0" sz="2400" lang="en-US">
                <a:latin typeface="Times New Roman" pitchFamily="18" charset="0"/>
                <a:cs typeface="Times New Roman" pitchFamily="18" charset="0"/>
              </a:rPr>
              <a:t>3122105</a:t>
            </a:r>
            <a:r>
              <a:rPr dirty="0" sz="2400" lang="en-US">
                <a:latin typeface="Times New Roman" pitchFamily="18" charset="0"/>
                <a:cs typeface="Times New Roman" pitchFamily="18" charset="0"/>
              </a:rPr>
              <a:t>1</a:t>
            </a:r>
            <a:r>
              <a:rPr dirty="0" sz="2400" lang="en-US">
                <a:latin typeface="Times New Roman" pitchFamily="18" charset="0"/>
                <a:cs typeface="Times New Roman" pitchFamily="18" charset="0"/>
              </a:rPr>
              <a:t>9</a:t>
            </a:r>
            <a:endParaRPr sz="2000"/>
          </a:p>
          <a:p>
            <a:r>
              <a:rPr dirty="0" sz="2400" lang="en-US" smtClean="0">
                <a:latin typeface="Times New Roman" pitchFamily="18" charset="0"/>
                <a:cs typeface="Times New Roman" pitchFamily="18" charset="0"/>
              </a:rPr>
              <a:t>DEPARTMENT	: </a:t>
            </a:r>
            <a:r>
              <a:rPr dirty="0" sz="2400" lang="en-US">
                <a:latin typeface="Times New Roman" pitchFamily="18" charset="0"/>
                <a:cs typeface="Times New Roman" pitchFamily="18" charset="0"/>
              </a:rPr>
              <a:t>B.COM (ACCOUNTING AND FINANCE)</a:t>
            </a:r>
            <a:endParaRPr sz="2000"/>
          </a:p>
          <a:p>
            <a:r>
              <a:rPr dirty="0" sz="2400" lang="en-US" smtClean="0">
                <a:latin typeface="Times New Roman" pitchFamily="18" charset="0"/>
                <a:cs typeface="Times New Roman" pitchFamily="18" charset="0"/>
              </a:rPr>
              <a:t>COLLEGE		: </a:t>
            </a:r>
            <a:r>
              <a:rPr dirty="0" sz="2400" lang="en-US">
                <a:latin typeface="Times New Roman" pitchFamily="18" charset="0"/>
                <a:cs typeface="Times New Roman" pitchFamily="18" charset="0"/>
              </a:rPr>
              <a:t>SRM ARTS AND SCIENCE COLLEGE</a:t>
            </a:r>
            <a:endParaRPr sz="2000"/>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TextBox 1"/>
          <p:cNvSpPr txBox="1"/>
          <p:nvPr/>
        </p:nvSpPr>
        <p:spPr>
          <a:xfrm>
            <a:off x="739775" y="1049337"/>
            <a:ext cx="8794750" cy="5970865"/>
          </a:xfrm>
          <a:prstGeom prst="rect"/>
          <a:noFill/>
        </p:spPr>
        <p:txBody>
          <a:bodyPr rtlCol="0" wrap="square">
            <a:spAutoFit/>
          </a:bodyPr>
          <a:p>
            <a:pPr algn="just"/>
            <a:r>
              <a:rPr b="1" dirty="0" sz="2800" lang="en-IN">
                <a:latin typeface="Times New Roman" pitchFamily="18" charset="0"/>
                <a:cs typeface="Times New Roman" pitchFamily="18" charset="0"/>
              </a:rPr>
              <a:t>Data Collection</a:t>
            </a:r>
            <a:r>
              <a:rPr b="1" dirty="0" sz="2800" lang="en-IN" smtClean="0">
                <a:latin typeface="Times New Roman" pitchFamily="18" charset="0"/>
                <a:cs typeface="Times New Roman" pitchFamily="18" charset="0"/>
              </a:rPr>
              <a:t>:</a:t>
            </a:r>
          </a:p>
          <a:p>
            <a:pPr algn="just"/>
            <a:r>
              <a:rPr dirty="0" sz="2800" lang="en-IN" smtClean="0">
                <a:latin typeface="Times New Roman" pitchFamily="18" charset="0"/>
                <a:cs typeface="Times New Roman" pitchFamily="18" charset="0"/>
              </a:rPr>
              <a:t>“</a:t>
            </a:r>
            <a:r>
              <a:rPr dirty="0" sz="2800" lang="en-IN">
                <a:latin typeface="Times New Roman" pitchFamily="18" charset="0"/>
                <a:cs typeface="Times New Roman" pitchFamily="18" charset="0"/>
              </a:rPr>
              <a:t>Kaggle= Employee Turnover Analysis.</a:t>
            </a:r>
          </a:p>
          <a:p>
            <a:pPr algn="just"/>
            <a:endParaRPr dirty="0" sz="2800" lang="en-IN" smtClean="0">
              <a:latin typeface="Times New Roman" pitchFamily="18" charset="0"/>
              <a:cs typeface="Times New Roman" pitchFamily="18" charset="0"/>
            </a:endParaRPr>
          </a:p>
          <a:p>
            <a:pPr algn="just"/>
            <a:r>
              <a:rPr b="1" dirty="0" sz="2800" lang="en-IN" smtClean="0">
                <a:latin typeface="Times New Roman" pitchFamily="18" charset="0"/>
                <a:cs typeface="Times New Roman" pitchFamily="18" charset="0"/>
              </a:rPr>
              <a:t>Features </a:t>
            </a:r>
            <a:r>
              <a:rPr b="1" dirty="0" sz="2800" lang="en-IN">
                <a:latin typeface="Times New Roman" pitchFamily="18" charset="0"/>
                <a:cs typeface="Times New Roman" pitchFamily="18" charset="0"/>
              </a:rPr>
              <a:t>Collection:</a:t>
            </a:r>
          </a:p>
          <a:p>
            <a:pPr algn="just" indent="-342900" marL="342900">
              <a:buFont typeface="+mj-lt"/>
              <a:buAutoNum type="alphaLcPeriod"/>
            </a:pPr>
            <a:endParaRPr dirty="0" sz="2800" lang="en-IN">
              <a:latin typeface="Times New Roman" pitchFamily="18" charset="0"/>
              <a:cs typeface="Times New Roman" pitchFamily="18" charset="0"/>
            </a:endParaRPr>
          </a:p>
          <a:p>
            <a:pPr algn="just" indent="-342900" marL="342900">
              <a:buFont typeface="+mj-lt"/>
              <a:buAutoNum type="alphaLcPeriod"/>
            </a:pPr>
            <a:r>
              <a:rPr dirty="0" sz="2800" lang="en-IN">
                <a:latin typeface="Times New Roman" pitchFamily="18" charset="0"/>
                <a:cs typeface="Times New Roman" pitchFamily="18" charset="0"/>
              </a:rPr>
              <a:t>Performance Score = Numerical Value</a:t>
            </a:r>
          </a:p>
          <a:p>
            <a:pPr algn="just" indent="-342900" marL="342900">
              <a:buFont typeface="+mj-lt"/>
              <a:buAutoNum type="alphaLcPeriod"/>
            </a:pPr>
            <a:r>
              <a:rPr dirty="0" sz="2800" lang="en-IN">
                <a:latin typeface="Times New Roman" pitchFamily="18" charset="0"/>
                <a:cs typeface="Times New Roman" pitchFamily="18" charset="0"/>
              </a:rPr>
              <a:t>Gender Code</a:t>
            </a:r>
          </a:p>
          <a:p>
            <a:pPr algn="just" indent="-342900" marL="342900">
              <a:buFont typeface="+mj-lt"/>
              <a:buAutoNum type="alphaLcPeriod"/>
            </a:pPr>
            <a:r>
              <a:rPr dirty="0" sz="2800" lang="en-IN">
                <a:latin typeface="Times New Roman" pitchFamily="18" charset="0"/>
                <a:cs typeface="Times New Roman" pitchFamily="18" charset="0"/>
              </a:rPr>
              <a:t>Employee Type </a:t>
            </a:r>
          </a:p>
          <a:p>
            <a:pPr algn="just" indent="-342900" marL="342900">
              <a:buFont typeface="+mj-lt"/>
              <a:buAutoNum type="alphaLcPeriod"/>
            </a:pPr>
            <a:r>
              <a:rPr dirty="0" sz="2800" lang="en-IN">
                <a:latin typeface="Times New Roman" pitchFamily="18" charset="0"/>
                <a:cs typeface="Times New Roman" pitchFamily="18" charset="0"/>
              </a:rPr>
              <a:t>Department Type</a:t>
            </a:r>
          </a:p>
          <a:p>
            <a:pPr algn="just" indent="-342900" marL="342900">
              <a:buFont typeface="+mj-lt"/>
              <a:buAutoNum type="alphaLcPeriod"/>
            </a:pPr>
            <a:r>
              <a:rPr dirty="0" sz="2800" lang="en-IN">
                <a:latin typeface="Times New Roman" pitchFamily="18" charset="0"/>
                <a:cs typeface="Times New Roman" pitchFamily="18" charset="0"/>
              </a:rPr>
              <a:t>Start Date</a:t>
            </a:r>
          </a:p>
          <a:p>
            <a:pPr algn="just" indent="-342900" marL="342900">
              <a:buFont typeface="+mj-lt"/>
              <a:buAutoNum type="alphaLcPeriod"/>
            </a:pPr>
            <a:r>
              <a:rPr dirty="0" sz="2800" lang="en-IN">
                <a:latin typeface="Times New Roman" pitchFamily="18" charset="0"/>
                <a:cs typeface="Times New Roman" pitchFamily="18" charset="0"/>
              </a:rPr>
              <a:t>Quarters</a:t>
            </a:r>
          </a:p>
          <a:p>
            <a:pPr algn="just" indent="-342900" marL="342900">
              <a:buFont typeface="+mj-lt"/>
              <a:buAutoNum type="alphaLcPeriod"/>
            </a:pPr>
            <a:r>
              <a:rPr dirty="0" sz="2800" lang="en-IN">
                <a:latin typeface="Times New Roman" pitchFamily="18" charset="0"/>
                <a:cs typeface="Times New Roman" pitchFamily="18" charset="0"/>
              </a:rPr>
              <a:t>End Date</a:t>
            </a:r>
          </a:p>
          <a:p>
            <a:pPr algn="just" indent="-342900" marL="342900">
              <a:buFont typeface="+mj-lt"/>
              <a:buAutoNum type="alphaLcPeriod"/>
            </a:pPr>
            <a:r>
              <a:rPr dirty="0" sz="2800" lang="en-IN">
                <a:latin typeface="Times New Roman" pitchFamily="18" charset="0"/>
                <a:cs typeface="Times New Roman" pitchFamily="18" charset="0"/>
              </a:rPr>
              <a:t>Year</a:t>
            </a:r>
          </a:p>
          <a:p>
            <a:pPr indent="-342900" marL="342900">
              <a:buFont typeface="+mj-lt"/>
              <a:buAutoNum type="alphaLcPeriod"/>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914400" y="1221052"/>
            <a:ext cx="7391400" cy="488247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Title 1"/>
          <p:cNvSpPr>
            <a:spLocks noGrp="1"/>
          </p:cNvSpPr>
          <p:nvPr>
            <p:ph type="title"/>
          </p:nvPr>
        </p:nvSpPr>
        <p:spPr/>
        <p:txBody>
          <a:bodyPr/>
          <a:p>
            <a:r>
              <a:rPr dirty="0" lang="en-US" smtClean="0">
                <a:latin typeface="Times New Roman" panose="02020603050405020304" pitchFamily="18" charset="0"/>
                <a:cs typeface="Times New Roman" panose="02020603050405020304" pitchFamily="18" charset="0"/>
              </a:rPr>
              <a:t>C</a:t>
            </a:r>
            <a:r>
              <a:rPr dirty="0" lang="en-US" smtClean="0">
                <a:latin typeface="Times New Roman" panose="02020603050405020304" pitchFamily="18" charset="0"/>
                <a:cs typeface="Times New Roman" panose="02020603050405020304" pitchFamily="18" charset="0"/>
              </a:rPr>
              <a:t>ONCLUSION</a:t>
            </a:r>
            <a:endParaRPr dirty="0" lang="en-IN">
              <a:latin typeface="Times New Roman" panose="02020603050405020304" pitchFamily="18" charset="0"/>
              <a:cs typeface="Times New Roman" panose="02020603050405020304" pitchFamily="18" charset="0"/>
            </a:endParaRPr>
          </a:p>
        </p:txBody>
      </p:sp>
      <p:sp>
        <p:nvSpPr>
          <p:cNvPr id="1048687" name="TextBox 3"/>
          <p:cNvSpPr txBox="1"/>
          <p:nvPr/>
        </p:nvSpPr>
        <p:spPr>
          <a:xfrm>
            <a:off x="755332" y="1143634"/>
            <a:ext cx="8693468" cy="5078313"/>
          </a:xfrm>
          <a:prstGeom prst="rect"/>
          <a:noFill/>
        </p:spPr>
        <p:txBody>
          <a:bodyPr rtlCol="0" wrap="square">
            <a:spAutoFit/>
          </a:bodyPr>
          <a:p>
            <a:pPr algn="just"/>
            <a:r>
              <a:rPr dirty="0" lang="en-GB">
                <a:latin typeface="Times New Roman" pitchFamily="18" charset="0"/>
                <a:cs typeface="Times New Roman" pitchFamily="18" charset="0"/>
              </a:rPr>
              <a:t>The bar graph reveals significant insights into the distribution of performance scores across various departments, employee types, and over different </a:t>
            </a:r>
            <a:r>
              <a:rPr dirty="0" lang="en-GB" smtClean="0">
                <a:latin typeface="Times New Roman" pitchFamily="18" charset="0"/>
                <a:cs typeface="Times New Roman" pitchFamily="18" charset="0"/>
              </a:rPr>
              <a:t>years.</a:t>
            </a:r>
            <a:endParaRPr dirty="0" lang="en-GB">
              <a:latin typeface="Times New Roman" pitchFamily="18" charset="0"/>
              <a:cs typeface="Times New Roman" pitchFamily="18" charset="0"/>
            </a:endParaRPr>
          </a:p>
          <a:p>
            <a:pPr algn="just">
              <a:buFont typeface="+mj-lt"/>
              <a:buAutoNum type="arabicPeriod"/>
            </a:pPr>
            <a:endParaRPr b="1" dirty="0" lang="en-GB">
              <a:latin typeface="Times New Roman" pitchFamily="18" charset="0"/>
              <a:cs typeface="Times New Roman" pitchFamily="18" charset="0"/>
            </a:endParaRPr>
          </a:p>
          <a:p>
            <a:pPr algn="just">
              <a:buFont typeface="+mj-lt"/>
              <a:buAutoNum type="arabicPeriod"/>
            </a:pPr>
            <a:r>
              <a:rPr b="1" dirty="0" lang="en-GB">
                <a:latin typeface="Times New Roman" pitchFamily="18" charset="0"/>
                <a:cs typeface="Times New Roman" pitchFamily="18" charset="0"/>
              </a:rPr>
              <a:t>High Concentration in Production and IT/IS Departments:</a:t>
            </a:r>
            <a:endParaRPr dirty="0" lang="en-GB">
              <a:latin typeface="Times New Roman" pitchFamily="18" charset="0"/>
              <a:cs typeface="Times New Roman" pitchFamily="18" charset="0"/>
            </a:endParaRPr>
          </a:p>
          <a:p>
            <a:pPr algn="just" indent="-285750" lvl="1" marL="742950">
              <a:buFont typeface="Arial" pitchFamily="34" charset="0"/>
              <a:buChar char="•"/>
            </a:pPr>
            <a:r>
              <a:rPr dirty="0" lang="en-GB">
                <a:latin typeface="Times New Roman" pitchFamily="18" charset="0"/>
                <a:cs typeface="Times New Roman" pitchFamily="18" charset="0"/>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lgn="just">
              <a:buFont typeface="+mj-lt"/>
              <a:buAutoNum type="arabicPeriod"/>
            </a:pPr>
            <a:r>
              <a:rPr b="1" dirty="0" lang="en-GB">
                <a:latin typeface="Times New Roman" pitchFamily="18" charset="0"/>
                <a:cs typeface="Times New Roman" pitchFamily="18" charset="0"/>
              </a:rPr>
              <a:t>Limited Performance Scores for Contract and Part-Time Employees:</a:t>
            </a:r>
            <a:endParaRPr dirty="0" lang="en-GB">
              <a:latin typeface="Times New Roman" pitchFamily="18" charset="0"/>
              <a:cs typeface="Times New Roman" pitchFamily="18" charset="0"/>
            </a:endParaRPr>
          </a:p>
          <a:p>
            <a:pPr algn="just" indent="-285750" lvl="1" marL="742950">
              <a:buFont typeface="Arial" pitchFamily="34" charset="0"/>
              <a:buChar char="•"/>
            </a:pPr>
            <a:r>
              <a:rPr dirty="0" lang="en-GB">
                <a:latin typeface="Times New Roman" pitchFamily="18" charset="0"/>
                <a:cs typeface="Times New Roman" pitchFamily="18" charset="0"/>
              </a:rPr>
              <a:t>There are noticeably fewer performance scores recorded for Contract and Part-Time employees across all departments. This could indicate that these employee types undergo less frequent performance evaluations or that fewer of them are employed.</a:t>
            </a:r>
          </a:p>
          <a:p>
            <a:pPr algn="just">
              <a:buFont typeface="+mj-lt"/>
              <a:buAutoNum type="arabicPeriod"/>
            </a:pPr>
            <a:r>
              <a:rPr b="1" dirty="0" lang="en-GB">
                <a:latin typeface="Times New Roman" pitchFamily="18" charset="0"/>
                <a:cs typeface="Times New Roman" pitchFamily="18" charset="0"/>
              </a:rPr>
              <a:t>Stable Performance Scores Over Time:</a:t>
            </a:r>
            <a:endParaRPr dirty="0" lang="en-GB">
              <a:latin typeface="Times New Roman" pitchFamily="18" charset="0"/>
              <a:cs typeface="Times New Roman" pitchFamily="18" charset="0"/>
            </a:endParaRPr>
          </a:p>
          <a:p>
            <a:pPr algn="just" indent="-285750" lvl="1" marL="742950">
              <a:buFont typeface="Arial" pitchFamily="34" charset="0"/>
              <a:buChar char="•"/>
            </a:pPr>
            <a:r>
              <a:rPr dirty="0" lang="en-GB">
                <a:latin typeface="Times New Roman" pitchFamily="18" charset="0"/>
                <a:cs typeface="Times New Roman" pitchFamily="18" charset="0"/>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479573" y="3000641"/>
            <a:ext cx="10488572" cy="7694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Turnover Analysis </a:t>
            </a:r>
            <a:r>
              <a:rPr b="1" dirty="0" sz="4400" lang="en-US" smtClean="0">
                <a:solidFill>
                  <a:srgbClr val="0F0F0F"/>
                </a:solidFill>
                <a:latin typeface="Times New Roman" panose="02020603050405020304" pitchFamily="18" charset="0"/>
                <a:cs typeface="Times New Roman" panose="02020603050405020304" pitchFamily="18" charset="0"/>
              </a:rPr>
              <a:t>using </a:t>
            </a:r>
            <a:r>
              <a:rPr b="1" dirty="0" sz="4400" lang="en-US">
                <a:solidFill>
                  <a:srgbClr val="0F0F0F"/>
                </a:solidFill>
                <a:latin typeface="Times New Roman" panose="02020603050405020304" pitchFamily="18" charset="0"/>
                <a:cs typeface="Times New Roman" panose="02020603050405020304" pitchFamily="18" charset="0"/>
              </a:rPr>
              <a:t>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8"/>
          <p:cNvSpPr txBox="1"/>
          <p:nvPr/>
        </p:nvSpPr>
        <p:spPr>
          <a:xfrm>
            <a:off x="228600" y="1695450"/>
            <a:ext cx="7905750" cy="3291840"/>
          </a:xfrm>
          <a:prstGeom prst="rect"/>
          <a:noFill/>
        </p:spPr>
        <p:txBody>
          <a:bodyPr rtlCol="0" wrap="square">
            <a:spAutoFit/>
          </a:bodyPr>
          <a:p>
            <a:pPr algn="just"/>
            <a:r>
              <a:rPr dirty="0" sz="2800" lang="en-GB"/>
              <a:t> </a:t>
            </a:r>
            <a:r>
              <a:rPr dirty="0" sz="2800" lang="en-GB">
                <a:latin typeface="Times New Roman" pitchFamily="18" charset="0"/>
                <a:cs typeface="Times New Roman" pitchFamily="18" charset="0"/>
              </a:rPr>
              <a:t>To understand and Mitigate Employee Turnover</a:t>
            </a:r>
          </a:p>
          <a:p>
            <a:endParaRPr dirty="0" sz="2800" lang="en-GB">
              <a:latin typeface="Times New Roman" pitchFamily="18" charset="0"/>
              <a:cs typeface="Times New Roman" pitchFamily="18" charset="0"/>
            </a:endParaRPr>
          </a:p>
          <a:p>
            <a:pPr algn="just"/>
            <a:r>
              <a:rPr dirty="0" sz="2800" lang="en-GB">
                <a:latin typeface="Times New Roman" pitchFamily="18" charset="0"/>
                <a:cs typeface="Times New Roman" pitchFamily="18" charset="0"/>
              </a:rPr>
              <a:t>The analyse the distribution of performance scores across different departments categorized by employee type (Contract, Start date, Quarters, End date) over multiple years. The performance scores are segmented by gender, employee type and department.</a:t>
            </a:r>
          </a:p>
          <a:p>
            <a:endParaRPr dirty="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2936240"/>
          </a:xfrm>
          <a:prstGeom prst="rect"/>
          <a:noFill/>
        </p:spPr>
        <p:txBody>
          <a:bodyPr rtlCol="0" wrap="square">
            <a:spAutoFit/>
          </a:bodyPr>
          <a:p>
            <a:pPr algn="just"/>
            <a:r>
              <a:rPr b="0" dirty="0" sz="2400" i="0" lang="en-GB" smtClean="0">
                <a:solidFill>
                  <a:srgbClr val="0D0D0D"/>
                </a:solidFill>
                <a:effectLst/>
                <a:latin typeface="Times New Roman" panose="02020603050405020304" pitchFamily="18" charset="0"/>
                <a:cs typeface="Times New Roman" panose="02020603050405020304" pitchFamily="18" charset="0"/>
              </a:rPr>
              <a:t>The </a:t>
            </a:r>
            <a:r>
              <a:rPr b="0" dirty="0" sz="2400" i="0" lang="en-GB">
                <a:solidFill>
                  <a:srgbClr val="0D0D0D"/>
                </a:solidFill>
                <a:effectLst/>
                <a:latin typeface="Times New Roman" panose="02020603050405020304" pitchFamily="18" charset="0"/>
                <a:cs typeface="Times New Roman" panose="02020603050405020304" pitchFamily="18" charset="0"/>
              </a:rPr>
              <a:t>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6691948" cy="509114"/>
          </a:xfrm>
          <a:prstGeom prst="rect"/>
        </p:spPr>
        <p:txBody>
          <a:bodyPr bIns="0" lIns="0" rIns="0" rtlCol="0" tIns="16510" vert="horz" wrap="square">
            <a:spAutoFit/>
          </a:bodyPr>
          <a:p>
            <a:pPr marL="12700">
              <a:lnSpc>
                <a:spcPct val="100000"/>
              </a:lnSpc>
              <a:spcBef>
                <a:spcPts val="130"/>
              </a:spcBef>
            </a:pPr>
            <a:r>
              <a:rPr dirty="0" sz="3200" spc="25">
                <a:latin typeface="Times New Roman" pitchFamily="18" charset="0"/>
                <a:cs typeface="Times New Roman" pitchFamily="18" charset="0"/>
              </a:rPr>
              <a:t>W</a:t>
            </a:r>
            <a:r>
              <a:rPr dirty="0" sz="3200" spc="-20">
                <a:latin typeface="Times New Roman" pitchFamily="18" charset="0"/>
                <a:cs typeface="Times New Roman" pitchFamily="18" charset="0"/>
              </a:rPr>
              <a:t>H</a:t>
            </a:r>
            <a:r>
              <a:rPr dirty="0" sz="3200" spc="20">
                <a:latin typeface="Times New Roman" pitchFamily="18" charset="0"/>
                <a:cs typeface="Times New Roman" pitchFamily="18" charset="0"/>
              </a:rPr>
              <a:t>O</a:t>
            </a:r>
            <a:r>
              <a:rPr dirty="0" sz="3200" spc="-235">
                <a:latin typeface="Times New Roman" pitchFamily="18" charset="0"/>
                <a:cs typeface="Times New Roman" pitchFamily="18" charset="0"/>
              </a:rPr>
              <a:t> </a:t>
            </a:r>
            <a:r>
              <a:rPr dirty="0" sz="3200" spc="-10">
                <a:latin typeface="Times New Roman" pitchFamily="18" charset="0"/>
                <a:cs typeface="Times New Roman" pitchFamily="18" charset="0"/>
              </a:rPr>
              <a:t>AR</a:t>
            </a:r>
            <a:r>
              <a:rPr dirty="0" sz="3200" spc="15">
                <a:latin typeface="Times New Roman" pitchFamily="18" charset="0"/>
                <a:cs typeface="Times New Roman" pitchFamily="18" charset="0"/>
              </a:rPr>
              <a:t>E</a:t>
            </a:r>
            <a:r>
              <a:rPr dirty="0" sz="3200" spc="-35">
                <a:latin typeface="Times New Roman" pitchFamily="18" charset="0"/>
                <a:cs typeface="Times New Roman" pitchFamily="18" charset="0"/>
              </a:rPr>
              <a:t> </a:t>
            </a:r>
            <a:r>
              <a:rPr dirty="0" sz="3200" spc="-10">
                <a:latin typeface="Times New Roman" pitchFamily="18" charset="0"/>
                <a:cs typeface="Times New Roman" pitchFamily="18" charset="0"/>
              </a:rPr>
              <a:t>T</a:t>
            </a:r>
            <a:r>
              <a:rPr dirty="0" sz="3200" spc="-15">
                <a:latin typeface="Times New Roman" pitchFamily="18" charset="0"/>
                <a:cs typeface="Times New Roman" pitchFamily="18" charset="0"/>
              </a:rPr>
              <a:t>H</a:t>
            </a:r>
            <a:r>
              <a:rPr dirty="0" sz="3200" spc="15">
                <a:latin typeface="Times New Roman" pitchFamily="18" charset="0"/>
                <a:cs typeface="Times New Roman" pitchFamily="18" charset="0"/>
              </a:rPr>
              <a:t>E</a:t>
            </a:r>
            <a:r>
              <a:rPr dirty="0" sz="3200" spc="-35">
                <a:latin typeface="Times New Roman" pitchFamily="18" charset="0"/>
                <a:cs typeface="Times New Roman" pitchFamily="18" charset="0"/>
              </a:rPr>
              <a:t> </a:t>
            </a:r>
            <a:r>
              <a:rPr dirty="0" sz="3200" spc="-20">
                <a:latin typeface="Times New Roman" pitchFamily="18" charset="0"/>
                <a:cs typeface="Times New Roman" pitchFamily="18" charset="0"/>
              </a:rPr>
              <a:t>E</a:t>
            </a:r>
            <a:r>
              <a:rPr dirty="0" sz="3200" spc="30">
                <a:latin typeface="Times New Roman" pitchFamily="18" charset="0"/>
                <a:cs typeface="Times New Roman" pitchFamily="18" charset="0"/>
              </a:rPr>
              <a:t>N</a:t>
            </a:r>
            <a:r>
              <a:rPr dirty="0" sz="3200" spc="15">
                <a:latin typeface="Times New Roman" pitchFamily="18" charset="0"/>
                <a:cs typeface="Times New Roman" pitchFamily="18" charset="0"/>
              </a:rPr>
              <a:t>D</a:t>
            </a:r>
            <a:r>
              <a:rPr dirty="0" sz="3200" spc="-45">
                <a:latin typeface="Times New Roman" pitchFamily="18" charset="0"/>
                <a:cs typeface="Times New Roman" pitchFamily="18" charset="0"/>
              </a:rPr>
              <a:t> </a:t>
            </a:r>
            <a:r>
              <a:rPr dirty="0" sz="3200">
                <a:latin typeface="Times New Roman" pitchFamily="18" charset="0"/>
                <a:cs typeface="Times New Roman" pitchFamily="18" charset="0"/>
              </a:rPr>
              <a:t>U</a:t>
            </a:r>
            <a:r>
              <a:rPr dirty="0" sz="3200" spc="10">
                <a:latin typeface="Times New Roman" pitchFamily="18" charset="0"/>
                <a:cs typeface="Times New Roman" pitchFamily="18" charset="0"/>
              </a:rPr>
              <a:t>S</a:t>
            </a:r>
            <a:r>
              <a:rPr dirty="0" sz="3200" spc="-25">
                <a:latin typeface="Times New Roman" pitchFamily="18" charset="0"/>
                <a:cs typeface="Times New Roman" pitchFamily="18" charset="0"/>
              </a:rPr>
              <a:t>E</a:t>
            </a:r>
            <a:r>
              <a:rPr dirty="0" sz="3200" spc="-10">
                <a:latin typeface="Times New Roman" pitchFamily="18" charset="0"/>
                <a:cs typeface="Times New Roman" pitchFamily="18" charset="0"/>
              </a:rPr>
              <a:t>R</a:t>
            </a:r>
            <a:r>
              <a:rPr dirty="0" sz="3200" spc="5">
                <a:latin typeface="Times New Roman" pitchFamily="18" charset="0"/>
                <a:cs typeface="Times New Roman" pitchFamily="18" charset="0"/>
              </a:rPr>
              <a:t>S?</a:t>
            </a:r>
            <a:endParaRPr dirty="0" sz="3200">
              <a:latin typeface="Times New Roman" pitchFamily="18" charset="0"/>
              <a:cs typeface="Times New Roman" pitchFamily="18" charset="0"/>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TextBox 8"/>
          <p:cNvSpPr txBox="1"/>
          <p:nvPr/>
        </p:nvSpPr>
        <p:spPr>
          <a:xfrm>
            <a:off x="723900" y="1555552"/>
            <a:ext cx="8953500" cy="4491990"/>
          </a:xfrm>
          <a:prstGeom prst="rect"/>
          <a:noFill/>
        </p:spPr>
        <p:txBody>
          <a:bodyPr rtlCol="0" wrap="square">
            <a:spAutoFit/>
          </a:bodyPr>
          <a:p>
            <a:pPr algn="just">
              <a:lnSpc>
                <a:spcPct val="150000"/>
              </a:lnSpc>
            </a:pPr>
            <a:r>
              <a:rPr dirty="0" sz="2800" lang="en-GB">
                <a:latin typeface="Times New Roman" pitchFamily="18" charset="0"/>
                <a:cs typeface="Times New Roman" pitchFamily="18" charset="0"/>
              </a:rPr>
              <a:t>The end users of the information in the bar graph are likely to include:</a:t>
            </a:r>
          </a:p>
          <a:p>
            <a:pPr algn="just" indent="-342900" marL="342900">
              <a:lnSpc>
                <a:spcPct val="150000"/>
              </a:lnSpc>
              <a:buAutoNum type="arabicPeriod"/>
            </a:pPr>
            <a:r>
              <a:rPr dirty="0" sz="2800" lang="en-US">
                <a:latin typeface="Times New Roman" pitchFamily="18" charset="0"/>
                <a:cs typeface="Times New Roman" pitchFamily="18" charset="0"/>
              </a:rPr>
              <a:t>Human Resources (HR) Managers</a:t>
            </a:r>
          </a:p>
          <a:p>
            <a:pPr algn="just" indent="-342900" marL="342900">
              <a:lnSpc>
                <a:spcPct val="150000"/>
              </a:lnSpc>
              <a:buAutoNum type="arabicPeriod"/>
            </a:pPr>
            <a:r>
              <a:rPr dirty="0" sz="2800" lang="en-US">
                <a:latin typeface="Times New Roman" pitchFamily="18" charset="0"/>
                <a:cs typeface="Times New Roman" pitchFamily="18" charset="0"/>
              </a:rPr>
              <a:t>Department Heads</a:t>
            </a:r>
          </a:p>
          <a:p>
            <a:pPr algn="just" indent="-342900" marL="342900">
              <a:lnSpc>
                <a:spcPct val="150000"/>
              </a:lnSpc>
              <a:buAutoNum type="arabicPeriod"/>
            </a:pPr>
            <a:r>
              <a:rPr dirty="0" sz="2800" lang="en-US">
                <a:latin typeface="Times New Roman" pitchFamily="18" charset="0"/>
                <a:cs typeface="Times New Roman" pitchFamily="18" charset="0"/>
              </a:rPr>
              <a:t>Executives and Leadership</a:t>
            </a:r>
          </a:p>
          <a:p>
            <a:pPr algn="just" indent="-342900" marL="342900">
              <a:lnSpc>
                <a:spcPct val="150000"/>
              </a:lnSpc>
              <a:buAutoNum type="arabicPeriod"/>
            </a:pPr>
            <a:r>
              <a:rPr dirty="0" sz="2800" lang="en-US">
                <a:latin typeface="Times New Roman" pitchFamily="18" charset="0"/>
                <a:cs typeface="Times New Roman" pitchFamily="18" charset="0"/>
              </a:rPr>
              <a:t>Diversity and Inclusion Officers</a:t>
            </a:r>
          </a:p>
          <a:p>
            <a:pPr algn="just" indent="-342900" marL="342900">
              <a:lnSpc>
                <a:spcPct val="150000"/>
              </a:lnSpc>
              <a:buAutoNum type="arabicPeriod"/>
            </a:pPr>
            <a:r>
              <a:rPr dirty="0" sz="2800" lang="en-US">
                <a:latin typeface="Times New Roman" pitchFamily="18" charset="0"/>
                <a:cs typeface="Times New Roman" pitchFamily="18" charset="0"/>
              </a:rPr>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TextBox 7"/>
          <p:cNvSpPr txBox="1"/>
          <p:nvPr/>
        </p:nvSpPr>
        <p:spPr>
          <a:xfrm>
            <a:off x="2987747" y="1525548"/>
            <a:ext cx="5396023" cy="4985980"/>
          </a:xfrm>
          <a:prstGeom prst="rect"/>
          <a:noFill/>
        </p:spPr>
        <p:txBody>
          <a:bodyPr rtlCol="0" wrap="square">
            <a:spAutoFit/>
          </a:bodyPr>
          <a:p>
            <a:endParaRPr dirty="0" sz="1800" lang="en-GB" spc="10"/>
          </a:p>
          <a:p>
            <a:pPr algn="just"/>
            <a:endParaRPr dirty="0" sz="2000" lang="en-GB" spc="10" smtClean="0"/>
          </a:p>
          <a:p>
            <a:pPr algn="just"/>
            <a:r>
              <a:rPr b="1" dirty="0" sz="2000" lang="en-GB" spc="10" smtClean="0">
                <a:latin typeface="Times New Roman" pitchFamily="18" charset="0"/>
                <a:cs typeface="Times New Roman" pitchFamily="18" charset="0"/>
              </a:rPr>
              <a:t>O</a:t>
            </a:r>
            <a:r>
              <a:rPr b="1" dirty="0" sz="2000" lang="en-GB" spc="25" smtClean="0">
                <a:latin typeface="Times New Roman" pitchFamily="18" charset="0"/>
                <a:cs typeface="Times New Roman" pitchFamily="18" charset="0"/>
              </a:rPr>
              <a:t>U</a:t>
            </a:r>
            <a:r>
              <a:rPr b="1" dirty="0" sz="2000" lang="en-GB" smtClean="0">
                <a:latin typeface="Times New Roman" pitchFamily="18" charset="0"/>
                <a:cs typeface="Times New Roman" pitchFamily="18" charset="0"/>
              </a:rPr>
              <a:t>R</a:t>
            </a:r>
            <a:r>
              <a:rPr b="1" dirty="0" sz="2000" lang="en-GB" spc="5" smtClean="0">
                <a:latin typeface="Times New Roman" pitchFamily="18" charset="0"/>
                <a:cs typeface="Times New Roman" pitchFamily="18" charset="0"/>
              </a:rPr>
              <a:t> </a:t>
            </a:r>
            <a:r>
              <a:rPr b="1" dirty="0" sz="2000" lang="en-GB" spc="25">
                <a:latin typeface="Times New Roman" pitchFamily="18" charset="0"/>
                <a:cs typeface="Times New Roman" pitchFamily="18" charset="0"/>
              </a:rPr>
              <a:t>S</a:t>
            </a:r>
            <a:r>
              <a:rPr b="1" dirty="0" sz="2000" lang="en-GB" spc="10">
                <a:latin typeface="Times New Roman" pitchFamily="18" charset="0"/>
                <a:cs typeface="Times New Roman" pitchFamily="18" charset="0"/>
              </a:rPr>
              <a:t>O</a:t>
            </a:r>
            <a:r>
              <a:rPr b="1" dirty="0" sz="2000" lang="en-GB" spc="25">
                <a:latin typeface="Times New Roman" pitchFamily="18" charset="0"/>
                <a:cs typeface="Times New Roman" pitchFamily="18" charset="0"/>
              </a:rPr>
              <a:t>LU</a:t>
            </a:r>
            <a:r>
              <a:rPr b="1" dirty="0" sz="2000" lang="en-GB" spc="-35">
                <a:latin typeface="Times New Roman" pitchFamily="18" charset="0"/>
                <a:cs typeface="Times New Roman" pitchFamily="18" charset="0"/>
              </a:rPr>
              <a:t>T</a:t>
            </a:r>
            <a:r>
              <a:rPr b="1" dirty="0" sz="2000" lang="en-GB" spc="-30">
                <a:latin typeface="Times New Roman" pitchFamily="18" charset="0"/>
                <a:cs typeface="Times New Roman" pitchFamily="18" charset="0"/>
              </a:rPr>
              <a:t>I</a:t>
            </a:r>
            <a:r>
              <a:rPr b="1" dirty="0" sz="2000" lang="en-GB" spc="10">
                <a:latin typeface="Times New Roman" pitchFamily="18" charset="0"/>
                <a:cs typeface="Times New Roman" pitchFamily="18" charset="0"/>
              </a:rPr>
              <a:t>O</a:t>
            </a:r>
            <a:r>
              <a:rPr b="1" dirty="0" sz="2000" lang="en-GB">
                <a:latin typeface="Times New Roman" pitchFamily="18" charset="0"/>
                <a:cs typeface="Times New Roman" pitchFamily="18" charset="0"/>
              </a:rPr>
              <a:t>N</a:t>
            </a:r>
            <a:r>
              <a:rPr b="1" dirty="0" sz="2000" lang="en-GB" spc="-345">
                <a:latin typeface="Times New Roman" pitchFamily="18" charset="0"/>
                <a:cs typeface="Times New Roman" pitchFamily="18" charset="0"/>
              </a:rPr>
              <a:t> </a:t>
            </a:r>
            <a:r>
              <a:rPr b="1" dirty="0" sz="2000" lang="en-GB" spc="-35">
                <a:latin typeface="Times New Roman" pitchFamily="18" charset="0"/>
                <a:cs typeface="Times New Roman" pitchFamily="18" charset="0"/>
              </a:rPr>
              <a:t>A</a:t>
            </a:r>
            <a:r>
              <a:rPr b="1" dirty="0" sz="2000" lang="en-GB" spc="-5">
                <a:latin typeface="Times New Roman" pitchFamily="18" charset="0"/>
                <a:cs typeface="Times New Roman" pitchFamily="18" charset="0"/>
              </a:rPr>
              <a:t>N</a:t>
            </a:r>
            <a:r>
              <a:rPr b="1" dirty="0" sz="2000" lang="en-GB">
                <a:latin typeface="Times New Roman" pitchFamily="18" charset="0"/>
                <a:cs typeface="Times New Roman" pitchFamily="18" charset="0"/>
              </a:rPr>
              <a:t>D</a:t>
            </a:r>
            <a:r>
              <a:rPr b="1" dirty="0" sz="2000" lang="en-GB" spc="35">
                <a:latin typeface="Times New Roman" pitchFamily="18" charset="0"/>
                <a:cs typeface="Times New Roman" pitchFamily="18" charset="0"/>
              </a:rPr>
              <a:t> </a:t>
            </a:r>
            <a:r>
              <a:rPr b="1" dirty="0" sz="2000" lang="en-GB" spc="-30">
                <a:latin typeface="Times New Roman" pitchFamily="18" charset="0"/>
                <a:cs typeface="Times New Roman" pitchFamily="18" charset="0"/>
              </a:rPr>
              <a:t>I</a:t>
            </a:r>
            <a:r>
              <a:rPr b="1" dirty="0" sz="2000" lang="en-GB" spc="-35">
                <a:latin typeface="Times New Roman" pitchFamily="18" charset="0"/>
                <a:cs typeface="Times New Roman" pitchFamily="18" charset="0"/>
              </a:rPr>
              <a:t>T</a:t>
            </a:r>
            <a:r>
              <a:rPr b="1" dirty="0" sz="2000" lang="en-GB">
                <a:latin typeface="Times New Roman" pitchFamily="18" charset="0"/>
                <a:cs typeface="Times New Roman" pitchFamily="18" charset="0"/>
              </a:rPr>
              <a:t>S</a:t>
            </a:r>
            <a:r>
              <a:rPr b="1" dirty="0" sz="2000" lang="en-GB" spc="60">
                <a:latin typeface="Times New Roman" pitchFamily="18" charset="0"/>
                <a:cs typeface="Times New Roman" pitchFamily="18" charset="0"/>
              </a:rPr>
              <a:t> </a:t>
            </a:r>
            <a:r>
              <a:rPr b="1" dirty="0" sz="2000" lang="en-GB" spc="-295">
                <a:latin typeface="Times New Roman" pitchFamily="18" charset="0"/>
                <a:cs typeface="Times New Roman" pitchFamily="18" charset="0"/>
              </a:rPr>
              <a:t>V </a:t>
            </a:r>
            <a:r>
              <a:rPr b="1" dirty="0" sz="2000" lang="en-GB" spc="-35">
                <a:latin typeface="Times New Roman" pitchFamily="18" charset="0"/>
                <a:cs typeface="Times New Roman" pitchFamily="18" charset="0"/>
              </a:rPr>
              <a:t>A</a:t>
            </a:r>
            <a:r>
              <a:rPr b="1" dirty="0" sz="2000" lang="en-GB" spc="25">
                <a:latin typeface="Times New Roman" pitchFamily="18" charset="0"/>
                <a:cs typeface="Times New Roman" pitchFamily="18" charset="0"/>
              </a:rPr>
              <a:t>LU</a:t>
            </a:r>
            <a:r>
              <a:rPr b="1" dirty="0" sz="2000" lang="en-GB">
                <a:latin typeface="Times New Roman" pitchFamily="18" charset="0"/>
                <a:cs typeface="Times New Roman" pitchFamily="18" charset="0"/>
              </a:rPr>
              <a:t>E</a:t>
            </a:r>
            <a:r>
              <a:rPr b="1" dirty="0" sz="2000" lang="en-GB" spc="-65">
                <a:latin typeface="Times New Roman" pitchFamily="18" charset="0"/>
                <a:cs typeface="Times New Roman" pitchFamily="18" charset="0"/>
              </a:rPr>
              <a:t> </a:t>
            </a:r>
            <a:r>
              <a:rPr b="1" dirty="0" sz="2000" lang="en-GB" spc="-15">
                <a:latin typeface="Times New Roman" pitchFamily="18" charset="0"/>
                <a:cs typeface="Times New Roman" pitchFamily="18" charset="0"/>
              </a:rPr>
              <a:t>P</a:t>
            </a:r>
            <a:r>
              <a:rPr b="1" dirty="0" sz="2000" lang="en-GB" spc="-30">
                <a:latin typeface="Times New Roman" pitchFamily="18" charset="0"/>
                <a:cs typeface="Times New Roman" pitchFamily="18" charset="0"/>
              </a:rPr>
              <a:t>R</a:t>
            </a:r>
            <a:r>
              <a:rPr b="1" dirty="0" sz="2000" lang="en-GB" spc="10">
                <a:latin typeface="Times New Roman" pitchFamily="18" charset="0"/>
                <a:cs typeface="Times New Roman" pitchFamily="18" charset="0"/>
              </a:rPr>
              <a:t>O</a:t>
            </a:r>
            <a:r>
              <a:rPr b="1" dirty="0" sz="2000" lang="en-GB" spc="-15">
                <a:latin typeface="Times New Roman" pitchFamily="18" charset="0"/>
                <a:cs typeface="Times New Roman" pitchFamily="18" charset="0"/>
              </a:rPr>
              <a:t>P</a:t>
            </a:r>
            <a:r>
              <a:rPr b="1" dirty="0" sz="2000" lang="en-GB" spc="10">
                <a:latin typeface="Times New Roman" pitchFamily="18" charset="0"/>
                <a:cs typeface="Times New Roman" pitchFamily="18" charset="0"/>
              </a:rPr>
              <a:t>O</a:t>
            </a:r>
            <a:r>
              <a:rPr b="1" dirty="0" sz="2000" lang="en-GB" spc="25">
                <a:latin typeface="Times New Roman" pitchFamily="18" charset="0"/>
                <a:cs typeface="Times New Roman" pitchFamily="18" charset="0"/>
              </a:rPr>
              <a:t>S</a:t>
            </a:r>
            <a:r>
              <a:rPr b="1" dirty="0" sz="2000" lang="en-GB" spc="-30">
                <a:latin typeface="Times New Roman" pitchFamily="18" charset="0"/>
                <a:cs typeface="Times New Roman" pitchFamily="18" charset="0"/>
              </a:rPr>
              <a:t>I</a:t>
            </a:r>
            <a:r>
              <a:rPr b="1" dirty="0" sz="2000" lang="en-GB" spc="-35">
                <a:latin typeface="Times New Roman" pitchFamily="18" charset="0"/>
                <a:cs typeface="Times New Roman" pitchFamily="18" charset="0"/>
              </a:rPr>
              <a:t>T</a:t>
            </a:r>
            <a:r>
              <a:rPr b="1" dirty="0" sz="2000" lang="en-GB" spc="-30">
                <a:latin typeface="Times New Roman" pitchFamily="18" charset="0"/>
                <a:cs typeface="Times New Roman" pitchFamily="18" charset="0"/>
              </a:rPr>
              <a:t>I</a:t>
            </a:r>
            <a:r>
              <a:rPr b="1" dirty="0" sz="2000" lang="en-GB" spc="10">
                <a:latin typeface="Times New Roman" pitchFamily="18" charset="0"/>
                <a:cs typeface="Times New Roman" pitchFamily="18" charset="0"/>
              </a:rPr>
              <a:t>O</a:t>
            </a:r>
            <a:r>
              <a:rPr b="1" dirty="0" sz="2000" lang="en-GB">
                <a:latin typeface="Times New Roman" pitchFamily="18" charset="0"/>
                <a:cs typeface="Times New Roman" pitchFamily="18" charset="0"/>
              </a:rPr>
              <a:t>N IS AS FOLLOWS</a:t>
            </a:r>
            <a:r>
              <a:rPr b="1" dirty="0" sz="2000" lang="en-GB" smtClean="0">
                <a:latin typeface="Times New Roman" pitchFamily="18" charset="0"/>
                <a:cs typeface="Times New Roman" pitchFamily="18" charset="0"/>
              </a:rPr>
              <a:t>:</a:t>
            </a:r>
          </a:p>
          <a:p>
            <a:pPr algn="just"/>
            <a:endParaRPr dirty="0" sz="2000" lang="en-GB"/>
          </a:p>
          <a:p>
            <a:pPr algn="just" indent="-342900" marL="342900">
              <a:buAutoNum type="arabicPeriod"/>
            </a:pPr>
            <a:r>
              <a:rPr dirty="0" sz="2000" lang="en-US"/>
              <a:t>Data-Driven Decision-Making</a:t>
            </a:r>
          </a:p>
          <a:p>
            <a:pPr algn="just" indent="-342900" marL="342900">
              <a:buAutoNum type="arabicPeriod"/>
            </a:pPr>
            <a:r>
              <a:rPr dirty="0" sz="2000" lang="en-US"/>
              <a:t>Enhanced Performance Management</a:t>
            </a:r>
          </a:p>
          <a:p>
            <a:pPr algn="just" indent="-342900" marL="342900">
              <a:buAutoNum type="arabicPeriod"/>
            </a:pPr>
            <a:r>
              <a:rPr dirty="0" sz="2000" lang="en-US"/>
              <a:t>Promoting Equity and Inclusion</a:t>
            </a:r>
          </a:p>
          <a:p>
            <a:pPr algn="just" indent="-342900" marL="342900">
              <a:buAutoNum type="arabicPeriod"/>
            </a:pPr>
            <a:r>
              <a:rPr dirty="0" sz="2000" lang="en-GB"/>
              <a:t>Historical Insights and Trend Analysis</a:t>
            </a:r>
          </a:p>
          <a:p>
            <a:pPr algn="just" indent="-342900" marL="342900">
              <a:buAutoNum type="arabicPeriod"/>
            </a:pPr>
            <a:r>
              <a:rPr dirty="0" sz="2000" lang="en-US"/>
              <a:t>Resource Optimization</a:t>
            </a:r>
          </a:p>
          <a:p>
            <a:pPr algn="just"/>
            <a:endParaRPr dirty="0" sz="2000" lang="en-GB"/>
          </a:p>
          <a:p>
            <a:pPr algn="just"/>
            <a:r>
              <a:rPr dirty="0" sz="2000" lang="en-GB" smtClean="0"/>
              <a:t>Our </a:t>
            </a:r>
            <a:r>
              <a:rPr dirty="0" sz="2000" lang="en-GB"/>
              <a:t>solution delivers actionable insights that help organizations improve overall performance, promote fairness, and optimize resource utilization, ultimately driving better business outcomes</a:t>
            </a:r>
            <a:r>
              <a:rPr dirty="0" lang="en-GB"/>
              <a:t>.</a:t>
            </a:r>
            <a:endParaRPr dirty="0" sz="180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p:txBody>
          <a:bodyPr/>
          <a:p>
            <a:r>
              <a:rPr dirty="0" lang="en-IN"/>
              <a:t>Dataset Description</a:t>
            </a:r>
          </a:p>
        </p:txBody>
      </p:sp>
      <p:sp>
        <p:nvSpPr>
          <p:cNvPr id="1048668" name="TextBox 2"/>
          <p:cNvSpPr txBox="1"/>
          <p:nvPr/>
        </p:nvSpPr>
        <p:spPr>
          <a:xfrm>
            <a:off x="755332" y="1143634"/>
            <a:ext cx="8845868" cy="7294305"/>
          </a:xfrm>
          <a:prstGeom prst="rect"/>
          <a:noFill/>
        </p:spPr>
        <p:txBody>
          <a:bodyPr rtlCol="0" wrap="square">
            <a:spAutoFit/>
          </a:bodyPr>
          <a:p>
            <a:pPr algn="just" indent="-285750" marL="285750">
              <a:buFont typeface="Arial" panose="020B0604020202020204" pitchFamily="34" charset="0"/>
              <a:buChar char="•"/>
            </a:pPr>
            <a:r>
              <a:rPr b="1" dirty="0" lang="en-IN">
                <a:latin typeface="Times New Roman" pitchFamily="18" charset="0"/>
                <a:cs typeface="Times New Roman" pitchFamily="18" charset="0"/>
              </a:rPr>
              <a:t>Employees:</a:t>
            </a:r>
          </a:p>
          <a:p>
            <a:pPr algn="just"/>
            <a:endParaRPr dirty="0" lang="en-IN">
              <a:latin typeface="Times New Roman" pitchFamily="18" charset="0"/>
              <a:cs typeface="Times New Roman" pitchFamily="18" charset="0"/>
            </a:endParaRPr>
          </a:p>
          <a:p>
            <a:pPr algn="just" indent="-285750" marL="285750">
              <a:buFont typeface="Wingdings" panose="05000000000000000000" pitchFamily="2" charset="2"/>
              <a:buChar char="ü"/>
            </a:pPr>
            <a:r>
              <a:rPr dirty="0" lang="en-IN">
                <a:latin typeface="Times New Roman" pitchFamily="18" charset="0"/>
                <a:cs typeface="Times New Roman" pitchFamily="18" charset="0"/>
              </a:rPr>
              <a:t>Employee ID</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Gender Code</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Employee type</a:t>
            </a:r>
          </a:p>
          <a:p>
            <a:pPr algn="just"/>
            <a:endParaRPr dirty="0" lang="en-IN">
              <a:latin typeface="Times New Roman" pitchFamily="18" charset="0"/>
              <a:cs typeface="Times New Roman" pitchFamily="18" charset="0"/>
            </a:endParaRPr>
          </a:p>
          <a:p>
            <a:pPr algn="just" indent="-285750" marL="285750">
              <a:buFont typeface="Arial" panose="020B0604020202020204" pitchFamily="34" charset="0"/>
              <a:buChar char="•"/>
            </a:pPr>
            <a:r>
              <a:rPr dirty="0" lang="en-IN">
                <a:latin typeface="Times New Roman" pitchFamily="18" charset="0"/>
                <a:cs typeface="Times New Roman" pitchFamily="18" charset="0"/>
              </a:rPr>
              <a:t>Departments:</a:t>
            </a:r>
          </a:p>
          <a:p>
            <a:pPr algn="just"/>
            <a:endParaRPr dirty="0" lang="en-IN">
              <a:latin typeface="Times New Roman" pitchFamily="18" charset="0"/>
              <a:cs typeface="Times New Roman" pitchFamily="18" charset="0"/>
            </a:endParaRPr>
          </a:p>
          <a:p>
            <a:pPr algn="just" indent="-285750" marL="285750">
              <a:buFont typeface="Wingdings" panose="05000000000000000000" pitchFamily="2" charset="2"/>
              <a:buChar char="ü"/>
            </a:pPr>
            <a:r>
              <a:rPr dirty="0" lang="en-IN">
                <a:latin typeface="Times New Roman" pitchFamily="18" charset="0"/>
                <a:cs typeface="Times New Roman" pitchFamily="18" charset="0"/>
              </a:rPr>
              <a:t>Department ID</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Department Name</a:t>
            </a:r>
          </a:p>
          <a:p>
            <a:pPr algn="just" indent="-285750" marL="285750">
              <a:buFont typeface="Arial" panose="020B0604020202020204" pitchFamily="34" charset="0"/>
              <a:buChar char="•"/>
            </a:pPr>
            <a:r>
              <a:rPr dirty="0" lang="en-IN">
                <a:latin typeface="Times New Roman" pitchFamily="18" charset="0"/>
                <a:cs typeface="Times New Roman" pitchFamily="18" charset="0"/>
              </a:rPr>
              <a:t>Performance Score:</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Performance Score ID</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Score Date</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Year</a:t>
            </a:r>
          </a:p>
          <a:p>
            <a:pPr algn="just" indent="-285750" marL="285750">
              <a:buFont typeface="Wingdings" panose="05000000000000000000" pitchFamily="2" charset="2"/>
              <a:buChar char="ü"/>
            </a:pPr>
            <a:endParaRPr dirty="0" lang="en-IN">
              <a:latin typeface="Times New Roman" pitchFamily="18" charset="0"/>
              <a:cs typeface="Times New Roman" pitchFamily="18" charset="0"/>
            </a:endParaRPr>
          </a:p>
          <a:p>
            <a:pPr algn="just" indent="-285750" marL="285750">
              <a:buFont typeface="Arial" panose="020B0604020202020204" pitchFamily="34" charset="0"/>
              <a:buChar char="•"/>
            </a:pPr>
            <a:r>
              <a:rPr dirty="0" lang="en-IN">
                <a:latin typeface="Times New Roman" pitchFamily="18" charset="0"/>
                <a:cs typeface="Times New Roman" pitchFamily="18" charset="0"/>
              </a:rPr>
              <a:t>Employees Details</a:t>
            </a:r>
          </a:p>
          <a:p>
            <a:pPr algn="just" indent="-285750" marL="285750">
              <a:buFont typeface="Wingdings" panose="05000000000000000000" pitchFamily="2" charset="2"/>
              <a:buChar char="ü"/>
            </a:pPr>
            <a:endParaRPr dirty="0" lang="en-IN">
              <a:latin typeface="Times New Roman" pitchFamily="18" charset="0"/>
              <a:cs typeface="Times New Roman" pitchFamily="18" charset="0"/>
            </a:endParaRPr>
          </a:p>
          <a:p>
            <a:pPr algn="just" indent="-285750" marL="285750">
              <a:buFont typeface="Wingdings" panose="05000000000000000000" pitchFamily="2" charset="2"/>
              <a:buChar char="ü"/>
            </a:pPr>
            <a:r>
              <a:rPr dirty="0" lang="en-IN">
                <a:latin typeface="Times New Roman" pitchFamily="18" charset="0"/>
                <a:cs typeface="Times New Roman" pitchFamily="18" charset="0"/>
              </a:rPr>
              <a:t>Employee ID</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Start Date</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End Date</a:t>
            </a:r>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362200" y="2354703"/>
            <a:ext cx="7239000" cy="2246769"/>
          </a:xfrm>
          <a:prstGeom prst="rect"/>
          <a:noFill/>
        </p:spPr>
        <p:txBody>
          <a:bodyPr rtlCol="0" wrap="square">
            <a:spAutoFit/>
          </a:bodyPr>
          <a:p>
            <a:pPr algn="just"/>
            <a:r>
              <a:rPr dirty="0" sz="2800" lang="en-GB" smtClean="0">
                <a:solidFill>
                  <a:srgbClr val="0D0D0D"/>
                </a:solidFill>
                <a:latin typeface="Times New Roman" panose="02020603050405020304" pitchFamily="18" charset="0"/>
                <a:cs typeface="Times New Roman" panose="02020603050405020304" pitchFamily="18" charset="0"/>
              </a:rPr>
              <a:t>=</a:t>
            </a:r>
            <a:r>
              <a:rPr dirty="0" sz="2800" lang="en-GB">
                <a:solidFill>
                  <a:srgbClr val="0D0D0D"/>
                </a:solidFill>
                <a:latin typeface="Times New Roman" panose="02020603050405020304" pitchFamily="18" charset="0"/>
                <a:cs typeface="Times New Roman" panose="02020603050405020304" pitchFamily="18" charset="0"/>
              </a:rPr>
              <a:t>J2+K2+L2+other components, </a:t>
            </a:r>
          </a:p>
          <a:p>
            <a:pPr algn="just"/>
            <a:r>
              <a:rPr dirty="0" sz="2800" lang="en-GB">
                <a:solidFill>
                  <a:srgbClr val="0D0D0D"/>
                </a:solidFill>
                <a:latin typeface="Times New Roman" panose="02020603050405020304" pitchFamily="18" charset="0"/>
                <a:cs typeface="Times New Roman" panose="02020603050405020304" pitchFamily="18" charset="0"/>
              </a:rPr>
              <a:t>=J2+K2+L2</a:t>
            </a:r>
          </a:p>
          <a:p>
            <a:pPr algn="just"/>
            <a:r>
              <a:rPr dirty="0" sz="2800" lang="en-GB" smtClean="0">
                <a:solidFill>
                  <a:srgbClr val="0D0D0D"/>
                </a:solidFill>
                <a:latin typeface="Times New Roman" panose="02020603050405020304" pitchFamily="18" charset="0"/>
                <a:cs typeface="Times New Roman" panose="02020603050405020304" pitchFamily="18" charset="0"/>
              </a:rPr>
              <a:t>=</a:t>
            </a:r>
            <a:r>
              <a:rPr dirty="0" sz="2800" lang="en-GB">
                <a:solidFill>
                  <a:srgbClr val="0D0D0D"/>
                </a:solidFill>
                <a:latin typeface="Times New Roman" panose="02020603050405020304" pitchFamily="18" charset="0"/>
                <a:cs typeface="Times New Roman" panose="02020603050405020304" pitchFamily="18" charset="0"/>
              </a:rPr>
              <a:t>F2-(G2+H2+I2)</a:t>
            </a:r>
          </a:p>
          <a:p>
            <a:pPr algn="just"/>
            <a:r>
              <a:rPr b="0" dirty="0" sz="2800" i="0" lang="en-GB">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Library 08</cp:lastModifiedBy>
  <dcterms:created xsi:type="dcterms:W3CDTF">2024-03-29T04:07:22Z</dcterms:created>
  <dcterms:modified xsi:type="dcterms:W3CDTF">2024-08-31T17:07:10Z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b325b21c785b4102bbb8ba58ee681124</vt:lpwstr>
  </property>
</Properties>
</file>