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pen Sans Bold" charset="1" panose="020B0806030504020204"/>
      <p:regular r:id="rId17"/>
    </p:embeddedFont>
    <p:embeddedFont>
      <p:font typeface="Maven Pro" charset="1" panose="00000500000000000000"/>
      <p:regular r:id="rId18"/>
    </p:embeddedFont>
    <p:embeddedFont>
      <p:font typeface="Maven Pro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7518" y="3287647"/>
            <a:ext cx="16740030" cy="169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2"/>
              </a:lnSpc>
            </a:pPr>
            <a:r>
              <a:rPr lang="en-US" b="true" sz="7890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THE </a:t>
            </a:r>
            <a:r>
              <a:rPr lang="en-US" b="true" sz="7890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RISE OF NO-CODE TOOLS: EMPOWERING NON-TECH TEAMS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11618" y="7535984"/>
            <a:ext cx="10864763" cy="503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Presented by TEAM-1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6705" y="2416175"/>
            <a:ext cx="16322595" cy="6842125"/>
            <a:chOff x="0" y="0"/>
            <a:chExt cx="4298955" cy="18020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98955" cy="1802041"/>
            </a:xfrm>
            <a:custGeom>
              <a:avLst/>
              <a:gdLst/>
              <a:ahLst/>
              <a:cxnLst/>
              <a:rect r="r" b="b" t="t" l="l"/>
              <a:pathLst>
                <a:path h="1802041" w="4298955">
                  <a:moveTo>
                    <a:pt x="24190" y="0"/>
                  </a:moveTo>
                  <a:lnTo>
                    <a:pt x="4274765" y="0"/>
                  </a:lnTo>
                  <a:cubicBezTo>
                    <a:pt x="4281181" y="0"/>
                    <a:pt x="4287334" y="2549"/>
                    <a:pt x="4291870" y="7085"/>
                  </a:cubicBezTo>
                  <a:cubicBezTo>
                    <a:pt x="4296406" y="11621"/>
                    <a:pt x="4298955" y="17774"/>
                    <a:pt x="4298955" y="24190"/>
                  </a:cubicBezTo>
                  <a:lnTo>
                    <a:pt x="4298955" y="1777852"/>
                  </a:lnTo>
                  <a:cubicBezTo>
                    <a:pt x="4298955" y="1791211"/>
                    <a:pt x="4288125" y="1802041"/>
                    <a:pt x="4274765" y="1802041"/>
                  </a:cubicBezTo>
                  <a:lnTo>
                    <a:pt x="24190" y="1802041"/>
                  </a:lnTo>
                  <a:cubicBezTo>
                    <a:pt x="17774" y="1802041"/>
                    <a:pt x="11621" y="1799493"/>
                    <a:pt x="7085" y="1794956"/>
                  </a:cubicBezTo>
                  <a:cubicBezTo>
                    <a:pt x="2549" y="1790420"/>
                    <a:pt x="0" y="1784267"/>
                    <a:pt x="0" y="1777852"/>
                  </a:cubicBezTo>
                  <a:lnTo>
                    <a:pt x="0" y="24190"/>
                  </a:lnTo>
                  <a:cubicBezTo>
                    <a:pt x="0" y="17774"/>
                    <a:pt x="2549" y="11621"/>
                    <a:pt x="7085" y="7085"/>
                  </a:cubicBezTo>
                  <a:cubicBezTo>
                    <a:pt x="11621" y="2549"/>
                    <a:pt x="17774" y="0"/>
                    <a:pt x="24190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98955" cy="1840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57558" y="2412189"/>
            <a:ext cx="15480890" cy="691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9122" indent="-299561" lvl="1">
              <a:lnSpc>
                <a:spcPts val="6937"/>
              </a:lnSpc>
              <a:buFont typeface="Arial"/>
              <a:buChar char="•"/>
            </a:pPr>
            <a:r>
              <a:rPr lang="en-US" b="true" sz="2775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Summa</a:t>
            </a:r>
            <a:r>
              <a:rPr lang="en-US" b="true" sz="2775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rize:</a:t>
            </a:r>
            <a:r>
              <a:rPr lang="en-US" sz="277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No-code tools are a powerful force for innovation, empowering non-tech teams to build solutions and automate workflows.</a:t>
            </a:r>
          </a:p>
          <a:p>
            <a:pPr algn="just" marL="599122" indent="-299561" lvl="1">
              <a:lnSpc>
                <a:spcPts val="6937"/>
              </a:lnSpc>
              <a:buFont typeface="Arial"/>
              <a:buChar char="•"/>
            </a:pPr>
            <a:r>
              <a:rPr lang="en-US" b="true" sz="2775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Empowerment:</a:t>
            </a:r>
            <a:r>
              <a:rPr lang="en-US" sz="277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They democratize technology, allowing those with business knowledge to directly address their challenges.</a:t>
            </a:r>
          </a:p>
          <a:p>
            <a:pPr algn="just" marL="599122" indent="-299561" lvl="1">
              <a:lnSpc>
                <a:spcPts val="6937"/>
              </a:lnSpc>
              <a:buFont typeface="Arial"/>
              <a:buChar char="•"/>
            </a:pPr>
            <a:r>
              <a:rPr lang="en-US" b="true" sz="2775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Call to Action:</a:t>
            </a:r>
            <a:r>
              <a:rPr lang="en-US" sz="277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Start small. Identify a pain point in your team and explore how a no-code tool could solve it. Be mindful of the risks, and collaborate with IT to ensure a successful and secure adoption.</a:t>
            </a:r>
          </a:p>
          <a:p>
            <a:pPr algn="just">
              <a:lnSpc>
                <a:spcPts val="6937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711495" y="727159"/>
            <a:ext cx="8865010" cy="917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7"/>
              </a:lnSpc>
            </a:pPr>
            <a:r>
              <a:rPr lang="en-US" b="true" sz="812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CONCLUSION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0">
            <a:off x="-606345" y="-41283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42983" y="9607921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8"/>
                </a:lnTo>
                <a:lnTo>
                  <a:pt x="0" y="13581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4150" y="3832722"/>
            <a:ext cx="12779699" cy="179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b="true" sz="1554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43940" y="5955758"/>
            <a:ext cx="9800119" cy="79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6"/>
              </a:lnSpc>
            </a:pPr>
            <a:r>
              <a:rPr lang="en-US" sz="5926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For your attention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6974593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3969" y="8304597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7582856" y="118636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2517066" y="-114300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1029" y="3429683"/>
            <a:ext cx="16334351" cy="6243223"/>
            <a:chOff x="0" y="0"/>
            <a:chExt cx="4302051" cy="16443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02051" cy="1644306"/>
            </a:xfrm>
            <a:custGeom>
              <a:avLst/>
              <a:gdLst/>
              <a:ahLst/>
              <a:cxnLst/>
              <a:rect r="r" b="b" t="t" l="l"/>
              <a:pathLst>
                <a:path h="1644306" w="4302051">
                  <a:moveTo>
                    <a:pt x="24172" y="0"/>
                  </a:moveTo>
                  <a:lnTo>
                    <a:pt x="4277879" y="0"/>
                  </a:lnTo>
                  <a:cubicBezTo>
                    <a:pt x="4284290" y="0"/>
                    <a:pt x="4290438" y="2547"/>
                    <a:pt x="4294972" y="7080"/>
                  </a:cubicBezTo>
                  <a:cubicBezTo>
                    <a:pt x="4299505" y="11613"/>
                    <a:pt x="4302051" y="17761"/>
                    <a:pt x="4302051" y="24172"/>
                  </a:cubicBezTo>
                  <a:lnTo>
                    <a:pt x="4302051" y="1620133"/>
                  </a:lnTo>
                  <a:cubicBezTo>
                    <a:pt x="4302051" y="1633483"/>
                    <a:pt x="4291229" y="1644306"/>
                    <a:pt x="4277879" y="1644306"/>
                  </a:cubicBezTo>
                  <a:lnTo>
                    <a:pt x="24172" y="1644306"/>
                  </a:lnTo>
                  <a:cubicBezTo>
                    <a:pt x="17761" y="1644306"/>
                    <a:pt x="11613" y="1641759"/>
                    <a:pt x="7080" y="1637226"/>
                  </a:cubicBezTo>
                  <a:cubicBezTo>
                    <a:pt x="2547" y="1632693"/>
                    <a:pt x="0" y="1626544"/>
                    <a:pt x="0" y="1620133"/>
                  </a:cubicBezTo>
                  <a:lnTo>
                    <a:pt x="0" y="24172"/>
                  </a:lnTo>
                  <a:cubicBezTo>
                    <a:pt x="0" y="17761"/>
                    <a:pt x="2547" y="11613"/>
                    <a:pt x="7080" y="7080"/>
                  </a:cubicBezTo>
                  <a:cubicBezTo>
                    <a:pt x="11613" y="2547"/>
                    <a:pt x="17761" y="0"/>
                    <a:pt x="24172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02051" cy="16824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3950646"/>
            <a:ext cx="8115300" cy="4977799"/>
            <a:chOff x="0" y="0"/>
            <a:chExt cx="10820400" cy="663706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304800"/>
              <a:ext cx="10820400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In</a:t>
              </a: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troduction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246541"/>
              <a:ext cx="10820400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Market Trends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797883"/>
              <a:ext cx="10820400" cy="38391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Benefits for Non-Tech Teams</a:t>
              </a:r>
            </a:p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Popular No-Code Platforms</a:t>
              </a:r>
            </a:p>
            <a:p>
              <a:pPr algn="just">
                <a:lnSpc>
                  <a:spcPts val="8084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48204" y="4010025"/>
            <a:ext cx="10495489" cy="4100313"/>
            <a:chOff x="0" y="0"/>
            <a:chExt cx="13993985" cy="546708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381789" y="-304800"/>
              <a:ext cx="13612196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Real-World Use Cases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54526" y="1246541"/>
              <a:ext cx="13612196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Challenges and Risks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27263" y="2797883"/>
              <a:ext cx="13612196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Future Outlook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4349224"/>
              <a:ext cx="13612196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Conclusion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995148" y="739304"/>
            <a:ext cx="8297704" cy="84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1"/>
              </a:lnSpc>
            </a:pPr>
            <a:r>
              <a:rPr lang="en-US" b="true" sz="730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OVERVIEW</a:t>
            </a:r>
          </a:p>
        </p:txBody>
      </p:sp>
      <p:sp>
        <p:nvSpPr>
          <p:cNvPr name="Freeform 15" id="15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7543586" y="-104775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1" y="0"/>
                </a:lnTo>
                <a:lnTo>
                  <a:pt x="51622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259300" y="8993826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3501" y="2145665"/>
            <a:ext cx="16575799" cy="814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b="true" sz="31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What A</a:t>
            </a:r>
            <a:r>
              <a:rPr lang="en-US" b="true" sz="31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 No-Code Tools?</a:t>
            </a:r>
          </a:p>
          <a:p>
            <a:pPr algn="just">
              <a:lnSpc>
                <a:spcPts val="4340"/>
              </a:lnSpc>
            </a:pPr>
          </a:p>
          <a:p>
            <a:pPr algn="just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Software that allows users to create applications, websites, and automations without writing any code.</a:t>
            </a:r>
          </a:p>
          <a:p>
            <a:pPr algn="just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They use visual interfaces, drag-and-drop builders, and pre-built components.</a:t>
            </a:r>
          </a:p>
          <a:p>
            <a:pPr algn="just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Think of it like building with digital LEGOs instead of traditional programming.</a:t>
            </a:r>
          </a:p>
          <a:p>
            <a:pPr algn="just">
              <a:lnSpc>
                <a:spcPts val="4340"/>
              </a:lnSpc>
            </a:pPr>
          </a:p>
          <a:p>
            <a:pPr algn="just">
              <a:lnSpc>
                <a:spcPts val="4340"/>
              </a:lnSpc>
            </a:pPr>
            <a:r>
              <a:rPr lang="en-US" b="true" sz="31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Why Does This Topic Matter?</a:t>
            </a:r>
          </a:p>
          <a:p>
            <a:pPr algn="just">
              <a:lnSpc>
                <a:spcPts val="4340"/>
              </a:lnSpc>
            </a:pPr>
          </a:p>
          <a:p>
            <a:pPr algn="just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Accelerates Innovation: Teams can build and test ideas much faster.</a:t>
            </a:r>
          </a:p>
          <a:p>
            <a:pPr algn="just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Democratizes Technology: Puts power in the hands of the people who understand the business problems best.</a:t>
            </a:r>
          </a:p>
          <a:p>
            <a:pPr algn="just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Reduces Reliance on IT: Frees up development teams to focus on core, complex projects.</a:t>
            </a:r>
          </a:p>
          <a:p>
            <a:pPr algn="just">
              <a:lnSpc>
                <a:spcPts val="434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999625" y="427905"/>
            <a:ext cx="1228874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9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INTRODUCTION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1362268" y="-3429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860217" y="9258300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5400000">
            <a:off x="15201900" y="-58174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6220" y="2277037"/>
            <a:ext cx="8101920" cy="640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Rapid Ma</a:t>
            </a: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rket Growth: The no-code market is projected to reach over $45 billion by 2030 (Source: Grand View Research). 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Increased Adoption: 80% of businesses are expected to use no-code or low-code development by 2024 (Source: Gartner).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"Citizen Developers": The rise of non-technical professionals who build applications for their own teams, driving a new wave of innovation.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070227" y="715962"/>
            <a:ext cx="9095826" cy="9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MARKE</a:t>
            </a: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 TRENDS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615213" y="2277037"/>
            <a:ext cx="7101681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D</a:t>
            </a: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rivers of Adoption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Developer shortages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Need for agility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Rise of citizen developers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6220" y="736596"/>
            <a:ext cx="15894371" cy="763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b="true" sz="66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BENEFITS FO</a:t>
            </a:r>
            <a:r>
              <a:rPr lang="en-US" b="true" sz="66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 NON-TECH TEAMS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9023" y="2028952"/>
            <a:ext cx="17221094" cy="8258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16"/>
              </a:lnSpc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Marketing</a:t>
            </a:r>
          </a:p>
          <a:p>
            <a:pPr algn="just">
              <a:lnSpc>
                <a:spcPts val="3616"/>
              </a:lnSpc>
            </a:pPr>
          </a:p>
          <a:p>
            <a:pPr algn="just" marL="690881" indent="-345440" lvl="1">
              <a:lnSpc>
                <a:spcPts val="3616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Quickly build landing pages and marketing campaigns.</a:t>
            </a:r>
          </a:p>
          <a:p>
            <a:pPr algn="just" marL="690881" indent="-345440" lvl="1">
              <a:lnSpc>
                <a:spcPts val="3616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Automate social media sc</a:t>
            </a: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heduling and lead nurturing emails.</a:t>
            </a:r>
          </a:p>
          <a:p>
            <a:pPr algn="just" marL="690881" indent="-345440" lvl="1">
              <a:lnSpc>
                <a:spcPts val="3616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Create interactive content without needing a developer.</a:t>
            </a:r>
          </a:p>
          <a:p>
            <a:pPr algn="just">
              <a:lnSpc>
                <a:spcPts val="3616"/>
              </a:lnSpc>
            </a:pPr>
          </a:p>
          <a:p>
            <a:pPr algn="just">
              <a:lnSpc>
                <a:spcPts val="3616"/>
              </a:lnSpc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HR &amp; Operations</a:t>
            </a:r>
          </a:p>
          <a:p>
            <a:pPr algn="just">
              <a:lnSpc>
                <a:spcPts val="3616"/>
              </a:lnSpc>
            </a:pPr>
          </a:p>
          <a:p>
            <a:pPr algn="just" marL="690881" indent="-345440" lvl="1">
              <a:lnSpc>
                <a:spcPts val="3616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Automate onboarding processes and employee surveys.</a:t>
            </a:r>
          </a:p>
          <a:p>
            <a:pPr algn="just" marL="690881" indent="-345440" lvl="1">
              <a:lnSpc>
                <a:spcPts val="3616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Build internal tools for tracking inventory or project management.</a:t>
            </a:r>
          </a:p>
          <a:p>
            <a:pPr algn="just" marL="690881" indent="-345440" lvl="1">
              <a:lnSpc>
                <a:spcPts val="3616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Create custom dashboards to visualize team performance.</a:t>
            </a:r>
          </a:p>
          <a:p>
            <a:pPr algn="just">
              <a:lnSpc>
                <a:spcPts val="3616"/>
              </a:lnSpc>
            </a:pPr>
          </a:p>
          <a:p>
            <a:pPr algn="just">
              <a:lnSpc>
                <a:spcPts val="3616"/>
              </a:lnSpc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Sales</a:t>
            </a:r>
          </a:p>
          <a:p>
            <a:pPr algn="just">
              <a:lnSpc>
                <a:spcPts val="3616"/>
              </a:lnSpc>
            </a:pPr>
          </a:p>
          <a:p>
            <a:pPr algn="just" marL="690881" indent="-345440" lvl="1">
              <a:lnSpc>
                <a:spcPts val="3616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Build dynamic sales trackers and CRM dashboards.</a:t>
            </a:r>
          </a:p>
          <a:p>
            <a:pPr algn="just" marL="690881" indent="-345440" lvl="1">
              <a:lnSpc>
                <a:spcPts val="3616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Automate follow-up emails and data entry.</a:t>
            </a:r>
          </a:p>
          <a:p>
            <a:pPr algn="just" marL="690881" indent="-345440" lvl="1">
              <a:lnSpc>
                <a:spcPts val="3616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Create custom sales proposals and client portals.</a:t>
            </a:r>
          </a:p>
          <a:p>
            <a:pPr algn="just">
              <a:lnSpc>
                <a:spcPts val="3616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679915" y="-55689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691456" y="1057624"/>
            <a:ext cx="19670912" cy="822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b="true" sz="72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POPULAR NO-COD</a:t>
            </a:r>
            <a:r>
              <a:rPr lang="en-US" b="true" sz="72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 PLATFORMS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7197" y="2716570"/>
            <a:ext cx="17663542" cy="796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8000"/>
              </a:lnSpc>
              <a:buFont typeface="Arial"/>
              <a:buChar char="•"/>
            </a:pPr>
            <a:r>
              <a:rPr lang="en-US" b="true" sz="32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Ai</a:t>
            </a:r>
            <a:r>
              <a:rPr lang="en-US" b="true" sz="32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rtable:</a:t>
            </a: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A flexible database that looks and feels like a spreadsheet. Great for building custom project trackers, CRMs, and content calendars.</a:t>
            </a:r>
          </a:p>
          <a:p>
            <a:pPr algn="just" marL="690881" indent="-345440" lvl="1">
              <a:lnSpc>
                <a:spcPts val="8000"/>
              </a:lnSpc>
              <a:buFont typeface="Arial"/>
              <a:buChar char="•"/>
            </a:pPr>
            <a:r>
              <a:rPr lang="en-US" b="true" sz="32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Webflow:</a:t>
            </a: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A powerful website builder for creating custom, professional-grade websites without code. Offers design freedom beyond traditional templates.</a:t>
            </a:r>
          </a:p>
          <a:p>
            <a:pPr algn="just" marL="690881" indent="-345440" lvl="1">
              <a:lnSpc>
                <a:spcPts val="8000"/>
              </a:lnSpc>
              <a:buFont typeface="Arial"/>
              <a:buChar char="•"/>
            </a:pPr>
            <a:r>
              <a:rPr lang="en-US" b="true" sz="32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Zapier:</a:t>
            </a: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An automation tool that connects thousands of apps. It allows you to create "Zaps" to automate workflows, like saving email attachments to Google Drive or getting a Slack notification for a new form submission.</a:t>
            </a:r>
          </a:p>
          <a:p>
            <a:pPr algn="just">
              <a:lnSpc>
                <a:spcPts val="80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1860203" y="-47260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8110" y="730351"/>
            <a:ext cx="14418720" cy="863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6"/>
              </a:lnSpc>
            </a:pPr>
            <a:r>
              <a:rPr lang="en-US" b="true" sz="743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</a:t>
            </a:r>
            <a:r>
              <a:rPr lang="en-US" b="true" sz="743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EAL-WORLD USE CASES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54379" y="2510449"/>
            <a:ext cx="15123466" cy="7426930"/>
            <a:chOff x="0" y="0"/>
            <a:chExt cx="3983135" cy="19560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83135" cy="1956064"/>
            </a:xfrm>
            <a:custGeom>
              <a:avLst/>
              <a:gdLst/>
              <a:ahLst/>
              <a:cxnLst/>
              <a:rect r="r" b="b" t="t" l="l"/>
              <a:pathLst>
                <a:path h="1956064" w="3983135">
                  <a:moveTo>
                    <a:pt x="26108" y="0"/>
                  </a:moveTo>
                  <a:lnTo>
                    <a:pt x="3957027" y="0"/>
                  </a:lnTo>
                  <a:cubicBezTo>
                    <a:pt x="3971446" y="0"/>
                    <a:pt x="3983135" y="11689"/>
                    <a:pt x="3983135" y="26108"/>
                  </a:cubicBezTo>
                  <a:lnTo>
                    <a:pt x="3983135" y="1929956"/>
                  </a:lnTo>
                  <a:cubicBezTo>
                    <a:pt x="3983135" y="1944375"/>
                    <a:pt x="3971446" y="1956064"/>
                    <a:pt x="3957027" y="1956064"/>
                  </a:cubicBezTo>
                  <a:lnTo>
                    <a:pt x="26108" y="1956064"/>
                  </a:lnTo>
                  <a:cubicBezTo>
                    <a:pt x="11689" y="1956064"/>
                    <a:pt x="0" y="1944375"/>
                    <a:pt x="0" y="1929956"/>
                  </a:cubicBezTo>
                  <a:lnTo>
                    <a:pt x="0" y="26108"/>
                  </a:lnTo>
                  <a:cubicBezTo>
                    <a:pt x="0" y="11689"/>
                    <a:pt x="11689" y="0"/>
                    <a:pt x="26108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983135" cy="1994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2425070"/>
            <a:ext cx="14520483" cy="656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Ma</a:t>
            </a: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rketing Agency:</a:t>
            </a: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Used Webflow to build and launch client websites in a fraction of the time, increasing project turnaround.</a:t>
            </a:r>
          </a:p>
          <a:p>
            <a:pPr algn="just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Small Business:</a:t>
            </a: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Automated their inventory management system with Airtable and Zapier, saving hours of manual data entry and reducing errors.</a:t>
            </a:r>
          </a:p>
          <a:p>
            <a:pPr algn="just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HR Department:</a:t>
            </a: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Created a custom employee onboarding checklist and feedback portal using Airtable, streamlining the process for new hires.</a:t>
            </a:r>
          </a:p>
          <a:p>
            <a:pPr algn="just">
              <a:lnSpc>
                <a:spcPts val="750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38159" y="453049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59300" y="9258300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5387" y="2255555"/>
            <a:ext cx="16493913" cy="7515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</a:t>
            </a: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overnance and "Shadow IT":</a:t>
            </a: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When teams build applications without IT oversight, it can lead to security vulnerabilities and disorganized data.</a:t>
            </a:r>
          </a:p>
          <a:p>
            <a:pPr algn="just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Scalability:</a:t>
            </a: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No-code tools are great for simple projects but can become complex and difficult to manage as needs grow. They may not be suitable for enterprise-level applications with complex logic.</a:t>
            </a:r>
          </a:p>
          <a:p>
            <a:pPr algn="just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Security:</a:t>
            </a: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Relying on third-party platforms means you're trusting their security protocols. It’s crucial to understand how your data is handled.</a:t>
            </a:r>
          </a:p>
          <a:p>
            <a:pPr algn="just">
              <a:lnSpc>
                <a:spcPts val="75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020422" y="715962"/>
            <a:ext cx="13983844" cy="9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CHALLENG</a:t>
            </a: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ES AND RISKS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777663" y="-42068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59724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1820" y="2619449"/>
            <a:ext cx="16197480" cy="736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5880"/>
              </a:lnSpc>
              <a:buFont typeface="Arial"/>
              <a:buChar char="•"/>
            </a:pP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AI Integrati</a:t>
            </a: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on:</a:t>
            </a: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Artificial intelligence will make no-code even more powerful, with AI-powered assistants that can generate applications based on natural language descriptions.</a:t>
            </a:r>
          </a:p>
          <a:p>
            <a:pPr algn="just" marL="647700" indent="-323850" lvl="1">
              <a:lnSpc>
                <a:spcPts val="5880"/>
              </a:lnSpc>
              <a:buFont typeface="Arial"/>
              <a:buChar char="•"/>
            </a:pP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The "Citizen Developer" Revolution:</a:t>
            </a: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No-code will continue to empower more people to solve problems with technology, blurring the lines between technical and non-technical roles.</a:t>
            </a:r>
          </a:p>
          <a:p>
            <a:pPr algn="just" marL="647700" indent="-323850" lvl="1">
              <a:lnSpc>
                <a:spcPts val="5880"/>
              </a:lnSpc>
              <a:buFont typeface="Arial"/>
              <a:buChar char="•"/>
            </a:pP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Hybrid Approach:</a:t>
            </a: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The future isn't no-code instead of traditional development, but no-code alongside it. It will be used for rapid prototyping and internal tools, freeing up developers for high-impact projects.</a:t>
            </a:r>
          </a:p>
          <a:p>
            <a:pPr algn="just">
              <a:lnSpc>
                <a:spcPts val="58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694371" y="666609"/>
            <a:ext cx="12899259" cy="9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FUTUR</a:t>
            </a: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 OUTLOOK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682837" y="-47003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7992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DAGw99KfmfM</dc:identifier>
  <dcterms:modified xsi:type="dcterms:W3CDTF">2011-08-01T06:04:30Z</dcterms:modified>
  <cp:revision>1</cp:revision>
  <dc:title>The Rise of No-Code Tools: Empowering Non-Tech Teams</dc:title>
</cp:coreProperties>
</file>