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gLiFOJv0U1uDjA1qrYJi0h/SK6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20F43B-B588-4228-BC2E-52F36B699425}">
  <a:tblStyle styleId="{AF20F43B-B588-4228-BC2E-52F36B699425}"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DFD"/>
          </a:solidFill>
        </a:fill>
      </a:tcStyle>
    </a:wholeTbl>
    <a:band1H>
      <a:tcTxStyle b="off" i="off"/>
      <a:tcStyle>
        <a:tcBdr/>
        <a:fill>
          <a:solidFill>
            <a:srgbClr val="CDD8FB"/>
          </a:solidFill>
        </a:fill>
      </a:tcStyle>
    </a:band1H>
    <a:band2H>
      <a:tcTxStyle b="off" i="off"/>
      <a:tcStyle>
        <a:tcBdr/>
      </a:tcStyle>
    </a:band2H>
    <a:band1V>
      <a:tcTxStyle b="off" i="off"/>
      <a:tcStyle>
        <a:tcBdr/>
        <a:fill>
          <a:solidFill>
            <a:srgbClr val="CDD8FB"/>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0471ef94f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g10471ef94f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0" name="Google Shape;7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10471ef94fc_2_9"/>
          <p:cNvSpPr txBox="1">
            <a:spLocks noGrp="1"/>
          </p:cNvSpPr>
          <p:nvPr>
            <p:ph type="ctrTitle"/>
          </p:nvPr>
        </p:nvSpPr>
        <p:spPr>
          <a:xfrm>
            <a:off x="415611" y="992767"/>
            <a:ext cx="11360700" cy="27369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a:endParaRPr/>
          </a:p>
        </p:txBody>
      </p:sp>
      <p:sp>
        <p:nvSpPr>
          <p:cNvPr id="11" name="Google Shape;11;g10471ef94fc_2_9"/>
          <p:cNvSpPr txBox="1">
            <a:spLocks noGrp="1"/>
          </p:cNvSpPr>
          <p:nvPr>
            <p:ph type="subTitle" idx="1"/>
          </p:nvPr>
        </p:nvSpPr>
        <p:spPr>
          <a:xfrm>
            <a:off x="415600" y="3778833"/>
            <a:ext cx="11360700" cy="10569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2" name="Google Shape;12;g10471ef94fc_2_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10471ef94fc_2_41"/>
          <p:cNvSpPr txBox="1">
            <a:spLocks noGrp="1"/>
          </p:cNvSpPr>
          <p:nvPr>
            <p:ph type="body" idx="1"/>
          </p:nvPr>
        </p:nvSpPr>
        <p:spPr>
          <a:xfrm>
            <a:off x="415600" y="5640767"/>
            <a:ext cx="7998300" cy="806700"/>
          </a:xfrm>
          <a:prstGeom prst="rect">
            <a:avLst/>
          </a:prstGeom>
          <a:noFill/>
          <a:ln>
            <a:noFill/>
          </a:ln>
        </p:spPr>
        <p:txBody>
          <a:bodyPr spcFirstLastPara="1" wrap="square" lIns="121900" tIns="121900" rIns="121900" bIns="121900" anchor="ctr" anchorCtr="0">
            <a:normAutofit/>
          </a:bodyPr>
          <a:lstStyle>
            <a:lvl1pPr marL="457200" lvl="0" indent="-228600" algn="l">
              <a:lnSpc>
                <a:spcPct val="100000"/>
              </a:lnSpc>
              <a:spcBef>
                <a:spcPts val="0"/>
              </a:spcBef>
              <a:spcAft>
                <a:spcPts val="0"/>
              </a:spcAft>
              <a:buSzPts val="2400"/>
              <a:buNone/>
              <a:defRPr/>
            </a:lvl1pPr>
          </a:lstStyle>
          <a:p>
            <a:endParaRPr/>
          </a:p>
        </p:txBody>
      </p:sp>
      <p:sp>
        <p:nvSpPr>
          <p:cNvPr id="50" name="Google Shape;50;g10471ef94fc_2_4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10471ef94fc_2_44"/>
          <p:cNvSpPr txBox="1">
            <a:spLocks noGrp="1"/>
          </p:cNvSpPr>
          <p:nvPr>
            <p:ph type="title" hasCustomPrompt="1"/>
          </p:nvPr>
        </p:nvSpPr>
        <p:spPr>
          <a:xfrm>
            <a:off x="415600" y="1474833"/>
            <a:ext cx="11360700" cy="26181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53" name="Google Shape;53;g10471ef94fc_2_44"/>
          <p:cNvSpPr txBox="1">
            <a:spLocks noGrp="1"/>
          </p:cNvSpPr>
          <p:nvPr>
            <p:ph type="body" idx="1"/>
          </p:nvPr>
        </p:nvSpPr>
        <p:spPr>
          <a:xfrm>
            <a:off x="415600" y="4202967"/>
            <a:ext cx="11360700" cy="1734300"/>
          </a:xfrm>
          <a:prstGeom prst="rect">
            <a:avLst/>
          </a:prstGeom>
          <a:noFill/>
          <a:ln>
            <a:noFill/>
          </a:ln>
        </p:spPr>
        <p:txBody>
          <a:bodyPr spcFirstLastPara="1" wrap="square" lIns="121900" tIns="121900" rIns="121900" bIns="121900" anchor="t" anchorCtr="0">
            <a:normAutofit/>
          </a:bodyPr>
          <a:lstStyle>
            <a:lvl1pPr marL="457200" lvl="0" indent="-381000" algn="ctr">
              <a:lnSpc>
                <a:spcPct val="115000"/>
              </a:lnSpc>
              <a:spcBef>
                <a:spcPts val="0"/>
              </a:spcBef>
              <a:spcAft>
                <a:spcPts val="0"/>
              </a:spcAft>
              <a:buSzPts val="2400"/>
              <a:buChar char="●"/>
              <a:defRPr/>
            </a:lvl1pPr>
            <a:lvl2pPr marL="914400" lvl="1" indent="-349250" algn="ctr">
              <a:lnSpc>
                <a:spcPct val="115000"/>
              </a:lnSpc>
              <a:spcBef>
                <a:spcPts val="0"/>
              </a:spcBef>
              <a:spcAft>
                <a:spcPts val="0"/>
              </a:spcAft>
              <a:buSzPts val="1900"/>
              <a:buChar char="○"/>
              <a:defRPr/>
            </a:lvl2pPr>
            <a:lvl3pPr marL="1371600" lvl="2" indent="-349250" algn="ctr">
              <a:lnSpc>
                <a:spcPct val="115000"/>
              </a:lnSpc>
              <a:spcBef>
                <a:spcPts val="0"/>
              </a:spcBef>
              <a:spcAft>
                <a:spcPts val="0"/>
              </a:spcAft>
              <a:buSzPts val="1900"/>
              <a:buChar char="■"/>
              <a:defRPr/>
            </a:lvl3pPr>
            <a:lvl4pPr marL="1828800" lvl="3" indent="-349250" algn="ctr">
              <a:lnSpc>
                <a:spcPct val="115000"/>
              </a:lnSpc>
              <a:spcBef>
                <a:spcPts val="0"/>
              </a:spcBef>
              <a:spcAft>
                <a:spcPts val="0"/>
              </a:spcAft>
              <a:buSzPts val="1900"/>
              <a:buChar char="●"/>
              <a:defRPr/>
            </a:lvl4pPr>
            <a:lvl5pPr marL="2286000" lvl="4" indent="-349250" algn="ctr">
              <a:lnSpc>
                <a:spcPct val="115000"/>
              </a:lnSpc>
              <a:spcBef>
                <a:spcPts val="0"/>
              </a:spcBef>
              <a:spcAft>
                <a:spcPts val="0"/>
              </a:spcAft>
              <a:buSzPts val="1900"/>
              <a:buChar char="○"/>
              <a:defRPr/>
            </a:lvl5pPr>
            <a:lvl6pPr marL="2743200" lvl="5" indent="-349250" algn="ctr">
              <a:lnSpc>
                <a:spcPct val="115000"/>
              </a:lnSpc>
              <a:spcBef>
                <a:spcPts val="0"/>
              </a:spcBef>
              <a:spcAft>
                <a:spcPts val="0"/>
              </a:spcAft>
              <a:buSzPts val="1900"/>
              <a:buChar char="■"/>
              <a:defRPr/>
            </a:lvl6pPr>
            <a:lvl7pPr marL="3200400" lvl="6" indent="-349250" algn="ctr">
              <a:lnSpc>
                <a:spcPct val="115000"/>
              </a:lnSpc>
              <a:spcBef>
                <a:spcPts val="0"/>
              </a:spcBef>
              <a:spcAft>
                <a:spcPts val="0"/>
              </a:spcAft>
              <a:buSzPts val="1900"/>
              <a:buChar char="●"/>
              <a:defRPr/>
            </a:lvl7pPr>
            <a:lvl8pPr marL="3657600" lvl="7" indent="-349250" algn="ctr">
              <a:lnSpc>
                <a:spcPct val="115000"/>
              </a:lnSpc>
              <a:spcBef>
                <a:spcPts val="0"/>
              </a:spcBef>
              <a:spcAft>
                <a:spcPts val="0"/>
              </a:spcAft>
              <a:buSzPts val="1900"/>
              <a:buChar char="○"/>
              <a:defRPr/>
            </a:lvl8pPr>
            <a:lvl9pPr marL="4114800" lvl="8" indent="-349250" algn="ctr">
              <a:lnSpc>
                <a:spcPct val="115000"/>
              </a:lnSpc>
              <a:spcBef>
                <a:spcPts val="0"/>
              </a:spcBef>
              <a:spcAft>
                <a:spcPts val="0"/>
              </a:spcAft>
              <a:buSzPts val="1900"/>
              <a:buChar char="■"/>
              <a:defRPr/>
            </a:lvl9pPr>
          </a:lstStyle>
          <a:p>
            <a:endParaRPr/>
          </a:p>
        </p:txBody>
      </p:sp>
      <p:sp>
        <p:nvSpPr>
          <p:cNvPr id="54" name="Google Shape;54;g10471ef94fc_2_44"/>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10471ef94fc_2_4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g10471ef94fc_2_50"/>
          <p:cNvSpPr txBox="1">
            <a:spLocks noGrp="1"/>
          </p:cNvSpPr>
          <p:nvPr>
            <p:ph type="title"/>
          </p:nvPr>
        </p:nvSpPr>
        <p:spPr>
          <a:xfrm>
            <a:off x="2592925" y="624110"/>
            <a:ext cx="8911800" cy="12810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15" name="Google Shape;15;g10471ef94fc_2_50"/>
          <p:cNvSpPr txBox="1">
            <a:spLocks noGrp="1"/>
          </p:cNvSpPr>
          <p:nvPr>
            <p:ph type="body" idx="1"/>
          </p:nvPr>
        </p:nvSpPr>
        <p:spPr>
          <a:xfrm>
            <a:off x="2589212" y="2133600"/>
            <a:ext cx="8915400" cy="3777600"/>
          </a:xfrm>
          <a:prstGeom prst="rect">
            <a:avLst/>
          </a:prstGeom>
          <a:noFill/>
          <a:ln>
            <a:noFill/>
          </a:ln>
        </p:spPr>
        <p:txBody>
          <a:bodyPr spcFirstLastPara="1" wrap="square" lIns="91425" tIns="45700" rIns="91425" bIns="45700" anchor="t" anchorCtr="0">
            <a:normAutofit/>
          </a:bodyPr>
          <a:lstStyle>
            <a:lvl1pPr marL="457200" lvl="0" indent="-342900" algn="l">
              <a:lnSpc>
                <a:spcPct val="115000"/>
              </a:lnSpc>
              <a:spcBef>
                <a:spcPts val="1000"/>
              </a:spcBef>
              <a:spcAft>
                <a:spcPts val="0"/>
              </a:spcAft>
              <a:buSzPts val="1800"/>
              <a:buChar char="●"/>
              <a:defRPr/>
            </a:lvl1pPr>
            <a:lvl2pPr marL="914400" lvl="1" indent="-342900" algn="l">
              <a:lnSpc>
                <a:spcPct val="115000"/>
              </a:lnSpc>
              <a:spcBef>
                <a:spcPts val="1000"/>
              </a:spcBef>
              <a:spcAft>
                <a:spcPts val="0"/>
              </a:spcAft>
              <a:buSzPts val="1800"/>
              <a:buChar char="○"/>
              <a:defRPr/>
            </a:lvl2pPr>
            <a:lvl3pPr marL="1371600" lvl="2" indent="-342900" algn="l">
              <a:lnSpc>
                <a:spcPct val="115000"/>
              </a:lnSpc>
              <a:spcBef>
                <a:spcPts val="1000"/>
              </a:spcBef>
              <a:spcAft>
                <a:spcPts val="0"/>
              </a:spcAft>
              <a:buSzPts val="1800"/>
              <a:buChar char="■"/>
              <a:defRPr/>
            </a:lvl3pPr>
            <a:lvl4pPr marL="1828800" lvl="3" indent="-342900" algn="l">
              <a:lnSpc>
                <a:spcPct val="115000"/>
              </a:lnSpc>
              <a:spcBef>
                <a:spcPts val="1000"/>
              </a:spcBef>
              <a:spcAft>
                <a:spcPts val="0"/>
              </a:spcAft>
              <a:buSzPts val="1800"/>
              <a:buChar char="●"/>
              <a:defRPr/>
            </a:lvl4pPr>
            <a:lvl5pPr marL="2286000" lvl="4" indent="-342900" algn="l">
              <a:lnSpc>
                <a:spcPct val="115000"/>
              </a:lnSpc>
              <a:spcBef>
                <a:spcPts val="1000"/>
              </a:spcBef>
              <a:spcAft>
                <a:spcPts val="0"/>
              </a:spcAft>
              <a:buSzPts val="1800"/>
              <a:buChar char="○"/>
              <a:defRPr/>
            </a:lvl5pPr>
            <a:lvl6pPr marL="2743200" lvl="5" indent="-342900" algn="l">
              <a:lnSpc>
                <a:spcPct val="115000"/>
              </a:lnSpc>
              <a:spcBef>
                <a:spcPts val="1000"/>
              </a:spcBef>
              <a:spcAft>
                <a:spcPts val="0"/>
              </a:spcAft>
              <a:buSzPts val="1800"/>
              <a:buChar char="■"/>
              <a:defRPr/>
            </a:lvl6pPr>
            <a:lvl7pPr marL="3200400" lvl="6" indent="-342900" algn="l">
              <a:lnSpc>
                <a:spcPct val="115000"/>
              </a:lnSpc>
              <a:spcBef>
                <a:spcPts val="1000"/>
              </a:spcBef>
              <a:spcAft>
                <a:spcPts val="0"/>
              </a:spcAft>
              <a:buSzPts val="1800"/>
              <a:buChar char="●"/>
              <a:defRPr/>
            </a:lvl7pPr>
            <a:lvl8pPr marL="3657600" lvl="7" indent="-342900" algn="l">
              <a:lnSpc>
                <a:spcPct val="115000"/>
              </a:lnSpc>
              <a:spcBef>
                <a:spcPts val="1000"/>
              </a:spcBef>
              <a:spcAft>
                <a:spcPts val="0"/>
              </a:spcAft>
              <a:buSzPts val="1800"/>
              <a:buChar char="○"/>
              <a:defRPr/>
            </a:lvl8pPr>
            <a:lvl9pPr marL="4114800" lvl="8" indent="-342900" algn="l">
              <a:lnSpc>
                <a:spcPct val="115000"/>
              </a:lnSpc>
              <a:spcBef>
                <a:spcPts val="1000"/>
              </a:spcBef>
              <a:spcAft>
                <a:spcPts val="0"/>
              </a:spcAft>
              <a:buSzPts val="1800"/>
              <a:buChar char="■"/>
              <a:defRPr/>
            </a:lvl9pPr>
          </a:lstStyle>
          <a:p>
            <a:endParaRPr/>
          </a:p>
        </p:txBody>
      </p:sp>
      <p:sp>
        <p:nvSpPr>
          <p:cNvPr id="16" name="Google Shape;16;g10471ef94fc_2_50"/>
          <p:cNvSpPr txBox="1">
            <a:spLocks noGrp="1"/>
          </p:cNvSpPr>
          <p:nvPr>
            <p:ph type="dt" idx="10"/>
          </p:nvPr>
        </p:nvSpPr>
        <p:spPr>
          <a:xfrm>
            <a:off x="10361612" y="6130437"/>
            <a:ext cx="1146300" cy="3705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g10471ef94fc_2_50"/>
          <p:cNvSpPr txBox="1">
            <a:spLocks noGrp="1"/>
          </p:cNvSpPr>
          <p:nvPr>
            <p:ph type="ftr" idx="11"/>
          </p:nvPr>
        </p:nvSpPr>
        <p:spPr>
          <a:xfrm>
            <a:off x="2589212" y="6135808"/>
            <a:ext cx="76200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g10471ef94fc_2_50"/>
          <p:cNvSpPr/>
          <p:nvPr/>
        </p:nvSpPr>
        <p:spPr>
          <a:xfrm rot="10800000" flipH="1">
            <a:off x="-4189" y="714372"/>
            <a:ext cx="1588529" cy="507300"/>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g10471ef94fc_2_50"/>
          <p:cNvSpPr txBox="1">
            <a:spLocks noGrp="1"/>
          </p:cNvSpPr>
          <p:nvPr>
            <p:ph type="sldNum" idx="12"/>
          </p:nvPr>
        </p:nvSpPr>
        <p:spPr>
          <a:xfrm>
            <a:off x="531812" y="787782"/>
            <a:ext cx="779700" cy="365100"/>
          </a:xfrm>
          <a:prstGeom prst="rect">
            <a:avLst/>
          </a:prstGeom>
          <a:noFill/>
          <a:ln>
            <a:noFill/>
          </a:ln>
        </p:spPr>
        <p:txBody>
          <a:bodyPr spcFirstLastPara="1" wrap="square" lIns="91425" tIns="45700" rIns="91425" bIns="457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g10471ef94fc_2_13"/>
          <p:cNvSpPr txBox="1">
            <a:spLocks noGrp="1"/>
          </p:cNvSpPr>
          <p:nvPr>
            <p:ph type="title"/>
          </p:nvPr>
        </p:nvSpPr>
        <p:spPr>
          <a:xfrm>
            <a:off x="415600" y="2867800"/>
            <a:ext cx="11360700" cy="1122300"/>
          </a:xfrm>
          <a:prstGeom prst="rect">
            <a:avLst/>
          </a:prstGeom>
          <a:noFill/>
          <a:ln>
            <a:noFill/>
          </a:ln>
        </p:spPr>
        <p:txBody>
          <a:bodyPr spcFirstLastPara="1" wrap="square" lIns="121900" tIns="121900" rIns="121900" bIns="121900" anchor="ctr"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22" name="Google Shape;22;g10471ef94fc_2_1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g10471ef94fc_2_16"/>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25" name="Google Shape;25;g10471ef94fc_2_16"/>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a:endParaRPr/>
          </a:p>
        </p:txBody>
      </p:sp>
      <p:sp>
        <p:nvSpPr>
          <p:cNvPr id="26" name="Google Shape;26;g10471ef94fc_2_1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g10471ef94fc_2_2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29" name="Google Shape;29;g10471ef94fc_2_20"/>
          <p:cNvSpPr txBox="1">
            <a:spLocks noGrp="1"/>
          </p:cNvSpPr>
          <p:nvPr>
            <p:ph type="body" idx="1"/>
          </p:nvPr>
        </p:nvSpPr>
        <p:spPr>
          <a:xfrm>
            <a:off x="415600" y="1536633"/>
            <a:ext cx="5333100" cy="45552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30" name="Google Shape;30;g10471ef94fc_2_20"/>
          <p:cNvSpPr txBox="1">
            <a:spLocks noGrp="1"/>
          </p:cNvSpPr>
          <p:nvPr>
            <p:ph type="body" idx="2"/>
          </p:nvPr>
        </p:nvSpPr>
        <p:spPr>
          <a:xfrm>
            <a:off x="6443200" y="1536633"/>
            <a:ext cx="5333100" cy="45552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31" name="Google Shape;31;g10471ef94fc_2_2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g10471ef94fc_2_25"/>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34" name="Google Shape;34;g10471ef94fc_2_25"/>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g10471ef94fc_2_28"/>
          <p:cNvSpPr txBox="1">
            <a:spLocks noGrp="1"/>
          </p:cNvSpPr>
          <p:nvPr>
            <p:ph type="title"/>
          </p:nvPr>
        </p:nvSpPr>
        <p:spPr>
          <a:xfrm>
            <a:off x="415600" y="740800"/>
            <a:ext cx="3744000" cy="1007700"/>
          </a:xfrm>
          <a:prstGeom prst="rect">
            <a:avLst/>
          </a:prstGeom>
          <a:noFill/>
          <a:ln>
            <a:noFill/>
          </a:ln>
        </p:spPr>
        <p:txBody>
          <a:bodyPr spcFirstLastPara="1" wrap="square" lIns="121900" tIns="121900" rIns="121900" bIns="121900" anchor="b" anchorCtr="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a:endParaRPr/>
          </a:p>
        </p:txBody>
      </p:sp>
      <p:sp>
        <p:nvSpPr>
          <p:cNvPr id="37" name="Google Shape;37;g10471ef94fc_2_28"/>
          <p:cNvSpPr txBox="1">
            <a:spLocks noGrp="1"/>
          </p:cNvSpPr>
          <p:nvPr>
            <p:ph type="body" idx="1"/>
          </p:nvPr>
        </p:nvSpPr>
        <p:spPr>
          <a:xfrm>
            <a:off x="415600" y="1852800"/>
            <a:ext cx="3744000" cy="4239300"/>
          </a:xfrm>
          <a:prstGeom prst="rect">
            <a:avLst/>
          </a:prstGeom>
          <a:noFill/>
          <a:ln>
            <a:noFill/>
          </a:ln>
        </p:spPr>
        <p:txBody>
          <a:bodyPr spcFirstLastPara="1" wrap="square" lIns="121900" tIns="121900" rIns="121900" bIns="121900" anchor="t" anchorCtr="0">
            <a:norm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38" name="Google Shape;38;g10471ef94fc_2_2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10471ef94fc_2_32"/>
          <p:cNvSpPr txBox="1">
            <a:spLocks noGrp="1"/>
          </p:cNvSpPr>
          <p:nvPr>
            <p:ph type="title"/>
          </p:nvPr>
        </p:nvSpPr>
        <p:spPr>
          <a:xfrm>
            <a:off x="653667" y="600200"/>
            <a:ext cx="8490300" cy="5454300"/>
          </a:xfrm>
          <a:prstGeom prst="rect">
            <a:avLst/>
          </a:prstGeom>
          <a:noFill/>
          <a:ln>
            <a:noFill/>
          </a:ln>
        </p:spPr>
        <p:txBody>
          <a:bodyPr spcFirstLastPara="1" wrap="square" lIns="121900" tIns="121900" rIns="121900" bIns="121900" anchor="ctr" anchorCtr="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a:endParaRPr/>
          </a:p>
        </p:txBody>
      </p:sp>
      <p:sp>
        <p:nvSpPr>
          <p:cNvPr id="41" name="Google Shape;41;g10471ef94fc_2_3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10471ef94fc_2_35"/>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g10471ef94fc_2_35"/>
          <p:cNvSpPr txBox="1">
            <a:spLocks noGrp="1"/>
          </p:cNvSpPr>
          <p:nvPr>
            <p:ph type="title"/>
          </p:nvPr>
        </p:nvSpPr>
        <p:spPr>
          <a:xfrm>
            <a:off x="354000" y="1644233"/>
            <a:ext cx="5393700" cy="19764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a:endParaRPr/>
          </a:p>
        </p:txBody>
      </p:sp>
      <p:sp>
        <p:nvSpPr>
          <p:cNvPr id="45" name="Google Shape;45;g10471ef94fc_2_35"/>
          <p:cNvSpPr txBox="1">
            <a:spLocks noGrp="1"/>
          </p:cNvSpPr>
          <p:nvPr>
            <p:ph type="subTitle" idx="1"/>
          </p:nvPr>
        </p:nvSpPr>
        <p:spPr>
          <a:xfrm>
            <a:off x="354000" y="3737433"/>
            <a:ext cx="5393700" cy="16467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10471ef94fc_2_35"/>
          <p:cNvSpPr txBox="1">
            <a:spLocks noGrp="1"/>
          </p:cNvSpPr>
          <p:nvPr>
            <p:ph type="body" idx="2"/>
          </p:nvPr>
        </p:nvSpPr>
        <p:spPr>
          <a:xfrm>
            <a:off x="6586000" y="965433"/>
            <a:ext cx="5115900" cy="4926900"/>
          </a:xfrm>
          <a:prstGeom prst="rect">
            <a:avLst/>
          </a:prstGeom>
          <a:noFill/>
          <a:ln>
            <a:noFill/>
          </a:ln>
        </p:spPr>
        <p:txBody>
          <a:bodyPr spcFirstLastPara="1" wrap="square" lIns="121900" tIns="121900" rIns="121900" bIns="121900" anchor="ctr"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a:endParaRPr/>
          </a:p>
        </p:txBody>
      </p:sp>
      <p:sp>
        <p:nvSpPr>
          <p:cNvPr id="47" name="Google Shape;47;g10471ef94fc_2_35"/>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0471ef94fc_2_5"/>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marR="0" lvl="0"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9pPr>
          </a:lstStyle>
          <a:p>
            <a:endParaRPr/>
          </a:p>
        </p:txBody>
      </p:sp>
      <p:sp>
        <p:nvSpPr>
          <p:cNvPr id="7" name="Google Shape;7;g10471ef94fc_2_5"/>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marR="0" lvl="0" indent="-381000" algn="l" rtl="0">
              <a:lnSpc>
                <a:spcPct val="115000"/>
              </a:lnSpc>
              <a:spcBef>
                <a:spcPts val="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1pPr>
            <a:lvl2pPr marL="914400" marR="0" lvl="1"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2pPr>
            <a:lvl3pPr marL="1371600" marR="0" lvl="2"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3pPr>
            <a:lvl4pPr marL="1828800" marR="0" lvl="3"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4pPr>
            <a:lvl5pPr marL="2286000" marR="0" lvl="4"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5pPr>
            <a:lvl6pPr marL="2743200" marR="0" lvl="5"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6pPr>
            <a:lvl7pPr marL="3200400" marR="0" lvl="6"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7pPr>
            <a:lvl8pPr marL="3657600" marR="0" lvl="7"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8pPr>
            <a:lvl9pPr marL="4114800" marR="0" lvl="8"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9pPr>
          </a:lstStyle>
          <a:p>
            <a:endParaRPr/>
          </a:p>
        </p:txBody>
      </p:sp>
      <p:sp>
        <p:nvSpPr>
          <p:cNvPr id="8" name="Google Shape;8;g10471ef94fc_2_5"/>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0"/>
        <p:cNvGrpSpPr/>
        <p:nvPr/>
      </p:nvGrpSpPr>
      <p:grpSpPr>
        <a:xfrm>
          <a:off x="0" y="0"/>
          <a:ext cx="0" cy="0"/>
          <a:chOff x="0" y="0"/>
          <a:chExt cx="0" cy="0"/>
        </a:xfrm>
      </p:grpSpPr>
      <p:pic>
        <p:nvPicPr>
          <p:cNvPr id="61" name="Google Shape;61;g10471ef94fc_2_0"/>
          <p:cNvPicPr preferRelativeResize="0"/>
          <p:nvPr/>
        </p:nvPicPr>
        <p:blipFill rotWithShape="1">
          <a:blip r:embed="rId3">
            <a:alphaModFix/>
          </a:blip>
          <a:srcRect/>
          <a:stretch/>
        </p:blipFill>
        <p:spPr>
          <a:xfrm>
            <a:off x="190500" y="129550"/>
            <a:ext cx="1742025" cy="1895475"/>
          </a:xfrm>
          <a:prstGeom prst="rect">
            <a:avLst/>
          </a:prstGeom>
          <a:noFill/>
          <a:ln>
            <a:noFill/>
          </a:ln>
        </p:spPr>
      </p:pic>
      <p:sp>
        <p:nvSpPr>
          <p:cNvPr id="62" name="Google Shape;62;g10471ef94fc_2_0"/>
          <p:cNvSpPr txBox="1"/>
          <p:nvPr/>
        </p:nvSpPr>
        <p:spPr>
          <a:xfrm>
            <a:off x="1624250" y="444446"/>
            <a:ext cx="8622900" cy="538579"/>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2000"/>
              <a:buFont typeface="Arial"/>
              <a:buNone/>
            </a:pPr>
            <a:r>
              <a:rPr lang="en-US" sz="2000" b="1" i="0" u="sng" strike="noStrike" cap="none">
                <a:solidFill>
                  <a:schemeClr val="dk1"/>
                </a:solidFill>
                <a:latin typeface="Arial"/>
                <a:ea typeface="Arial"/>
                <a:cs typeface="Arial"/>
                <a:sym typeface="Arial"/>
              </a:rPr>
              <a:t>JSS ACADEMY OF TECHNICAL EDUCATION - BENGALURU</a:t>
            </a:r>
            <a:endParaRPr sz="2000" b="1" i="0" u="sng" strike="noStrike" cap="none">
              <a:solidFill>
                <a:schemeClr val="dk1"/>
              </a:solidFill>
              <a:latin typeface="Arial"/>
              <a:ea typeface="Arial"/>
              <a:cs typeface="Arial"/>
              <a:sym typeface="Arial"/>
            </a:endParaRPr>
          </a:p>
        </p:txBody>
      </p:sp>
      <p:pic>
        <p:nvPicPr>
          <p:cNvPr id="63" name="Google Shape;63;g10471ef94fc_2_0"/>
          <p:cNvPicPr preferRelativeResize="0"/>
          <p:nvPr/>
        </p:nvPicPr>
        <p:blipFill rotWithShape="1">
          <a:blip r:embed="rId4">
            <a:alphaModFix/>
          </a:blip>
          <a:srcRect/>
          <a:stretch/>
        </p:blipFill>
        <p:spPr>
          <a:xfrm>
            <a:off x="9850750" y="264000"/>
            <a:ext cx="2161911" cy="1895475"/>
          </a:xfrm>
          <a:prstGeom prst="rect">
            <a:avLst/>
          </a:prstGeom>
          <a:noFill/>
          <a:ln>
            <a:noFill/>
          </a:ln>
        </p:spPr>
      </p:pic>
      <p:sp>
        <p:nvSpPr>
          <p:cNvPr id="64" name="Google Shape;64;g10471ef94fc_2_0"/>
          <p:cNvSpPr txBox="1"/>
          <p:nvPr/>
        </p:nvSpPr>
        <p:spPr>
          <a:xfrm>
            <a:off x="3286700" y="1085211"/>
            <a:ext cx="5298000" cy="821733"/>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Department of</a:t>
            </a:r>
            <a:endParaRPr sz="1800" b="1" i="0" u="none" strike="noStrike" cap="none">
              <a:solidFill>
                <a:schemeClr val="dk1"/>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Information Science and Engineering</a:t>
            </a:r>
            <a:endParaRPr sz="1800" b="1" i="0" u="none" strike="noStrike" cap="none">
              <a:solidFill>
                <a:schemeClr val="dk1"/>
              </a:solidFill>
              <a:latin typeface="Arial"/>
              <a:ea typeface="Arial"/>
              <a:cs typeface="Arial"/>
              <a:sym typeface="Arial"/>
            </a:endParaRPr>
          </a:p>
        </p:txBody>
      </p:sp>
      <p:sp>
        <p:nvSpPr>
          <p:cNvPr id="65" name="Google Shape;65;g10471ef94fc_2_0"/>
          <p:cNvSpPr txBox="1"/>
          <p:nvPr/>
        </p:nvSpPr>
        <p:spPr>
          <a:xfrm>
            <a:off x="1050005" y="2135683"/>
            <a:ext cx="9881700" cy="104641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Times New Roman"/>
                <a:ea typeface="Times New Roman"/>
                <a:cs typeface="Times New Roman"/>
                <a:sym typeface="Times New Roman"/>
              </a:rPr>
              <a:t>Anomaly detection in Parkinson's disease using unsupervised machine learning Approach</a:t>
            </a:r>
            <a:endParaRPr sz="2800" b="0" i="0" u="none" strike="noStrike" cap="none">
              <a:solidFill>
                <a:srgbClr val="000000"/>
              </a:solidFill>
              <a:latin typeface="Times New Roman"/>
              <a:ea typeface="Times New Roman"/>
              <a:cs typeface="Times New Roman"/>
              <a:sym typeface="Times New Roman"/>
            </a:endParaRPr>
          </a:p>
        </p:txBody>
      </p:sp>
      <p:sp>
        <p:nvSpPr>
          <p:cNvPr id="66" name="Google Shape;66;g10471ef94fc_2_0"/>
          <p:cNvSpPr/>
          <p:nvPr/>
        </p:nvSpPr>
        <p:spPr>
          <a:xfrm>
            <a:off x="2343842" y="3385773"/>
            <a:ext cx="6096000" cy="18979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		</a:t>
            </a:r>
            <a:r>
              <a:rPr lang="en-US" sz="1400" b="1" i="0" u="none" strike="noStrike" cap="none">
                <a:solidFill>
                  <a:schemeClr val="dk1"/>
                </a:solidFill>
                <a:latin typeface="Times New Roman"/>
                <a:ea typeface="Times New Roman"/>
                <a:cs typeface="Times New Roman"/>
                <a:sym typeface="Times New Roman"/>
              </a:rPr>
              <a:t> </a:t>
            </a:r>
            <a:r>
              <a:rPr lang="en-US" sz="1400" b="1" i="0" u="none" strike="noStrike" cap="none">
                <a:solidFill>
                  <a:schemeClr val="dk1"/>
                </a:solidFill>
                <a:latin typeface="Arial"/>
                <a:ea typeface="Arial"/>
                <a:cs typeface="Arial"/>
                <a:sym typeface="Arial"/>
              </a:rPr>
              <a:t>Presented By </a:t>
            </a:r>
            <a:r>
              <a:rPr lang="en-US" sz="1400" b="1" i="0" u="none" strike="noStrike" cap="none">
                <a:solidFill>
                  <a:schemeClr val="dk1"/>
                </a:solidFill>
                <a:latin typeface="Times New Roman"/>
                <a:ea typeface="Times New Roman"/>
                <a:cs typeface="Times New Roman"/>
                <a:sym typeface="Times New Roman"/>
              </a:rPr>
              <a:t>                  </a:t>
            </a:r>
            <a:endParaRPr sz="1400" b="1" i="0" u="none" strike="noStrike" cap="none">
              <a:solidFill>
                <a:schemeClr val="dk1"/>
              </a:solidFill>
              <a:latin typeface="Times New Roman"/>
              <a:ea typeface="Times New Roman"/>
              <a:cs typeface="Times New Roman"/>
              <a:sym typeface="Times New Roman"/>
            </a:endParaRPr>
          </a:p>
          <a:p>
            <a:pPr marL="0" marR="0" lvl="4" indent="0" algn="just" rtl="0">
              <a:lnSpc>
                <a:spcPct val="100000"/>
              </a:lnSpc>
              <a:spcBef>
                <a:spcPts val="1000"/>
              </a:spcBef>
              <a:spcAft>
                <a:spcPts val="0"/>
              </a:spcAft>
              <a:buClr>
                <a:srgbClr val="000000"/>
              </a:buClr>
              <a:buSzPts val="1400"/>
              <a:buFont typeface="Arial"/>
              <a:buNone/>
            </a:pPr>
            <a:r>
              <a:rPr lang="en-US" sz="1400" b="1" i="0" u="none" strike="noStrike" cap="none">
                <a:solidFill>
                  <a:schemeClr val="dk1"/>
                </a:solidFill>
                <a:latin typeface="Times New Roman"/>
                <a:ea typeface="Times New Roman"/>
                <a:cs typeface="Times New Roman"/>
                <a:sym typeface="Times New Roman"/>
              </a:rPr>
              <a:t>	                                    Abhay PJ (1JS18IS001)</a:t>
            </a:r>
            <a:endParaRPr sz="1400" b="0" i="0" u="none" strike="noStrike" cap="none">
              <a:solidFill>
                <a:schemeClr val="dk1"/>
              </a:solidFill>
              <a:latin typeface="Arial"/>
              <a:ea typeface="Arial"/>
              <a:cs typeface="Arial"/>
              <a:sym typeface="Arial"/>
            </a:endParaRPr>
          </a:p>
          <a:p>
            <a:pPr marL="0" marR="0" lvl="4" indent="0" algn="just" rtl="0">
              <a:lnSpc>
                <a:spcPct val="100000"/>
              </a:lnSpc>
              <a:spcBef>
                <a:spcPts val="1000"/>
              </a:spcBef>
              <a:spcAft>
                <a:spcPts val="0"/>
              </a:spcAft>
              <a:buClr>
                <a:srgbClr val="000000"/>
              </a:buClr>
              <a:buSzPts val="1400"/>
              <a:buFont typeface="Arial"/>
              <a:buNone/>
            </a:pPr>
            <a:r>
              <a:rPr lang="en-US" sz="1400" b="1" i="0" u="none" strike="noStrike" cap="none">
                <a:solidFill>
                  <a:schemeClr val="dk1"/>
                </a:solidFill>
                <a:latin typeface="Times New Roman"/>
                <a:ea typeface="Times New Roman"/>
                <a:cs typeface="Times New Roman"/>
                <a:sym typeface="Times New Roman"/>
              </a:rPr>
              <a:t>                                                        Manoj GH (1JS18IS048)</a:t>
            </a:r>
            <a:endParaRPr sz="1400" b="0" i="0" u="none" strike="noStrike" cap="none">
              <a:solidFill>
                <a:schemeClr val="dk1"/>
              </a:solidFill>
              <a:latin typeface="Arial"/>
              <a:ea typeface="Arial"/>
              <a:cs typeface="Arial"/>
              <a:sym typeface="Arial"/>
            </a:endParaRPr>
          </a:p>
          <a:p>
            <a:pPr marL="0" marR="0" lvl="4" indent="0" algn="just" rtl="0">
              <a:lnSpc>
                <a:spcPct val="100000"/>
              </a:lnSpc>
              <a:spcBef>
                <a:spcPts val="1000"/>
              </a:spcBef>
              <a:spcAft>
                <a:spcPts val="0"/>
              </a:spcAft>
              <a:buClr>
                <a:srgbClr val="000000"/>
              </a:buClr>
              <a:buSzPts val="1400"/>
              <a:buFont typeface="Arial"/>
              <a:buNone/>
            </a:pPr>
            <a:r>
              <a:rPr lang="en-US" sz="1400" b="1" i="0" u="none" strike="noStrike" cap="none">
                <a:solidFill>
                  <a:schemeClr val="dk1"/>
                </a:solidFill>
                <a:latin typeface="Times New Roman"/>
                <a:ea typeface="Times New Roman"/>
                <a:cs typeface="Times New Roman"/>
                <a:sym typeface="Times New Roman"/>
              </a:rPr>
              <a:t>                                                        Hemanth Kumar A (IJS19IS406)</a:t>
            </a:r>
            <a:endParaRPr sz="1400" b="0" i="0" u="none" strike="noStrike" cap="none">
              <a:solidFill>
                <a:schemeClr val="dk1"/>
              </a:solidFill>
              <a:latin typeface="Arial"/>
              <a:ea typeface="Arial"/>
              <a:cs typeface="Arial"/>
              <a:sym typeface="Arial"/>
            </a:endParaRPr>
          </a:p>
          <a:p>
            <a:pPr marL="0" marR="0" lvl="4" indent="0" algn="just" rtl="0">
              <a:lnSpc>
                <a:spcPct val="100000"/>
              </a:lnSpc>
              <a:spcBef>
                <a:spcPts val="1000"/>
              </a:spcBef>
              <a:spcAft>
                <a:spcPts val="0"/>
              </a:spcAft>
              <a:buClr>
                <a:srgbClr val="000000"/>
              </a:buClr>
              <a:buSzPts val="1400"/>
              <a:buFont typeface="Arial"/>
              <a:buNone/>
            </a:pPr>
            <a:r>
              <a:rPr lang="en-US" sz="1400" b="1" i="0" u="none" strike="noStrike" cap="none">
                <a:solidFill>
                  <a:schemeClr val="dk1"/>
                </a:solidFill>
                <a:latin typeface="Times New Roman"/>
                <a:ea typeface="Times New Roman"/>
                <a:cs typeface="Times New Roman"/>
                <a:sym typeface="Times New Roman"/>
              </a:rPr>
              <a:t>                                                        Jeevan KV (1JS18IS039)</a:t>
            </a:r>
            <a:endParaRPr sz="14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67" name="Google Shape;67;g10471ef94fc_2_0"/>
          <p:cNvSpPr/>
          <p:nvPr/>
        </p:nvSpPr>
        <p:spPr>
          <a:xfrm>
            <a:off x="2887700" y="5428669"/>
            <a:ext cx="6096000" cy="98488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Under the guidance of</a:t>
            </a:r>
            <a:endParaRPr sz="14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Times New Roman"/>
                <a:ea typeface="Times New Roman"/>
                <a:cs typeface="Times New Roman"/>
                <a:sym typeface="Times New Roman"/>
              </a:rPr>
              <a:t>Dr. Malini M Patil</a:t>
            </a:r>
            <a:endParaRPr sz="16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Associate. Professor, Dept. of ISE</a:t>
            </a:r>
            <a:endParaRPr sz="14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JSSATE, Bengaluru</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3"/>
          <p:cNvSpPr txBox="1">
            <a:spLocks noGrp="1"/>
          </p:cNvSpPr>
          <p:nvPr>
            <p:ph type="title"/>
          </p:nvPr>
        </p:nvSpPr>
        <p:spPr>
          <a:xfrm>
            <a:off x="2311079" y="399743"/>
            <a:ext cx="5429347" cy="1138702"/>
          </a:xfrm>
          <a:prstGeom prst="rect">
            <a:avLst/>
          </a:prstGeom>
          <a:noFill/>
          <a:ln>
            <a:noFill/>
          </a:ln>
        </p:spPr>
        <p:txBody>
          <a:bodyPr spcFirstLastPara="1" wrap="square" lIns="91425" tIns="45700" rIns="91425" bIns="45700" anchor="t" anchorCtr="0">
            <a:normAutofit/>
          </a:bodyPr>
          <a:lstStyle/>
          <a:p>
            <a:pPr marL="141732" lvl="0" indent="0" algn="l" rtl="0">
              <a:lnSpc>
                <a:spcPct val="115000"/>
              </a:lnSpc>
              <a:spcBef>
                <a:spcPts val="1000"/>
              </a:spcBef>
              <a:spcAft>
                <a:spcPts val="0"/>
              </a:spcAft>
              <a:buSzPts val="4320"/>
              <a:buNone/>
            </a:pPr>
            <a:r>
              <a:rPr lang="en-US" sz="3600" dirty="0">
                <a:latin typeface="Times New Roman"/>
                <a:ea typeface="Times New Roman"/>
                <a:cs typeface="Times New Roman"/>
                <a:sym typeface="Times New Roman"/>
              </a:rPr>
              <a:t>System Design</a:t>
            </a:r>
            <a:endParaRPr dirty="0"/>
          </a:p>
        </p:txBody>
      </p:sp>
      <p:pic>
        <p:nvPicPr>
          <p:cNvPr id="123" name="Google Shape;123;p13"/>
          <p:cNvPicPr preferRelativeResize="0">
            <a:picLocks noGrp="1"/>
          </p:cNvPicPr>
          <p:nvPr>
            <p:ph type="body" idx="1"/>
          </p:nvPr>
        </p:nvPicPr>
        <p:blipFill rotWithShape="1">
          <a:blip r:embed="rId3">
            <a:alphaModFix/>
          </a:blip>
          <a:srcRect/>
          <a:stretch/>
        </p:blipFill>
        <p:spPr>
          <a:xfrm>
            <a:off x="2311079" y="1321628"/>
            <a:ext cx="7569842" cy="4761433"/>
          </a:xfrm>
          <a:prstGeom prst="rect">
            <a:avLst/>
          </a:prstGeom>
          <a:noFill/>
          <a:ln>
            <a:noFill/>
          </a:ln>
        </p:spPr>
      </p:pic>
      <p:sp>
        <p:nvSpPr>
          <p:cNvPr id="124" name="Google Shape;124;p13"/>
          <p:cNvSpPr txBox="1"/>
          <p:nvPr/>
        </p:nvSpPr>
        <p:spPr>
          <a:xfrm>
            <a:off x="5333826" y="6227275"/>
            <a:ext cx="24066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dirty="0">
                <a:solidFill>
                  <a:srgbClr val="000000"/>
                </a:solidFill>
                <a:latin typeface="Times New Roman"/>
                <a:ea typeface="Times New Roman"/>
                <a:cs typeface="Times New Roman"/>
                <a:sym typeface="Times New Roman"/>
              </a:rPr>
              <a:t>Figure 1.System Design</a:t>
            </a:r>
            <a:endParaRPr sz="15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2168719" y="595830"/>
            <a:ext cx="5353871" cy="912459"/>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rgbClr val="262626"/>
              </a:buClr>
              <a:buSzPts val="1800"/>
              <a:buNone/>
            </a:pPr>
            <a:r>
              <a:rPr lang="en-US" sz="4000" dirty="0">
                <a:latin typeface="Times New Roman"/>
                <a:ea typeface="Times New Roman"/>
                <a:cs typeface="Times New Roman"/>
                <a:sym typeface="Times New Roman"/>
              </a:rPr>
              <a:t>Work done in Phase I</a:t>
            </a:r>
            <a:br>
              <a:rPr lang="en-US" sz="4000" dirty="0">
                <a:latin typeface="Times New Roman"/>
                <a:ea typeface="Times New Roman"/>
                <a:cs typeface="Times New Roman"/>
                <a:sym typeface="Times New Roman"/>
              </a:rPr>
            </a:br>
            <a:endParaRPr dirty="0"/>
          </a:p>
        </p:txBody>
      </p:sp>
      <p:sp>
        <p:nvSpPr>
          <p:cNvPr id="130" name="Google Shape;130;p16"/>
          <p:cNvSpPr txBox="1">
            <a:spLocks noGrp="1"/>
          </p:cNvSpPr>
          <p:nvPr>
            <p:ph type="body" idx="1"/>
          </p:nvPr>
        </p:nvSpPr>
        <p:spPr>
          <a:xfrm>
            <a:off x="2168719" y="1508289"/>
            <a:ext cx="8915400" cy="3777600"/>
          </a:xfrm>
          <a:prstGeom prst="rect">
            <a:avLst/>
          </a:prstGeom>
          <a:noFill/>
          <a:ln>
            <a:noFill/>
          </a:ln>
        </p:spPr>
        <p:txBody>
          <a:bodyPr spcFirstLastPara="1" wrap="square" lIns="91425" tIns="45700" rIns="91425" bIns="45700" anchor="t" anchorCtr="0">
            <a:normAutofit/>
          </a:bodyPr>
          <a:lstStyle/>
          <a:p>
            <a:pPr marL="457200" lvl="0" indent="-457200" algn="l" rtl="0">
              <a:lnSpc>
                <a:spcPct val="115000"/>
              </a:lnSpc>
              <a:spcBef>
                <a:spcPts val="1000"/>
              </a:spcBef>
              <a:spcAft>
                <a:spcPts val="0"/>
              </a:spcAft>
              <a:buSzPts val="1800"/>
              <a:buFont typeface="Arial"/>
              <a:buAutoNum type="arabicPeriod"/>
            </a:pPr>
            <a:r>
              <a:rPr lang="en-US" sz="1900" b="1" i="0" u="none" strike="noStrike" dirty="0">
                <a:solidFill>
                  <a:schemeClr val="dk1"/>
                </a:solidFill>
                <a:latin typeface="Times New Roman" panose="02020603050405020304" pitchFamily="18" charset="0"/>
                <a:cs typeface="Times New Roman" panose="02020603050405020304" pitchFamily="18" charset="0"/>
                <a:sym typeface="Arial"/>
              </a:rPr>
              <a:t>Problem Formulation </a:t>
            </a:r>
            <a:r>
              <a:rPr lang="en-US" sz="1900" b="0" i="0" u="none" strike="noStrike" dirty="0">
                <a:solidFill>
                  <a:schemeClr val="dk1"/>
                </a:solidFill>
                <a:latin typeface="Times New Roman" panose="02020603050405020304" pitchFamily="18" charset="0"/>
                <a:cs typeface="Times New Roman" panose="02020603050405020304" pitchFamily="18" charset="0"/>
                <a:sym typeface="Arial"/>
              </a:rPr>
              <a:t>– Problem statement is constructed, Validated.</a:t>
            </a:r>
            <a:endParaRPr sz="1900" dirty="0">
              <a:latin typeface="Times New Roman" panose="02020603050405020304" pitchFamily="18" charset="0"/>
              <a:cs typeface="Times New Roman" panose="02020603050405020304" pitchFamily="18" charset="0"/>
            </a:endParaRPr>
          </a:p>
          <a:p>
            <a:pPr marL="342900" lvl="0" indent="-342900" algn="l" rtl="0">
              <a:lnSpc>
                <a:spcPct val="115000"/>
              </a:lnSpc>
              <a:spcBef>
                <a:spcPts val="1000"/>
              </a:spcBef>
              <a:spcAft>
                <a:spcPts val="0"/>
              </a:spcAft>
              <a:buSzPts val="1800"/>
              <a:buFont typeface="Arial"/>
              <a:buAutoNum type="arabicPeriod"/>
            </a:pPr>
            <a:r>
              <a:rPr lang="en-US" sz="1900" b="0" i="0" u="none" strike="noStrike" dirty="0">
                <a:solidFill>
                  <a:schemeClr val="dk1"/>
                </a:solidFill>
                <a:latin typeface="Times New Roman" panose="02020603050405020304" pitchFamily="18" charset="0"/>
                <a:cs typeface="Times New Roman" panose="02020603050405020304" pitchFamily="18" charset="0"/>
                <a:sym typeface="Arial"/>
              </a:rPr>
              <a:t> </a:t>
            </a:r>
            <a:r>
              <a:rPr lang="en-US" sz="1900" b="1" i="0" u="none" strike="noStrike" dirty="0">
                <a:solidFill>
                  <a:schemeClr val="dk1"/>
                </a:solidFill>
                <a:latin typeface="Times New Roman" panose="02020603050405020304" pitchFamily="18" charset="0"/>
                <a:cs typeface="Times New Roman" panose="02020603050405020304" pitchFamily="18" charset="0"/>
                <a:sym typeface="Arial"/>
              </a:rPr>
              <a:t>Literature </a:t>
            </a:r>
            <a:r>
              <a:rPr lang="en-US" sz="1900" b="1" dirty="0">
                <a:solidFill>
                  <a:schemeClr val="dk1"/>
                </a:solidFill>
                <a:latin typeface="Times New Roman" panose="02020603050405020304" pitchFamily="18" charset="0"/>
                <a:cs typeface="Times New Roman" panose="02020603050405020304" pitchFamily="18" charset="0"/>
                <a:sym typeface="Arial"/>
              </a:rPr>
              <a:t>S</a:t>
            </a:r>
            <a:r>
              <a:rPr lang="en-US" sz="1900" b="1" i="0" u="none" strike="noStrike" dirty="0">
                <a:solidFill>
                  <a:schemeClr val="dk1"/>
                </a:solidFill>
                <a:latin typeface="Times New Roman" panose="02020603050405020304" pitchFamily="18" charset="0"/>
                <a:cs typeface="Times New Roman" panose="02020603050405020304" pitchFamily="18" charset="0"/>
                <a:sym typeface="Arial"/>
              </a:rPr>
              <a:t>urvey </a:t>
            </a:r>
            <a:r>
              <a:rPr lang="en-US" sz="1900" b="0" i="0" u="none" strike="noStrike" dirty="0">
                <a:solidFill>
                  <a:schemeClr val="dk1"/>
                </a:solidFill>
                <a:latin typeface="Times New Roman" panose="02020603050405020304" pitchFamily="18" charset="0"/>
                <a:cs typeface="Times New Roman" panose="02020603050405020304" pitchFamily="18" charset="0"/>
                <a:sym typeface="Arial"/>
              </a:rPr>
              <a:t>– Lookup for relevant research paper between 2018 to 2021.   Go through the Research paper and noting down the observation on latest algorithm used on Outlier Mining. </a:t>
            </a:r>
            <a:endParaRPr sz="1900" dirty="0">
              <a:latin typeface="Times New Roman" panose="02020603050405020304" pitchFamily="18" charset="0"/>
              <a:cs typeface="Times New Roman" panose="02020603050405020304" pitchFamily="18" charset="0"/>
            </a:endParaRPr>
          </a:p>
          <a:p>
            <a:pPr marL="342900" lvl="0" indent="-342900" algn="l" rtl="0">
              <a:lnSpc>
                <a:spcPct val="115000"/>
              </a:lnSpc>
              <a:spcBef>
                <a:spcPts val="1000"/>
              </a:spcBef>
              <a:spcAft>
                <a:spcPts val="0"/>
              </a:spcAft>
              <a:buSzPts val="1800"/>
              <a:buFont typeface="Arial"/>
              <a:buAutoNum type="arabicPeriod"/>
            </a:pPr>
            <a:r>
              <a:rPr lang="en-US" sz="1900" b="1" dirty="0">
                <a:solidFill>
                  <a:schemeClr val="dk1"/>
                </a:solidFill>
                <a:latin typeface="Times New Roman" panose="02020603050405020304" pitchFamily="18" charset="0"/>
                <a:cs typeface="Times New Roman" panose="02020603050405020304" pitchFamily="18" charset="0"/>
              </a:rPr>
              <a:t>Identification of Dataset</a:t>
            </a:r>
            <a:r>
              <a:rPr lang="en-US" sz="1900" dirty="0">
                <a:solidFill>
                  <a:schemeClr val="dk1"/>
                </a:solidFill>
                <a:latin typeface="Times New Roman" panose="02020603050405020304" pitchFamily="18" charset="0"/>
                <a:cs typeface="Times New Roman" panose="02020603050405020304" pitchFamily="18" charset="0"/>
              </a:rPr>
              <a:t>: We have identified 2 bench dataset from the source Kaggle and UCI repository</a:t>
            </a:r>
            <a:endParaRPr sz="1900" dirty="0">
              <a:latin typeface="Times New Roman" panose="02020603050405020304" pitchFamily="18" charset="0"/>
              <a:cs typeface="Times New Roman" panose="02020603050405020304" pitchFamily="18" charset="0"/>
            </a:endParaRPr>
          </a:p>
          <a:p>
            <a:pPr marL="342900" lvl="0" indent="-228600" algn="l" rtl="0">
              <a:lnSpc>
                <a:spcPct val="115000"/>
              </a:lnSpc>
              <a:spcBef>
                <a:spcPts val="1000"/>
              </a:spcBef>
              <a:spcAft>
                <a:spcPts val="0"/>
              </a:spcAft>
              <a:buSzPts val="1800"/>
              <a:buFont typeface="Arial"/>
              <a:buNone/>
            </a:pPr>
            <a:endParaRPr sz="1800" b="0" i="0" u="none" strike="noStrike" dirty="0">
              <a:solidFill>
                <a:schemeClr val="dk1"/>
              </a:solidFill>
              <a:latin typeface="Arial"/>
              <a:ea typeface="Arial"/>
              <a:cs typeface="Arial"/>
              <a:sym typeface="Arial"/>
            </a:endParaRPr>
          </a:p>
          <a:p>
            <a:pPr marL="0" lvl="0" indent="0" algn="l" rtl="0">
              <a:lnSpc>
                <a:spcPct val="115000"/>
              </a:lnSpc>
              <a:spcBef>
                <a:spcPts val="1000"/>
              </a:spcBef>
              <a:spcAft>
                <a:spcPts val="0"/>
              </a:spcAft>
              <a:buSzPts val="1800"/>
              <a:buNone/>
            </a:pPr>
            <a:r>
              <a:rPr lang="en-US" b="0" dirty="0">
                <a:solidFill>
                  <a:schemeClr val="dk1"/>
                </a:solidFill>
                <a:latin typeface="Times New Roman"/>
                <a:ea typeface="Times New Roman"/>
                <a:cs typeface="Times New Roman"/>
                <a:sym typeface="Times New Roman"/>
              </a:rPr>
              <a:t>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
          <p:cNvSpPr txBox="1">
            <a:spLocks noGrp="1"/>
          </p:cNvSpPr>
          <p:nvPr>
            <p:ph type="body" idx="1"/>
          </p:nvPr>
        </p:nvSpPr>
        <p:spPr>
          <a:xfrm>
            <a:off x="1649691" y="641022"/>
            <a:ext cx="9581544" cy="4346351"/>
          </a:xfrm>
          <a:prstGeom prst="rect">
            <a:avLst/>
          </a:prstGeom>
          <a:noFill/>
          <a:ln>
            <a:noFill/>
          </a:ln>
        </p:spPr>
        <p:txBody>
          <a:bodyPr spcFirstLastPara="1" wrap="square" lIns="91425" tIns="45700" rIns="91425" bIns="45700" anchor="t" anchorCtr="0">
            <a:normAutofit/>
          </a:bodyPr>
          <a:lstStyle/>
          <a:p>
            <a:pPr marL="114300" lvl="0" indent="0" algn="l" rtl="0">
              <a:lnSpc>
                <a:spcPct val="115000"/>
              </a:lnSpc>
              <a:spcBef>
                <a:spcPts val="1000"/>
              </a:spcBef>
              <a:spcAft>
                <a:spcPts val="0"/>
              </a:spcAft>
              <a:buSzPts val="1800"/>
              <a:buNone/>
            </a:pPr>
            <a:r>
              <a:rPr lang="en-US" sz="1400">
                <a:solidFill>
                  <a:schemeClr val="dk1"/>
                </a:solidFill>
                <a:latin typeface="Arial"/>
                <a:ea typeface="Arial"/>
                <a:cs typeface="Arial"/>
                <a:sym typeface="Arial"/>
              </a:rPr>
              <a:t>4</a:t>
            </a:r>
            <a:r>
              <a:rPr lang="en-US" sz="2400" b="0" i="0" u="none" strike="noStrike">
                <a:solidFill>
                  <a:schemeClr val="dk1"/>
                </a:solidFill>
                <a:latin typeface="Arial"/>
                <a:ea typeface="Arial"/>
                <a:cs typeface="Arial"/>
                <a:sym typeface="Arial"/>
              </a:rPr>
              <a:t>.   </a:t>
            </a:r>
            <a:r>
              <a:rPr lang="en-US" sz="1600" b="1" i="0" u="none" strike="noStrike">
                <a:solidFill>
                  <a:schemeClr val="dk1"/>
                </a:solidFill>
                <a:latin typeface="Arial"/>
                <a:ea typeface="Arial"/>
                <a:cs typeface="Arial"/>
                <a:sym typeface="Arial"/>
              </a:rPr>
              <a:t>Identification of Gap </a:t>
            </a:r>
            <a:r>
              <a:rPr lang="en-US" sz="1600" b="0" i="0" u="none" strike="noStrike">
                <a:solidFill>
                  <a:schemeClr val="dk1"/>
                </a:solidFill>
                <a:latin typeface="Arial"/>
                <a:ea typeface="Arial"/>
                <a:cs typeface="Arial"/>
                <a:sym typeface="Arial"/>
              </a:rPr>
              <a:t>-  Very sparse Literature is available with respect to outlier technique and also in the selected domain - Health care (Parkinson’s Disease).</a:t>
            </a:r>
            <a:endParaRPr/>
          </a:p>
          <a:p>
            <a:pPr marL="457200" lvl="0" indent="-228600" algn="l" rtl="0">
              <a:lnSpc>
                <a:spcPct val="115000"/>
              </a:lnSpc>
              <a:spcBef>
                <a:spcPts val="1000"/>
              </a:spcBef>
              <a:spcAft>
                <a:spcPts val="0"/>
              </a:spcAft>
              <a:buSzPts val="1800"/>
              <a:buNone/>
            </a:pPr>
            <a:endParaRPr/>
          </a:p>
        </p:txBody>
      </p:sp>
      <p:pic>
        <p:nvPicPr>
          <p:cNvPr id="136" name="Google Shape;136;p2"/>
          <p:cNvPicPr preferRelativeResize="0"/>
          <p:nvPr/>
        </p:nvPicPr>
        <p:blipFill rotWithShape="1">
          <a:blip r:embed="rId3">
            <a:alphaModFix/>
          </a:blip>
          <a:srcRect/>
          <a:stretch/>
        </p:blipFill>
        <p:spPr>
          <a:xfrm>
            <a:off x="1942070" y="1681682"/>
            <a:ext cx="7974928" cy="463658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7"/>
          <p:cNvSpPr txBox="1">
            <a:spLocks noGrp="1"/>
          </p:cNvSpPr>
          <p:nvPr>
            <p:ph type="title"/>
          </p:nvPr>
        </p:nvSpPr>
        <p:spPr>
          <a:xfrm>
            <a:off x="2319548" y="607504"/>
            <a:ext cx="8911800" cy="12810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1800"/>
              <a:buNone/>
            </a:pPr>
            <a:r>
              <a:rPr lang="en-US" sz="4000" dirty="0">
                <a:latin typeface="Times New Roman"/>
                <a:ea typeface="Times New Roman"/>
                <a:cs typeface="Times New Roman"/>
                <a:sym typeface="Times New Roman"/>
              </a:rPr>
              <a:t>Work to be done in phase II</a:t>
            </a:r>
            <a:br>
              <a:rPr lang="en-US" sz="4000" dirty="0">
                <a:latin typeface="Times New Roman"/>
                <a:ea typeface="Times New Roman"/>
                <a:cs typeface="Times New Roman"/>
                <a:sym typeface="Times New Roman"/>
              </a:rPr>
            </a:br>
            <a:endParaRPr dirty="0"/>
          </a:p>
        </p:txBody>
      </p:sp>
      <p:sp>
        <p:nvSpPr>
          <p:cNvPr id="142" name="Google Shape;142;p17"/>
          <p:cNvSpPr txBox="1">
            <a:spLocks noGrp="1"/>
          </p:cNvSpPr>
          <p:nvPr>
            <p:ph type="body" idx="1"/>
          </p:nvPr>
        </p:nvSpPr>
        <p:spPr>
          <a:xfrm>
            <a:off x="2495057" y="1596798"/>
            <a:ext cx="8449463" cy="4653698"/>
          </a:xfrm>
          <a:prstGeom prst="rect">
            <a:avLst/>
          </a:prstGeom>
          <a:noFill/>
          <a:ln>
            <a:noFill/>
          </a:ln>
        </p:spPr>
        <p:txBody>
          <a:bodyPr spcFirstLastPara="1" wrap="square" lIns="91425" tIns="45700" rIns="91425" bIns="45700" anchor="t" anchorCtr="0">
            <a:noAutofit/>
          </a:bodyPr>
          <a:lstStyle/>
          <a:p>
            <a:pPr marL="342900" lvl="0" indent="-342900" rtl="0">
              <a:lnSpc>
                <a:spcPct val="115000"/>
              </a:lnSpc>
              <a:spcBef>
                <a:spcPts val="1000"/>
              </a:spcBef>
              <a:spcAft>
                <a:spcPts val="0"/>
              </a:spcAft>
              <a:buSzPct val="117647"/>
              <a:buFont typeface="Arial"/>
              <a:buAutoNum type="arabicPeriod"/>
            </a:pPr>
            <a:r>
              <a:rPr lang="en-US" sz="1900" b="0" i="0" u="none" strike="noStrike" dirty="0">
                <a:solidFill>
                  <a:schemeClr val="dk1"/>
                </a:solidFill>
                <a:latin typeface="Times New Roman" panose="02020603050405020304" pitchFamily="18" charset="0"/>
                <a:cs typeface="Times New Roman" panose="02020603050405020304" pitchFamily="18" charset="0"/>
                <a:sym typeface="Arial"/>
              </a:rPr>
              <a:t>Particular Dataset identification-  The Attributes of the bench dataset are selected, the attributes are combined to form new bench dataset.</a:t>
            </a:r>
            <a:endParaRPr sz="1900" dirty="0">
              <a:latin typeface="Times New Roman" panose="02020603050405020304" pitchFamily="18" charset="0"/>
              <a:cs typeface="Times New Roman" panose="02020603050405020304" pitchFamily="18" charset="0"/>
            </a:endParaRPr>
          </a:p>
          <a:p>
            <a:pPr marL="342900" lvl="0" indent="-342900" rtl="0">
              <a:lnSpc>
                <a:spcPct val="115000"/>
              </a:lnSpc>
              <a:spcBef>
                <a:spcPts val="1000"/>
              </a:spcBef>
              <a:spcAft>
                <a:spcPts val="0"/>
              </a:spcAft>
              <a:buSzPct val="111455"/>
              <a:buFont typeface="Arial"/>
              <a:buAutoNum type="arabicPeriod"/>
            </a:pPr>
            <a:r>
              <a:rPr lang="en-US" sz="1900" b="0" i="0" u="none" strike="noStrike" dirty="0">
                <a:solidFill>
                  <a:schemeClr val="dk1"/>
                </a:solidFill>
                <a:latin typeface="Times New Roman" panose="02020603050405020304" pitchFamily="18" charset="0"/>
                <a:cs typeface="Times New Roman" panose="02020603050405020304" pitchFamily="18" charset="0"/>
                <a:sym typeface="Arial"/>
              </a:rPr>
              <a:t>Dataset Description – Brief description of attributes in combined dataset.</a:t>
            </a:r>
            <a:endParaRPr sz="1900" b="0" dirty="0">
              <a:solidFill>
                <a:schemeClr val="dk1"/>
              </a:solidFill>
              <a:latin typeface="Times New Roman" panose="02020603050405020304" pitchFamily="18" charset="0"/>
              <a:cs typeface="Times New Roman" panose="02020603050405020304" pitchFamily="18" charset="0"/>
            </a:endParaRPr>
          </a:p>
          <a:p>
            <a:pPr marL="342900" lvl="0" indent="-342900" rtl="0">
              <a:lnSpc>
                <a:spcPct val="115000"/>
              </a:lnSpc>
              <a:spcBef>
                <a:spcPts val="1000"/>
              </a:spcBef>
              <a:spcAft>
                <a:spcPts val="0"/>
              </a:spcAft>
              <a:buSzPct val="117647"/>
              <a:buFont typeface="Arial"/>
              <a:buAutoNum type="arabicPeriod"/>
            </a:pPr>
            <a:r>
              <a:rPr lang="en-US" sz="1900" b="0" i="0" u="none" strike="noStrike" dirty="0">
                <a:solidFill>
                  <a:schemeClr val="dk1"/>
                </a:solidFill>
                <a:latin typeface="Times New Roman" panose="02020603050405020304" pitchFamily="18" charset="0"/>
                <a:cs typeface="Times New Roman" panose="02020603050405020304" pitchFamily="18" charset="0"/>
                <a:sym typeface="Arial"/>
              </a:rPr>
              <a:t>Selection of </a:t>
            </a:r>
            <a:r>
              <a:rPr lang="en-US" sz="1900" dirty="0">
                <a:solidFill>
                  <a:schemeClr val="dk1"/>
                </a:solidFill>
                <a:latin typeface="Times New Roman" panose="02020603050405020304" pitchFamily="18" charset="0"/>
                <a:cs typeface="Times New Roman" panose="02020603050405020304" pitchFamily="18" charset="0"/>
                <a:sym typeface="Arial"/>
              </a:rPr>
              <a:t>O</a:t>
            </a:r>
            <a:r>
              <a:rPr lang="en-US" sz="1900" b="0" i="0" u="none" strike="noStrike" dirty="0">
                <a:solidFill>
                  <a:schemeClr val="dk1"/>
                </a:solidFill>
                <a:latin typeface="Times New Roman" panose="02020603050405020304" pitchFamily="18" charset="0"/>
                <a:cs typeface="Times New Roman" panose="02020603050405020304" pitchFamily="18" charset="0"/>
                <a:sym typeface="Arial"/>
              </a:rPr>
              <a:t>utlier algorithm – KNN, Z-Score, Isolation Forest is implemented on the dataset and outlier are dete</a:t>
            </a:r>
            <a:r>
              <a:rPr lang="en-US" sz="1900" dirty="0">
                <a:solidFill>
                  <a:schemeClr val="dk1"/>
                </a:solidFill>
                <a:latin typeface="Times New Roman" panose="02020603050405020304" pitchFamily="18" charset="0"/>
                <a:cs typeface="Times New Roman" panose="02020603050405020304" pitchFamily="18" charset="0"/>
                <a:sym typeface="Arial"/>
              </a:rPr>
              <a:t>cted.</a:t>
            </a:r>
            <a:endParaRPr sz="1900" b="0" dirty="0">
              <a:solidFill>
                <a:schemeClr val="dk1"/>
              </a:solidFill>
              <a:latin typeface="Times New Roman" panose="02020603050405020304" pitchFamily="18" charset="0"/>
              <a:cs typeface="Times New Roman" panose="02020603050405020304" pitchFamily="18" charset="0"/>
            </a:endParaRPr>
          </a:p>
          <a:p>
            <a:pPr marL="342900" lvl="0" indent="-342900" rtl="0">
              <a:lnSpc>
                <a:spcPct val="115000"/>
              </a:lnSpc>
              <a:spcBef>
                <a:spcPts val="1000"/>
              </a:spcBef>
              <a:spcAft>
                <a:spcPts val="0"/>
              </a:spcAft>
              <a:buSzPct val="117647"/>
              <a:buFont typeface="Arial"/>
              <a:buAutoNum type="arabicPeriod"/>
            </a:pPr>
            <a:r>
              <a:rPr lang="en-US" sz="1900" dirty="0">
                <a:solidFill>
                  <a:schemeClr val="dk1"/>
                </a:solidFill>
                <a:latin typeface="Times New Roman" panose="02020603050405020304" pitchFamily="18" charset="0"/>
                <a:cs typeface="Times New Roman" panose="02020603050405020304" pitchFamily="18" charset="0"/>
                <a:sym typeface="Arial"/>
              </a:rPr>
              <a:t>S</a:t>
            </a:r>
            <a:r>
              <a:rPr lang="en-US" sz="1900" b="0" i="0" u="none" strike="noStrike" dirty="0">
                <a:solidFill>
                  <a:schemeClr val="dk1"/>
                </a:solidFill>
                <a:latin typeface="Times New Roman" panose="02020603050405020304" pitchFamily="18" charset="0"/>
                <a:cs typeface="Times New Roman" panose="02020603050405020304" pitchFamily="18" charset="0"/>
                <a:sym typeface="Arial"/>
              </a:rPr>
              <a:t>tudy of algorithms – The Outliers generated after implementation is studied by checking the accuracy of model.</a:t>
            </a:r>
            <a:endParaRPr sz="1900" b="0" dirty="0">
              <a:solidFill>
                <a:schemeClr val="dk1"/>
              </a:solidFill>
              <a:latin typeface="Times New Roman" panose="02020603050405020304" pitchFamily="18" charset="0"/>
              <a:cs typeface="Times New Roman" panose="02020603050405020304" pitchFamily="18" charset="0"/>
            </a:endParaRPr>
          </a:p>
          <a:p>
            <a:pPr marL="342900" lvl="0" indent="-342900" rtl="0">
              <a:lnSpc>
                <a:spcPct val="115000"/>
              </a:lnSpc>
              <a:spcBef>
                <a:spcPts val="1000"/>
              </a:spcBef>
              <a:spcAft>
                <a:spcPts val="0"/>
              </a:spcAft>
              <a:buSzPct val="117647"/>
              <a:buFont typeface="Arial"/>
              <a:buAutoNum type="arabicPeriod"/>
            </a:pPr>
            <a:r>
              <a:rPr lang="en-US" sz="1900" dirty="0">
                <a:solidFill>
                  <a:schemeClr val="dk1"/>
                </a:solidFill>
                <a:latin typeface="Times New Roman" panose="02020603050405020304" pitchFamily="18" charset="0"/>
                <a:cs typeface="Times New Roman" panose="02020603050405020304" pitchFamily="18" charset="0"/>
                <a:sym typeface="Arial"/>
              </a:rPr>
              <a:t>I</a:t>
            </a:r>
            <a:r>
              <a:rPr lang="en-US" sz="1900" b="0" i="0" u="none" strike="noStrike" dirty="0">
                <a:solidFill>
                  <a:schemeClr val="dk1"/>
                </a:solidFill>
                <a:latin typeface="Times New Roman" panose="02020603050405020304" pitchFamily="18" charset="0"/>
                <a:cs typeface="Times New Roman" panose="02020603050405020304" pitchFamily="18" charset="0"/>
                <a:sym typeface="Arial"/>
              </a:rPr>
              <a:t>mplementation – We selected most optimal algorithm for our dataset and implement it on our combined dataset. </a:t>
            </a:r>
            <a:endParaRPr sz="1900" b="0" dirty="0">
              <a:solidFill>
                <a:schemeClr val="dk1"/>
              </a:solidFill>
              <a:latin typeface="Times New Roman" panose="02020603050405020304" pitchFamily="18" charset="0"/>
              <a:cs typeface="Times New Roman" panose="02020603050405020304" pitchFamily="18" charset="0"/>
            </a:endParaRPr>
          </a:p>
          <a:p>
            <a:pPr marL="342900" lvl="0" indent="-342900" rtl="0">
              <a:lnSpc>
                <a:spcPct val="115000"/>
              </a:lnSpc>
              <a:spcBef>
                <a:spcPts val="1000"/>
              </a:spcBef>
              <a:spcAft>
                <a:spcPts val="0"/>
              </a:spcAft>
              <a:buSzPct val="117647"/>
              <a:buFont typeface="Arial"/>
              <a:buAutoNum type="arabicPeriod"/>
            </a:pPr>
            <a:r>
              <a:rPr lang="en-US" sz="1900" dirty="0">
                <a:solidFill>
                  <a:schemeClr val="dk1"/>
                </a:solidFill>
                <a:latin typeface="Times New Roman" panose="02020603050405020304" pitchFamily="18" charset="0"/>
                <a:cs typeface="Times New Roman" panose="02020603050405020304" pitchFamily="18" charset="0"/>
                <a:sym typeface="Arial"/>
              </a:rPr>
              <a:t>C</a:t>
            </a:r>
            <a:r>
              <a:rPr lang="en-US" sz="1900" b="0" i="0" u="none" strike="noStrike" dirty="0">
                <a:solidFill>
                  <a:schemeClr val="dk1"/>
                </a:solidFill>
                <a:latin typeface="Times New Roman" panose="02020603050405020304" pitchFamily="18" charset="0"/>
                <a:cs typeface="Times New Roman" panose="02020603050405020304" pitchFamily="18" charset="0"/>
                <a:sym typeface="Arial"/>
              </a:rPr>
              <a:t>omparison of results –  The results are compared using F1-score</a:t>
            </a:r>
            <a:endParaRPr sz="1900" b="0" dirty="0">
              <a:solidFill>
                <a:schemeClr val="dk1"/>
              </a:solidFill>
              <a:latin typeface="Times New Roman" panose="02020603050405020304" pitchFamily="18" charset="0"/>
              <a:cs typeface="Times New Roman" panose="02020603050405020304" pitchFamily="18" charset="0"/>
            </a:endParaRPr>
          </a:p>
          <a:p>
            <a:pPr marL="342900" lvl="0" indent="-342900" rtl="0">
              <a:lnSpc>
                <a:spcPct val="115000"/>
              </a:lnSpc>
              <a:spcBef>
                <a:spcPts val="1000"/>
              </a:spcBef>
              <a:spcAft>
                <a:spcPts val="0"/>
              </a:spcAft>
              <a:buSzPct val="117647"/>
              <a:buFont typeface="Arial"/>
              <a:buAutoNum type="arabicPeriod"/>
            </a:pPr>
            <a:r>
              <a:rPr lang="en-US" sz="1900" dirty="0">
                <a:solidFill>
                  <a:schemeClr val="dk1"/>
                </a:solidFill>
                <a:latin typeface="Times New Roman" panose="02020603050405020304" pitchFamily="18" charset="0"/>
                <a:cs typeface="Times New Roman" panose="02020603050405020304" pitchFamily="18" charset="0"/>
                <a:sym typeface="Arial"/>
              </a:rPr>
              <a:t>P</a:t>
            </a:r>
            <a:r>
              <a:rPr lang="en-US" sz="1900" b="0" i="0" u="none" strike="noStrike" dirty="0">
                <a:solidFill>
                  <a:schemeClr val="dk1"/>
                </a:solidFill>
                <a:latin typeface="Times New Roman" panose="02020603050405020304" pitchFamily="18" charset="0"/>
                <a:cs typeface="Times New Roman" panose="02020603050405020304" pitchFamily="18" charset="0"/>
                <a:sym typeface="Arial"/>
              </a:rPr>
              <a:t>reparation of implementation paper and its dissemination.</a:t>
            </a:r>
            <a:br>
              <a:rPr lang="en-US" sz="1900" dirty="0">
                <a:latin typeface="Times New Roman" panose="02020603050405020304" pitchFamily="18" charset="0"/>
                <a:cs typeface="Times New Roman" panose="02020603050405020304" pitchFamily="18" charset="0"/>
              </a:rPr>
            </a:br>
            <a:endParaRPr sz="19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C5335-F100-478C-8C16-3E8D9B0D57ED}"/>
              </a:ext>
            </a:extLst>
          </p:cNvPr>
          <p:cNvSpPr>
            <a:spLocks noGrp="1"/>
          </p:cNvSpPr>
          <p:nvPr>
            <p:ph type="title"/>
          </p:nvPr>
        </p:nvSpPr>
        <p:spPr>
          <a:xfrm>
            <a:off x="2131011" y="614683"/>
            <a:ext cx="4137813" cy="761630"/>
          </a:xfrm>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653B926F-4B46-47DD-A9C6-BAEABE51C960}"/>
              </a:ext>
            </a:extLst>
          </p:cNvPr>
          <p:cNvSpPr>
            <a:spLocks noGrp="1"/>
          </p:cNvSpPr>
          <p:nvPr>
            <p:ph type="body" idx="1"/>
          </p:nvPr>
        </p:nvSpPr>
        <p:spPr>
          <a:xfrm>
            <a:off x="1948188" y="1376312"/>
            <a:ext cx="9118879" cy="5326145"/>
          </a:xfrm>
        </p:spPr>
        <p:txBody>
          <a:bodyPr>
            <a:noAutofit/>
          </a:bodyPr>
          <a:lstStyle/>
          <a:p>
            <a:pPr algn="just" rtl="0" fontAlgn="base">
              <a:spcBef>
                <a:spcPts val="0"/>
              </a:spcBef>
              <a:spcAft>
                <a:spcPts val="0"/>
              </a:spcAft>
              <a:buFont typeface="+mj-lt"/>
              <a:buAutoNum type="arabicPeriod"/>
            </a:pPr>
            <a:r>
              <a:rPr lang="en-US" sz="1500" strike="noStrike" dirty="0">
                <a:solidFill>
                  <a:schemeClr val="tx1"/>
                </a:solidFill>
                <a:effectLst/>
                <a:latin typeface="Times New Roman" panose="02020603050405020304" pitchFamily="18" charset="0"/>
                <a:cs typeface="Times New Roman" panose="02020603050405020304" pitchFamily="18" charset="0"/>
              </a:rPr>
              <a:t>https://www.ibm.com/search?lang=en&amp;cc=in&amp;q=ai%20ml</a:t>
            </a:r>
          </a:p>
          <a:p>
            <a:pPr algn="just" rtl="0" fontAlgn="base">
              <a:spcBef>
                <a:spcPts val="0"/>
              </a:spcBef>
              <a:spcAft>
                <a:spcPts val="0"/>
              </a:spcAft>
              <a:buFont typeface="+mj-lt"/>
              <a:buAutoNum type="arabicPeriod"/>
            </a:pPr>
            <a:r>
              <a:rPr lang="en-US" sz="1500" strike="noStrike" dirty="0">
                <a:solidFill>
                  <a:schemeClr val="tx1"/>
                </a:solidFill>
                <a:effectLst/>
                <a:latin typeface="Times New Roman" panose="02020603050405020304" pitchFamily="18" charset="0"/>
                <a:cs typeface="Times New Roman" panose="02020603050405020304" pitchFamily="18" charset="0"/>
              </a:rPr>
              <a:t>http://www.aiml.foundation/</a:t>
            </a:r>
          </a:p>
          <a:p>
            <a:pPr algn="just" rtl="0" fontAlgn="base">
              <a:spcBef>
                <a:spcPts val="0"/>
              </a:spcBef>
              <a:spcAft>
                <a:spcPts val="0"/>
              </a:spcAft>
              <a:buFont typeface="+mj-lt"/>
              <a:buAutoNum type="arabicPeriod"/>
            </a:pPr>
            <a:r>
              <a:rPr lang="en-US" sz="1500" strike="noStrike" dirty="0">
                <a:solidFill>
                  <a:schemeClr val="tx1"/>
                </a:solidFill>
                <a:effectLst/>
                <a:latin typeface="Times New Roman" panose="02020603050405020304" pitchFamily="18" charset="0"/>
                <a:cs typeface="Times New Roman" panose="02020603050405020304" pitchFamily="18" charset="0"/>
              </a:rPr>
              <a:t>https://trends.google.com/trends/?geo=IN</a:t>
            </a:r>
          </a:p>
          <a:p>
            <a:pPr algn="just" rtl="0" fontAlgn="base">
              <a:spcBef>
                <a:spcPts val="0"/>
              </a:spcBef>
              <a:spcAft>
                <a:spcPts val="0"/>
              </a:spcAft>
              <a:buFont typeface="+mj-lt"/>
              <a:buAutoNum type="arabicPeriod"/>
            </a:pPr>
            <a:r>
              <a:rPr lang="en-US" sz="1500" strike="noStrike" dirty="0">
                <a:solidFill>
                  <a:schemeClr val="tx1"/>
                </a:solidFill>
                <a:effectLst/>
                <a:latin typeface="Times New Roman" panose="02020603050405020304" pitchFamily="18" charset="0"/>
                <a:cs typeface="Times New Roman" panose="02020603050405020304" pitchFamily="18" charset="0"/>
              </a:rPr>
              <a:t>https://www.mindmeister.com/?utm_source=google&amp;utm_medium=cpc&amp;utm_campaign=ind_en_search&amp;utm_content=mm&amp;gclid=</a:t>
            </a:r>
          </a:p>
          <a:p>
            <a:pPr algn="just" rtl="0" fontAlgn="base">
              <a:spcBef>
                <a:spcPts val="0"/>
              </a:spcBef>
              <a:spcAft>
                <a:spcPts val="0"/>
              </a:spcAft>
              <a:buFont typeface="+mj-lt"/>
              <a:buAutoNum type="arabicPeriod"/>
            </a:pPr>
            <a:r>
              <a:rPr lang="en-US" sz="1500" strike="noStrike" dirty="0">
                <a:solidFill>
                  <a:srgbClr val="000000"/>
                </a:solidFill>
                <a:effectLst/>
                <a:latin typeface="Times New Roman" panose="02020603050405020304" pitchFamily="18" charset="0"/>
                <a:cs typeface="Times New Roman" panose="02020603050405020304" pitchFamily="18" charset="0"/>
              </a:rPr>
              <a:t>Kaur, </a:t>
            </a:r>
            <a:r>
              <a:rPr lang="en-US" sz="1500" strike="noStrike" dirty="0" err="1">
                <a:solidFill>
                  <a:srgbClr val="000000"/>
                </a:solidFill>
                <a:effectLst/>
                <a:latin typeface="Times New Roman" panose="02020603050405020304" pitchFamily="18" charset="0"/>
                <a:cs typeface="Times New Roman" panose="02020603050405020304" pitchFamily="18" charset="0"/>
              </a:rPr>
              <a:t>Parmeet</a:t>
            </a:r>
            <a:r>
              <a:rPr lang="en-US" sz="1500" strike="noStrike" dirty="0">
                <a:solidFill>
                  <a:srgbClr val="000000"/>
                </a:solidFill>
                <a:effectLst/>
                <a:latin typeface="Times New Roman" panose="02020603050405020304" pitchFamily="18" charset="0"/>
                <a:cs typeface="Times New Roman" panose="02020603050405020304" pitchFamily="18" charset="0"/>
              </a:rPr>
              <a:t>, 2016/12/01, 693, 696, Outlier Detection Using </a:t>
            </a:r>
            <a:r>
              <a:rPr lang="en-US" sz="1500" strike="noStrike" dirty="0" err="1">
                <a:solidFill>
                  <a:srgbClr val="000000"/>
                </a:solidFill>
                <a:effectLst/>
                <a:latin typeface="Times New Roman" panose="02020603050405020304" pitchFamily="18" charset="0"/>
                <a:cs typeface="Times New Roman" panose="02020603050405020304" pitchFamily="18" charset="0"/>
              </a:rPr>
              <a:t>Kmeans</a:t>
            </a:r>
            <a:r>
              <a:rPr lang="en-US" sz="1500" strike="noStrike" dirty="0">
                <a:solidFill>
                  <a:srgbClr val="000000"/>
                </a:solidFill>
                <a:effectLst/>
                <a:latin typeface="Times New Roman" panose="02020603050405020304" pitchFamily="18" charset="0"/>
                <a:cs typeface="Times New Roman" panose="02020603050405020304" pitchFamily="18" charset="0"/>
              </a:rPr>
              <a:t> and Fuzzy Min Max Neural Network in Network Data, 10.1109/CICN.2016.142</a:t>
            </a:r>
          </a:p>
          <a:p>
            <a:pPr algn="just" rtl="0" fontAlgn="base">
              <a:spcBef>
                <a:spcPts val="0"/>
              </a:spcBef>
              <a:spcAft>
                <a:spcPts val="0"/>
              </a:spcAft>
              <a:buFont typeface="+mj-lt"/>
              <a:buAutoNum type="arabicPeriod"/>
            </a:pPr>
            <a:r>
              <a:rPr lang="en-US" sz="1500" dirty="0">
                <a:solidFill>
                  <a:srgbClr val="222222"/>
                </a:solidFill>
                <a:effectLst/>
                <a:latin typeface="Times New Roman" panose="02020603050405020304" pitchFamily="18" charset="0"/>
                <a:cs typeface="Times New Roman" panose="02020603050405020304" pitchFamily="18" charset="0"/>
              </a:rPr>
              <a:t>Mathew, </a:t>
            </a:r>
            <a:r>
              <a:rPr lang="en-US" sz="1500" dirty="0" err="1">
                <a:solidFill>
                  <a:srgbClr val="222222"/>
                </a:solidFill>
                <a:effectLst/>
                <a:latin typeface="Times New Roman" panose="02020603050405020304" pitchFamily="18" charset="0"/>
                <a:cs typeface="Times New Roman" panose="02020603050405020304" pitchFamily="18" charset="0"/>
              </a:rPr>
              <a:t>Mevin</a:t>
            </a:r>
            <a:r>
              <a:rPr lang="en-US" sz="1500" dirty="0">
                <a:solidFill>
                  <a:srgbClr val="222222"/>
                </a:solidFill>
                <a:effectLst/>
                <a:latin typeface="Times New Roman" panose="02020603050405020304" pitchFamily="18" charset="0"/>
                <a:cs typeface="Times New Roman" panose="02020603050405020304" pitchFamily="18" charset="0"/>
              </a:rPr>
              <a:t> John, and </a:t>
            </a:r>
            <a:r>
              <a:rPr lang="en-US" sz="1500" dirty="0" err="1">
                <a:solidFill>
                  <a:srgbClr val="222222"/>
                </a:solidFill>
                <a:effectLst/>
                <a:latin typeface="Times New Roman" panose="02020603050405020304" pitchFamily="18" charset="0"/>
                <a:cs typeface="Times New Roman" panose="02020603050405020304" pitchFamily="18" charset="0"/>
              </a:rPr>
              <a:t>Jomon</a:t>
            </a:r>
            <a:r>
              <a:rPr lang="en-US" sz="1500" dirty="0">
                <a:solidFill>
                  <a:srgbClr val="222222"/>
                </a:solidFill>
                <a:effectLst/>
                <a:latin typeface="Times New Roman" panose="02020603050405020304" pitchFamily="18" charset="0"/>
                <a:cs typeface="Times New Roman" panose="02020603050405020304" pitchFamily="18" charset="0"/>
              </a:rPr>
              <a:t> </a:t>
            </a:r>
            <a:r>
              <a:rPr lang="en-US" sz="1500" dirty="0" err="1">
                <a:solidFill>
                  <a:srgbClr val="222222"/>
                </a:solidFill>
                <a:effectLst/>
                <a:latin typeface="Times New Roman" panose="02020603050405020304" pitchFamily="18" charset="0"/>
                <a:cs typeface="Times New Roman" panose="02020603050405020304" pitchFamily="18" charset="0"/>
              </a:rPr>
              <a:t>Baiju</a:t>
            </a:r>
            <a:r>
              <a:rPr lang="en-US" sz="1500" dirty="0">
                <a:solidFill>
                  <a:srgbClr val="222222"/>
                </a:solidFill>
                <a:effectLst/>
                <a:latin typeface="Times New Roman" panose="02020603050405020304" pitchFamily="18" charset="0"/>
                <a:cs typeface="Times New Roman" panose="02020603050405020304" pitchFamily="18" charset="0"/>
              </a:rPr>
              <a:t>. "MACHINE LEARNING TECHNIQUE BASED PARKINSON’S DISEASE DETECTION FROM SPIRAL AND VOICE INPUTS." European Journal of Molecular &amp; Clinical Medicine 7.4: 2020.</a:t>
            </a:r>
          </a:p>
          <a:p>
            <a:pPr algn="just" rtl="0" fontAlgn="base">
              <a:spcBef>
                <a:spcPts val="0"/>
              </a:spcBef>
              <a:spcAft>
                <a:spcPts val="0"/>
              </a:spcAft>
              <a:buFont typeface="+mj-lt"/>
              <a:buAutoNum type="arabicPeriod"/>
            </a:pPr>
            <a:r>
              <a:rPr lang="en-US" sz="1500" strike="noStrike" dirty="0">
                <a:solidFill>
                  <a:srgbClr val="000000"/>
                </a:solidFill>
                <a:effectLst/>
                <a:latin typeface="Times New Roman" panose="02020603050405020304" pitchFamily="18" charset="0"/>
                <a:cs typeface="Times New Roman" panose="02020603050405020304" pitchFamily="18" charset="0"/>
              </a:rPr>
              <a:t>T. M. Thang and J. Kim, "The Anomaly Detection by Using DBSCAN Clustering with Multiple Parameters," 2011 International Conference on Information Science and Applications, 2011, pp. 1-5, </a:t>
            </a:r>
            <a:r>
              <a:rPr lang="en-US" sz="1500" strike="noStrike" dirty="0" err="1">
                <a:solidFill>
                  <a:srgbClr val="000000"/>
                </a:solidFill>
                <a:effectLst/>
                <a:latin typeface="Times New Roman" panose="02020603050405020304" pitchFamily="18" charset="0"/>
                <a:cs typeface="Times New Roman" panose="02020603050405020304" pitchFamily="18" charset="0"/>
              </a:rPr>
              <a:t>doi</a:t>
            </a:r>
            <a:r>
              <a:rPr lang="en-US" sz="1500" strike="noStrike" dirty="0">
                <a:solidFill>
                  <a:srgbClr val="000000"/>
                </a:solidFill>
                <a:effectLst/>
                <a:latin typeface="Times New Roman" panose="02020603050405020304" pitchFamily="18" charset="0"/>
                <a:cs typeface="Times New Roman" panose="02020603050405020304" pitchFamily="18" charset="0"/>
              </a:rPr>
              <a:t>: 10.1109/ICISA.2011.5772437</a:t>
            </a:r>
          </a:p>
          <a:p>
            <a:pPr algn="just" rtl="0" fontAlgn="base">
              <a:spcBef>
                <a:spcPts val="0"/>
              </a:spcBef>
              <a:spcAft>
                <a:spcPts val="0"/>
              </a:spcAft>
              <a:buFont typeface="+mj-lt"/>
              <a:buAutoNum type="arabicPeriod"/>
            </a:pPr>
            <a:r>
              <a:rPr lang="en-US" sz="1500" strike="noStrike" dirty="0" err="1">
                <a:solidFill>
                  <a:srgbClr val="000000"/>
                </a:solidFill>
                <a:effectLst/>
                <a:latin typeface="Times New Roman" panose="02020603050405020304" pitchFamily="18" charset="0"/>
                <a:cs typeface="Times New Roman" panose="02020603050405020304" pitchFamily="18" charset="0"/>
              </a:rPr>
              <a:t>Anila</a:t>
            </a:r>
            <a:r>
              <a:rPr lang="en-US" sz="1500" strike="noStrike" dirty="0">
                <a:solidFill>
                  <a:srgbClr val="000000"/>
                </a:solidFill>
                <a:effectLst/>
                <a:latin typeface="Times New Roman" panose="02020603050405020304" pitchFamily="18" charset="0"/>
                <a:cs typeface="Times New Roman" panose="02020603050405020304" pitchFamily="18" charset="0"/>
              </a:rPr>
              <a:t> M , Dr. G. </a:t>
            </a:r>
            <a:r>
              <a:rPr lang="en-US" sz="1500" strike="noStrike" dirty="0" err="1">
                <a:solidFill>
                  <a:srgbClr val="000000"/>
                </a:solidFill>
                <a:effectLst/>
                <a:latin typeface="Times New Roman" panose="02020603050405020304" pitchFamily="18" charset="0"/>
                <a:cs typeface="Times New Roman" panose="02020603050405020304" pitchFamily="18" charset="0"/>
              </a:rPr>
              <a:t>Pradeepini</a:t>
            </a:r>
            <a:r>
              <a:rPr lang="en-US" sz="1500" strike="noStrike" dirty="0">
                <a:solidFill>
                  <a:srgbClr val="000000"/>
                </a:solidFill>
                <a:effectLst/>
                <a:latin typeface="Times New Roman" panose="02020603050405020304" pitchFamily="18" charset="0"/>
                <a:cs typeface="Times New Roman" panose="02020603050405020304" pitchFamily="18" charset="0"/>
              </a:rPr>
              <a:t>, 2020, A Review on Parkinson’s Disease Diagnosis using Machine Learning Techniques, INTERNATIONAL JOURNAL OF ENGINEERING RESEARCH &amp; TECHNOLOGY (IJERT) Volume 09, Issue 06 (June 2020),</a:t>
            </a:r>
          </a:p>
          <a:p>
            <a:pPr algn="just" rtl="0" fontAlgn="base">
              <a:spcBef>
                <a:spcPts val="0"/>
              </a:spcBef>
              <a:spcAft>
                <a:spcPts val="0"/>
              </a:spcAft>
              <a:buFont typeface="+mj-lt"/>
              <a:buAutoNum type="arabicPeriod"/>
            </a:pPr>
            <a:r>
              <a:rPr lang="en-US" sz="1500" strike="noStrike" dirty="0">
                <a:solidFill>
                  <a:srgbClr val="000000"/>
                </a:solidFill>
                <a:effectLst/>
                <a:latin typeface="Times New Roman" panose="02020603050405020304" pitchFamily="18" charset="0"/>
                <a:cs typeface="Times New Roman" panose="02020603050405020304" pitchFamily="18" charset="0"/>
              </a:rPr>
              <a:t>Y. Ma and X. Zhao, "POD: A Parallel Outlier Detection Algorithm Using Weighted </a:t>
            </a:r>
            <a:r>
              <a:rPr lang="en-US" sz="1500" strike="noStrike" dirty="0" err="1">
                <a:solidFill>
                  <a:srgbClr val="000000"/>
                </a:solidFill>
                <a:effectLst/>
                <a:latin typeface="Times New Roman" panose="02020603050405020304" pitchFamily="18" charset="0"/>
                <a:cs typeface="Times New Roman" panose="02020603050405020304" pitchFamily="18" charset="0"/>
              </a:rPr>
              <a:t>kNN</a:t>
            </a:r>
            <a:r>
              <a:rPr lang="en-US" sz="1500" strike="noStrike" dirty="0">
                <a:solidFill>
                  <a:srgbClr val="000000"/>
                </a:solidFill>
                <a:effectLst/>
                <a:latin typeface="Times New Roman" panose="02020603050405020304" pitchFamily="18" charset="0"/>
                <a:cs typeface="Times New Roman" panose="02020603050405020304" pitchFamily="18" charset="0"/>
              </a:rPr>
              <a:t>," in IEEE Access, vol. 9, pp. 81765-81777, 2021, </a:t>
            </a:r>
            <a:r>
              <a:rPr lang="en-US" sz="1500" strike="noStrike" dirty="0" err="1">
                <a:solidFill>
                  <a:srgbClr val="000000"/>
                </a:solidFill>
                <a:effectLst/>
                <a:latin typeface="Times New Roman" panose="02020603050405020304" pitchFamily="18" charset="0"/>
                <a:cs typeface="Times New Roman" panose="02020603050405020304" pitchFamily="18" charset="0"/>
              </a:rPr>
              <a:t>doi</a:t>
            </a:r>
            <a:r>
              <a:rPr lang="en-US" sz="1500" strike="noStrike" dirty="0">
                <a:solidFill>
                  <a:srgbClr val="000000"/>
                </a:solidFill>
                <a:effectLst/>
                <a:latin typeface="Times New Roman" panose="02020603050405020304" pitchFamily="18" charset="0"/>
                <a:cs typeface="Times New Roman" panose="02020603050405020304" pitchFamily="18" charset="0"/>
              </a:rPr>
              <a:t>: 10.1109/ACCESS.2021.3085605. </a:t>
            </a:r>
          </a:p>
          <a:p>
            <a:pPr algn="just" rtl="0" fontAlgn="base">
              <a:spcBef>
                <a:spcPts val="0"/>
              </a:spcBef>
              <a:spcAft>
                <a:spcPts val="0"/>
              </a:spcAft>
              <a:buFont typeface="+mj-lt"/>
              <a:buAutoNum type="arabicPeriod"/>
            </a:pPr>
            <a:r>
              <a:rPr lang="en-US" sz="1500" strike="noStrike" dirty="0" err="1">
                <a:solidFill>
                  <a:srgbClr val="000000"/>
                </a:solidFill>
                <a:effectLst/>
                <a:latin typeface="Times New Roman" panose="02020603050405020304" pitchFamily="18" charset="0"/>
                <a:cs typeface="Times New Roman" panose="02020603050405020304" pitchFamily="18" charset="0"/>
              </a:rPr>
              <a:t>Evgeniou</a:t>
            </a:r>
            <a:r>
              <a:rPr lang="en-US" sz="1500" strike="noStrike" dirty="0">
                <a:solidFill>
                  <a:srgbClr val="000000"/>
                </a:solidFill>
                <a:effectLst/>
                <a:latin typeface="Times New Roman" panose="02020603050405020304" pitchFamily="18" charset="0"/>
                <a:cs typeface="Times New Roman" panose="02020603050405020304" pitchFamily="18" charset="0"/>
              </a:rPr>
              <a:t>, Theodoros, Pontil, Massimiliano, 2001/01/01, 249, 257, Support Vector Machines: Theory and Applications, 2049, 10.1007/3-540-44673-7_12</a:t>
            </a:r>
          </a:p>
          <a:p>
            <a:endParaRPr lang="en-US" sz="1500" dirty="0"/>
          </a:p>
        </p:txBody>
      </p:sp>
    </p:spTree>
    <p:extLst>
      <p:ext uri="{BB962C8B-B14F-4D97-AF65-F5344CB8AC3E}">
        <p14:creationId xmlns:p14="http://schemas.microsoft.com/office/powerpoint/2010/main" val="2821253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640100" y="2788500"/>
            <a:ext cx="8911800" cy="12810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800"/>
              <a:buNone/>
            </a:pPr>
            <a:r>
              <a:rPr lang="en-US" sz="7000" dirty="0">
                <a:latin typeface="Times New Roman"/>
                <a:ea typeface="Times New Roman"/>
                <a:cs typeface="Times New Roman"/>
                <a:sym typeface="Times New Roman"/>
              </a:rPr>
              <a:t>Thank You</a:t>
            </a:r>
            <a:endParaRPr sz="7000"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2"/>
          <p:cNvSpPr txBox="1">
            <a:spLocks noGrp="1"/>
          </p:cNvSpPr>
          <p:nvPr>
            <p:ph type="title"/>
          </p:nvPr>
        </p:nvSpPr>
        <p:spPr>
          <a:xfrm>
            <a:off x="2486575" y="624110"/>
            <a:ext cx="3270547" cy="115492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1800"/>
              <a:buNone/>
            </a:pPr>
            <a:r>
              <a:rPr lang="en-US" dirty="0">
                <a:latin typeface="Times New Roman"/>
                <a:ea typeface="Times New Roman"/>
                <a:cs typeface="Times New Roman"/>
                <a:sym typeface="Times New Roman"/>
              </a:rPr>
              <a:t>Contents </a:t>
            </a:r>
            <a:endParaRPr dirty="0">
              <a:latin typeface="Times New Roman"/>
              <a:ea typeface="Times New Roman"/>
              <a:cs typeface="Times New Roman"/>
              <a:sym typeface="Times New Roman"/>
            </a:endParaRPr>
          </a:p>
        </p:txBody>
      </p:sp>
      <p:sp>
        <p:nvSpPr>
          <p:cNvPr id="73" name="Google Shape;73;p12"/>
          <p:cNvSpPr txBox="1">
            <a:spLocks noGrp="1"/>
          </p:cNvSpPr>
          <p:nvPr>
            <p:ph type="body" idx="1"/>
          </p:nvPr>
        </p:nvSpPr>
        <p:spPr>
          <a:xfrm>
            <a:off x="2486575" y="1540200"/>
            <a:ext cx="8915400" cy="4693690"/>
          </a:xfrm>
          <a:prstGeom prst="rect">
            <a:avLst/>
          </a:prstGeom>
          <a:noFill/>
          <a:ln>
            <a:noFill/>
          </a:ln>
        </p:spPr>
        <p:txBody>
          <a:bodyPr spcFirstLastPara="1" wrap="square" lIns="91425" tIns="45700" rIns="91425" bIns="45700" anchor="t" anchorCtr="0">
            <a:noAutofit/>
          </a:bodyPr>
          <a:lstStyle/>
          <a:p>
            <a:pPr marL="457200" lvl="0" indent="-315468" algn="l" rtl="0">
              <a:lnSpc>
                <a:spcPct val="115000"/>
              </a:lnSpc>
              <a:spcBef>
                <a:spcPts val="1000"/>
              </a:spcBef>
              <a:spcAft>
                <a:spcPts val="0"/>
              </a:spcAft>
              <a:buSzPts val="1920"/>
              <a:buChar char="●"/>
            </a:pPr>
            <a:r>
              <a:rPr lang="en-US" sz="1800" b="1" dirty="0">
                <a:solidFill>
                  <a:schemeClr val="dk1"/>
                </a:solidFill>
                <a:latin typeface="Times New Roman"/>
                <a:ea typeface="Times New Roman"/>
                <a:cs typeface="Times New Roman"/>
                <a:sym typeface="Times New Roman"/>
              </a:rPr>
              <a:t>Introduction</a:t>
            </a:r>
            <a:endParaRPr sz="1800" b="1" dirty="0">
              <a:solidFill>
                <a:schemeClr val="dk1"/>
              </a:solidFill>
              <a:latin typeface="Times New Roman"/>
              <a:ea typeface="Times New Roman"/>
              <a:cs typeface="Times New Roman"/>
              <a:sym typeface="Times New Roman"/>
            </a:endParaRPr>
          </a:p>
          <a:p>
            <a:pPr marL="457200" lvl="0" indent="-315468" algn="l" rtl="0">
              <a:lnSpc>
                <a:spcPct val="115000"/>
              </a:lnSpc>
              <a:spcBef>
                <a:spcPts val="1000"/>
              </a:spcBef>
              <a:spcAft>
                <a:spcPts val="0"/>
              </a:spcAft>
              <a:buSzPts val="1920"/>
              <a:buChar char="●"/>
            </a:pPr>
            <a:r>
              <a:rPr lang="en-US" sz="1800" b="1" dirty="0">
                <a:solidFill>
                  <a:schemeClr val="dk1"/>
                </a:solidFill>
                <a:latin typeface="Times New Roman"/>
                <a:ea typeface="Times New Roman"/>
                <a:cs typeface="Times New Roman"/>
                <a:sym typeface="Times New Roman"/>
              </a:rPr>
              <a:t> Literature survey</a:t>
            </a:r>
            <a:endParaRPr sz="1800" b="1" dirty="0">
              <a:solidFill>
                <a:schemeClr val="dk1"/>
              </a:solidFill>
              <a:latin typeface="Times New Roman"/>
              <a:ea typeface="Times New Roman"/>
              <a:cs typeface="Times New Roman"/>
              <a:sym typeface="Times New Roman"/>
            </a:endParaRPr>
          </a:p>
          <a:p>
            <a:pPr marL="457200" lvl="0" indent="-315468" algn="l" rtl="0">
              <a:lnSpc>
                <a:spcPct val="115000"/>
              </a:lnSpc>
              <a:spcBef>
                <a:spcPts val="1000"/>
              </a:spcBef>
              <a:spcAft>
                <a:spcPts val="0"/>
              </a:spcAft>
              <a:buSzPts val="1920"/>
              <a:buChar char="●"/>
            </a:pPr>
            <a:r>
              <a:rPr lang="en-US" sz="1800" b="1" dirty="0">
                <a:solidFill>
                  <a:schemeClr val="dk1"/>
                </a:solidFill>
                <a:latin typeface="Times New Roman"/>
                <a:ea typeface="Times New Roman"/>
                <a:cs typeface="Times New Roman"/>
                <a:sym typeface="Times New Roman"/>
              </a:rPr>
              <a:t> Requirements specifications</a:t>
            </a:r>
            <a:endParaRPr sz="1800" b="1" dirty="0">
              <a:solidFill>
                <a:schemeClr val="dk1"/>
              </a:solidFill>
              <a:latin typeface="Times New Roman"/>
              <a:ea typeface="Times New Roman"/>
              <a:cs typeface="Times New Roman"/>
              <a:sym typeface="Times New Roman"/>
            </a:endParaRPr>
          </a:p>
          <a:p>
            <a:pPr marL="457200" lvl="0" indent="0" algn="l" rtl="0">
              <a:lnSpc>
                <a:spcPct val="115000"/>
              </a:lnSpc>
              <a:spcBef>
                <a:spcPts val="1000"/>
              </a:spcBef>
              <a:spcAft>
                <a:spcPts val="0"/>
              </a:spcAft>
              <a:buSzPts val="1800"/>
              <a:buNone/>
            </a:pPr>
            <a:r>
              <a:rPr lang="en-US" sz="1800" b="1" dirty="0">
                <a:solidFill>
                  <a:schemeClr val="dk1"/>
                </a:solidFill>
                <a:latin typeface="Times New Roman"/>
                <a:ea typeface="Times New Roman"/>
                <a:cs typeface="Times New Roman"/>
                <a:sym typeface="Times New Roman"/>
              </a:rPr>
              <a:t>Hardware specification</a:t>
            </a:r>
            <a:endParaRPr sz="1800" b="1" dirty="0">
              <a:solidFill>
                <a:schemeClr val="dk1"/>
              </a:solidFill>
              <a:latin typeface="Times New Roman"/>
              <a:ea typeface="Times New Roman"/>
              <a:cs typeface="Times New Roman"/>
              <a:sym typeface="Times New Roman"/>
            </a:endParaRPr>
          </a:p>
          <a:p>
            <a:pPr marL="457200" lvl="0" indent="0" algn="l" rtl="0">
              <a:lnSpc>
                <a:spcPct val="115000"/>
              </a:lnSpc>
              <a:spcBef>
                <a:spcPts val="1000"/>
              </a:spcBef>
              <a:spcAft>
                <a:spcPts val="0"/>
              </a:spcAft>
              <a:buSzPts val="1800"/>
              <a:buNone/>
            </a:pPr>
            <a:r>
              <a:rPr lang="en-US" sz="1800" b="1" dirty="0">
                <a:solidFill>
                  <a:schemeClr val="dk1"/>
                </a:solidFill>
                <a:latin typeface="Times New Roman"/>
                <a:ea typeface="Times New Roman"/>
                <a:cs typeface="Times New Roman"/>
                <a:sym typeface="Times New Roman"/>
              </a:rPr>
              <a:t>Software specification</a:t>
            </a:r>
            <a:endParaRPr sz="1800" b="1" dirty="0">
              <a:solidFill>
                <a:schemeClr val="dk1"/>
              </a:solidFill>
              <a:latin typeface="Times New Roman"/>
              <a:ea typeface="Times New Roman"/>
              <a:cs typeface="Times New Roman"/>
              <a:sym typeface="Times New Roman"/>
            </a:endParaRPr>
          </a:p>
          <a:p>
            <a:pPr marL="457200" lvl="0" indent="-315468" algn="l" rtl="0">
              <a:lnSpc>
                <a:spcPct val="115000"/>
              </a:lnSpc>
              <a:spcBef>
                <a:spcPts val="1000"/>
              </a:spcBef>
              <a:spcAft>
                <a:spcPts val="0"/>
              </a:spcAft>
              <a:buSzPts val="1920"/>
              <a:buChar char="●"/>
            </a:pPr>
            <a:r>
              <a:rPr lang="en-US" sz="1800" b="1" dirty="0">
                <a:solidFill>
                  <a:schemeClr val="dk1"/>
                </a:solidFill>
                <a:latin typeface="Times New Roman"/>
                <a:ea typeface="Times New Roman"/>
                <a:cs typeface="Times New Roman"/>
                <a:sym typeface="Times New Roman"/>
              </a:rPr>
              <a:t> Methodology</a:t>
            </a:r>
            <a:endParaRPr sz="1800" b="1" dirty="0">
              <a:solidFill>
                <a:schemeClr val="dk1"/>
              </a:solidFill>
              <a:latin typeface="Times New Roman"/>
              <a:ea typeface="Times New Roman"/>
              <a:cs typeface="Times New Roman"/>
              <a:sym typeface="Times New Roman"/>
            </a:endParaRPr>
          </a:p>
          <a:p>
            <a:pPr marL="457200" lvl="0" indent="-315468" algn="l" rtl="0">
              <a:lnSpc>
                <a:spcPct val="115000"/>
              </a:lnSpc>
              <a:spcBef>
                <a:spcPts val="1000"/>
              </a:spcBef>
              <a:spcAft>
                <a:spcPts val="0"/>
              </a:spcAft>
              <a:buSzPts val="1920"/>
              <a:buChar char="●"/>
            </a:pPr>
            <a:r>
              <a:rPr lang="en-US" sz="1800" b="1" dirty="0">
                <a:solidFill>
                  <a:schemeClr val="dk1"/>
                </a:solidFill>
                <a:latin typeface="Times New Roman"/>
                <a:ea typeface="Times New Roman"/>
                <a:cs typeface="Times New Roman"/>
                <a:sym typeface="Times New Roman"/>
              </a:rPr>
              <a:t> System Design</a:t>
            </a:r>
            <a:endParaRPr sz="1800" b="1" dirty="0">
              <a:solidFill>
                <a:schemeClr val="dk1"/>
              </a:solidFill>
              <a:latin typeface="Times New Roman"/>
              <a:ea typeface="Times New Roman"/>
              <a:cs typeface="Times New Roman"/>
              <a:sym typeface="Times New Roman"/>
            </a:endParaRPr>
          </a:p>
          <a:p>
            <a:pPr marL="457200" lvl="0" indent="-315468" algn="l" rtl="0">
              <a:lnSpc>
                <a:spcPct val="115000"/>
              </a:lnSpc>
              <a:spcBef>
                <a:spcPts val="1000"/>
              </a:spcBef>
              <a:spcAft>
                <a:spcPts val="0"/>
              </a:spcAft>
              <a:buSzPts val="1920"/>
              <a:buChar char="●"/>
            </a:pPr>
            <a:r>
              <a:rPr lang="en-US" sz="1800" b="1" dirty="0">
                <a:solidFill>
                  <a:schemeClr val="dk1"/>
                </a:solidFill>
                <a:latin typeface="Times New Roman"/>
                <a:ea typeface="Times New Roman"/>
                <a:cs typeface="Times New Roman"/>
                <a:sym typeface="Times New Roman"/>
              </a:rPr>
              <a:t> Work done in Phase I</a:t>
            </a:r>
            <a:endParaRPr sz="1800" b="1" dirty="0">
              <a:solidFill>
                <a:schemeClr val="dk1"/>
              </a:solidFill>
              <a:latin typeface="Times New Roman"/>
              <a:ea typeface="Times New Roman"/>
              <a:cs typeface="Times New Roman"/>
              <a:sym typeface="Times New Roman"/>
            </a:endParaRPr>
          </a:p>
          <a:p>
            <a:pPr marL="457200" lvl="0" indent="-315468" algn="l" rtl="0">
              <a:lnSpc>
                <a:spcPct val="115000"/>
              </a:lnSpc>
              <a:spcBef>
                <a:spcPts val="1000"/>
              </a:spcBef>
              <a:spcAft>
                <a:spcPts val="0"/>
              </a:spcAft>
              <a:buSzPts val="1920"/>
              <a:buChar char="●"/>
            </a:pPr>
            <a:r>
              <a:rPr lang="en-US" sz="1800" b="1" dirty="0">
                <a:solidFill>
                  <a:schemeClr val="dk1"/>
                </a:solidFill>
                <a:latin typeface="Times New Roman"/>
                <a:ea typeface="Times New Roman"/>
                <a:cs typeface="Times New Roman"/>
                <a:sym typeface="Times New Roman"/>
              </a:rPr>
              <a:t> Work to be done in phase II</a:t>
            </a:r>
            <a:endParaRPr sz="1800" b="1" dirty="0">
              <a:solidFill>
                <a:schemeClr val="dk1"/>
              </a:solidFill>
              <a:latin typeface="Times New Roman"/>
              <a:ea typeface="Times New Roman"/>
              <a:cs typeface="Times New Roman"/>
              <a:sym typeface="Times New Roman"/>
            </a:endParaRPr>
          </a:p>
          <a:p>
            <a:pPr marL="457200" lvl="0" indent="-315468" algn="l" rtl="0">
              <a:lnSpc>
                <a:spcPct val="115000"/>
              </a:lnSpc>
              <a:spcBef>
                <a:spcPts val="1000"/>
              </a:spcBef>
              <a:spcAft>
                <a:spcPts val="0"/>
              </a:spcAft>
              <a:buSzPts val="1920"/>
              <a:buChar char="●"/>
            </a:pPr>
            <a:r>
              <a:rPr lang="en-US" sz="1800" b="1" dirty="0">
                <a:solidFill>
                  <a:schemeClr val="dk1"/>
                </a:solidFill>
                <a:latin typeface="Times New Roman"/>
                <a:ea typeface="Times New Roman"/>
                <a:cs typeface="Times New Roman"/>
                <a:sym typeface="Times New Roman"/>
              </a:rPr>
              <a:t> References</a:t>
            </a:r>
            <a:endParaRPr sz="1800" b="1" dirty="0">
              <a:solidFill>
                <a:schemeClr val="dk1"/>
              </a:solidFill>
              <a:latin typeface="Times New Roman"/>
              <a:ea typeface="Times New Roman"/>
              <a:cs typeface="Times New Roman"/>
              <a:sym typeface="Times New Roman"/>
            </a:endParaRPr>
          </a:p>
          <a:p>
            <a:pPr marL="457200" lvl="0" indent="0" algn="l" rtl="0">
              <a:lnSpc>
                <a:spcPct val="115000"/>
              </a:lnSpc>
              <a:spcBef>
                <a:spcPts val="1000"/>
              </a:spcBef>
              <a:spcAft>
                <a:spcPts val="0"/>
              </a:spcAft>
              <a:buSzPts val="1800"/>
              <a:buNone/>
            </a:pPr>
            <a:br>
              <a:rPr lang="en-US" sz="1600" dirty="0">
                <a:latin typeface="Times New Roman"/>
                <a:ea typeface="Times New Roman"/>
                <a:cs typeface="Times New Roman"/>
                <a:sym typeface="Times New Roman"/>
              </a:rPr>
            </a:b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1997686" y="528618"/>
            <a:ext cx="6872937" cy="904256"/>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Century Gothic"/>
              <a:buNone/>
            </a:pPr>
            <a:r>
              <a:rPr lang="en-US" dirty="0">
                <a:latin typeface="Times New Roman"/>
                <a:ea typeface="Times New Roman"/>
                <a:cs typeface="Times New Roman"/>
                <a:sym typeface="Times New Roman"/>
              </a:rPr>
              <a:t>Introduction</a:t>
            </a:r>
            <a:endParaRPr dirty="0">
              <a:latin typeface="Times New Roman"/>
              <a:ea typeface="Times New Roman"/>
              <a:cs typeface="Times New Roman"/>
              <a:sym typeface="Times New Roman"/>
            </a:endParaRPr>
          </a:p>
        </p:txBody>
      </p:sp>
      <p:sp>
        <p:nvSpPr>
          <p:cNvPr id="79" name="Google Shape;79;p4"/>
          <p:cNvSpPr txBox="1">
            <a:spLocks noGrp="1"/>
          </p:cNvSpPr>
          <p:nvPr>
            <p:ph type="body" idx="1"/>
          </p:nvPr>
        </p:nvSpPr>
        <p:spPr>
          <a:xfrm>
            <a:off x="1997686" y="1432874"/>
            <a:ext cx="8899700" cy="4892233"/>
          </a:xfrm>
          <a:prstGeom prst="rect">
            <a:avLst/>
          </a:prstGeom>
          <a:noFill/>
          <a:ln>
            <a:noFill/>
          </a:ln>
        </p:spPr>
        <p:txBody>
          <a:bodyPr spcFirstLastPara="1" wrap="square" lIns="91425" tIns="45700" rIns="91425" bIns="45700" anchor="t" anchorCtr="0">
            <a:normAutofit fontScale="77500" lnSpcReduction="20000"/>
          </a:bodyPr>
          <a:lstStyle/>
          <a:p>
            <a:pPr marL="457200" lvl="0" indent="-308610" algn="just" rtl="0">
              <a:lnSpc>
                <a:spcPct val="115000"/>
              </a:lnSpc>
              <a:spcBef>
                <a:spcPts val="0"/>
              </a:spcBef>
              <a:spcAft>
                <a:spcPts val="0"/>
              </a:spcAft>
              <a:buSzPct val="75000"/>
              <a:buChar char="●"/>
            </a:pPr>
            <a:r>
              <a:rPr lang="en-US" b="1" dirty="0">
                <a:solidFill>
                  <a:schemeClr val="dk1"/>
                </a:solidFill>
                <a:latin typeface="Times New Roman"/>
                <a:ea typeface="Times New Roman"/>
                <a:cs typeface="Times New Roman"/>
                <a:sym typeface="Times New Roman"/>
              </a:rPr>
              <a:t>Outlier Mining </a:t>
            </a:r>
            <a:r>
              <a:rPr lang="en-US" dirty="0">
                <a:solidFill>
                  <a:schemeClr val="dk1"/>
                </a:solidFill>
                <a:latin typeface="Times New Roman"/>
                <a:ea typeface="Times New Roman"/>
                <a:cs typeface="Times New Roman"/>
                <a:sym typeface="Times New Roman"/>
              </a:rPr>
              <a:t>: Outliers are extreme values that deviate from other observations on data , they may indicate a variability in a measurement, experimental errors or a novelty. In other words, an outlier is an observation that diverges from an overall pattern on a sample. Outlier detection in high-dimensional datasets is a fundamental and challenging problem across disciplines that has also practical implications, as removing outliers from the training set improves the performance of machine.</a:t>
            </a:r>
          </a:p>
          <a:p>
            <a:pPr marL="457200" lvl="0" indent="-308610" algn="just" rtl="0">
              <a:lnSpc>
                <a:spcPct val="115000"/>
              </a:lnSpc>
              <a:spcBef>
                <a:spcPts val="0"/>
              </a:spcBef>
              <a:spcAft>
                <a:spcPts val="0"/>
              </a:spcAft>
              <a:buSzPct val="75000"/>
              <a:buChar char="●"/>
            </a:pPr>
            <a:r>
              <a:rPr lang="en-US" b="1" dirty="0">
                <a:solidFill>
                  <a:schemeClr val="dk1"/>
                </a:solidFill>
                <a:latin typeface="Times New Roman"/>
                <a:ea typeface="Times New Roman"/>
                <a:cs typeface="Times New Roman"/>
                <a:sym typeface="Times New Roman"/>
              </a:rPr>
              <a:t>Types of outliers : </a:t>
            </a:r>
            <a:r>
              <a:rPr lang="en-US" dirty="0">
                <a:solidFill>
                  <a:schemeClr val="dk1"/>
                </a:solidFill>
                <a:latin typeface="Times New Roman"/>
                <a:ea typeface="Times New Roman"/>
                <a:cs typeface="Times New Roman"/>
                <a:sym typeface="Times New Roman"/>
              </a:rPr>
              <a:t>Outliers can be of two kinds: univariate and multivariate.  </a:t>
            </a:r>
            <a:endParaRPr dirty="0">
              <a:solidFill>
                <a:schemeClr val="dk1"/>
              </a:solidFill>
              <a:latin typeface="Times New Roman"/>
              <a:ea typeface="Times New Roman"/>
              <a:cs typeface="Times New Roman"/>
              <a:sym typeface="Times New Roman"/>
            </a:endParaRPr>
          </a:p>
          <a:p>
            <a:pPr marL="971550" indent="-514350" algn="just">
              <a:buSzPct val="107142"/>
              <a:buFont typeface="+mj-lt"/>
              <a:buAutoNum type="romanUcPeriod"/>
            </a:pPr>
            <a:r>
              <a:rPr lang="en-US" b="1" dirty="0">
                <a:solidFill>
                  <a:schemeClr val="dk1"/>
                </a:solidFill>
                <a:latin typeface="Times New Roman"/>
                <a:ea typeface="Times New Roman"/>
                <a:cs typeface="Times New Roman"/>
                <a:sym typeface="Times New Roman"/>
              </a:rPr>
              <a:t>Univariate</a:t>
            </a:r>
            <a:r>
              <a:rPr lang="en-US" dirty="0">
                <a:solidFill>
                  <a:schemeClr val="dk1"/>
                </a:solidFill>
                <a:latin typeface="Times New Roman"/>
                <a:ea typeface="Times New Roman"/>
                <a:cs typeface="Times New Roman"/>
                <a:sym typeface="Times New Roman"/>
              </a:rPr>
              <a:t> : The analysis of univariate data is thus the simplest form of analysis since the information deals with only one quantity that changes.  	      It does not deal with causes or relationships and the main purpose of the analysis is to describe  the data and find patterns that exist within it. The example of a univariate data can be height.</a:t>
            </a:r>
          </a:p>
          <a:p>
            <a:pPr marL="971550" indent="-514350" algn="just">
              <a:buSzPct val="107142"/>
              <a:buFont typeface="+mj-lt"/>
              <a:buAutoNum type="romanUcPeriod"/>
            </a:pPr>
            <a:r>
              <a:rPr lang="en-US" b="1" dirty="0">
                <a:solidFill>
                  <a:schemeClr val="dk1"/>
                </a:solidFill>
                <a:latin typeface="Times New Roman"/>
                <a:ea typeface="Times New Roman"/>
                <a:cs typeface="Times New Roman"/>
                <a:sym typeface="Times New Roman"/>
              </a:rPr>
              <a:t>Multivariate</a:t>
            </a:r>
            <a:r>
              <a:rPr lang="en-US" dirty="0">
                <a:solidFill>
                  <a:schemeClr val="dk1"/>
                </a:solidFill>
                <a:latin typeface="Times New Roman"/>
                <a:ea typeface="Times New Roman"/>
                <a:cs typeface="Times New Roman"/>
                <a:sym typeface="Times New Roman"/>
              </a:rPr>
              <a:t> :When the data involves three or more variables, it is categorized under multivariate. </a:t>
            </a:r>
          </a:p>
          <a:p>
            <a:pPr marL="457200" lvl="0" indent="-308610" algn="just" rtl="0">
              <a:lnSpc>
                <a:spcPct val="115000"/>
              </a:lnSpc>
              <a:spcBef>
                <a:spcPts val="1000"/>
              </a:spcBef>
              <a:spcAft>
                <a:spcPts val="0"/>
              </a:spcAft>
              <a:buSzPct val="75000"/>
              <a:buChar char="●"/>
            </a:pPr>
            <a:r>
              <a:rPr lang="en-US" b="1" dirty="0">
                <a:solidFill>
                  <a:schemeClr val="dk1"/>
                </a:solidFill>
                <a:latin typeface="Times New Roman"/>
                <a:ea typeface="Times New Roman"/>
                <a:cs typeface="Times New Roman"/>
                <a:sym typeface="Times New Roman"/>
              </a:rPr>
              <a:t>Example:</a:t>
            </a:r>
            <a:r>
              <a:rPr lang="en-US" dirty="0">
                <a:solidFill>
                  <a:schemeClr val="dk1"/>
                </a:solidFill>
                <a:latin typeface="Times New Roman"/>
                <a:ea typeface="Times New Roman"/>
                <a:cs typeface="Times New Roman"/>
                <a:sym typeface="Times New Roman"/>
              </a:rPr>
              <a:t> when you change the length of triangle is changed breadth, width and area of triangle changes correspondingly.</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5"/>
          <p:cNvSpPr txBox="1">
            <a:spLocks noGrp="1"/>
          </p:cNvSpPr>
          <p:nvPr>
            <p:ph type="title"/>
          </p:nvPr>
        </p:nvSpPr>
        <p:spPr>
          <a:xfrm>
            <a:off x="1882735" y="539269"/>
            <a:ext cx="5507879" cy="983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262626"/>
              </a:buClr>
              <a:buSzPts val="3700"/>
              <a:buFont typeface="Century Gothic"/>
              <a:buNone/>
            </a:pPr>
            <a:r>
              <a:rPr lang="en-US">
                <a:latin typeface="Times New Roman"/>
                <a:ea typeface="Times New Roman"/>
                <a:cs typeface="Times New Roman"/>
                <a:sym typeface="Times New Roman"/>
              </a:rPr>
              <a:t>Parkinson’s Disease</a:t>
            </a:r>
            <a:br>
              <a:rPr lang="en-US">
                <a:latin typeface="Times New Roman"/>
                <a:ea typeface="Times New Roman"/>
                <a:cs typeface="Times New Roman"/>
                <a:sym typeface="Times New Roman"/>
              </a:rPr>
            </a:br>
            <a:endParaRPr b="1">
              <a:latin typeface="Times New Roman"/>
              <a:ea typeface="Times New Roman"/>
              <a:cs typeface="Times New Roman"/>
              <a:sym typeface="Times New Roman"/>
            </a:endParaRPr>
          </a:p>
        </p:txBody>
      </p:sp>
      <p:sp>
        <p:nvSpPr>
          <p:cNvPr id="85" name="Google Shape;85;p5"/>
          <p:cNvSpPr txBox="1">
            <a:spLocks noGrp="1"/>
          </p:cNvSpPr>
          <p:nvPr>
            <p:ph type="body" idx="1"/>
          </p:nvPr>
        </p:nvSpPr>
        <p:spPr>
          <a:xfrm>
            <a:off x="1882735" y="1522368"/>
            <a:ext cx="9791559" cy="4532413"/>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115000"/>
              </a:lnSpc>
              <a:spcBef>
                <a:spcPts val="0"/>
              </a:spcBef>
              <a:spcAft>
                <a:spcPts val="0"/>
              </a:spcAft>
              <a:buSzPts val="1275"/>
              <a:buNone/>
            </a:pPr>
            <a:endParaRPr sz="17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15000"/>
              </a:lnSpc>
              <a:spcBef>
                <a:spcPts val="0"/>
              </a:spcBef>
              <a:spcAft>
                <a:spcPts val="0"/>
              </a:spcAft>
              <a:buSzPts val="1275"/>
              <a:buNone/>
            </a:pPr>
            <a:r>
              <a:rPr lang="en-US" sz="2100" b="1" dirty="0">
                <a:solidFill>
                  <a:schemeClr val="dk1"/>
                </a:solidFill>
                <a:latin typeface="Times New Roman" panose="02020603050405020304" pitchFamily="18" charset="0"/>
                <a:ea typeface="Times New Roman"/>
                <a:cs typeface="Times New Roman" panose="02020603050405020304" pitchFamily="18" charset="0"/>
                <a:sym typeface="Times New Roman"/>
              </a:rPr>
              <a:t>Parkinson's Disease</a:t>
            </a:r>
            <a:r>
              <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rPr>
              <a:t>: Parkinson's disease is a brain disorder that leads to shaking, stiffness, and difficulty with walking, balance, and coordination. Parkinson's symptoms usually begin gradually and get worse over time. As the disease progresses, people may have difficulty walking and talking. They may also have mental and behavioral changes, sleep problems, depression, memory difficulties, and fatigue</a:t>
            </a:r>
            <a:endParaRPr sz="2100" dirty="0">
              <a:latin typeface="Times New Roman" panose="02020603050405020304" pitchFamily="18" charset="0"/>
              <a:cs typeface="Times New Roman" panose="02020603050405020304" pitchFamily="18" charset="0"/>
            </a:endParaRPr>
          </a:p>
          <a:p>
            <a:pPr marL="0" lvl="0" indent="0" algn="just" rtl="0">
              <a:lnSpc>
                <a:spcPct val="115000"/>
              </a:lnSpc>
              <a:spcBef>
                <a:spcPts val="0"/>
              </a:spcBef>
              <a:spcAft>
                <a:spcPts val="0"/>
              </a:spcAft>
              <a:buSzPts val="1275"/>
              <a:buNone/>
            </a:pPr>
            <a:endParaRPr sz="21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15000"/>
              </a:lnSpc>
              <a:spcBef>
                <a:spcPts val="0"/>
              </a:spcBef>
              <a:spcAft>
                <a:spcPts val="0"/>
              </a:spcAft>
              <a:buSzPts val="1275"/>
              <a:buNone/>
            </a:pPr>
            <a:r>
              <a:rPr lang="en-US" sz="2100" b="1" dirty="0">
                <a:solidFill>
                  <a:schemeClr val="dk1"/>
                </a:solidFill>
                <a:latin typeface="Times New Roman" panose="02020603050405020304" pitchFamily="18" charset="0"/>
                <a:ea typeface="Times New Roman"/>
                <a:cs typeface="Times New Roman" panose="02020603050405020304" pitchFamily="18" charset="0"/>
                <a:sym typeface="Times New Roman"/>
              </a:rPr>
              <a:t>Why Parkinson Disease? </a:t>
            </a:r>
            <a:endParaRPr sz="21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15000"/>
              </a:lnSpc>
              <a:spcBef>
                <a:spcPts val="1000"/>
              </a:spcBef>
              <a:spcAft>
                <a:spcPts val="0"/>
              </a:spcAft>
              <a:buSzPts val="1275"/>
              <a:buNone/>
            </a:pPr>
            <a:r>
              <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rPr>
              <a:t>No specific test exists to diagnose Parkinson's disease. Doctors trained in nervous system conditions  will diagnose Parkinson's disease based on your medical history, a review of your signs and symptoms, and a neurological and physical examination. The guarantee of the results to be accurate are very less as the errors and undesired symptoms play significant roles. </a:t>
            </a:r>
            <a:endParaRPr sz="21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15000"/>
              </a:lnSpc>
              <a:spcBef>
                <a:spcPts val="1000"/>
              </a:spcBef>
              <a:spcAft>
                <a:spcPts val="0"/>
              </a:spcAft>
              <a:buSzPts val="1800"/>
              <a:buNone/>
            </a:pPr>
            <a:r>
              <a:rPr lang="en-US" sz="2100" b="1" dirty="0">
                <a:solidFill>
                  <a:schemeClr val="dk1"/>
                </a:solidFill>
                <a:latin typeface="Times New Roman" panose="02020603050405020304" pitchFamily="18" charset="0"/>
                <a:ea typeface="Times New Roman"/>
                <a:cs typeface="Times New Roman" panose="02020603050405020304" pitchFamily="18" charset="0"/>
                <a:sym typeface="Times New Roman"/>
              </a:rPr>
              <a:t>Symptoms of Parkinson’s Disease</a:t>
            </a:r>
            <a:r>
              <a:rPr lang="en-US" sz="2100" dirty="0">
                <a:solidFill>
                  <a:schemeClr val="dk1"/>
                </a:solidFill>
                <a:latin typeface="Times New Roman" panose="02020603050405020304" pitchFamily="18" charset="0"/>
                <a:ea typeface="Times New Roman"/>
                <a:cs typeface="Times New Roman" panose="02020603050405020304" pitchFamily="18" charset="0"/>
                <a:sym typeface="Times New Roman"/>
              </a:rPr>
              <a:t>: Parkinson's disease has four main symptoms: Tremor, Rigidity, Akinesia and Postural Instability (TRAP)</a:t>
            </a:r>
            <a:endParaRPr sz="21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15000"/>
              </a:lnSpc>
              <a:spcBef>
                <a:spcPts val="1000"/>
              </a:spcBef>
              <a:spcAft>
                <a:spcPts val="0"/>
              </a:spcAft>
              <a:buSzPts val="1275"/>
              <a:buNone/>
            </a:pPr>
            <a:endParaRPr sz="17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6"/>
          <p:cNvSpPr txBox="1">
            <a:spLocks noGrp="1"/>
          </p:cNvSpPr>
          <p:nvPr>
            <p:ph type="title"/>
          </p:nvPr>
        </p:nvSpPr>
        <p:spPr>
          <a:xfrm>
            <a:off x="1845856" y="457641"/>
            <a:ext cx="4722275" cy="884179"/>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Century Gothic"/>
              <a:buNone/>
            </a:pPr>
            <a:r>
              <a:rPr lang="en-US" dirty="0">
                <a:latin typeface="Times New Roman"/>
                <a:ea typeface="Times New Roman"/>
                <a:cs typeface="Times New Roman"/>
                <a:sym typeface="Times New Roman"/>
              </a:rPr>
              <a:t>Literature survey</a:t>
            </a:r>
            <a:endParaRPr dirty="0">
              <a:latin typeface="Times New Roman"/>
              <a:ea typeface="Times New Roman"/>
              <a:cs typeface="Times New Roman"/>
              <a:sym typeface="Times New Roman"/>
            </a:endParaRPr>
          </a:p>
        </p:txBody>
      </p:sp>
      <p:graphicFrame>
        <p:nvGraphicFramePr>
          <p:cNvPr id="91" name="Google Shape;91;p6"/>
          <p:cNvGraphicFramePr/>
          <p:nvPr>
            <p:extLst>
              <p:ext uri="{D42A27DB-BD31-4B8C-83A1-F6EECF244321}">
                <p14:modId xmlns:p14="http://schemas.microsoft.com/office/powerpoint/2010/main" val="1222300438"/>
              </p:ext>
            </p:extLst>
          </p:nvPr>
        </p:nvGraphicFramePr>
        <p:xfrm>
          <a:off x="759638" y="1508289"/>
          <a:ext cx="10672724" cy="4892070"/>
        </p:xfrm>
        <a:graphic>
          <a:graphicData uri="http://schemas.openxmlformats.org/drawingml/2006/table">
            <a:tbl>
              <a:tblPr firstRow="1" bandRow="1">
                <a:noFill/>
                <a:tableStyleId>{AF20F43B-B588-4228-BC2E-52F36B699425}</a:tableStyleId>
              </a:tblPr>
              <a:tblGrid>
                <a:gridCol w="785825">
                  <a:extLst>
                    <a:ext uri="{9D8B030D-6E8A-4147-A177-3AD203B41FA5}">
                      <a16:colId xmlns:a16="http://schemas.microsoft.com/office/drawing/2014/main" val="20000"/>
                    </a:ext>
                  </a:extLst>
                </a:gridCol>
                <a:gridCol w="2530700">
                  <a:extLst>
                    <a:ext uri="{9D8B030D-6E8A-4147-A177-3AD203B41FA5}">
                      <a16:colId xmlns:a16="http://schemas.microsoft.com/office/drawing/2014/main" val="20001"/>
                    </a:ext>
                  </a:extLst>
                </a:gridCol>
                <a:gridCol w="2448775">
                  <a:extLst>
                    <a:ext uri="{9D8B030D-6E8A-4147-A177-3AD203B41FA5}">
                      <a16:colId xmlns:a16="http://schemas.microsoft.com/office/drawing/2014/main" val="20002"/>
                    </a:ext>
                  </a:extLst>
                </a:gridCol>
                <a:gridCol w="2068125">
                  <a:extLst>
                    <a:ext uri="{9D8B030D-6E8A-4147-A177-3AD203B41FA5}">
                      <a16:colId xmlns:a16="http://schemas.microsoft.com/office/drawing/2014/main" val="20003"/>
                    </a:ext>
                  </a:extLst>
                </a:gridCol>
                <a:gridCol w="2839299">
                  <a:extLst>
                    <a:ext uri="{9D8B030D-6E8A-4147-A177-3AD203B41FA5}">
                      <a16:colId xmlns:a16="http://schemas.microsoft.com/office/drawing/2014/main" val="20004"/>
                    </a:ext>
                  </a:extLst>
                </a:gridCol>
              </a:tblGrid>
              <a:tr h="785450">
                <a:tc>
                  <a:txBody>
                    <a:bodyPr/>
                    <a:lstStyle/>
                    <a:p>
                      <a:pPr marL="0" marR="0" lvl="0" indent="0" algn="ctr" rtl="0">
                        <a:lnSpc>
                          <a:spcPct val="100000"/>
                        </a:lnSpc>
                        <a:spcBef>
                          <a:spcPts val="0"/>
                        </a:spcBef>
                        <a:spcAft>
                          <a:spcPts val="0"/>
                        </a:spcAft>
                        <a:buClr>
                          <a:srgbClr val="000000"/>
                        </a:buClr>
                        <a:buSzPts val="1700"/>
                        <a:buFont typeface="Arial"/>
                        <a:buNone/>
                      </a:pPr>
                      <a:endParaRPr sz="17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700"/>
                        <a:buFont typeface="Arial"/>
                        <a:buNone/>
                      </a:pPr>
                      <a:r>
                        <a:rPr lang="en-US" sz="1700" u="none" strike="noStrike" cap="none">
                          <a:latin typeface="Times New Roman"/>
                          <a:ea typeface="Times New Roman"/>
                          <a:cs typeface="Times New Roman"/>
                          <a:sym typeface="Times New Roman"/>
                        </a:rPr>
                        <a:t>Sr. No.</a:t>
                      </a:r>
                      <a:endParaRPr sz="17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700"/>
                        <a:buFont typeface="Arial"/>
                        <a:buNone/>
                      </a:pPr>
                      <a:endParaRPr sz="1700" u="none" strike="noStrike" cap="none" dirty="0">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700"/>
                        <a:buFont typeface="Arial"/>
                        <a:buNone/>
                      </a:pPr>
                      <a:r>
                        <a:rPr lang="en-US" sz="1700" u="none" strike="noStrike" cap="none" dirty="0">
                          <a:latin typeface="Times New Roman"/>
                          <a:ea typeface="Times New Roman"/>
                          <a:cs typeface="Times New Roman"/>
                          <a:sym typeface="Times New Roman"/>
                        </a:rPr>
                        <a:t>Title/Year</a:t>
                      </a:r>
                      <a:endParaRPr sz="17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700"/>
                        <a:buFont typeface="Arial"/>
                        <a:buNone/>
                      </a:pPr>
                      <a:endParaRPr sz="17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700"/>
                        <a:buFont typeface="Arial"/>
                        <a:buNone/>
                      </a:pPr>
                      <a:r>
                        <a:rPr lang="en-US" sz="1700" u="none" strike="noStrike" cap="none">
                          <a:latin typeface="Times New Roman"/>
                          <a:ea typeface="Times New Roman"/>
                          <a:cs typeface="Times New Roman"/>
                          <a:sym typeface="Times New Roman"/>
                        </a:rPr>
                        <a:t>Algorithm</a:t>
                      </a:r>
                      <a:endParaRPr sz="17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700"/>
                        <a:buFont typeface="Arial"/>
                        <a:buNone/>
                      </a:pPr>
                      <a:endParaRPr sz="17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700"/>
                        <a:buFont typeface="Arial"/>
                        <a:buNone/>
                      </a:pPr>
                      <a:r>
                        <a:rPr lang="en-US" sz="1700" u="none" strike="noStrike" cap="none">
                          <a:latin typeface="Times New Roman"/>
                          <a:ea typeface="Times New Roman"/>
                          <a:cs typeface="Times New Roman"/>
                          <a:sym typeface="Times New Roman"/>
                        </a:rPr>
                        <a:t>Features of PD</a:t>
                      </a:r>
                      <a:endParaRPr sz="17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700"/>
                        <a:buFont typeface="Arial"/>
                        <a:buNone/>
                      </a:pPr>
                      <a:endParaRPr sz="1700" u="none" strike="noStrike" cap="none" dirty="0">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700"/>
                        <a:buFont typeface="Arial"/>
                        <a:buNone/>
                      </a:pPr>
                      <a:r>
                        <a:rPr lang="en-US" sz="1700" u="none" strike="noStrike" cap="none" dirty="0">
                          <a:latin typeface="Times New Roman"/>
                          <a:ea typeface="Times New Roman"/>
                          <a:cs typeface="Times New Roman"/>
                          <a:sym typeface="Times New Roman"/>
                        </a:rPr>
                        <a:t>Our Observation</a:t>
                      </a:r>
                      <a:endParaRPr sz="170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1187425">
                <a:tc>
                  <a:txBody>
                    <a:bodyPr/>
                    <a:lstStyle/>
                    <a:p>
                      <a:pPr marL="0" marR="0" lvl="0" indent="0" algn="ctr" rtl="0">
                        <a:lnSpc>
                          <a:spcPct val="100000"/>
                        </a:lnSpc>
                        <a:spcBef>
                          <a:spcPts val="0"/>
                        </a:spcBef>
                        <a:spcAft>
                          <a:spcPts val="0"/>
                        </a:spcAft>
                        <a:buClr>
                          <a:srgbClr val="000000"/>
                        </a:buClr>
                        <a:buSzPts val="1700"/>
                        <a:buFont typeface="Arial"/>
                        <a:buNone/>
                      </a:pPr>
                      <a:endParaRPr sz="17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700"/>
                        <a:buFont typeface="Arial"/>
                        <a:buNone/>
                      </a:pPr>
                      <a:r>
                        <a:rPr lang="en-US" sz="1700" b="1" u="none" strike="noStrike" cap="none">
                          <a:latin typeface="Times New Roman"/>
                          <a:ea typeface="Times New Roman"/>
                          <a:cs typeface="Times New Roman"/>
                          <a:sym typeface="Times New Roman"/>
                        </a:rPr>
                        <a:t>1</a:t>
                      </a:r>
                      <a:endParaRPr sz="17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700"/>
                        <a:buFont typeface="Arial"/>
                        <a:buNone/>
                      </a:pPr>
                      <a:endParaRPr sz="17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1700"/>
                        <a:buFont typeface="Arial"/>
                        <a:buNone/>
                      </a:pPr>
                      <a:r>
                        <a:rPr lang="en-US" sz="17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Machine Learning for the Diagnosis of Parkinson's Disease: A Review of Literature</a:t>
                      </a:r>
                      <a:endParaRPr sz="1400" u="none" strike="noStrike" cap="none"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1700"/>
                        <a:buFont typeface="Arial"/>
                        <a:buNone/>
                      </a:pPr>
                      <a:r>
                        <a:rPr lang="en-US" sz="1700" b="1" u="none" strike="noStrike" cap="none" dirty="0">
                          <a:latin typeface="Times New Roman" panose="02020603050405020304" pitchFamily="18" charset="0"/>
                          <a:ea typeface="Times New Roman"/>
                          <a:cs typeface="Times New Roman" panose="02020603050405020304" pitchFamily="18" charset="0"/>
                          <a:sym typeface="Times New Roman"/>
                        </a:rPr>
                        <a:t>2021</a:t>
                      </a:r>
                      <a:br>
                        <a:rPr lang="en-US" sz="1800" u="none" strike="noStrike" cap="none" dirty="0">
                          <a:latin typeface="Times New Roman" panose="02020603050405020304" pitchFamily="18" charset="0"/>
                          <a:ea typeface="Times New Roman"/>
                          <a:cs typeface="Times New Roman" panose="02020603050405020304" pitchFamily="18" charset="0"/>
                          <a:sym typeface="Times New Roman"/>
                        </a:rPr>
                      </a:br>
                      <a:endParaRPr sz="17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285750" marR="0" lvl="0" indent="-285750" algn="just" rtl="0">
                        <a:lnSpc>
                          <a:spcPct val="100000"/>
                        </a:lnSpc>
                        <a:spcBef>
                          <a:spcPts val="0"/>
                        </a:spcBef>
                        <a:spcAft>
                          <a:spcPts val="0"/>
                        </a:spcAft>
                        <a:buClr>
                          <a:srgbClr val="000000"/>
                        </a:buClr>
                        <a:buSzPts val="13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Support Vector Machine (SVM) and variants</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285750" marR="0" lvl="0" indent="-285750" algn="just" rtl="0">
                        <a:lnSpc>
                          <a:spcPct val="100000"/>
                        </a:lnSpc>
                        <a:spcBef>
                          <a:spcPts val="0"/>
                        </a:spcBef>
                        <a:spcAft>
                          <a:spcPts val="0"/>
                        </a:spcAft>
                        <a:buClr>
                          <a:srgbClr val="000000"/>
                        </a:buClr>
                        <a:buSzPts val="13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Neural ensemble </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285750" marR="0" lvl="0" indent="-285750" algn="just" rtl="0">
                        <a:lnSpc>
                          <a:spcPct val="100000"/>
                        </a:lnSpc>
                        <a:spcBef>
                          <a:spcPts val="0"/>
                        </a:spcBef>
                        <a:spcAft>
                          <a:spcPts val="0"/>
                        </a:spcAft>
                        <a:buClr>
                          <a:srgbClr val="000000"/>
                        </a:buClr>
                        <a:buSzPts val="13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Nearest neighbors and variants</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285750" marR="0" lvl="0" indent="-285750" algn="just" rtl="0">
                        <a:lnSpc>
                          <a:spcPct val="100000"/>
                        </a:lnSpc>
                        <a:spcBef>
                          <a:spcPts val="0"/>
                        </a:spcBef>
                        <a:spcAft>
                          <a:spcPts val="0"/>
                        </a:spcAft>
                        <a:buClr>
                          <a:srgbClr val="000000"/>
                        </a:buClr>
                        <a:buSzPts val="13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Regression </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285750" marR="0" lvl="0" indent="-285750" algn="just" rtl="0">
                        <a:lnSpc>
                          <a:spcPct val="100000"/>
                        </a:lnSpc>
                        <a:spcBef>
                          <a:spcPts val="0"/>
                        </a:spcBef>
                        <a:spcAft>
                          <a:spcPts val="0"/>
                        </a:spcAft>
                        <a:buClr>
                          <a:srgbClr val="000000"/>
                        </a:buClr>
                        <a:buSzPts val="13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Decision </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285750" marR="0" lvl="0" indent="-285750" algn="just" rtl="0">
                        <a:lnSpc>
                          <a:spcPct val="100000"/>
                        </a:lnSpc>
                        <a:spcBef>
                          <a:spcPts val="0"/>
                        </a:spcBef>
                        <a:spcAft>
                          <a:spcPts val="0"/>
                        </a:spcAft>
                        <a:buClr>
                          <a:srgbClr val="000000"/>
                        </a:buClr>
                        <a:buSzPts val="13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Naïve Bayes and </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285750" marR="0" lvl="0" indent="-285750" algn="just" rtl="0">
                        <a:lnSpc>
                          <a:spcPct val="100000"/>
                        </a:lnSpc>
                        <a:spcBef>
                          <a:spcPts val="0"/>
                        </a:spcBef>
                        <a:spcAft>
                          <a:spcPts val="0"/>
                        </a:spcAft>
                        <a:buClr>
                          <a:srgbClr val="000000"/>
                        </a:buClr>
                        <a:buSzPts val="13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Discriminant analysis.</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285750" marR="0" lvl="0" indent="-285750" algn="just" rtl="0">
                        <a:lnSpc>
                          <a:spcPct val="100000"/>
                        </a:lnSpc>
                        <a:spcBef>
                          <a:spcPts val="0"/>
                        </a:spcBef>
                        <a:spcAft>
                          <a:spcPts val="0"/>
                        </a:spcAft>
                        <a:buClr>
                          <a:srgbClr val="000000"/>
                        </a:buClr>
                        <a:buSzPts val="13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Voice</a:t>
                      </a:r>
                      <a:endParaRPr sz="1400" u="none" strike="noStrike" cap="none" dirty="0">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0"/>
                        </a:spcBef>
                        <a:spcAft>
                          <a:spcPts val="0"/>
                        </a:spcAft>
                        <a:buClr>
                          <a:srgbClr val="000000"/>
                        </a:buClr>
                        <a:buSzPts val="13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 Gait</a:t>
                      </a:r>
                      <a:endParaRPr sz="1400" u="none" strike="noStrike" cap="none" dirty="0">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0"/>
                        </a:spcBef>
                        <a:spcAft>
                          <a:spcPts val="0"/>
                        </a:spcAft>
                        <a:buClr>
                          <a:srgbClr val="000000"/>
                        </a:buClr>
                        <a:buSzPts val="13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 Handwriting</a:t>
                      </a:r>
                      <a:endParaRPr sz="1400" u="none" strike="noStrike" cap="none" dirty="0">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0"/>
                        </a:spcBef>
                        <a:spcAft>
                          <a:spcPts val="0"/>
                        </a:spcAft>
                        <a:buClr>
                          <a:srgbClr val="000000"/>
                        </a:buClr>
                        <a:buSzPts val="13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 MRI</a:t>
                      </a:r>
                      <a:endParaRPr sz="1400" u="none" strike="noStrike" cap="none" dirty="0">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0"/>
                        </a:spcBef>
                        <a:spcAft>
                          <a:spcPts val="0"/>
                        </a:spcAft>
                        <a:buClr>
                          <a:srgbClr val="000000"/>
                        </a:buClr>
                        <a:buSzPts val="13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 SPECT</a:t>
                      </a:r>
                      <a:endParaRPr sz="1400" u="none" strike="noStrike" cap="none" dirty="0">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0"/>
                        </a:spcBef>
                        <a:spcAft>
                          <a:spcPts val="0"/>
                        </a:spcAft>
                        <a:buClr>
                          <a:srgbClr val="000000"/>
                        </a:buClr>
                        <a:buSzPts val="13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 PET</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dist" rtl="0">
                        <a:lnSpc>
                          <a:spcPct val="100000"/>
                        </a:lnSpc>
                        <a:spcBef>
                          <a:spcPts val="0"/>
                        </a:spcBef>
                        <a:spcAft>
                          <a:spcPts val="0"/>
                        </a:spcAft>
                        <a:buClr>
                          <a:srgbClr val="000000"/>
                        </a:buClr>
                        <a:buSzPts val="1700"/>
                        <a:buFont typeface="Arial"/>
                        <a:buNone/>
                      </a:pPr>
                      <a:r>
                        <a:rPr lang="en-US" sz="150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Diagnosis of Parkinson’s disease (PD) is commonly based on medical observations and assessment of clinical signs,</a:t>
                      </a:r>
                    </a:p>
                    <a:p>
                      <a:pPr marL="0" marR="0" lvl="0" indent="0" algn="dist" rtl="0">
                        <a:lnSpc>
                          <a:spcPct val="100000"/>
                        </a:lnSpc>
                        <a:spcBef>
                          <a:spcPts val="0"/>
                        </a:spcBef>
                        <a:spcAft>
                          <a:spcPts val="0"/>
                        </a:spcAft>
                        <a:buClr>
                          <a:srgbClr val="000000"/>
                        </a:buClr>
                        <a:buSzPts val="1700"/>
                        <a:buFont typeface="Arial"/>
                        <a:buNone/>
                      </a:pPr>
                      <a:r>
                        <a:rPr lang="en-US" sz="150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including the characterization </a:t>
                      </a:r>
                    </a:p>
                    <a:p>
                      <a:pPr marL="0" marR="0" lvl="0" indent="0" algn="dist" rtl="0">
                        <a:lnSpc>
                          <a:spcPct val="100000"/>
                        </a:lnSpc>
                        <a:spcBef>
                          <a:spcPts val="0"/>
                        </a:spcBef>
                        <a:spcAft>
                          <a:spcPts val="0"/>
                        </a:spcAft>
                        <a:buClr>
                          <a:srgbClr val="000000"/>
                        </a:buClr>
                        <a:buSzPts val="1700"/>
                        <a:buFont typeface="Arial"/>
                        <a:buNone/>
                      </a:pPr>
                      <a:r>
                        <a:rPr lang="en-US" sz="150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of a variety of motor symptoms. </a:t>
                      </a:r>
                      <a:endParaRPr sz="17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1"/>
                  </a:ext>
                </a:extLst>
              </a:tr>
              <a:tr h="1187425">
                <a:tc>
                  <a:txBody>
                    <a:bodyPr/>
                    <a:lstStyle/>
                    <a:p>
                      <a:pPr marL="0" marR="0" lvl="0" indent="0" algn="ctr" rtl="0">
                        <a:lnSpc>
                          <a:spcPct val="100000"/>
                        </a:lnSpc>
                        <a:spcBef>
                          <a:spcPts val="0"/>
                        </a:spcBef>
                        <a:spcAft>
                          <a:spcPts val="0"/>
                        </a:spcAft>
                        <a:buClr>
                          <a:srgbClr val="000000"/>
                        </a:buClr>
                        <a:buSzPts val="1700"/>
                        <a:buFont typeface="Arial"/>
                        <a:buNone/>
                      </a:pPr>
                      <a:r>
                        <a:rPr lang="en-US" sz="1700" b="1" u="none" strike="noStrike" cap="none">
                          <a:latin typeface="Times New Roman"/>
                          <a:ea typeface="Times New Roman"/>
                          <a:cs typeface="Times New Roman"/>
                          <a:sym typeface="Times New Roman"/>
                        </a:rPr>
                        <a:t>2</a:t>
                      </a:r>
                      <a:endParaRPr sz="17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700"/>
                        <a:buFont typeface="Arial"/>
                        <a:buNone/>
                      </a:pPr>
                      <a:r>
                        <a:rPr lang="en-US" sz="1600" b="1" u="none" strike="noStrike" cap="none" dirty="0">
                          <a:latin typeface="Times New Roman" panose="02020603050405020304" pitchFamily="18" charset="0"/>
                          <a:ea typeface="Times New Roman"/>
                          <a:cs typeface="Times New Roman" panose="02020603050405020304" pitchFamily="18" charset="0"/>
                          <a:sym typeface="Times New Roman"/>
                        </a:rPr>
                        <a:t>Machine Learning Technique Based </a:t>
                      </a:r>
                      <a:endParaRPr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1700"/>
                        <a:buFont typeface="Arial"/>
                        <a:buNone/>
                      </a:pPr>
                      <a:r>
                        <a:rPr lang="en-US" sz="1600" b="1" u="none" strike="noStrike" cap="none" dirty="0">
                          <a:latin typeface="Times New Roman" panose="02020603050405020304" pitchFamily="18" charset="0"/>
                          <a:ea typeface="Times New Roman"/>
                          <a:cs typeface="Times New Roman" panose="02020603050405020304" pitchFamily="18" charset="0"/>
                          <a:sym typeface="Times New Roman"/>
                        </a:rPr>
                        <a:t>Parkinson’s Disease Detection From </a:t>
                      </a:r>
                      <a:endParaRPr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1700"/>
                        <a:buFont typeface="Arial"/>
                        <a:buNone/>
                      </a:pPr>
                      <a:r>
                        <a:rPr lang="en-US" sz="1600" b="1" u="none" strike="noStrike" cap="none" dirty="0">
                          <a:latin typeface="Times New Roman" panose="02020603050405020304" pitchFamily="18" charset="0"/>
                          <a:ea typeface="Times New Roman"/>
                          <a:cs typeface="Times New Roman" panose="02020603050405020304" pitchFamily="18" charset="0"/>
                          <a:sym typeface="Times New Roman"/>
                        </a:rPr>
                        <a:t>Spiral And Voice Inputs</a:t>
                      </a:r>
                    </a:p>
                    <a:p>
                      <a:pPr marL="0" marR="0" lvl="0" indent="0" algn="ctr" rtl="0">
                        <a:lnSpc>
                          <a:spcPct val="100000"/>
                        </a:lnSpc>
                        <a:spcBef>
                          <a:spcPts val="0"/>
                        </a:spcBef>
                        <a:spcAft>
                          <a:spcPts val="0"/>
                        </a:spcAft>
                        <a:buClr>
                          <a:srgbClr val="000000"/>
                        </a:buClr>
                        <a:buSzPts val="1700"/>
                        <a:buFont typeface="Arial"/>
                        <a:buNone/>
                      </a:pPr>
                      <a:r>
                        <a:rPr lang="en-US" sz="1600" b="1" u="none" strike="noStrike" cap="none" dirty="0">
                          <a:latin typeface="Times New Roman" panose="02020603050405020304" pitchFamily="18" charset="0"/>
                          <a:cs typeface="Times New Roman" panose="02020603050405020304" pitchFamily="18" charset="0"/>
                          <a:sym typeface="Times New Roman"/>
                        </a:rPr>
                        <a:t>2020</a:t>
                      </a:r>
                      <a:endParaRPr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1700"/>
                        <a:buFont typeface="Arial"/>
                        <a:buNone/>
                      </a:pPr>
                      <a:endParaRPr sz="17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285750" marR="0" lvl="0" indent="-285750" algn="just" rtl="0">
                        <a:lnSpc>
                          <a:spcPct val="100000"/>
                        </a:lnSpc>
                        <a:spcBef>
                          <a:spcPts val="0"/>
                        </a:spcBef>
                        <a:spcAft>
                          <a:spcPts val="0"/>
                        </a:spcAft>
                        <a:buClr>
                          <a:srgbClr val="000000"/>
                        </a:buClr>
                        <a:buSzPts val="13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K Means</a:t>
                      </a:r>
                      <a:endParaRPr dirty="0">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0"/>
                        </a:spcBef>
                        <a:spcAft>
                          <a:spcPts val="0"/>
                        </a:spcAft>
                        <a:buClr>
                          <a:srgbClr val="000000"/>
                        </a:buClr>
                        <a:buSzPts val="13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Decision Tree</a:t>
                      </a:r>
                      <a:endParaRPr dirty="0">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0"/>
                        </a:spcBef>
                        <a:spcAft>
                          <a:spcPts val="0"/>
                        </a:spcAft>
                        <a:buClr>
                          <a:srgbClr val="000000"/>
                        </a:buClr>
                        <a:buSzPts val="13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Spiral Analysis</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171450" marR="0" lvl="0" indent="-171450" algn="just" rtl="0">
                        <a:lnSpc>
                          <a:spcPct val="100000"/>
                        </a:lnSpc>
                        <a:spcBef>
                          <a:spcPts val="0"/>
                        </a:spcBef>
                        <a:spcAft>
                          <a:spcPts val="0"/>
                        </a:spcAft>
                        <a:buClr>
                          <a:srgbClr val="000000"/>
                        </a:buClr>
                        <a:buSzPts val="10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PPE</a:t>
                      </a:r>
                      <a:endParaRPr dirty="0">
                        <a:latin typeface="Times New Roman" panose="02020603050405020304" pitchFamily="18" charset="0"/>
                        <a:cs typeface="Times New Roman" panose="02020603050405020304" pitchFamily="18" charset="0"/>
                      </a:endParaRPr>
                    </a:p>
                    <a:p>
                      <a:pPr marL="171450" marR="0" lvl="0" indent="-171450" algn="just" rtl="0">
                        <a:lnSpc>
                          <a:spcPct val="100000"/>
                        </a:lnSpc>
                        <a:spcBef>
                          <a:spcPts val="0"/>
                        </a:spcBef>
                        <a:spcAft>
                          <a:spcPts val="0"/>
                        </a:spcAft>
                        <a:buClr>
                          <a:srgbClr val="000000"/>
                        </a:buClr>
                        <a:buSzPts val="10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Shimmer</a:t>
                      </a:r>
                      <a:endParaRPr dirty="0">
                        <a:latin typeface="Times New Roman" panose="02020603050405020304" pitchFamily="18" charset="0"/>
                        <a:cs typeface="Times New Roman" panose="02020603050405020304" pitchFamily="18" charset="0"/>
                      </a:endParaRPr>
                    </a:p>
                    <a:p>
                      <a:pPr marL="171450" marR="0" lvl="0" indent="-171450" algn="just" rtl="0">
                        <a:lnSpc>
                          <a:spcPct val="100000"/>
                        </a:lnSpc>
                        <a:spcBef>
                          <a:spcPts val="0"/>
                        </a:spcBef>
                        <a:spcAft>
                          <a:spcPts val="0"/>
                        </a:spcAft>
                        <a:buClr>
                          <a:srgbClr val="000000"/>
                        </a:buClr>
                        <a:buSzPts val="10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Voice</a:t>
                      </a:r>
                      <a:endParaRPr dirty="0">
                        <a:latin typeface="Times New Roman" panose="02020603050405020304" pitchFamily="18" charset="0"/>
                        <a:cs typeface="Times New Roman" panose="02020603050405020304" pitchFamily="18" charset="0"/>
                      </a:endParaRPr>
                    </a:p>
                    <a:p>
                      <a:pPr marL="171450" marR="0" lvl="0" indent="-107950" algn="just" rtl="0">
                        <a:lnSpc>
                          <a:spcPct val="100000"/>
                        </a:lnSpc>
                        <a:spcBef>
                          <a:spcPts val="0"/>
                        </a:spcBef>
                        <a:spcAft>
                          <a:spcPts val="0"/>
                        </a:spcAft>
                        <a:buClr>
                          <a:srgbClr val="000000"/>
                        </a:buClr>
                        <a:buSzPts val="1000"/>
                        <a:buFont typeface="Arial"/>
                        <a:buNone/>
                      </a:pP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100"/>
                        <a:buFont typeface="Arial"/>
                        <a:buNone/>
                      </a:pPr>
                      <a:r>
                        <a:rPr lang="en-US" sz="1400" dirty="0">
                          <a:latin typeface="Times New Roman" panose="02020603050405020304" pitchFamily="18" charset="0"/>
                          <a:ea typeface="Times New Roman"/>
                          <a:cs typeface="Times New Roman" panose="02020603050405020304" pitchFamily="18" charset="0"/>
                          <a:sym typeface="Times New Roman"/>
                        </a:rPr>
                        <a:t>The patients voice dataset is analyzed using RStudio with k-means clustering and decision tree based machine learning techniques.</a:t>
                      </a:r>
                    </a:p>
                    <a:p>
                      <a:pPr marL="0" marR="0" lvl="0" indent="0" algn="just" rtl="0">
                        <a:lnSpc>
                          <a:spcPct val="100000"/>
                        </a:lnSpc>
                        <a:spcBef>
                          <a:spcPts val="0"/>
                        </a:spcBef>
                        <a:spcAft>
                          <a:spcPts val="0"/>
                        </a:spcAft>
                        <a:buClr>
                          <a:schemeClr val="dk1"/>
                        </a:buClr>
                        <a:buSzPts val="1100"/>
                        <a:buFont typeface="Arial"/>
                        <a:buNone/>
                      </a:pPr>
                      <a:r>
                        <a:rPr lang="en-US" sz="1400" dirty="0">
                          <a:latin typeface="Times New Roman" panose="02020603050405020304" pitchFamily="18" charset="0"/>
                          <a:ea typeface="Times New Roman"/>
                          <a:cs typeface="Times New Roman" panose="02020603050405020304" pitchFamily="18" charset="0"/>
                          <a:sym typeface="Times New Roman"/>
                        </a:rPr>
                        <a:t>The patients spiral drawing is analyzed using python. From these drawings principal component  analysis (PCA) algorithm for feature extraction from the spiral drawings</a:t>
                      </a:r>
                      <a:endParaRPr lang="en-US" sz="1400" dirty="0">
                        <a:highlight>
                          <a:srgbClr val="E8EDFD"/>
                        </a:highlight>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txBox="1">
            <a:spLocks noGrp="1"/>
          </p:cNvSpPr>
          <p:nvPr>
            <p:ph type="title"/>
          </p:nvPr>
        </p:nvSpPr>
        <p:spPr>
          <a:xfrm>
            <a:off x="1772387" y="482708"/>
            <a:ext cx="4458324" cy="76163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Century Gothic"/>
              <a:buNone/>
            </a:pPr>
            <a:r>
              <a:rPr lang="en-US">
                <a:latin typeface="Times New Roman"/>
                <a:ea typeface="Times New Roman"/>
                <a:cs typeface="Times New Roman"/>
                <a:sym typeface="Times New Roman"/>
              </a:rPr>
              <a:t>Contd..</a:t>
            </a:r>
            <a:endParaRPr>
              <a:latin typeface="Times New Roman"/>
              <a:ea typeface="Times New Roman"/>
              <a:cs typeface="Times New Roman"/>
              <a:sym typeface="Times New Roman"/>
            </a:endParaRPr>
          </a:p>
        </p:txBody>
      </p:sp>
      <p:graphicFrame>
        <p:nvGraphicFramePr>
          <p:cNvPr id="97" name="Google Shape;97;p7"/>
          <p:cNvGraphicFramePr/>
          <p:nvPr>
            <p:extLst>
              <p:ext uri="{D42A27DB-BD31-4B8C-83A1-F6EECF244321}">
                <p14:modId xmlns:p14="http://schemas.microsoft.com/office/powerpoint/2010/main" val="2097231288"/>
              </p:ext>
            </p:extLst>
          </p:nvPr>
        </p:nvGraphicFramePr>
        <p:xfrm>
          <a:off x="674188" y="1483222"/>
          <a:ext cx="10843623" cy="4892070"/>
        </p:xfrm>
        <a:graphic>
          <a:graphicData uri="http://schemas.openxmlformats.org/drawingml/2006/table">
            <a:tbl>
              <a:tblPr firstRow="1" bandRow="1">
                <a:noFill/>
                <a:tableStyleId>{AF20F43B-B588-4228-BC2E-52F36B699425}</a:tableStyleId>
              </a:tblPr>
              <a:tblGrid>
                <a:gridCol w="778899">
                  <a:extLst>
                    <a:ext uri="{9D8B030D-6E8A-4147-A177-3AD203B41FA5}">
                      <a16:colId xmlns:a16="http://schemas.microsoft.com/office/drawing/2014/main" val="20000"/>
                    </a:ext>
                  </a:extLst>
                </a:gridCol>
                <a:gridCol w="2508396">
                  <a:extLst>
                    <a:ext uri="{9D8B030D-6E8A-4147-A177-3AD203B41FA5}">
                      <a16:colId xmlns:a16="http://schemas.microsoft.com/office/drawing/2014/main" val="20001"/>
                    </a:ext>
                  </a:extLst>
                </a:gridCol>
                <a:gridCol w="2265654">
                  <a:extLst>
                    <a:ext uri="{9D8B030D-6E8A-4147-A177-3AD203B41FA5}">
                      <a16:colId xmlns:a16="http://schemas.microsoft.com/office/drawing/2014/main" val="20002"/>
                    </a:ext>
                  </a:extLst>
                </a:gridCol>
                <a:gridCol w="2211461">
                  <a:extLst>
                    <a:ext uri="{9D8B030D-6E8A-4147-A177-3AD203B41FA5}">
                      <a16:colId xmlns:a16="http://schemas.microsoft.com/office/drawing/2014/main" val="20003"/>
                    </a:ext>
                  </a:extLst>
                </a:gridCol>
                <a:gridCol w="3079213">
                  <a:extLst>
                    <a:ext uri="{9D8B030D-6E8A-4147-A177-3AD203B41FA5}">
                      <a16:colId xmlns:a16="http://schemas.microsoft.com/office/drawing/2014/main" val="20004"/>
                    </a:ext>
                  </a:extLst>
                </a:gridCol>
              </a:tblGrid>
              <a:tr h="785450">
                <a:tc>
                  <a:txBody>
                    <a:bodyPr/>
                    <a:lstStyle/>
                    <a:p>
                      <a:pPr marL="0" marR="0" lvl="0" indent="0" algn="ctr" rtl="0">
                        <a:lnSpc>
                          <a:spcPct val="100000"/>
                        </a:lnSpc>
                        <a:spcBef>
                          <a:spcPts val="0"/>
                        </a:spcBef>
                        <a:spcAft>
                          <a:spcPts val="0"/>
                        </a:spcAft>
                        <a:buClr>
                          <a:srgbClr val="000000"/>
                        </a:buClr>
                        <a:buSzPts val="1700"/>
                        <a:buFont typeface="Arial"/>
                        <a:buNone/>
                      </a:pPr>
                      <a:endParaRPr sz="17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700"/>
                        <a:buFont typeface="Arial"/>
                        <a:buNone/>
                      </a:pPr>
                      <a:r>
                        <a:rPr lang="en-US" sz="1700" u="none" strike="noStrike" cap="none">
                          <a:latin typeface="Times New Roman"/>
                          <a:ea typeface="Times New Roman"/>
                          <a:cs typeface="Times New Roman"/>
                          <a:sym typeface="Times New Roman"/>
                        </a:rPr>
                        <a:t>Sr. No.</a:t>
                      </a:r>
                      <a:endParaRPr sz="17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700"/>
                        <a:buFont typeface="Arial"/>
                        <a:buNone/>
                      </a:pPr>
                      <a:endParaRPr sz="17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700"/>
                        <a:buFont typeface="Arial"/>
                        <a:buNone/>
                      </a:pPr>
                      <a:r>
                        <a:rPr lang="en-US" sz="1700" u="none" strike="noStrike" cap="none">
                          <a:latin typeface="Times New Roman"/>
                          <a:ea typeface="Times New Roman"/>
                          <a:cs typeface="Times New Roman"/>
                          <a:sym typeface="Times New Roman"/>
                        </a:rPr>
                        <a:t>Title/Year</a:t>
                      </a:r>
                      <a:endParaRPr sz="17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700"/>
                        <a:buFont typeface="Arial"/>
                        <a:buNone/>
                      </a:pPr>
                      <a:endParaRPr sz="17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700"/>
                        <a:buFont typeface="Arial"/>
                        <a:buNone/>
                      </a:pPr>
                      <a:r>
                        <a:rPr lang="en-US" sz="1700" u="none" strike="noStrike" cap="none">
                          <a:latin typeface="Times New Roman"/>
                          <a:ea typeface="Times New Roman"/>
                          <a:cs typeface="Times New Roman"/>
                          <a:sym typeface="Times New Roman"/>
                        </a:rPr>
                        <a:t>Algorithm</a:t>
                      </a:r>
                      <a:endParaRPr sz="17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700"/>
                        <a:buFont typeface="Arial"/>
                        <a:buNone/>
                      </a:pPr>
                      <a:endParaRPr sz="17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700"/>
                        <a:buFont typeface="Arial"/>
                        <a:buNone/>
                      </a:pPr>
                      <a:r>
                        <a:rPr lang="en-US" sz="1700" u="none" strike="noStrike" cap="none">
                          <a:latin typeface="Times New Roman"/>
                          <a:ea typeface="Times New Roman"/>
                          <a:cs typeface="Times New Roman"/>
                          <a:sym typeface="Times New Roman"/>
                        </a:rPr>
                        <a:t>Features of PD</a:t>
                      </a:r>
                      <a:endParaRPr sz="17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700"/>
                        <a:buFont typeface="Arial"/>
                        <a:buNone/>
                      </a:pPr>
                      <a:endParaRPr sz="17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700"/>
                        <a:buFont typeface="Arial"/>
                        <a:buNone/>
                      </a:pPr>
                      <a:r>
                        <a:rPr lang="en-US" sz="1700" u="none" strike="noStrike" cap="none">
                          <a:latin typeface="Times New Roman"/>
                          <a:ea typeface="Times New Roman"/>
                          <a:cs typeface="Times New Roman"/>
                          <a:sym typeface="Times New Roman"/>
                        </a:rPr>
                        <a:t>Our Observation</a:t>
                      </a:r>
                      <a:endParaRPr sz="17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1187425">
                <a:tc>
                  <a:txBody>
                    <a:bodyPr/>
                    <a:lstStyle/>
                    <a:p>
                      <a:pPr marL="0" marR="0" lvl="0" indent="0" algn="ctr" rtl="0">
                        <a:lnSpc>
                          <a:spcPct val="100000"/>
                        </a:lnSpc>
                        <a:spcBef>
                          <a:spcPts val="0"/>
                        </a:spcBef>
                        <a:spcAft>
                          <a:spcPts val="0"/>
                        </a:spcAft>
                        <a:buClr>
                          <a:srgbClr val="000000"/>
                        </a:buClr>
                        <a:buSzPts val="1700"/>
                        <a:buFont typeface="Arial"/>
                        <a:buNone/>
                      </a:pPr>
                      <a:endParaRPr sz="17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1700"/>
                        <a:buFont typeface="Arial"/>
                        <a:buNone/>
                      </a:pPr>
                      <a:r>
                        <a:rPr lang="en-US" sz="1700" b="1" u="none" strike="noStrike" cap="none" dirty="0">
                          <a:latin typeface="Times New Roman" panose="02020603050405020304" pitchFamily="18" charset="0"/>
                          <a:ea typeface="Times New Roman"/>
                          <a:cs typeface="Times New Roman" panose="02020603050405020304" pitchFamily="18" charset="0"/>
                          <a:sym typeface="Times New Roman"/>
                        </a:rPr>
                        <a:t>3</a:t>
                      </a:r>
                      <a:endParaRPr sz="1700" b="1"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1700"/>
                        <a:buFont typeface="Arial"/>
                        <a:buNone/>
                      </a:pPr>
                      <a:endParaRPr sz="17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700"/>
                        <a:buFont typeface="Arial"/>
                        <a:buNone/>
                      </a:pPr>
                      <a:endParaRPr lang="en-US" sz="17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1700"/>
                        <a:buFont typeface="Arial"/>
                        <a:buNone/>
                      </a:pPr>
                      <a:r>
                        <a:rPr lang="en-US" sz="17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Lee Silverman Voice Treatment to Improve Speech in Parkinson’s Disease</a:t>
                      </a:r>
                      <a:endParaRPr sz="1400" u="none" strike="noStrike" cap="none"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1700"/>
                        <a:buFont typeface="Arial"/>
                        <a:buNone/>
                      </a:pPr>
                      <a:r>
                        <a:rPr lang="en-US" sz="1700" b="1" u="none" strike="noStrike" cap="none" dirty="0">
                          <a:latin typeface="Times New Roman" panose="02020603050405020304" pitchFamily="18" charset="0"/>
                          <a:ea typeface="Times New Roman"/>
                          <a:cs typeface="Times New Roman" panose="02020603050405020304" pitchFamily="18" charset="0"/>
                          <a:sym typeface="Times New Roman"/>
                        </a:rPr>
                        <a:t>2021</a:t>
                      </a:r>
                      <a:endParaRPr sz="1700" b="1"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285750" marR="0" lvl="0" indent="-285750" algn="just" rtl="0">
                        <a:lnSpc>
                          <a:spcPct val="100000"/>
                        </a:lnSpc>
                        <a:spcBef>
                          <a:spcPts val="0"/>
                        </a:spcBef>
                        <a:spcAft>
                          <a:spcPts val="0"/>
                        </a:spcAft>
                        <a:buClr>
                          <a:srgbClr val="000000"/>
                        </a:buClr>
                        <a:buSzPts val="1300"/>
                        <a:buFont typeface="Arial"/>
                        <a:buChar char="•"/>
                      </a:pPr>
                      <a:r>
                        <a:rPr lang="en-US" sz="1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STSD </a:t>
                      </a:r>
                      <a:endParaRPr sz="1400" u="none" strike="noStrike" cap="none" dirty="0">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0"/>
                        </a:spcBef>
                        <a:spcAft>
                          <a:spcPts val="0"/>
                        </a:spcAft>
                        <a:buClr>
                          <a:srgbClr val="000000"/>
                        </a:buClr>
                        <a:buSzPts val="1300"/>
                        <a:buFont typeface="Arial"/>
                        <a:buChar char="•"/>
                      </a:pPr>
                      <a:r>
                        <a:rPr lang="en-US" sz="1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LSVT</a:t>
                      </a:r>
                      <a:endParaRPr sz="1400" u="none" strike="noStrike" cap="none" dirty="0">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0"/>
                        </a:spcBef>
                        <a:spcAft>
                          <a:spcPts val="0"/>
                        </a:spcAft>
                        <a:buClr>
                          <a:srgbClr val="000000"/>
                        </a:buClr>
                        <a:buSzPts val="1300"/>
                        <a:buFont typeface="Arial"/>
                        <a:buChar char="•"/>
                      </a:pPr>
                      <a:r>
                        <a:rPr lang="en-US" sz="1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SPL</a:t>
                      </a:r>
                      <a:endParaRPr sz="1400" u="none" strike="noStrike" cap="none" dirty="0">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0"/>
                        </a:spcBef>
                        <a:spcAft>
                          <a:spcPts val="0"/>
                        </a:spcAft>
                        <a:buClr>
                          <a:srgbClr val="000000"/>
                        </a:buClr>
                        <a:buSzPts val="1300"/>
                        <a:buFont typeface="Arial"/>
                        <a:buChar char="•"/>
                      </a:pPr>
                      <a:r>
                        <a:rPr lang="en-US" sz="1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Randomized Controlled Trials</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285750" marR="0" lvl="0" indent="-285750" algn="just" rtl="0">
                        <a:lnSpc>
                          <a:spcPct val="100000"/>
                        </a:lnSpc>
                        <a:spcBef>
                          <a:spcPts val="0"/>
                        </a:spcBef>
                        <a:spcAft>
                          <a:spcPts val="0"/>
                        </a:spcAft>
                        <a:buClr>
                          <a:srgbClr val="000000"/>
                        </a:buClr>
                        <a:buSzPts val="1300"/>
                        <a:buFont typeface="Arial"/>
                        <a:buChar char="•"/>
                      </a:pPr>
                      <a:r>
                        <a:rPr lang="en-US" sz="1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Speech Intelligibility Effect after Treatment</a:t>
                      </a:r>
                      <a:endParaRPr sz="1400" u="none" strike="noStrike" cap="none" dirty="0">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0"/>
                        </a:spcBef>
                        <a:spcAft>
                          <a:spcPts val="0"/>
                        </a:spcAft>
                        <a:buClr>
                          <a:srgbClr val="000000"/>
                        </a:buClr>
                        <a:buSzPts val="1300"/>
                        <a:buFont typeface="Arial"/>
                        <a:buChar char="•"/>
                      </a:pPr>
                      <a:r>
                        <a:rPr lang="en-US" sz="1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Sensitivity Analysis</a:t>
                      </a:r>
                      <a:endParaRPr sz="1400" u="none" strike="noStrike" cap="none" dirty="0">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0"/>
                        </a:spcBef>
                        <a:spcAft>
                          <a:spcPts val="0"/>
                        </a:spcAft>
                        <a:buClr>
                          <a:srgbClr val="000000"/>
                        </a:buClr>
                        <a:buSzPts val="1300"/>
                        <a:buFont typeface="Arial"/>
                        <a:buChar char="•"/>
                      </a:pPr>
                      <a:r>
                        <a:rPr lang="en-US" sz="1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STSD during a Reading of the Rainbow and Monologues</a:t>
                      </a:r>
                      <a:endParaRPr sz="1400" u="none" strike="noStrike" cap="none" dirty="0">
                        <a:latin typeface="Times New Roman" panose="02020603050405020304" pitchFamily="18" charset="0"/>
                        <a:cs typeface="Times New Roman" panose="02020603050405020304" pitchFamily="18" charset="0"/>
                      </a:endParaRPr>
                    </a:p>
                    <a:p>
                      <a:pPr marL="0" marR="0" lvl="0" indent="0" algn="just" rtl="0">
                        <a:lnSpc>
                          <a:spcPct val="100000"/>
                        </a:lnSpc>
                        <a:spcBef>
                          <a:spcPts val="0"/>
                        </a:spcBef>
                        <a:spcAft>
                          <a:spcPts val="0"/>
                        </a:spcAft>
                        <a:buClr>
                          <a:srgbClr val="000000"/>
                        </a:buClr>
                        <a:buSzPts val="1700"/>
                        <a:buFont typeface="Arial"/>
                        <a:buNone/>
                      </a:pPr>
                      <a:endParaRPr sz="17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just" rtl="0">
                        <a:lnSpc>
                          <a:spcPct val="100000"/>
                        </a:lnSpc>
                        <a:spcBef>
                          <a:spcPts val="0"/>
                        </a:spcBef>
                        <a:spcAft>
                          <a:spcPts val="0"/>
                        </a:spcAft>
                        <a:buClr>
                          <a:srgbClr val="000000"/>
                        </a:buClr>
                        <a:buSzPts val="1700"/>
                        <a:buFont typeface="Arial"/>
                        <a:buNone/>
                      </a:pPr>
                      <a:r>
                        <a:rPr lang="en-US" sz="14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The technique called Lee Silverman Voice Treatment (LSVT)-LOUD has previously been used to improve voice quality in people with Parkinson's disease. The objective of this study was to assess the effectiveness of an alternate intervention, LSVT-BIG (signifying big movements), to improve Functional.</a:t>
                      </a:r>
                      <a:endParaRPr sz="17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1"/>
                  </a:ext>
                </a:extLst>
              </a:tr>
              <a:tr h="1187425">
                <a:tc>
                  <a:txBody>
                    <a:bodyPr/>
                    <a:lstStyle/>
                    <a:p>
                      <a:pPr marL="0" marR="0" lvl="0" indent="0" algn="ctr" rtl="0">
                        <a:lnSpc>
                          <a:spcPct val="100000"/>
                        </a:lnSpc>
                        <a:spcBef>
                          <a:spcPts val="0"/>
                        </a:spcBef>
                        <a:spcAft>
                          <a:spcPts val="0"/>
                        </a:spcAft>
                        <a:buClr>
                          <a:srgbClr val="000000"/>
                        </a:buClr>
                        <a:buSzPts val="1700"/>
                        <a:buFont typeface="Arial"/>
                        <a:buNone/>
                      </a:pPr>
                      <a:endParaRPr sz="1700" u="none" strike="noStrike" cap="none">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1700"/>
                        <a:buFont typeface="Arial"/>
                        <a:buNone/>
                      </a:pPr>
                      <a:r>
                        <a:rPr lang="en-US" sz="1700" b="1" u="none" strike="noStrike" cap="none">
                          <a:latin typeface="Times New Roman" panose="02020603050405020304" pitchFamily="18" charset="0"/>
                          <a:ea typeface="Times New Roman"/>
                          <a:cs typeface="Times New Roman" panose="02020603050405020304" pitchFamily="18" charset="0"/>
                          <a:sym typeface="Times New Roman"/>
                        </a:rPr>
                        <a:t>4</a:t>
                      </a:r>
                      <a:endParaRPr sz="1700" b="1"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700"/>
                        <a:buFont typeface="Arial"/>
                        <a:buNone/>
                      </a:pPr>
                      <a:endParaRPr sz="1700" u="none" strike="noStrike" cap="none">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1700"/>
                        <a:buFont typeface="Arial"/>
                        <a:buNone/>
                      </a:pPr>
                      <a:r>
                        <a:rPr lang="en-US" sz="1700" b="1" u="none" strike="noStrike" cap="none">
                          <a:latin typeface="Times New Roman" panose="02020603050405020304" pitchFamily="18" charset="0"/>
                          <a:ea typeface="Times New Roman"/>
                          <a:cs typeface="Times New Roman" panose="02020603050405020304" pitchFamily="18" charset="0"/>
                          <a:sym typeface="Times New Roman"/>
                        </a:rPr>
                        <a:t>Early Detection of Parkinson’s Disease Using Deep Learning and Machine Learning</a:t>
                      </a:r>
                      <a:endParaRPr sz="1400" u="none" strike="noStrike" cap="none">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1700"/>
                        <a:buFont typeface="Arial"/>
                        <a:buNone/>
                      </a:pPr>
                      <a:r>
                        <a:rPr lang="en-US" sz="1700" b="1" u="none" strike="noStrike" cap="none">
                          <a:latin typeface="Times New Roman" panose="02020603050405020304" pitchFamily="18" charset="0"/>
                          <a:ea typeface="Times New Roman"/>
                          <a:cs typeface="Times New Roman" panose="02020603050405020304" pitchFamily="18" charset="0"/>
                          <a:sym typeface="Times New Roman"/>
                        </a:rPr>
                        <a:t>2019</a:t>
                      </a:r>
                      <a:endParaRPr sz="1700" b="1"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285750" marR="0" lvl="0" indent="-285750" algn="l" rtl="0">
                        <a:lnSpc>
                          <a:spcPct val="100000"/>
                        </a:lnSpc>
                        <a:spcBef>
                          <a:spcPts val="0"/>
                        </a:spcBef>
                        <a:spcAft>
                          <a:spcPts val="0"/>
                        </a:spcAft>
                        <a:buClr>
                          <a:srgbClr val="000000"/>
                        </a:buClr>
                        <a:buSzPts val="13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Random forest (RF)</a:t>
                      </a:r>
                      <a:endParaRPr sz="1400" u="none" strike="noStrike" cap="none" dirty="0">
                        <a:latin typeface="Times New Roman" panose="02020603050405020304" pitchFamily="18" charset="0"/>
                        <a:cs typeface="Times New Roman" panose="02020603050405020304" pitchFamily="18" charset="0"/>
                      </a:endParaRPr>
                    </a:p>
                    <a:p>
                      <a:pPr marL="285750" marR="0" lvl="0" indent="-285750" algn="l" rtl="0">
                        <a:lnSpc>
                          <a:spcPct val="100000"/>
                        </a:lnSpc>
                        <a:spcBef>
                          <a:spcPts val="0"/>
                        </a:spcBef>
                        <a:spcAft>
                          <a:spcPts val="0"/>
                        </a:spcAft>
                        <a:buClr>
                          <a:srgbClr val="000000"/>
                        </a:buClr>
                        <a:buSzPts val="13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Logistic regression (LOGIS)</a:t>
                      </a:r>
                      <a:endParaRPr sz="1400" u="none" strike="noStrike" cap="none" dirty="0">
                        <a:latin typeface="Times New Roman" panose="02020603050405020304" pitchFamily="18" charset="0"/>
                        <a:cs typeface="Times New Roman" panose="02020603050405020304" pitchFamily="18" charset="0"/>
                      </a:endParaRPr>
                    </a:p>
                    <a:p>
                      <a:pPr marL="285750" marR="0" lvl="0" indent="-285750" algn="l" rtl="0">
                        <a:lnSpc>
                          <a:spcPct val="100000"/>
                        </a:lnSpc>
                        <a:spcBef>
                          <a:spcPts val="0"/>
                        </a:spcBef>
                        <a:spcAft>
                          <a:spcPts val="0"/>
                        </a:spcAft>
                        <a:buClr>
                          <a:srgbClr val="000000"/>
                        </a:buClr>
                        <a:buSzPts val="13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Discriminant analysis (DIS)</a:t>
                      </a:r>
                      <a:endParaRPr sz="1400" u="none" strike="noStrike" cap="none" dirty="0">
                        <a:latin typeface="Times New Roman" panose="02020603050405020304" pitchFamily="18" charset="0"/>
                        <a:cs typeface="Times New Roman" panose="02020603050405020304" pitchFamily="18" charset="0"/>
                      </a:endParaRPr>
                    </a:p>
                    <a:p>
                      <a:pPr marL="285750" marR="0" lvl="0" indent="-285750" algn="l" rtl="0">
                        <a:lnSpc>
                          <a:spcPct val="100000"/>
                        </a:lnSpc>
                        <a:spcBef>
                          <a:spcPts val="0"/>
                        </a:spcBef>
                        <a:spcAft>
                          <a:spcPts val="0"/>
                        </a:spcAft>
                        <a:buClr>
                          <a:srgbClr val="000000"/>
                        </a:buClr>
                        <a:buSzPts val="13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 K-nearest neighbor (KNN)</a:t>
                      </a:r>
                      <a:endParaRPr sz="1400" u="none" strike="noStrike" cap="none" dirty="0">
                        <a:latin typeface="Times New Roman" panose="02020603050405020304" pitchFamily="18" charset="0"/>
                        <a:cs typeface="Times New Roman" panose="02020603050405020304" pitchFamily="18" charset="0"/>
                      </a:endParaRPr>
                    </a:p>
                    <a:p>
                      <a:pPr marL="285750" marR="0" lvl="0" indent="-285750" algn="l" rtl="0">
                        <a:lnSpc>
                          <a:spcPct val="100000"/>
                        </a:lnSpc>
                        <a:spcBef>
                          <a:spcPts val="0"/>
                        </a:spcBef>
                        <a:spcAft>
                          <a:spcPts val="0"/>
                        </a:spcAft>
                        <a:buClr>
                          <a:srgbClr val="000000"/>
                        </a:buClr>
                        <a:buSzPts val="13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Support vector machines (SVM)</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285750" marR="0" lvl="0" indent="-285750" algn="l" rtl="0">
                        <a:lnSpc>
                          <a:spcPct val="100000"/>
                        </a:lnSpc>
                        <a:spcBef>
                          <a:spcPts val="0"/>
                        </a:spcBef>
                        <a:spcAft>
                          <a:spcPts val="0"/>
                        </a:spcAft>
                        <a:buClr>
                          <a:srgbClr val="000000"/>
                        </a:buClr>
                        <a:buSzPts val="13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Rapid Eye Movement</a:t>
                      </a:r>
                      <a:endParaRPr sz="1400" dirty="0">
                        <a:latin typeface="Times New Roman" panose="02020603050405020304" pitchFamily="18" charset="0"/>
                        <a:cs typeface="Times New Roman" panose="02020603050405020304" pitchFamily="18" charset="0"/>
                      </a:endParaRPr>
                    </a:p>
                    <a:p>
                      <a:pPr marL="285750" marR="0" lvl="0" indent="-285750" algn="l" rtl="0">
                        <a:lnSpc>
                          <a:spcPct val="100000"/>
                        </a:lnSpc>
                        <a:spcBef>
                          <a:spcPts val="0"/>
                        </a:spcBef>
                        <a:spcAft>
                          <a:spcPts val="0"/>
                        </a:spcAft>
                        <a:buClr>
                          <a:srgbClr val="000000"/>
                        </a:buClr>
                        <a:buSzPts val="13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olfactory loss</a:t>
                      </a:r>
                      <a:endParaRPr sz="1400" dirty="0">
                        <a:latin typeface="Times New Roman" panose="02020603050405020304" pitchFamily="18" charset="0"/>
                        <a:cs typeface="Times New Roman" panose="02020603050405020304" pitchFamily="18" charset="0"/>
                      </a:endParaRPr>
                    </a:p>
                    <a:p>
                      <a:pPr marL="285750" marR="0" lvl="0" indent="-285750" algn="l" rtl="0">
                        <a:lnSpc>
                          <a:spcPct val="100000"/>
                        </a:lnSpc>
                        <a:spcBef>
                          <a:spcPts val="0"/>
                        </a:spcBef>
                        <a:spcAft>
                          <a:spcPts val="0"/>
                        </a:spcAft>
                        <a:buClr>
                          <a:srgbClr val="000000"/>
                        </a:buClr>
                        <a:buSzPts val="13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Cerebrospinal fluid data</a:t>
                      </a:r>
                      <a:endParaRPr sz="1400" dirty="0">
                        <a:latin typeface="Times New Roman" panose="02020603050405020304" pitchFamily="18" charset="0"/>
                        <a:cs typeface="Times New Roman" panose="02020603050405020304" pitchFamily="18" charset="0"/>
                      </a:endParaRPr>
                    </a:p>
                    <a:p>
                      <a:pPr marL="285750" marR="0" lvl="0" indent="-285750" algn="l" rtl="0">
                        <a:lnSpc>
                          <a:spcPct val="100000"/>
                        </a:lnSpc>
                        <a:spcBef>
                          <a:spcPts val="0"/>
                        </a:spcBef>
                        <a:spcAft>
                          <a:spcPts val="0"/>
                        </a:spcAft>
                        <a:buClr>
                          <a:srgbClr val="000000"/>
                        </a:buClr>
                        <a:buSzPts val="13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dopaminergic imaging markers.</a:t>
                      </a:r>
                      <a:endParaRPr sz="14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just" rtl="0">
                        <a:lnSpc>
                          <a:spcPct val="100000"/>
                        </a:lnSpc>
                        <a:spcBef>
                          <a:spcPts val="0"/>
                        </a:spcBef>
                        <a:spcAft>
                          <a:spcPts val="0"/>
                        </a:spcAft>
                        <a:buClr>
                          <a:srgbClr val="000000"/>
                        </a:buClr>
                        <a:buSzPts val="1700"/>
                        <a:buFont typeface="Arial"/>
                        <a:buNone/>
                      </a:pPr>
                      <a:r>
                        <a:rPr lang="en-US" sz="14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Accurately detecting Parkinson's disease (PD) at an early stage is certainly indispensable for slowing down its progress and providing patients the possibility of accessing to disease-modifying therapy.</a:t>
                      </a:r>
                      <a:endParaRPr sz="17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title"/>
          </p:nvPr>
        </p:nvSpPr>
        <p:spPr>
          <a:xfrm>
            <a:off x="1961329" y="529842"/>
            <a:ext cx="8911800" cy="12810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1800"/>
              <a:buNone/>
            </a:pPr>
            <a:r>
              <a:rPr lang="en-US">
                <a:latin typeface="Times New Roman"/>
                <a:ea typeface="Times New Roman"/>
                <a:cs typeface="Times New Roman"/>
                <a:sym typeface="Times New Roman"/>
              </a:rPr>
              <a:t>Contd..</a:t>
            </a:r>
            <a:endParaRPr>
              <a:latin typeface="Times New Roman"/>
              <a:ea typeface="Times New Roman"/>
              <a:cs typeface="Times New Roman"/>
              <a:sym typeface="Times New Roman"/>
            </a:endParaRPr>
          </a:p>
        </p:txBody>
      </p:sp>
      <p:graphicFrame>
        <p:nvGraphicFramePr>
          <p:cNvPr id="103" name="Google Shape;103;p1"/>
          <p:cNvGraphicFramePr/>
          <p:nvPr>
            <p:extLst>
              <p:ext uri="{D42A27DB-BD31-4B8C-83A1-F6EECF244321}">
                <p14:modId xmlns:p14="http://schemas.microsoft.com/office/powerpoint/2010/main" val="450779162"/>
              </p:ext>
            </p:extLst>
          </p:nvPr>
        </p:nvGraphicFramePr>
        <p:xfrm>
          <a:off x="879045" y="1306930"/>
          <a:ext cx="10921025" cy="4693950"/>
        </p:xfrm>
        <a:graphic>
          <a:graphicData uri="http://schemas.openxmlformats.org/drawingml/2006/table">
            <a:tbl>
              <a:tblPr firstRow="1" bandRow="1">
                <a:noFill/>
                <a:tableStyleId>{AF20F43B-B588-4228-BC2E-52F36B699425}</a:tableStyleId>
              </a:tblPr>
              <a:tblGrid>
                <a:gridCol w="785825">
                  <a:extLst>
                    <a:ext uri="{9D8B030D-6E8A-4147-A177-3AD203B41FA5}">
                      <a16:colId xmlns:a16="http://schemas.microsoft.com/office/drawing/2014/main" val="20000"/>
                    </a:ext>
                  </a:extLst>
                </a:gridCol>
                <a:gridCol w="2530700">
                  <a:extLst>
                    <a:ext uri="{9D8B030D-6E8A-4147-A177-3AD203B41FA5}">
                      <a16:colId xmlns:a16="http://schemas.microsoft.com/office/drawing/2014/main" val="20001"/>
                    </a:ext>
                  </a:extLst>
                </a:gridCol>
                <a:gridCol w="2158100">
                  <a:extLst>
                    <a:ext uri="{9D8B030D-6E8A-4147-A177-3AD203B41FA5}">
                      <a16:colId xmlns:a16="http://schemas.microsoft.com/office/drawing/2014/main" val="20002"/>
                    </a:ext>
                  </a:extLst>
                </a:gridCol>
                <a:gridCol w="2573525">
                  <a:extLst>
                    <a:ext uri="{9D8B030D-6E8A-4147-A177-3AD203B41FA5}">
                      <a16:colId xmlns:a16="http://schemas.microsoft.com/office/drawing/2014/main" val="20003"/>
                    </a:ext>
                  </a:extLst>
                </a:gridCol>
                <a:gridCol w="2872875">
                  <a:extLst>
                    <a:ext uri="{9D8B030D-6E8A-4147-A177-3AD203B41FA5}">
                      <a16:colId xmlns:a16="http://schemas.microsoft.com/office/drawing/2014/main" val="20004"/>
                    </a:ext>
                  </a:extLst>
                </a:gridCol>
              </a:tblGrid>
              <a:tr h="785450">
                <a:tc>
                  <a:txBody>
                    <a:bodyPr/>
                    <a:lstStyle/>
                    <a:p>
                      <a:pPr marL="0" marR="0" lvl="0" indent="0" algn="ctr" rtl="0">
                        <a:lnSpc>
                          <a:spcPct val="100000"/>
                        </a:lnSpc>
                        <a:spcBef>
                          <a:spcPts val="0"/>
                        </a:spcBef>
                        <a:spcAft>
                          <a:spcPts val="0"/>
                        </a:spcAft>
                        <a:buClr>
                          <a:srgbClr val="000000"/>
                        </a:buClr>
                        <a:buSzPts val="1700"/>
                        <a:buFont typeface="Arial"/>
                        <a:buNone/>
                      </a:pPr>
                      <a:endParaRPr sz="17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700"/>
                        <a:buFont typeface="Arial"/>
                        <a:buNone/>
                      </a:pPr>
                      <a:r>
                        <a:rPr lang="en-US" sz="1700" u="none" strike="noStrike" cap="none">
                          <a:latin typeface="Times New Roman"/>
                          <a:ea typeface="Times New Roman"/>
                          <a:cs typeface="Times New Roman"/>
                          <a:sym typeface="Times New Roman"/>
                        </a:rPr>
                        <a:t>Sr. No.</a:t>
                      </a:r>
                      <a:endParaRPr sz="17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700"/>
                        <a:buFont typeface="Arial"/>
                        <a:buNone/>
                      </a:pPr>
                      <a:endParaRPr sz="17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700"/>
                        <a:buFont typeface="Arial"/>
                        <a:buNone/>
                      </a:pPr>
                      <a:r>
                        <a:rPr lang="en-US" sz="1700" u="none" strike="noStrike" cap="none">
                          <a:latin typeface="Times New Roman"/>
                          <a:ea typeface="Times New Roman"/>
                          <a:cs typeface="Times New Roman"/>
                          <a:sym typeface="Times New Roman"/>
                        </a:rPr>
                        <a:t>Title/Year</a:t>
                      </a:r>
                      <a:endParaRPr sz="17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700"/>
                        <a:buFont typeface="Arial"/>
                        <a:buNone/>
                      </a:pPr>
                      <a:endParaRPr sz="17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700"/>
                        <a:buFont typeface="Arial"/>
                        <a:buNone/>
                      </a:pPr>
                      <a:r>
                        <a:rPr lang="en-US" sz="1700" u="none" strike="noStrike" cap="none">
                          <a:latin typeface="Times New Roman"/>
                          <a:ea typeface="Times New Roman"/>
                          <a:cs typeface="Times New Roman"/>
                          <a:sym typeface="Times New Roman"/>
                        </a:rPr>
                        <a:t>Algorithm</a:t>
                      </a:r>
                      <a:endParaRPr sz="17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700"/>
                        <a:buFont typeface="Arial"/>
                        <a:buNone/>
                      </a:pPr>
                      <a:endParaRPr sz="17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700"/>
                        <a:buFont typeface="Arial"/>
                        <a:buNone/>
                      </a:pPr>
                      <a:r>
                        <a:rPr lang="en-US" sz="1700" u="none" strike="noStrike" cap="none">
                          <a:latin typeface="Times New Roman"/>
                          <a:ea typeface="Times New Roman"/>
                          <a:cs typeface="Times New Roman"/>
                          <a:sym typeface="Times New Roman"/>
                        </a:rPr>
                        <a:t>Features of PD</a:t>
                      </a:r>
                      <a:endParaRPr sz="17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700"/>
                        <a:buFont typeface="Arial"/>
                        <a:buNone/>
                      </a:pPr>
                      <a:endParaRPr sz="17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700"/>
                        <a:buFont typeface="Arial"/>
                        <a:buNone/>
                      </a:pPr>
                      <a:r>
                        <a:rPr lang="en-US" sz="1700" u="none" strike="noStrike" cap="none">
                          <a:latin typeface="Times New Roman"/>
                          <a:ea typeface="Times New Roman"/>
                          <a:cs typeface="Times New Roman"/>
                          <a:sym typeface="Times New Roman"/>
                        </a:rPr>
                        <a:t>Our Observation</a:t>
                      </a:r>
                      <a:endParaRPr sz="17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1187425">
                <a:tc>
                  <a:txBody>
                    <a:bodyPr/>
                    <a:lstStyle/>
                    <a:p>
                      <a:pPr marL="0" marR="0" lvl="0" indent="0" algn="ctr" rtl="0">
                        <a:lnSpc>
                          <a:spcPct val="100000"/>
                        </a:lnSpc>
                        <a:spcBef>
                          <a:spcPts val="0"/>
                        </a:spcBef>
                        <a:spcAft>
                          <a:spcPts val="0"/>
                        </a:spcAft>
                        <a:buClr>
                          <a:srgbClr val="000000"/>
                        </a:buClr>
                        <a:buSzPts val="1700"/>
                        <a:buFont typeface="Arial"/>
                        <a:buNone/>
                      </a:pPr>
                      <a:endParaRPr sz="17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700"/>
                        <a:buFont typeface="Arial"/>
                        <a:buNone/>
                      </a:pPr>
                      <a:r>
                        <a:rPr lang="en-US" sz="1700" b="1" u="none" strike="noStrike" cap="none">
                          <a:latin typeface="Times New Roman"/>
                          <a:ea typeface="Times New Roman"/>
                          <a:cs typeface="Times New Roman"/>
                          <a:sym typeface="Times New Roman"/>
                        </a:rPr>
                        <a:t>5</a:t>
                      </a:r>
                      <a:endParaRPr sz="1700" b="1"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700"/>
                        <a:buFont typeface="Arial"/>
                        <a:buNone/>
                      </a:pPr>
                      <a:endParaRPr sz="17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700"/>
                        <a:buFont typeface="Arial"/>
                        <a:buNone/>
                      </a:pPr>
                      <a:endParaRPr sz="17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700" b="1" u="none" strike="noStrike" cap="none" dirty="0">
                          <a:latin typeface="Times New Roman" panose="02020603050405020304" pitchFamily="18" charset="0"/>
                          <a:ea typeface="Times New Roman"/>
                          <a:cs typeface="Times New Roman" panose="02020603050405020304" pitchFamily="18" charset="0"/>
                          <a:sym typeface="Times New Roman"/>
                        </a:rPr>
                        <a:t>Parkinson’s Disease Diagnosis Using Machine Learning and Voice</a:t>
                      </a:r>
                      <a:endParaRPr sz="17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700" b="1" u="none" strike="noStrike" cap="none" dirty="0">
                          <a:latin typeface="Times New Roman" panose="02020603050405020304" pitchFamily="18" charset="0"/>
                          <a:ea typeface="Times New Roman"/>
                          <a:cs typeface="Times New Roman" panose="02020603050405020304" pitchFamily="18" charset="0"/>
                          <a:sym typeface="Times New Roman"/>
                        </a:rPr>
                        <a:t>2018</a:t>
                      </a:r>
                      <a:endParaRPr sz="1700" b="1"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285750" marR="0" lvl="0" indent="-285750" algn="just" rtl="0">
                        <a:lnSpc>
                          <a:spcPct val="100000"/>
                        </a:lnSpc>
                        <a:spcBef>
                          <a:spcPts val="0"/>
                        </a:spcBef>
                        <a:spcAft>
                          <a:spcPts val="0"/>
                        </a:spcAft>
                        <a:buClr>
                          <a:srgbClr val="000000"/>
                        </a:buClr>
                        <a:buSzPts val="17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ANN</a:t>
                      </a:r>
                      <a:endParaRPr sz="1400" u="none" strike="noStrike" cap="none" dirty="0">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0"/>
                        </a:spcBef>
                        <a:spcAft>
                          <a:spcPts val="0"/>
                        </a:spcAft>
                        <a:buClr>
                          <a:srgbClr val="000000"/>
                        </a:buClr>
                        <a:buSzPts val="17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DT</a:t>
                      </a:r>
                      <a:endParaRPr sz="1400" u="none" strike="noStrike" cap="none" dirty="0">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0"/>
                        </a:spcBef>
                        <a:spcAft>
                          <a:spcPts val="0"/>
                        </a:spcAft>
                        <a:buClr>
                          <a:srgbClr val="000000"/>
                        </a:buClr>
                        <a:buSzPts val="17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RF</a:t>
                      </a:r>
                      <a:endParaRPr sz="1400" u="none" strike="noStrike" cap="none" dirty="0">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0"/>
                        </a:spcBef>
                        <a:spcAft>
                          <a:spcPts val="0"/>
                        </a:spcAft>
                        <a:buClr>
                          <a:srgbClr val="000000"/>
                        </a:buClr>
                        <a:buSzPts val="17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ET</a:t>
                      </a:r>
                      <a:endParaRPr sz="1400" u="none" strike="noStrike" cap="none" dirty="0">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0"/>
                        </a:spcBef>
                        <a:spcAft>
                          <a:spcPts val="0"/>
                        </a:spcAft>
                        <a:buClr>
                          <a:srgbClr val="000000"/>
                        </a:buClr>
                        <a:buSzPts val="17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GB</a:t>
                      </a:r>
                      <a:endParaRPr sz="1400" u="none" strike="noStrike" cap="none" dirty="0">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0"/>
                        </a:spcBef>
                        <a:spcAft>
                          <a:spcPts val="0"/>
                        </a:spcAft>
                        <a:buClr>
                          <a:srgbClr val="000000"/>
                        </a:buClr>
                        <a:buSzPts val="17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SVM</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285750" marR="0" lvl="0" indent="-285750" algn="just" rtl="0">
                        <a:lnSpc>
                          <a:spcPct val="100000"/>
                        </a:lnSpc>
                        <a:spcBef>
                          <a:spcPts val="0"/>
                        </a:spcBef>
                        <a:spcAft>
                          <a:spcPts val="0"/>
                        </a:spcAft>
                        <a:buClr>
                          <a:srgbClr val="000000"/>
                        </a:buClr>
                        <a:buSzPts val="13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loss of intensity</a:t>
                      </a:r>
                      <a:endParaRPr sz="1400" dirty="0">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0"/>
                        </a:spcBef>
                        <a:spcAft>
                          <a:spcPts val="0"/>
                        </a:spcAft>
                        <a:buClr>
                          <a:srgbClr val="000000"/>
                        </a:buClr>
                        <a:buSzPts val="13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monotony of pitch </a:t>
                      </a:r>
                      <a:endParaRPr sz="1400" dirty="0">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0"/>
                        </a:spcBef>
                        <a:spcAft>
                          <a:spcPts val="0"/>
                        </a:spcAft>
                        <a:buClr>
                          <a:srgbClr val="000000"/>
                        </a:buClr>
                        <a:buSzPts val="13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Loudness</a:t>
                      </a:r>
                      <a:endParaRPr sz="1400" dirty="0">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0"/>
                        </a:spcBef>
                        <a:spcAft>
                          <a:spcPts val="0"/>
                        </a:spcAft>
                        <a:buClr>
                          <a:srgbClr val="000000"/>
                        </a:buClr>
                        <a:buSzPts val="13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reduced stress</a:t>
                      </a:r>
                      <a:endParaRPr sz="1400" dirty="0">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0"/>
                        </a:spcBef>
                        <a:spcAft>
                          <a:spcPts val="0"/>
                        </a:spcAft>
                        <a:buClr>
                          <a:srgbClr val="000000"/>
                        </a:buClr>
                        <a:buSzPts val="13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inappropriate silences</a:t>
                      </a:r>
                      <a:endParaRPr sz="1400" dirty="0">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0"/>
                        </a:spcBef>
                        <a:spcAft>
                          <a:spcPts val="0"/>
                        </a:spcAft>
                        <a:buClr>
                          <a:srgbClr val="000000"/>
                        </a:buClr>
                        <a:buSzPts val="1300"/>
                        <a:buFont typeface="Arial"/>
                        <a:buChar char="•"/>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short rushes of speech</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just" rtl="0">
                        <a:lnSpc>
                          <a:spcPct val="100000"/>
                        </a:lnSpc>
                        <a:spcBef>
                          <a:spcPts val="0"/>
                        </a:spcBef>
                        <a:spcAft>
                          <a:spcPts val="0"/>
                        </a:spcAft>
                        <a:buClr>
                          <a:srgbClr val="000000"/>
                        </a:buClr>
                        <a:buSzPts val="1700"/>
                        <a:buFont typeface="Arial"/>
                        <a:buNone/>
                      </a:pPr>
                      <a:r>
                        <a:rPr lang="en-US" sz="14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This paper explores the effectiveness of using supervised classification algorithms, such as deep neural networks, to accurately diagnose individuals with the disease.</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1"/>
                  </a:ext>
                </a:extLst>
              </a:tr>
              <a:tr h="1187425">
                <a:tc>
                  <a:txBody>
                    <a:bodyPr/>
                    <a:lstStyle/>
                    <a:p>
                      <a:pPr marL="0" marR="0" lvl="0" indent="0" algn="ctr" rtl="0">
                        <a:lnSpc>
                          <a:spcPct val="100000"/>
                        </a:lnSpc>
                        <a:spcBef>
                          <a:spcPts val="0"/>
                        </a:spcBef>
                        <a:spcAft>
                          <a:spcPts val="0"/>
                        </a:spcAft>
                        <a:buClr>
                          <a:srgbClr val="000000"/>
                        </a:buClr>
                        <a:buSzPts val="1700"/>
                        <a:buFont typeface="Arial"/>
                        <a:buNone/>
                      </a:pPr>
                      <a:endParaRPr sz="17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700"/>
                        <a:buFont typeface="Arial"/>
                        <a:buNone/>
                      </a:pPr>
                      <a:r>
                        <a:rPr lang="en-US" sz="1700" b="1" u="none" strike="noStrike" cap="none">
                          <a:latin typeface="Times New Roman"/>
                          <a:ea typeface="Times New Roman"/>
                          <a:cs typeface="Times New Roman"/>
                          <a:sym typeface="Times New Roman"/>
                        </a:rPr>
                        <a:t>6</a:t>
                      </a:r>
                      <a:endParaRPr sz="17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700"/>
                        <a:buFont typeface="Arial"/>
                        <a:buNone/>
                      </a:pPr>
                      <a:endParaRPr sz="1700" u="none" strike="noStrike" cap="none">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700" b="1" u="none" strike="noStrike" cap="none">
                          <a:latin typeface="Times New Roman" panose="02020603050405020304" pitchFamily="18" charset="0"/>
                          <a:ea typeface="Times New Roman"/>
                          <a:cs typeface="Times New Roman" panose="02020603050405020304" pitchFamily="18" charset="0"/>
                          <a:sym typeface="Times New Roman"/>
                        </a:rPr>
                        <a:t>Machine Learning Approaches for Detecting Parkinson’s Disease from EEG Analysis</a:t>
                      </a:r>
                      <a:endParaRPr sz="1700" u="none" strike="noStrike" cap="none">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1800"/>
                        <a:buFont typeface="Arial"/>
                        <a:buNone/>
                      </a:pPr>
                      <a:r>
                        <a:rPr lang="en-US" sz="1700" b="1" u="none" strike="noStrike" cap="none">
                          <a:latin typeface="Times New Roman" panose="02020603050405020304" pitchFamily="18" charset="0"/>
                          <a:ea typeface="Times New Roman"/>
                          <a:cs typeface="Times New Roman" panose="02020603050405020304" pitchFamily="18" charset="0"/>
                          <a:sym typeface="Times New Roman"/>
                        </a:rPr>
                        <a:t>2020</a:t>
                      </a:r>
                      <a:endParaRPr sz="1700" b="1"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285750" marR="0" lvl="0" indent="-285750" algn="just" rtl="0">
                        <a:lnSpc>
                          <a:spcPct val="100000"/>
                        </a:lnSpc>
                        <a:spcBef>
                          <a:spcPts val="0"/>
                        </a:spcBef>
                        <a:spcAft>
                          <a:spcPts val="0"/>
                        </a:spcAft>
                        <a:buClr>
                          <a:srgbClr val="000000"/>
                        </a:buClr>
                        <a:buSzPts val="1800"/>
                        <a:buFont typeface="Arial"/>
                        <a:buChar char="•"/>
                      </a:pPr>
                      <a:r>
                        <a:rPr lang="en-US" sz="1400" u="none" strike="noStrike" cap="none">
                          <a:latin typeface="Times New Roman" panose="02020603050405020304" pitchFamily="18" charset="0"/>
                          <a:cs typeface="Times New Roman" panose="02020603050405020304" pitchFamily="18" charset="0"/>
                        </a:rPr>
                        <a:t>RF</a:t>
                      </a:r>
                      <a:endParaRPr sz="1400" u="none" strike="noStrike" cap="none">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0"/>
                        </a:spcBef>
                        <a:spcAft>
                          <a:spcPts val="0"/>
                        </a:spcAft>
                        <a:buClr>
                          <a:srgbClr val="000000"/>
                        </a:buClr>
                        <a:buSzPts val="1800"/>
                        <a:buFont typeface="Arial"/>
                        <a:buChar char="•"/>
                      </a:pPr>
                      <a:r>
                        <a:rPr lang="en-US" sz="1400" u="none" strike="noStrike" cap="none">
                          <a:latin typeface="Times New Roman" panose="02020603050405020304" pitchFamily="18" charset="0"/>
                          <a:cs typeface="Times New Roman" panose="02020603050405020304" pitchFamily="18" charset="0"/>
                        </a:rPr>
                        <a:t>SVM</a:t>
                      </a:r>
                      <a:endParaRPr sz="1400" u="none" strike="noStrike" cap="none">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0"/>
                        </a:spcBef>
                        <a:spcAft>
                          <a:spcPts val="0"/>
                        </a:spcAft>
                        <a:buClr>
                          <a:srgbClr val="000000"/>
                        </a:buClr>
                        <a:buSzPts val="1800"/>
                        <a:buFont typeface="Arial"/>
                        <a:buChar char="•"/>
                      </a:pPr>
                      <a:r>
                        <a:rPr lang="en-US" sz="1400" u="none" strike="noStrike" cap="none">
                          <a:latin typeface="Times New Roman" panose="02020603050405020304" pitchFamily="18" charset="0"/>
                          <a:cs typeface="Times New Roman" panose="02020603050405020304" pitchFamily="18" charset="0"/>
                        </a:rPr>
                        <a:t>DT</a:t>
                      </a:r>
                      <a:endParaRPr sz="1400" u="none" strike="noStrike" cap="none">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0"/>
                        </a:spcBef>
                        <a:spcAft>
                          <a:spcPts val="0"/>
                        </a:spcAft>
                        <a:buClr>
                          <a:srgbClr val="000000"/>
                        </a:buClr>
                        <a:buSzPts val="1800"/>
                        <a:buFont typeface="Arial"/>
                        <a:buChar char="•"/>
                      </a:pPr>
                      <a:r>
                        <a:rPr lang="en-US" sz="1400" u="none" strike="noStrike" cap="none">
                          <a:latin typeface="Times New Roman" panose="02020603050405020304" pitchFamily="18" charset="0"/>
                          <a:cs typeface="Times New Roman" panose="02020603050405020304" pitchFamily="18" charset="0"/>
                        </a:rPr>
                        <a:t>LR  </a:t>
                      </a:r>
                      <a:endParaRPr sz="1400" u="none" strike="noStrike" cap="none">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0"/>
                        </a:spcBef>
                        <a:spcAft>
                          <a:spcPts val="0"/>
                        </a:spcAft>
                        <a:buClr>
                          <a:srgbClr val="000000"/>
                        </a:buClr>
                        <a:buSzPts val="1800"/>
                        <a:buFont typeface="Arial"/>
                        <a:buChar char="•"/>
                      </a:pPr>
                      <a:r>
                        <a:rPr lang="en-US" sz="1400" u="none" strike="noStrike" cap="none">
                          <a:latin typeface="Times New Roman" panose="02020603050405020304" pitchFamily="18" charset="0"/>
                          <a:cs typeface="Times New Roman" panose="02020603050405020304" pitchFamily="18" charset="0"/>
                        </a:rPr>
                        <a:t>LR  LASSO</a:t>
                      </a:r>
                      <a:endParaRPr sz="1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just" rtl="0">
                        <a:lnSpc>
                          <a:spcPct val="100000"/>
                        </a:lnSpc>
                        <a:spcBef>
                          <a:spcPts val="0"/>
                        </a:spcBef>
                        <a:spcAft>
                          <a:spcPts val="0"/>
                        </a:spcAft>
                        <a:buClr>
                          <a:srgbClr val="000000"/>
                        </a:buClr>
                        <a:buSzPts val="1300"/>
                        <a:buFont typeface="Arial"/>
                        <a:buNone/>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Electroencephalography (EEG) is a non-invasive technique that records the electrical activity of the pyramidal neurons of the brain, giving an indirect insight of their function with a great time resolution.</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dist" rtl="0">
                        <a:lnSpc>
                          <a:spcPct val="100000"/>
                        </a:lnSpc>
                        <a:spcBef>
                          <a:spcPts val="0"/>
                        </a:spcBef>
                        <a:spcAft>
                          <a:spcPts val="0"/>
                        </a:spcAft>
                        <a:buClr>
                          <a:srgbClr val="000000"/>
                        </a:buClr>
                        <a:buSzPts val="1700"/>
                        <a:buFont typeface="Arial"/>
                        <a:buNone/>
                      </a:pPr>
                      <a:r>
                        <a:rPr lang="en-US" sz="1400" dirty="0">
                          <a:latin typeface="Times New Roman" panose="02020603050405020304" pitchFamily="18" charset="0"/>
                          <a:cs typeface="Times New Roman" panose="02020603050405020304" pitchFamily="18" charset="0"/>
                        </a:rPr>
                        <a:t>Diagnosis of Parkinson’s disease (PD) is mainly based on motor symptoms and can be supported by imaging techniques such as the single photon emission computed tomography (SPECT) or M-</a:t>
                      </a:r>
                      <a:r>
                        <a:rPr lang="en-US" sz="1400" dirty="0" err="1">
                          <a:latin typeface="Times New Roman" panose="02020603050405020304" pitchFamily="18" charset="0"/>
                          <a:cs typeface="Times New Roman" panose="02020603050405020304" pitchFamily="18" charset="0"/>
                        </a:rPr>
                        <a:t>iodobenzyl</a:t>
                      </a:r>
                      <a:r>
                        <a:rPr lang="en-US" sz="1400" dirty="0">
                          <a:latin typeface="Times New Roman" panose="02020603050405020304" pitchFamily="18" charset="0"/>
                          <a:cs typeface="Times New Roman" panose="02020603050405020304" pitchFamily="18" charset="0"/>
                        </a:rPr>
                        <a:t>-guanidine cardiac </a:t>
                      </a:r>
                      <a:r>
                        <a:rPr lang="en-US" sz="1400" dirty="0" err="1">
                          <a:latin typeface="Times New Roman" panose="02020603050405020304" pitchFamily="18" charset="0"/>
                          <a:cs typeface="Times New Roman" panose="02020603050405020304" pitchFamily="18" charset="0"/>
                        </a:rPr>
                        <a:t>scintiscan</a:t>
                      </a:r>
                      <a:r>
                        <a:rPr lang="en-US" sz="1400" dirty="0">
                          <a:latin typeface="Times New Roman" panose="02020603050405020304" pitchFamily="18" charset="0"/>
                          <a:cs typeface="Times New Roman" panose="02020603050405020304" pitchFamily="18" charset="0"/>
                        </a:rPr>
                        <a:t> (MIBG), which are expensive and not always available. In this review, we analyzed studies that used machine learning (ML)</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0"/>
          <p:cNvSpPr txBox="1">
            <a:spLocks noGrp="1"/>
          </p:cNvSpPr>
          <p:nvPr>
            <p:ph type="title"/>
          </p:nvPr>
        </p:nvSpPr>
        <p:spPr>
          <a:xfrm>
            <a:off x="2119573" y="605256"/>
            <a:ext cx="8911800" cy="12810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1800"/>
              <a:buNone/>
            </a:pPr>
            <a:r>
              <a:rPr lang="en-US" sz="4000" dirty="0">
                <a:latin typeface="Times New Roman"/>
                <a:ea typeface="Times New Roman"/>
                <a:cs typeface="Times New Roman"/>
                <a:sym typeface="Times New Roman"/>
              </a:rPr>
              <a:t>Requirements specifications</a:t>
            </a:r>
            <a:br>
              <a:rPr lang="en-US" sz="4000" dirty="0">
                <a:latin typeface="Times New Roman"/>
                <a:ea typeface="Times New Roman"/>
                <a:cs typeface="Times New Roman"/>
                <a:sym typeface="Times New Roman"/>
              </a:rPr>
            </a:br>
            <a:endParaRPr dirty="0"/>
          </a:p>
        </p:txBody>
      </p:sp>
      <p:sp>
        <p:nvSpPr>
          <p:cNvPr id="109" name="Google Shape;109;p10"/>
          <p:cNvSpPr txBox="1">
            <a:spLocks noGrp="1"/>
          </p:cNvSpPr>
          <p:nvPr>
            <p:ph type="body" idx="1"/>
          </p:nvPr>
        </p:nvSpPr>
        <p:spPr>
          <a:xfrm>
            <a:off x="2125858" y="1886256"/>
            <a:ext cx="7965096" cy="3777600"/>
          </a:xfrm>
          <a:prstGeom prst="rect">
            <a:avLst/>
          </a:prstGeom>
          <a:noFill/>
          <a:ln>
            <a:noFill/>
          </a:ln>
        </p:spPr>
        <p:txBody>
          <a:bodyPr spcFirstLastPara="1" wrap="square" lIns="91425" tIns="45700" rIns="91425" bIns="45700" anchor="t" anchorCtr="0">
            <a:normAutofit/>
          </a:bodyPr>
          <a:lstStyle/>
          <a:p>
            <a:pPr marL="457200" lvl="0" indent="-342900" algn="just" rtl="0">
              <a:lnSpc>
                <a:spcPct val="115000"/>
              </a:lnSpc>
              <a:spcBef>
                <a:spcPts val="0"/>
              </a:spcBef>
              <a:spcAft>
                <a:spcPts val="0"/>
              </a:spcAft>
              <a:buSzPts val="1800"/>
              <a:buChar char="●"/>
            </a:pPr>
            <a:r>
              <a:rPr lang="en-US" sz="1900" b="1"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Software Requirement :</a:t>
            </a:r>
            <a:endParaRPr sz="1900" dirty="0">
              <a:latin typeface="Times New Roman" panose="02020603050405020304" pitchFamily="18" charset="0"/>
              <a:cs typeface="Times New Roman" panose="02020603050405020304" pitchFamily="18" charset="0"/>
            </a:endParaRPr>
          </a:p>
          <a:p>
            <a:pPr marL="114300" lvl="0" indent="0" algn="just" rtl="0">
              <a:lnSpc>
                <a:spcPct val="115000"/>
              </a:lnSpc>
              <a:spcBef>
                <a:spcPts val="0"/>
              </a:spcBef>
              <a:spcAft>
                <a:spcPts val="0"/>
              </a:spcAft>
              <a:buSzPts val="1800"/>
              <a:buNone/>
            </a:pPr>
            <a:r>
              <a:rPr lang="en-US" sz="1900" b="1"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1900" b="1"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19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Python</a:t>
            </a:r>
            <a:endParaRPr sz="1900" dirty="0">
              <a:latin typeface="Times New Roman" panose="02020603050405020304" pitchFamily="18" charset="0"/>
              <a:cs typeface="Times New Roman" panose="02020603050405020304" pitchFamily="18" charset="0"/>
            </a:endParaRPr>
          </a:p>
          <a:p>
            <a:pPr marL="114300" lvl="0" indent="0" algn="just" rtl="0">
              <a:lnSpc>
                <a:spcPct val="115000"/>
              </a:lnSpc>
              <a:spcBef>
                <a:spcPts val="0"/>
              </a:spcBef>
              <a:spcAft>
                <a:spcPts val="0"/>
              </a:spcAft>
              <a:buSzPts val="1800"/>
              <a:buNone/>
            </a:pPr>
            <a:r>
              <a:rPr lang="en-US" sz="19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19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 Google Collab</a:t>
            </a:r>
            <a:endParaRPr sz="19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114300" lvl="0" indent="0" algn="just" rtl="0">
              <a:lnSpc>
                <a:spcPct val="115000"/>
              </a:lnSpc>
              <a:spcBef>
                <a:spcPts val="0"/>
              </a:spcBef>
              <a:spcAft>
                <a:spcPts val="0"/>
              </a:spcAft>
              <a:buSzPts val="1800"/>
              <a:buNone/>
            </a:pPr>
            <a:r>
              <a:rPr lang="en-US" sz="19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		 Tableau</a:t>
            </a:r>
            <a:endParaRPr sz="1900" dirty="0">
              <a:latin typeface="Times New Roman" panose="02020603050405020304" pitchFamily="18" charset="0"/>
              <a:cs typeface="Times New Roman" panose="02020603050405020304" pitchFamily="18" charset="0"/>
            </a:endParaRPr>
          </a:p>
          <a:p>
            <a:pPr marL="114300" lvl="0" indent="0" algn="just" rtl="0">
              <a:lnSpc>
                <a:spcPct val="115000"/>
              </a:lnSpc>
              <a:spcBef>
                <a:spcPts val="0"/>
              </a:spcBef>
              <a:spcAft>
                <a:spcPts val="0"/>
              </a:spcAft>
              <a:buSzPts val="1800"/>
              <a:buNone/>
            </a:pPr>
            <a:r>
              <a:rPr lang="en-US" sz="1900" dirty="0">
                <a:solidFill>
                  <a:srgbClr val="000000"/>
                </a:solidFill>
                <a:latin typeface="Times New Roman" panose="02020603050405020304" pitchFamily="18" charset="0"/>
                <a:ea typeface="Times New Roman"/>
                <a:cs typeface="Times New Roman" panose="02020603050405020304" pitchFamily="18" charset="0"/>
                <a:sym typeface="Times New Roman"/>
              </a:rPr>
              <a:t>		 Front-end: Django/ Flask</a:t>
            </a:r>
            <a:endParaRPr sz="1900" b="0"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1000"/>
              </a:spcBef>
              <a:spcAft>
                <a:spcPts val="0"/>
              </a:spcAft>
              <a:buSzPts val="1800"/>
              <a:buChar char="●"/>
            </a:pPr>
            <a:r>
              <a:rPr lang="en-US" sz="1900" b="1"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Hardware Requirement : </a:t>
            </a:r>
            <a:endParaRPr sz="1900" dirty="0">
              <a:latin typeface="Times New Roman" panose="02020603050405020304" pitchFamily="18" charset="0"/>
              <a:cs typeface="Times New Roman" panose="02020603050405020304" pitchFamily="18" charset="0"/>
            </a:endParaRPr>
          </a:p>
          <a:p>
            <a:pPr marL="114300" lvl="0" indent="0" algn="l" rtl="0">
              <a:lnSpc>
                <a:spcPct val="115000"/>
              </a:lnSpc>
              <a:spcBef>
                <a:spcPts val="1000"/>
              </a:spcBef>
              <a:spcAft>
                <a:spcPts val="0"/>
              </a:spcAft>
              <a:buSzPts val="1800"/>
              <a:buNone/>
            </a:pPr>
            <a:r>
              <a:rPr lang="en-US" sz="19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	 Processor: any intel or AMD processor with at least 2 cores.</a:t>
            </a:r>
            <a:endParaRPr sz="1900" dirty="0">
              <a:latin typeface="Times New Roman" panose="02020603050405020304" pitchFamily="18" charset="0"/>
              <a:cs typeface="Times New Roman" panose="02020603050405020304" pitchFamily="18" charset="0"/>
            </a:endParaRPr>
          </a:p>
          <a:p>
            <a:pPr marL="114300" lvl="0" indent="0" algn="l" rtl="0">
              <a:lnSpc>
                <a:spcPct val="115000"/>
              </a:lnSpc>
              <a:spcBef>
                <a:spcPts val="1000"/>
              </a:spcBef>
              <a:spcAft>
                <a:spcPts val="0"/>
              </a:spcAft>
              <a:buSzPts val="1800"/>
              <a:buNone/>
            </a:pPr>
            <a:r>
              <a:rPr lang="en-US" sz="19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19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 RAM: minimum 2GB RAM , Storage approximately 500MB storage</a:t>
            </a:r>
            <a:endParaRPr sz="19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8"/>
          <p:cNvSpPr txBox="1">
            <a:spLocks noGrp="1"/>
          </p:cNvSpPr>
          <p:nvPr>
            <p:ph type="title"/>
          </p:nvPr>
        </p:nvSpPr>
        <p:spPr>
          <a:xfrm>
            <a:off x="1889732" y="419235"/>
            <a:ext cx="4865029" cy="1279617"/>
          </a:xfrm>
          <a:prstGeom prst="rect">
            <a:avLst/>
          </a:prstGeom>
          <a:noFill/>
          <a:ln>
            <a:noFill/>
          </a:ln>
        </p:spPr>
        <p:txBody>
          <a:bodyPr spcFirstLastPara="1" wrap="square" lIns="91425" tIns="45700" rIns="91425" bIns="45700" anchor="t" anchorCtr="0">
            <a:normAutofit/>
          </a:bodyPr>
          <a:lstStyle/>
          <a:p>
            <a:pPr marL="141732" lvl="0" indent="0" algn="l" rtl="0">
              <a:lnSpc>
                <a:spcPct val="115000"/>
              </a:lnSpc>
              <a:spcBef>
                <a:spcPts val="1000"/>
              </a:spcBef>
              <a:spcAft>
                <a:spcPts val="0"/>
              </a:spcAft>
              <a:buSzPts val="4800"/>
              <a:buNone/>
            </a:pPr>
            <a:r>
              <a:rPr lang="en-US" sz="4000" dirty="0">
                <a:latin typeface="Times New Roman"/>
                <a:ea typeface="Times New Roman"/>
                <a:cs typeface="Times New Roman"/>
                <a:sym typeface="Times New Roman"/>
              </a:rPr>
              <a:t>Methodology</a:t>
            </a:r>
            <a:endParaRPr dirty="0"/>
          </a:p>
        </p:txBody>
      </p:sp>
      <p:sp>
        <p:nvSpPr>
          <p:cNvPr id="115" name="Google Shape;115;p8"/>
          <p:cNvSpPr txBox="1">
            <a:spLocks noGrp="1"/>
          </p:cNvSpPr>
          <p:nvPr>
            <p:ph type="body" idx="1"/>
          </p:nvPr>
        </p:nvSpPr>
        <p:spPr>
          <a:xfrm>
            <a:off x="1639128" y="1603203"/>
            <a:ext cx="7803452" cy="4290766"/>
          </a:xfrm>
          <a:prstGeom prst="rect">
            <a:avLst/>
          </a:prstGeom>
          <a:noFill/>
          <a:ln>
            <a:noFill/>
          </a:ln>
        </p:spPr>
        <p:txBody>
          <a:bodyPr spcFirstLastPara="1" wrap="square" lIns="91425" tIns="45700" rIns="91425" bIns="45700" anchor="t" anchorCtr="0">
            <a:normAutofit fontScale="92500"/>
          </a:bodyPr>
          <a:lstStyle/>
          <a:p>
            <a:pPr marL="457200" lvl="0" indent="-342900" algn="just" rtl="0">
              <a:lnSpc>
                <a:spcPct val="115000"/>
              </a:lnSpc>
              <a:spcBef>
                <a:spcPts val="0"/>
              </a:spcBef>
              <a:spcAft>
                <a:spcPts val="0"/>
              </a:spcAft>
              <a:buSzPts val="1800"/>
              <a:buChar char="●"/>
            </a:pPr>
            <a:r>
              <a:rPr lang="en-US" sz="19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Step 1: Data is collected, then data is cleaned to remove the error .</a:t>
            </a:r>
            <a:endParaRPr sz="19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US" sz="19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Step 2: The attributes are grouped to make a specific insight about the feature dependency on the target or status(like </a:t>
            </a:r>
            <a:r>
              <a:rPr lang="en-US" sz="1900" b="0" i="0" u="none" strike="noStrike" dirty="0" err="1">
                <a:solidFill>
                  <a:srgbClr val="000000"/>
                </a:solidFill>
                <a:latin typeface="Times New Roman" panose="02020603050405020304" pitchFamily="18" charset="0"/>
                <a:ea typeface="Times New Roman"/>
                <a:cs typeface="Times New Roman" panose="02020603050405020304" pitchFamily="18" charset="0"/>
                <a:sym typeface="Times New Roman"/>
              </a:rPr>
              <a:t>frequency,tone,shimmer,jitter</a:t>
            </a:r>
            <a:r>
              <a:rPr lang="en-US" sz="19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a:t>
            </a:r>
            <a:endParaRPr sz="1900" b="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US" sz="19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Step 3: The datasets is processed by using various outlier detection methods like isolation forest, SVM and Z-Score.</a:t>
            </a:r>
            <a:endParaRPr sz="1900" b="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US" sz="19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Step 4: Visualization Tools are used to represent the knowledge gain from the outlier mining . Also it works as tool which is used to compare the algorithm.</a:t>
            </a:r>
            <a:endParaRPr sz="1900" b="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US" sz="19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Step 5: The performance is tested to find the accuracy of the algorithm by passing the bench dataset to real time .</a:t>
            </a:r>
            <a:endParaRPr sz="19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US" sz="1900" b="0" dirty="0">
                <a:solidFill>
                  <a:srgbClr val="000000"/>
                </a:solidFill>
                <a:latin typeface="Times New Roman" panose="02020603050405020304" pitchFamily="18" charset="0"/>
                <a:ea typeface="Times New Roman"/>
                <a:cs typeface="Times New Roman" panose="02020603050405020304" pitchFamily="18" charset="0"/>
                <a:sym typeface="Times New Roman"/>
              </a:rPr>
              <a:t>Step 6:  The knowledge gained is used to predict the target attribute for given input condition (Checks if given input leads to Parkinson’s diseases or not)</a:t>
            </a:r>
            <a:endParaRPr sz="1900" b="0" dirty="0">
              <a:latin typeface="Times New Roman" panose="02020603050405020304" pitchFamily="18" charset="0"/>
              <a:cs typeface="Times New Roman" panose="02020603050405020304" pitchFamily="18" charset="0"/>
            </a:endParaRPr>
          </a:p>
          <a:p>
            <a:pPr marL="457200" lvl="0" indent="-228600" algn="l" rtl="0">
              <a:lnSpc>
                <a:spcPct val="115000"/>
              </a:lnSpc>
              <a:spcBef>
                <a:spcPts val="1000"/>
              </a:spcBef>
              <a:spcAft>
                <a:spcPts val="0"/>
              </a:spcAft>
              <a:buSzPts val="1800"/>
              <a:buNone/>
            </a:pPr>
            <a:endParaRPr dirty="0"/>
          </a:p>
        </p:txBody>
      </p:sp>
      <p:pic>
        <p:nvPicPr>
          <p:cNvPr id="116" name="Google Shape;116;p8"/>
          <p:cNvPicPr preferRelativeResize="0"/>
          <p:nvPr/>
        </p:nvPicPr>
        <p:blipFill rotWithShape="1">
          <a:blip r:embed="rId3">
            <a:alphaModFix/>
          </a:blip>
          <a:srcRect/>
          <a:stretch/>
        </p:blipFill>
        <p:spPr>
          <a:xfrm>
            <a:off x="9870165" y="1698852"/>
            <a:ext cx="1407647" cy="3268998"/>
          </a:xfrm>
          <a:prstGeom prst="rect">
            <a:avLst/>
          </a:prstGeom>
          <a:noFill/>
          <a:ln>
            <a:noFill/>
          </a:ln>
        </p:spPr>
      </p:pic>
      <p:sp>
        <p:nvSpPr>
          <p:cNvPr id="117" name="Google Shape;117;p8"/>
          <p:cNvSpPr txBox="1"/>
          <p:nvPr/>
        </p:nvSpPr>
        <p:spPr>
          <a:xfrm>
            <a:off x="9570876" y="5155305"/>
            <a:ext cx="6097554"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Figure 2. Data Flow model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1729</Words>
  <Application>Microsoft Office PowerPoint</Application>
  <PresentationFormat>Widescreen</PresentationFormat>
  <Paragraphs>211</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Times New Roman</vt:lpstr>
      <vt:lpstr>Simple Light</vt:lpstr>
      <vt:lpstr>PowerPoint Presentation</vt:lpstr>
      <vt:lpstr>Contents </vt:lpstr>
      <vt:lpstr>Introduction</vt:lpstr>
      <vt:lpstr>Parkinson’s Disease </vt:lpstr>
      <vt:lpstr>Literature survey</vt:lpstr>
      <vt:lpstr>Contd..</vt:lpstr>
      <vt:lpstr>Contd..</vt:lpstr>
      <vt:lpstr>Requirements specifications </vt:lpstr>
      <vt:lpstr>Methodology</vt:lpstr>
      <vt:lpstr>System Design</vt:lpstr>
      <vt:lpstr>Work done in Phase I </vt:lpstr>
      <vt:lpstr>PowerPoint Presentation</vt:lpstr>
      <vt:lpstr>Work to be done in phase II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gh</dc:creator>
  <cp:lastModifiedBy>Jeevan K V</cp:lastModifiedBy>
  <cp:revision>1</cp:revision>
  <dcterms:created xsi:type="dcterms:W3CDTF">2021-11-24T17:14:26Z</dcterms:created>
  <dcterms:modified xsi:type="dcterms:W3CDTF">2022-01-12T13:54:48Z</dcterms:modified>
</cp:coreProperties>
</file>