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58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4" Type="http://schemas.openxmlformats.org/officeDocument/2006/relationships/hyperlink" Target="http://www.calstatela.edu/centers/hipic/related-site" TargetMode="External"/><Relationship Id="rId5" Type="http://schemas.openxmlformats.org/officeDocument/2006/relationships/hyperlink" Target="https://console.bluemix.net/data/bic/" TargetMode="External"/><Relationship Id="rId6" Type="http://schemas.openxmlformats.org/officeDocument/2006/relationships/hyperlink" Target="https://github.com/annsummer94/mastercoder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newyork.us/api/views/qgea-i56i/rows.csv?accessType=DOWNLOAD&amp;bom=true&amp;format=tru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s://data.cityofnewyork.us/api/views/qgea-i56i/rows.csv?accessType=DOWNLOAD&amp;bom=true&amp;format=true" TargetMode="External"/><Relationship Id="rId5" Type="http://schemas.openxmlformats.org/officeDocument/2006/relationships/hyperlink" Target="https://data.cityofchicago.org/api/views/ijzp-q8t2/rows.csv?accessType=DOWNLOAD&amp;bom=true&amp;format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newyork.us/api/views/qgea-i56i/rows.csv?accessType=DOWNLOAD&amp;bom=true&amp;format=true" TargetMode="External"/><Relationship Id="rId3" Type="http://schemas.openxmlformats.org/officeDocument/2006/relationships/hyperlink" Target="https://data.cityofchicago.org/api/views/ijzp-q8t2/rows.csv?accessType=DOWNLOAD&amp;bom=true&amp;format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vs. New </a:t>
            </a:r>
            <a:r>
              <a:rPr lang="en-US" dirty="0" err="1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</a:rPr>
              <a:t>Group B: </a:t>
            </a:r>
            <a:r>
              <a:rPr lang="en-US" dirty="0"/>
              <a:t>Hai Anh Le</a:t>
            </a:r>
          </a:p>
          <a:p>
            <a:pPr algn="ctr"/>
            <a:r>
              <a:rPr lang="en-US" dirty="0"/>
              <a:t>Neha Shashidhara</a:t>
            </a:r>
          </a:p>
          <a:p>
            <a:pPr algn="ctr"/>
            <a:r>
              <a:rPr lang="en-US" dirty="0"/>
              <a:t>Jeevan Sai</a:t>
            </a:r>
          </a:p>
        </p:txBody>
      </p:sp>
    </p:spTree>
    <p:extLst>
      <p:ext uri="{BB962C8B-B14F-4D97-AF65-F5344CB8AC3E}">
        <p14:creationId xmlns:p14="http://schemas.microsoft.com/office/powerpoint/2010/main" val="397282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A994C-ABDD-4EF6-AA2C-6D8B3BAF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crime streets in NYC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F8743-97D4-4763-9F00-920EB867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129169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year 2014 is when felony, misdemeanor and violation happened the most.</a:t>
            </a:r>
          </a:p>
          <a:p>
            <a:r>
              <a:rPr lang="en-US" sz="2800" dirty="0"/>
              <a:t>The number are significantly high, up to millions in every category. While in Chicago, it’s in thousands.</a:t>
            </a:r>
          </a:p>
          <a:p>
            <a:r>
              <a:rPr lang="en-US" sz="2800" dirty="0">
                <a:highlight>
                  <a:srgbClr val="FFFF00"/>
                </a:highlight>
              </a:rPr>
              <a:t>Brooklyn</a:t>
            </a:r>
            <a:r>
              <a:rPr lang="en-US" sz="2800" dirty="0"/>
              <a:t> is the highest and </a:t>
            </a:r>
            <a:r>
              <a:rPr lang="en-US" sz="2800" dirty="0">
                <a:highlight>
                  <a:srgbClr val="00FF00"/>
                </a:highlight>
              </a:rPr>
              <a:t>Staten Island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5F05E5F-9CEE-474A-BB89-D5A0B46C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9"/>
          <a:stretch/>
        </p:blipFill>
        <p:spPr>
          <a:xfrm>
            <a:off x="5375170" y="1806929"/>
            <a:ext cx="5898075" cy="457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9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FEA07-12D8-417C-9752-EADD0C2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AED940-4114-49BE-935A-4FC923B0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Despite the fact that when compare the three top dangerous cities in Chicago and NYC, </a:t>
            </a:r>
            <a:r>
              <a:rPr lang="en-US" sz="2800" dirty="0">
                <a:highlight>
                  <a:srgbClr val="FFFF00"/>
                </a:highlight>
              </a:rPr>
              <a:t>New York </a:t>
            </a:r>
            <a:r>
              <a:rPr lang="en-US" sz="2800" u="sng" dirty="0">
                <a:highlight>
                  <a:srgbClr val="FFFF00"/>
                </a:highlight>
              </a:rPr>
              <a:t>seems</a:t>
            </a:r>
            <a:r>
              <a:rPr lang="en-US" sz="2800" dirty="0">
                <a:highlight>
                  <a:srgbClr val="FFFF00"/>
                </a:highlight>
              </a:rPr>
              <a:t> to be more dangerous.</a:t>
            </a:r>
          </a:p>
          <a:p>
            <a:r>
              <a:rPr lang="en-US" sz="2800" dirty="0"/>
              <a:t>HOWEVER… when it comes to yearly crime rate, we have a surprise winner!</a:t>
            </a:r>
            <a:endParaRPr lang="vi-V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59B2F5-B62B-4142-924D-BE12C4F1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5" y="4116433"/>
            <a:ext cx="3289228" cy="2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Forecasting/comparing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505" y="1878676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Chicago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0189" y="1509344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8EC7E13-9CB0-4066-90B0-4850C99C3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72172"/>
            <a:ext cx="4567030" cy="3667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562AF3-D214-453B-A5C3-1899B78C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8" t="19375"/>
          <a:stretch/>
        </p:blipFill>
        <p:spPr>
          <a:xfrm>
            <a:off x="6672965" y="2193254"/>
            <a:ext cx="4449187" cy="4180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C59357-0A79-40E5-839B-E52C4A26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2" y="1694010"/>
            <a:ext cx="1232371" cy="1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30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York has higher crime rates in the top 5 cities than Chicago.</a:t>
            </a:r>
          </a:p>
          <a:p>
            <a:r>
              <a:rPr lang="en-US" sz="2800" dirty="0"/>
              <a:t>But yearly, Chicago is more dangerous in the 3 crime categories: felony, misdemeanor, and violation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data analysis we used polynomial 3 algorithm to know the forecast of crime with the cities respectively.</a:t>
            </a:r>
            <a:endParaRPr lang="en-US" sz="2800" dirty="0"/>
          </a:p>
          <a:p>
            <a:r>
              <a:rPr lang="en-US" sz="2800" dirty="0"/>
              <a:t>Crime rate has significantly increased the recent years.</a:t>
            </a:r>
          </a:p>
          <a:p>
            <a:r>
              <a:rPr lang="en-US" sz="2800" dirty="0"/>
              <a:t>Be careful while visiting those areas.</a:t>
            </a:r>
          </a:p>
        </p:txBody>
      </p:sp>
    </p:spTree>
    <p:extLst>
      <p:ext uri="{BB962C8B-B14F-4D97-AF65-F5344CB8AC3E}">
        <p14:creationId xmlns:p14="http://schemas.microsoft.com/office/powerpoint/2010/main" val="22337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00A51-7F1C-4335-B3D3-43245D8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37537-F122-4E9C-96AD-1F2CCE3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NYC Open data:</a:t>
            </a:r>
          </a:p>
          <a:p>
            <a:pPr marL="0" indent="0">
              <a:buNone/>
            </a:pPr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dirty="0"/>
              <a:t>Chicago Data Portal:</a:t>
            </a:r>
          </a:p>
          <a:p>
            <a:pPr marL="0" indent="0">
              <a:buNone/>
            </a:pPr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r>
              <a:rPr lang="vi-VN" dirty="0"/>
              <a:t>Imagines courtesy of Google.</a:t>
            </a:r>
          </a:p>
          <a:p>
            <a:r>
              <a:rPr lang="vi-VN" dirty="0"/>
              <a:t>Grand data source: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http://www.calstatela.edu/centers/hipic/related-site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Bluemix: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u="sng" dirty="0">
                <a:hlinkClick r:id="rId5"/>
              </a:rPr>
              <a:t>https://console.bluemix.net/data/bic/</a:t>
            </a:r>
            <a:endParaRPr lang="vi-VN" u="sng" dirty="0"/>
          </a:p>
          <a:p>
            <a:r>
              <a:rPr lang="vi-VN" dirty="0"/>
              <a:t>Github link:</a:t>
            </a:r>
          </a:p>
          <a:p>
            <a:pPr marL="0" indent="0">
              <a:buNone/>
            </a:pPr>
            <a:r>
              <a:rPr lang="vi-VN" u="sng" dirty="0">
                <a:hlinkClick r:id="rId6"/>
              </a:rPr>
              <a:t>https://github.com/annsummer94/mastercoder.git</a:t>
            </a:r>
            <a:endParaRPr lang="en-US" u="sng" dirty="0"/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9955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20" y="1314565"/>
            <a:ext cx="6091822" cy="4051300"/>
          </a:xfrm>
        </p:spPr>
      </p:pic>
    </p:spTree>
    <p:extLst>
      <p:ext uri="{BB962C8B-B14F-4D97-AF65-F5344CB8AC3E}">
        <p14:creationId xmlns:p14="http://schemas.microsoft.com/office/powerpoint/2010/main" val="7947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7"/>
            <a:ext cx="2953512" cy="184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1" y="2038961"/>
            <a:ext cx="2860766" cy="190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EE75FA-63D6-4CD9-BA03-CDDEDD60F8EF}"/>
              </a:ext>
            </a:extLst>
          </p:cNvPr>
          <p:cNvSpPr txBox="1"/>
          <p:nvPr/>
        </p:nvSpPr>
        <p:spPr>
          <a:xfrm>
            <a:off x="77690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1.52GB</a:t>
            </a:r>
            <a:endParaRPr lang="vi-V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04D793-D6E5-4A95-8EB8-E1C6D908B912}"/>
              </a:ext>
            </a:extLst>
          </p:cNvPr>
          <p:cNvSpPr txBox="1"/>
          <p:nvPr/>
        </p:nvSpPr>
        <p:spPr>
          <a:xfrm>
            <a:off x="736948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1.46GB</a:t>
            </a: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036D78-2EC1-45F8-8DA1-946AC2D9984A}"/>
              </a:ext>
            </a:extLst>
          </p:cNvPr>
          <p:cNvSpPr txBox="1"/>
          <p:nvPr/>
        </p:nvSpPr>
        <p:spPr>
          <a:xfrm>
            <a:off x="4309656" y="1912251"/>
            <a:ext cx="3566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have large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were able to write queries to filter and categorize top important information.</a:t>
            </a:r>
            <a:endParaRPr lang="vi-V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8B27C2-1AE7-41FC-A516-4E11DC1B5579}"/>
              </a:ext>
            </a:extLst>
          </p:cNvPr>
          <p:cNvSpPr txBox="1"/>
          <p:nvPr/>
        </p:nvSpPr>
        <p:spPr>
          <a:xfrm>
            <a:off x="7369487" y="4796560"/>
            <a:ext cx="3384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URL: </a:t>
            </a:r>
            <a:r>
              <a:rPr lang="vi-VN" u="sng" dirty="0">
                <a:hlinkClick r:id="rId4"/>
              </a:rPr>
              <a:t>https://data.cityofnewyork.us/api/views/qgea-i56i/rows.csv?accessType=DOWNLOAD&amp;bom=true&amp;format=true</a:t>
            </a:r>
            <a:endParaRPr lang="vi-VN" dirty="0"/>
          </a:p>
          <a:p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0089D3-2109-4467-9631-CFAB6E9D8491}"/>
              </a:ext>
            </a:extLst>
          </p:cNvPr>
          <p:cNvSpPr txBox="1"/>
          <p:nvPr/>
        </p:nvSpPr>
        <p:spPr>
          <a:xfrm>
            <a:off x="770262" y="4796560"/>
            <a:ext cx="3539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URL: </a:t>
            </a:r>
            <a:r>
              <a:rPr lang="vi-VN" u="sng" dirty="0">
                <a:hlinkClick r:id="rId5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001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EF9F5-BAC5-4B69-B899-53A02DD5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A6F8F-5A8F-4CC7-BA19-465D15D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how to use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HiveQL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Tableau to:</a:t>
            </a:r>
          </a:p>
          <a:p>
            <a:r>
              <a:rPr lang="en-US" sz="2800" dirty="0"/>
              <a:t>Filter out top 3 crimes in Chicago and New York, 2006-2017.</a:t>
            </a:r>
          </a:p>
          <a:p>
            <a:r>
              <a:rPr lang="en-US" sz="2800" dirty="0"/>
              <a:t>Visualize which street has the highest crime and which has the lowest in both cities.</a:t>
            </a:r>
          </a:p>
          <a:p>
            <a:r>
              <a:rPr lang="en-US" sz="2800" dirty="0"/>
              <a:t>Interesting fact after analyzing yearly crime rate in both cities.</a:t>
            </a:r>
          </a:p>
          <a:p>
            <a:r>
              <a:rPr lang="en-US" sz="2800" dirty="0"/>
              <a:t>Comparison/forecasting.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6903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52FAF-5676-4EA8-9B7B-EFBFFFE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EE2BB-01EF-42B8-A767-BBBBD222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738"/>
            <a:ext cx="10058400" cy="4434840"/>
          </a:xfrm>
        </p:spPr>
        <p:txBody>
          <a:bodyPr/>
          <a:lstStyle/>
          <a:p>
            <a:r>
              <a:rPr lang="en-US" sz="2800" dirty="0"/>
              <a:t>Cluster version: IOP4.2</a:t>
            </a:r>
          </a:p>
          <a:p>
            <a:r>
              <a:rPr lang="en-US" sz="2800" dirty="0"/>
              <a:t>No of nodes: 2 (management and data nodes)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Memory size: RAM 72GB, data disk 1TB SATA</a:t>
            </a:r>
            <a:endParaRPr lang="vi-VN" sz="2800" dirty="0"/>
          </a:p>
          <a:p>
            <a:pPr algn="just">
              <a:spcAft>
                <a:spcPts val="0"/>
              </a:spcAft>
            </a:pPr>
            <a:r>
              <a:rPr lang="en-US" sz="2800" dirty="0"/>
              <a:t>CPU Speed: 2.10GHz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Data is pulled from 2006 until 2017. Original data is updated weekly.</a:t>
            </a:r>
          </a:p>
          <a:p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61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9" y="2093976"/>
            <a:ext cx="2297956" cy="12064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0" y="3813202"/>
            <a:ext cx="2297956" cy="1276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8" y="2809052"/>
            <a:ext cx="2317692" cy="181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55" y="2811604"/>
            <a:ext cx="2707022" cy="10015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11146">
            <a:off x="3850014" y="275152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36728">
            <a:off x="3850014" y="426858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4227" y="3306648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517" y="506637"/>
            <a:ext cx="5584965" cy="1609344"/>
          </a:xfrm>
        </p:spPr>
        <p:txBody>
          <a:bodyPr/>
          <a:lstStyle/>
          <a:p>
            <a:r>
              <a:rPr lang="en-US" dirty="0"/>
              <a:t>		Chicago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4"/>
          <a:stretch/>
        </p:blipFill>
        <p:spPr>
          <a:xfrm>
            <a:off x="3531604" y="2782907"/>
            <a:ext cx="5356878" cy="341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DB944C-1A4D-481E-8A36-91851CC928D9}"/>
              </a:ext>
            </a:extLst>
          </p:cNvPr>
          <p:cNvSpPr txBox="1"/>
          <p:nvPr/>
        </p:nvSpPr>
        <p:spPr>
          <a:xfrm>
            <a:off x="3303517" y="1638927"/>
            <a:ext cx="558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3 crimes in Chicago: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966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7779D-AA46-4330-A39F-C11E8D85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525"/>
            <a:ext cx="10058400" cy="1609344"/>
          </a:xfrm>
        </p:spPr>
        <p:txBody>
          <a:bodyPr/>
          <a:lstStyle/>
          <a:p>
            <a:r>
              <a:rPr lang="en-US" dirty="0"/>
              <a:t>	Top </a:t>
            </a:r>
            <a:r>
              <a:rPr lang="en-US" dirty="0" err="1"/>
              <a:t>crimestreets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in Chicago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CF6EF3-5AE9-4C56-828E-0FFE01C66F54}"/>
              </a:ext>
            </a:extLst>
          </p:cNvPr>
          <p:cNvSpPr txBox="1"/>
          <p:nvPr/>
        </p:nvSpPr>
        <p:spPr>
          <a:xfrm>
            <a:off x="1422654" y="2576806"/>
            <a:ext cx="44557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streets in illustrated in the </a:t>
            </a:r>
            <a:r>
              <a:rPr lang="en-US" sz="2800" dirty="0" err="1"/>
              <a:t>geomap</a:t>
            </a:r>
            <a:r>
              <a:rPr lang="en-US" sz="2800" dirty="0"/>
              <a:t> represent the most dangerous areas in Chicago with the highest crime rates. </a:t>
            </a:r>
            <a:r>
              <a:rPr lang="en-US" sz="2800" dirty="0">
                <a:highlight>
                  <a:srgbClr val="FFFF00"/>
                </a:highlight>
              </a:rPr>
              <a:t>State </a:t>
            </a:r>
            <a:r>
              <a:rPr lang="en-US" sz="2800" dirty="0" err="1">
                <a:highlight>
                  <a:srgbClr val="FFFF00"/>
                </a:highlight>
              </a:rPr>
              <a:t>st.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is the highest. </a:t>
            </a:r>
            <a:r>
              <a:rPr lang="en-US" sz="2800" dirty="0">
                <a:highlight>
                  <a:srgbClr val="00FF00"/>
                </a:highlight>
              </a:rPr>
              <a:t>Federal </a:t>
            </a:r>
            <a:r>
              <a:rPr lang="en-US" sz="2800" dirty="0" err="1">
                <a:highlight>
                  <a:srgbClr val="00FF00"/>
                </a:highlight>
              </a:rPr>
              <a:t>st.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FB73C2-7729-4F2F-BCBB-DCA7049A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95" y="2024743"/>
            <a:ext cx="6187916" cy="392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8689C-DBA4-4875-92CA-1C2CF77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crime in </a:t>
            </a:r>
            <a:r>
              <a:rPr lang="en-US" dirty="0" err="1"/>
              <a:t>chicago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DCB2D3-06FF-4602-BC2E-20938C4E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416930" cy="405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22075D-7C89-4E8F-A2A2-8311E7BD02E8}"/>
              </a:ext>
            </a:extLst>
          </p:cNvPr>
          <p:cNvSpPr txBox="1"/>
          <p:nvPr/>
        </p:nvSpPr>
        <p:spPr>
          <a:xfrm>
            <a:off x="7942217" y="2403566"/>
            <a:ext cx="35792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 2015, both felony and misdemeanor rose extremely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also significantly decreased by 2016.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960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635755" cy="1609344"/>
          </a:xfrm>
        </p:spPr>
        <p:txBody>
          <a:bodyPr/>
          <a:lstStyle/>
          <a:p>
            <a:r>
              <a:rPr lang="en-US" dirty="0"/>
              <a:t>	New York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4710F-5C5D-44D9-88A2-114934B8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93" y="2093976"/>
            <a:ext cx="457330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Based on Chicago, we also explored the same 3 categories of crimes in NYC as felony, misdemeanor, and violation.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90054B-87D6-4CA0-9E0C-2DD61CE0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907096"/>
            <a:ext cx="5946036" cy="4050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08868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</TotalTime>
  <Words>464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Rockwell</vt:lpstr>
      <vt:lpstr>Rockwell Condensed</vt:lpstr>
      <vt:lpstr>Times New Roman</vt:lpstr>
      <vt:lpstr>Wingdings</vt:lpstr>
      <vt:lpstr>Arial</vt:lpstr>
      <vt:lpstr>Wood Type</vt:lpstr>
      <vt:lpstr>Chicago vs. New york</vt:lpstr>
      <vt:lpstr>Introduction:</vt:lpstr>
      <vt:lpstr>Objectives:</vt:lpstr>
      <vt:lpstr>Specification:</vt:lpstr>
      <vt:lpstr>Data processing</vt:lpstr>
      <vt:lpstr>  Chicago </vt:lpstr>
      <vt:lpstr> Top crimestreets    in Chicago</vt:lpstr>
      <vt:lpstr>Yearly crime in chicago</vt:lpstr>
      <vt:lpstr> New York city</vt:lpstr>
      <vt:lpstr>Top crime streets in NYC</vt:lpstr>
      <vt:lpstr>Interesting fact:</vt:lpstr>
      <vt:lpstr>Forecasting/comparing</vt:lpstr>
      <vt:lpstr>Conclusion:</vt:lpstr>
      <vt:lpstr>References:</vt:lpstr>
      <vt:lpstr>PowerPoint Presentation</vt:lpstr>
    </vt:vector>
  </TitlesOfParts>
  <Company>Cal State L.A.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vs. New york</dc:title>
  <dc:creator>Administrator</dc:creator>
  <cp:lastModifiedBy>Addagada, Jeevan Sai</cp:lastModifiedBy>
  <cp:revision>48</cp:revision>
  <dcterms:created xsi:type="dcterms:W3CDTF">2017-11-21T23:56:29Z</dcterms:created>
  <dcterms:modified xsi:type="dcterms:W3CDTF">2017-11-28T19:49:54Z</dcterms:modified>
</cp:coreProperties>
</file>