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Open Sans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OpenSans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OpenSans-italic.fntdata"/><Relationship Id="rId10" Type="http://schemas.openxmlformats.org/officeDocument/2006/relationships/slide" Target="slides/slide4.xml"/><Relationship Id="rId32" Type="http://schemas.openxmlformats.org/officeDocument/2006/relationships/font" Target="fonts/OpenSans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OpenSans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ff15941d5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cff15941d5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cff15941d5_1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cff15941d5_1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cff15941d5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cff15941d5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cff15941d5_1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cff15941d5_1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cff15941d5_1_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cff15941d5_1_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ff15941d5_1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cff15941d5_1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ff15941d5_1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gcff15941d5_1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cff15941d5_1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cff15941d5_1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cff15941d5_1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cff15941d5_1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cff15941d5_1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cff15941d5_1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cff15941d5_1_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cff15941d5_1_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cff15941d5_1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cff15941d5_1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cff15941d5_1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cff15941d5_1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ff15941d5_1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cff15941d5_1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ff15941d5_1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cff15941d5_1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cff15941d5_1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cff15941d5_1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cff15941d5_1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cff15941d5_1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cff15941d5_1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cff15941d5_1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cff15941d5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cff15941d5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cff15941d5_1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cff15941d5_1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0" name="Google Shape;6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5"/>
          <p:cNvGrpSpPr/>
          <p:nvPr/>
        </p:nvGrpSpPr>
        <p:grpSpPr>
          <a:xfrm>
            <a:off x="187800" y="188216"/>
            <a:ext cx="8800800" cy="4882986"/>
            <a:chOff x="187800" y="188216"/>
            <a:chExt cx="8800800" cy="4882986"/>
          </a:xfrm>
        </p:grpSpPr>
        <p:grpSp>
          <p:nvGrpSpPr>
            <p:cNvPr id="100" name="Google Shape;100;p25"/>
            <p:cNvGrpSpPr/>
            <p:nvPr/>
          </p:nvGrpSpPr>
          <p:grpSpPr>
            <a:xfrm>
              <a:off x="188315" y="4800602"/>
              <a:ext cx="8800285" cy="270600"/>
              <a:chOff x="-10050" y="4800600"/>
              <a:chExt cx="9164100" cy="270600"/>
            </a:xfrm>
          </p:grpSpPr>
          <p:sp>
            <p:nvSpPr>
              <p:cNvPr id="101" name="Google Shape;101;p25"/>
              <p:cNvSpPr txBox="1"/>
              <p:nvPr/>
            </p:nvSpPr>
            <p:spPr>
              <a:xfrm>
                <a:off x="-10050" y="4800600"/>
                <a:ext cx="9164100" cy="270600"/>
              </a:xfrm>
              <a:prstGeom prst="rect">
                <a:avLst/>
              </a:prstGeom>
              <a:solidFill>
                <a:srgbClr val="FF6A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18288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GB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© All rights reserved by Fireblaze Technologies Pvt. Ltd.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02" name="Google Shape;102;p25"/>
              <p:cNvSpPr/>
              <p:nvPr/>
            </p:nvSpPr>
            <p:spPr>
              <a:xfrm>
                <a:off x="-10050" y="4800600"/>
                <a:ext cx="326400" cy="270600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" name="Google Shape;103;p25"/>
            <p:cNvGrpSpPr/>
            <p:nvPr/>
          </p:nvGrpSpPr>
          <p:grpSpPr>
            <a:xfrm>
              <a:off x="187800" y="188216"/>
              <a:ext cx="8796300" cy="4612509"/>
              <a:chOff x="187800" y="188216"/>
              <a:chExt cx="8796300" cy="4612509"/>
            </a:xfrm>
          </p:grpSpPr>
          <p:sp>
            <p:nvSpPr>
              <p:cNvPr id="104" name="Google Shape;104;p25"/>
              <p:cNvSpPr/>
              <p:nvPr/>
            </p:nvSpPr>
            <p:spPr>
              <a:xfrm>
                <a:off x="187800" y="188225"/>
                <a:ext cx="8796300" cy="4612500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5" name="Google Shape;105;p25"/>
              <p:cNvGrpSpPr/>
              <p:nvPr/>
            </p:nvGrpSpPr>
            <p:grpSpPr>
              <a:xfrm>
                <a:off x="8122383" y="188216"/>
                <a:ext cx="848987" cy="829324"/>
                <a:chOff x="454350" y="207950"/>
                <a:chExt cx="1007700" cy="977400"/>
              </a:xfrm>
            </p:grpSpPr>
            <p:sp>
              <p:nvSpPr>
                <p:cNvPr id="106" name="Google Shape;106;p25"/>
                <p:cNvSpPr/>
                <p:nvPr/>
              </p:nvSpPr>
              <p:spPr>
                <a:xfrm>
                  <a:off x="454350" y="207950"/>
                  <a:ext cx="1007700" cy="977400"/>
                </a:xfrm>
                <a:prstGeom prst="ellipse">
                  <a:avLst/>
                </a:prstGeom>
                <a:solidFill>
                  <a:srgbClr val="FF6A0E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07" name="Google Shape;107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09025" y="247475"/>
                  <a:ext cx="898350" cy="898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08" name="Google Shape;108;p25"/>
          <p:cNvSpPr txBox="1"/>
          <p:nvPr>
            <p:ph idx="1" type="body"/>
          </p:nvPr>
        </p:nvSpPr>
        <p:spPr>
          <a:xfrm>
            <a:off x="311700" y="3057475"/>
            <a:ext cx="85206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Supervised Learning Classification</a:t>
            </a:r>
            <a:endParaRPr b="1" sz="3400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6575" y="1136450"/>
            <a:ext cx="1921025" cy="1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4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4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How does work?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3" name="Google Shape;223;p3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" name="Google Shape;224;p34"/>
          <p:cNvSpPr/>
          <p:nvPr/>
        </p:nvSpPr>
        <p:spPr>
          <a:xfrm rot="10800000">
            <a:off x="8495400" y="97750"/>
            <a:ext cx="648600" cy="644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4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4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Algorithm start from root node of tree.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Compare the value of attribute.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For the next node, the algorithm again compares the attribute value with the other sub-nodes.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continues the process until it reaches the leaf node of the tree.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5"/>
          <p:cNvSpPr txBox="1"/>
          <p:nvPr>
            <p:ph idx="4294967295" type="title"/>
          </p:nvPr>
        </p:nvSpPr>
        <p:spPr>
          <a:xfrm>
            <a:off x="0" y="9770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Basic Steps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5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35"/>
          <p:cNvSpPr/>
          <p:nvPr/>
        </p:nvSpPr>
        <p:spPr>
          <a:xfrm rot="10800000">
            <a:off x="8557125" y="97750"/>
            <a:ext cx="587100" cy="675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5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5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1:-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Begin the tree with the root node, says S which contains the complete dataset.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2:-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Find the best attribute in the dataset using ASM.(Attribute Selection Measure)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3:-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Divide the S into subsets that contain possible values for the best attributes.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4:-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Generate the decision tree node, which contains best attribute.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Step 5:-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Continue the process until a stage is reached.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6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6"/>
          <p:cNvSpPr txBox="1"/>
          <p:nvPr>
            <p:ph idx="4294967295" type="title"/>
          </p:nvPr>
        </p:nvSpPr>
        <p:spPr>
          <a:xfrm>
            <a:off x="0" y="64776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Basic Example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3" name="Google Shape;243;p36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" name="Google Shape;244;p36"/>
          <p:cNvSpPr/>
          <p:nvPr/>
        </p:nvSpPr>
        <p:spPr>
          <a:xfrm rot="10800000">
            <a:off x="8557200" y="70025"/>
            <a:ext cx="586800" cy="6261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6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6"/>
          <p:cNvSpPr txBox="1"/>
          <p:nvPr/>
        </p:nvSpPr>
        <p:spPr>
          <a:xfrm>
            <a:off x="53725" y="664200"/>
            <a:ext cx="90903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7" name="Google Shape;247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725" y="722975"/>
            <a:ext cx="9090300" cy="40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37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/>
          <p:nvPr>
            <p:ph idx="4294967295" type="title"/>
          </p:nvPr>
        </p:nvSpPr>
        <p:spPr>
          <a:xfrm>
            <a:off x="0" y="9770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Attribute Selection Measures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3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p37"/>
          <p:cNvSpPr/>
          <p:nvPr/>
        </p:nvSpPr>
        <p:spPr>
          <a:xfrm rot="10800000">
            <a:off x="8557425" y="97750"/>
            <a:ext cx="586800" cy="644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37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37"/>
          <p:cNvSpPr txBox="1"/>
          <p:nvPr/>
        </p:nvSpPr>
        <p:spPr>
          <a:xfrm>
            <a:off x="26875" y="761950"/>
            <a:ext cx="91173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Information Gain:-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the measurement of changes in entropy after the segmentation of a dataset based on an attribute.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Calculates how much information a feature provides us about a class.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Based on information gain, we split the node.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13716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Decision Tree always tries to maximize the value of information gain.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38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8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Attribute Selection Measures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p3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5" name="Google Shape;265;p38"/>
          <p:cNvSpPr/>
          <p:nvPr/>
        </p:nvSpPr>
        <p:spPr>
          <a:xfrm rot="10800000">
            <a:off x="8495400" y="124750"/>
            <a:ext cx="648600" cy="617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8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8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Information Gain = Entropy(S) - [(Weighted Avg) * Entropy (each feature)]</a:t>
            </a:r>
            <a:endParaRPr b="0" i="0" sz="20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Entropy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Entropy is a metric to measure the impurity in a given attribute.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Entropy calculated as,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= -P(yes) log2 P(yes) - P(no) log2 P(no)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 = Total Sample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9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9"/>
          <p:cNvSpPr txBox="1"/>
          <p:nvPr>
            <p:ph idx="4294967295" type="title"/>
          </p:nvPr>
        </p:nvSpPr>
        <p:spPr>
          <a:xfrm>
            <a:off x="0" y="10150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Attribute Selection Measures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" name="Google Shape;274;p3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39"/>
          <p:cNvSpPr/>
          <p:nvPr/>
        </p:nvSpPr>
        <p:spPr>
          <a:xfrm rot="10800000">
            <a:off x="8449275" y="109300"/>
            <a:ext cx="710400" cy="648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9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0" y="761950"/>
            <a:ext cx="9144000" cy="40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Gini Index:-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measure of impurity or purity.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measure an incorrect classification of new instance.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 attribute with the low gini index should be preferred as compared to the high gini index.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only creates binary splits.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Gini index calculated as,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Gini Index  = 1 - sum(P)^2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0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0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Attribute Selection Measures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p40"/>
          <p:cNvSpPr/>
          <p:nvPr/>
        </p:nvSpPr>
        <p:spPr>
          <a:xfrm rot="10800000">
            <a:off x="8557200" y="97750"/>
            <a:ext cx="586800" cy="675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40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0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Gini Index:-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measure of impurity or purity.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lphaL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Pure:-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selected sample of dataset all data belongs to same class.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lphaL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Impure:-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is mixture of different classes.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1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Pruning in Decision Tree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41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41"/>
          <p:cNvSpPr/>
          <p:nvPr/>
        </p:nvSpPr>
        <p:spPr>
          <a:xfrm rot="10800000">
            <a:off x="8495400" y="97750"/>
            <a:ext cx="648600" cy="644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41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41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Pruning is the process of deleting the unnecessary nodes from a tree in order to get the optimal decision tree.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technique that decreases, the size of the learning tree without reducing accuracy is know as ‘pruning’.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Two types</a:t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Cost Complexity Pruning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Reduced Error Pruning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2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Pruning in Decision Tree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2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2"/>
          <p:cNvSpPr/>
          <p:nvPr/>
        </p:nvSpPr>
        <p:spPr>
          <a:xfrm rot="10800000">
            <a:off x="8495400" y="97750"/>
            <a:ext cx="648600" cy="644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42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42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Pruning can start at either root or the leaves. The simplest method of pruning starts at leaves and removes each node with most popular class in that leaf,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technique that decreases, the size of the learning tree without reducing accuracy is know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43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43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Representation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4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43"/>
          <p:cNvSpPr/>
          <p:nvPr/>
        </p:nvSpPr>
        <p:spPr>
          <a:xfrm rot="10800000">
            <a:off x="8541900" y="97750"/>
            <a:ext cx="602100" cy="644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4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43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 node represents is a single input variable X and a split point on that variable.</a:t>
            </a:r>
            <a:endParaRPr b="0" i="0" sz="20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2929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leaf node also called as terminal node of the tree contain output variable Y.</a:t>
            </a:r>
            <a:endParaRPr b="0" i="0" sz="2000" u="none" cap="none" strike="noStrike">
              <a:solidFill>
                <a:srgbClr val="2929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26"/>
          <p:cNvGrpSpPr/>
          <p:nvPr/>
        </p:nvGrpSpPr>
        <p:grpSpPr>
          <a:xfrm>
            <a:off x="187800" y="188216"/>
            <a:ext cx="8800800" cy="4882986"/>
            <a:chOff x="187800" y="188216"/>
            <a:chExt cx="8800800" cy="4882986"/>
          </a:xfrm>
        </p:grpSpPr>
        <p:grpSp>
          <p:nvGrpSpPr>
            <p:cNvPr id="115" name="Google Shape;115;p26"/>
            <p:cNvGrpSpPr/>
            <p:nvPr/>
          </p:nvGrpSpPr>
          <p:grpSpPr>
            <a:xfrm>
              <a:off x="188315" y="4800602"/>
              <a:ext cx="8800285" cy="270600"/>
              <a:chOff x="-10050" y="4800600"/>
              <a:chExt cx="9164100" cy="270600"/>
            </a:xfrm>
          </p:grpSpPr>
          <p:sp>
            <p:nvSpPr>
              <p:cNvPr id="116" name="Google Shape;116;p26"/>
              <p:cNvSpPr txBox="1"/>
              <p:nvPr/>
            </p:nvSpPr>
            <p:spPr>
              <a:xfrm>
                <a:off x="-10050" y="4800600"/>
                <a:ext cx="9164100" cy="270600"/>
              </a:xfrm>
              <a:prstGeom prst="rect">
                <a:avLst/>
              </a:prstGeom>
              <a:solidFill>
                <a:srgbClr val="FF6A0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182880" rtl="0" algn="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GB" sz="1200" u="none" cap="none" strike="noStrike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rPr>
                  <a:t>© All rights reserved by Fireblaze Technologies Pvt. Ltd.</a:t>
                </a:r>
                <a:endParaRPr b="0" i="0" sz="1200" u="none" cap="none" strike="noStrik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17" name="Google Shape;117;p26"/>
              <p:cNvSpPr/>
              <p:nvPr/>
            </p:nvSpPr>
            <p:spPr>
              <a:xfrm>
                <a:off x="-10050" y="4800600"/>
                <a:ext cx="326400" cy="270600"/>
              </a:xfrm>
              <a:prstGeom prst="rtTriangle">
                <a:avLst/>
              </a:prstGeom>
              <a:solidFill>
                <a:srgbClr val="FF99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26"/>
            <p:cNvGrpSpPr/>
            <p:nvPr/>
          </p:nvGrpSpPr>
          <p:grpSpPr>
            <a:xfrm>
              <a:off x="187800" y="188216"/>
              <a:ext cx="8796300" cy="4612509"/>
              <a:chOff x="187800" y="188216"/>
              <a:chExt cx="8796300" cy="4612509"/>
            </a:xfrm>
          </p:grpSpPr>
          <p:sp>
            <p:nvSpPr>
              <p:cNvPr id="119" name="Google Shape;119;p26"/>
              <p:cNvSpPr/>
              <p:nvPr/>
            </p:nvSpPr>
            <p:spPr>
              <a:xfrm>
                <a:off x="187800" y="188225"/>
                <a:ext cx="8796300" cy="4612500"/>
              </a:xfrm>
              <a:prstGeom prst="rect">
                <a:avLst/>
              </a:prstGeom>
              <a:noFill/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0" name="Google Shape;120;p26"/>
              <p:cNvGrpSpPr/>
              <p:nvPr/>
            </p:nvGrpSpPr>
            <p:grpSpPr>
              <a:xfrm>
                <a:off x="8122383" y="188216"/>
                <a:ext cx="848987" cy="829324"/>
                <a:chOff x="454350" y="207950"/>
                <a:chExt cx="1007700" cy="977400"/>
              </a:xfrm>
            </p:grpSpPr>
            <p:sp>
              <p:nvSpPr>
                <p:cNvPr id="121" name="Google Shape;121;p26"/>
                <p:cNvSpPr/>
                <p:nvPr/>
              </p:nvSpPr>
              <p:spPr>
                <a:xfrm>
                  <a:off x="454350" y="207950"/>
                  <a:ext cx="1007700" cy="977400"/>
                </a:xfrm>
                <a:prstGeom prst="ellipse">
                  <a:avLst/>
                </a:prstGeom>
                <a:solidFill>
                  <a:srgbClr val="FF6A0E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pic>
              <p:nvPicPr>
                <p:cNvPr id="122" name="Google Shape;122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09025" y="247475"/>
                  <a:ext cx="898350" cy="8983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123" name="Google Shape;123;p26"/>
          <p:cNvSpPr txBox="1"/>
          <p:nvPr>
            <p:ph idx="1" type="body"/>
          </p:nvPr>
        </p:nvSpPr>
        <p:spPr>
          <a:xfrm>
            <a:off x="311700" y="3057475"/>
            <a:ext cx="8520600" cy="8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400">
                <a:solidFill>
                  <a:srgbClr val="FF6A0E"/>
                </a:solidFill>
                <a:latin typeface="Roboto"/>
                <a:ea typeface="Roboto"/>
                <a:cs typeface="Roboto"/>
                <a:sym typeface="Roboto"/>
              </a:rPr>
              <a:t>Decision Tree</a:t>
            </a:r>
            <a:endParaRPr b="1" sz="3400">
              <a:solidFill>
                <a:srgbClr val="FF6A0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4" name="Google Shape;124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96575" y="1136450"/>
            <a:ext cx="1921025" cy="192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/>
          <p:nvPr>
            <p:ph type="ctrTitle"/>
          </p:nvPr>
        </p:nvSpPr>
        <p:spPr>
          <a:xfrm>
            <a:off x="0" y="91440"/>
            <a:ext cx="9144000" cy="5727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1" sz="3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3" name="Google Shape;323;p44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4" name="Google Shape;324;p44"/>
          <p:cNvSpPr/>
          <p:nvPr/>
        </p:nvSpPr>
        <p:spPr>
          <a:xfrm rot="10800000">
            <a:off x="8637600" y="97750"/>
            <a:ext cx="506400" cy="5664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44"/>
          <p:cNvSpPr/>
          <p:nvPr/>
        </p:nvSpPr>
        <p:spPr>
          <a:xfrm>
            <a:off x="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0" y="2094600"/>
            <a:ext cx="9144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7600"/>
              <a:buFont typeface="Arial"/>
              <a:buNone/>
            </a:pPr>
            <a:r>
              <a:rPr b="0" i="0" lang="en-GB" sz="7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Thank you</a:t>
            </a:r>
            <a:endParaRPr b="0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0" y="664150"/>
            <a:ext cx="9144000" cy="413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7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7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Agenda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27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" name="Google Shape;132;p27"/>
          <p:cNvSpPr/>
          <p:nvPr/>
        </p:nvSpPr>
        <p:spPr>
          <a:xfrm rot="10800000">
            <a:off x="8495475" y="97475"/>
            <a:ext cx="633300" cy="6435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7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7"/>
          <p:cNvSpPr txBox="1"/>
          <p:nvPr/>
        </p:nvSpPr>
        <p:spPr>
          <a:xfrm>
            <a:off x="0" y="761950"/>
            <a:ext cx="9144000" cy="40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7725" lIns="237725" spcFirstLastPara="1" rIns="237725" wrap="square" tIns="237725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Introduction to Decision Tree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to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CART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Uses of Decision Tree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Terminologies in </a:t>
            </a:r>
            <a:r>
              <a:rPr b="0" i="0" lang="en-GB" sz="2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Decision Tree Algorithm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Attribute Selection Measures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Char char="●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Pruning in Decision Tree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8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8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 to Decision Tree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8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2" name="Google Shape;142;p28"/>
          <p:cNvSpPr/>
          <p:nvPr/>
        </p:nvSpPr>
        <p:spPr>
          <a:xfrm rot="10800000">
            <a:off x="8572800" y="109150"/>
            <a:ext cx="571200" cy="6039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8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8"/>
          <p:cNvSpPr txBox="1"/>
          <p:nvPr/>
        </p:nvSpPr>
        <p:spPr>
          <a:xfrm>
            <a:off x="0" y="778625"/>
            <a:ext cx="9164100" cy="4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Tree-structured classifier, where internal node represent feature of a dataset, branches represent the decision rules and each leaf node  represent the outcome.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CART As the name  goes, it uses tree like model of a decision.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It is a supervised learning technique.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Also used for Both technique.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There are two nodes, first is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‘Decision Node’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 another is </a:t>
            </a: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‘Leaf Node’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           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9"/>
          <p:cNvSpPr txBox="1"/>
          <p:nvPr>
            <p:ph idx="4294967295" type="title"/>
          </p:nvPr>
        </p:nvSpPr>
        <p:spPr>
          <a:xfrm>
            <a:off x="-12" y="12790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Introduction to Decision Tree</a:t>
            </a:r>
            <a:endParaRPr b="1" sz="30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29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29"/>
          <p:cNvSpPr/>
          <p:nvPr/>
        </p:nvSpPr>
        <p:spPr>
          <a:xfrm rot="10800000">
            <a:off x="8495475" y="140050"/>
            <a:ext cx="633300" cy="6333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9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9"/>
          <p:cNvSpPr txBox="1"/>
          <p:nvPr/>
        </p:nvSpPr>
        <p:spPr>
          <a:xfrm>
            <a:off x="-20075" y="773350"/>
            <a:ext cx="91641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Decision node used to make any decision, and have a multiple branches for example:- A student is passed based on mark criteria.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Leaf node are the output of those decision and do not contain any further branches.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b="1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graphical representation for getting all the possible solutions to a decision on given conditions.</a:t>
            </a:r>
            <a:endParaRPr b="1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It is called ‘Decision Tree’ because, similar to tree.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AutoNum type="arabicPeriod"/>
            </a:pP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order to Build a tree, we use the </a:t>
            </a:r>
            <a:r>
              <a:rPr b="1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CART</a:t>
            </a:r>
            <a:r>
              <a:rPr b="0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Algorithm, which stands for 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Classification and Regression Tree Algorithm.</a:t>
            </a:r>
            <a:endParaRPr b="0" i="0" sz="19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0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0"/>
          <p:cNvSpPr txBox="1"/>
          <p:nvPr>
            <p:ph idx="4294967295" type="title"/>
          </p:nvPr>
        </p:nvSpPr>
        <p:spPr>
          <a:xfrm>
            <a:off x="0" y="97750"/>
            <a:ext cx="9144000" cy="5904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Decision Tree Representation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30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30"/>
          <p:cNvSpPr/>
          <p:nvPr/>
        </p:nvSpPr>
        <p:spPr>
          <a:xfrm rot="10800000">
            <a:off x="8557200" y="97625"/>
            <a:ext cx="586800" cy="567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30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 txBox="1"/>
          <p:nvPr/>
        </p:nvSpPr>
        <p:spPr>
          <a:xfrm>
            <a:off x="53725" y="664200"/>
            <a:ext cx="9090300" cy="40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4">
            <a:alphaModFix/>
          </a:blip>
          <a:srcRect b="9990" l="0" r="0" t="0"/>
          <a:stretch/>
        </p:blipFill>
        <p:spPr>
          <a:xfrm>
            <a:off x="53725" y="688100"/>
            <a:ext cx="9090300" cy="40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1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Decision Tree Representation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31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31"/>
          <p:cNvSpPr/>
          <p:nvPr/>
        </p:nvSpPr>
        <p:spPr>
          <a:xfrm rot="10800000">
            <a:off x="8572800" y="97750"/>
            <a:ext cx="571200" cy="644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-10050" y="761950"/>
            <a:ext cx="9144000" cy="4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6" name="Google Shape;176;p31"/>
          <p:cNvSpPr/>
          <p:nvPr/>
        </p:nvSpPr>
        <p:spPr>
          <a:xfrm>
            <a:off x="3451375" y="913200"/>
            <a:ext cx="1678800" cy="456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Decision Node</a:t>
            </a:r>
            <a:endParaRPr b="0" i="0" sz="17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7" name="Google Shape;177;p31"/>
          <p:cNvSpPr/>
          <p:nvPr/>
        </p:nvSpPr>
        <p:spPr>
          <a:xfrm>
            <a:off x="5551075" y="1951925"/>
            <a:ext cx="1678800" cy="456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Decision Node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1"/>
          <p:cNvSpPr/>
          <p:nvPr/>
        </p:nvSpPr>
        <p:spPr>
          <a:xfrm>
            <a:off x="1674600" y="1951925"/>
            <a:ext cx="1678800" cy="456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Decision Node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31"/>
          <p:cNvCxnSpPr>
            <a:stCxn id="176" idx="2"/>
            <a:endCxn id="177" idx="0"/>
          </p:cNvCxnSpPr>
          <p:nvPr/>
        </p:nvCxnSpPr>
        <p:spPr>
          <a:xfrm>
            <a:off x="4290775" y="1369800"/>
            <a:ext cx="20997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" name="Google Shape;180;p31"/>
          <p:cNvCxnSpPr>
            <a:stCxn id="176" idx="2"/>
            <a:endCxn id="178" idx="0"/>
          </p:cNvCxnSpPr>
          <p:nvPr/>
        </p:nvCxnSpPr>
        <p:spPr>
          <a:xfrm flipH="1">
            <a:off x="2513875" y="1369800"/>
            <a:ext cx="177690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31"/>
          <p:cNvSpPr/>
          <p:nvPr/>
        </p:nvSpPr>
        <p:spPr>
          <a:xfrm>
            <a:off x="644600" y="3321363"/>
            <a:ext cx="1446282" cy="566406"/>
          </a:xfrm>
          <a:prstGeom prst="flowChartTerminator">
            <a:avLst/>
          </a:prstGeom>
          <a:solidFill>
            <a:srgbClr val="FF6A0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Leaf Node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2595525" y="3303650"/>
            <a:ext cx="1446282" cy="566406"/>
          </a:xfrm>
          <a:prstGeom prst="flowChartTerminator">
            <a:avLst/>
          </a:prstGeom>
          <a:solidFill>
            <a:srgbClr val="FF6A0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Leaf Node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/>
          <p:nvPr/>
        </p:nvSpPr>
        <p:spPr>
          <a:xfrm>
            <a:off x="4546450" y="3321363"/>
            <a:ext cx="1446282" cy="566406"/>
          </a:xfrm>
          <a:prstGeom prst="flowChartTerminator">
            <a:avLst/>
          </a:prstGeom>
          <a:solidFill>
            <a:srgbClr val="FF6A0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Leaf  Node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1"/>
          <p:cNvSpPr/>
          <p:nvPr/>
        </p:nvSpPr>
        <p:spPr>
          <a:xfrm>
            <a:off x="6871850" y="3303650"/>
            <a:ext cx="1678800" cy="456600"/>
          </a:xfrm>
          <a:prstGeom prst="rect">
            <a:avLst/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Decision Node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5667338" y="4114100"/>
            <a:ext cx="1446282" cy="566406"/>
          </a:xfrm>
          <a:prstGeom prst="flowChartTerminator">
            <a:avLst/>
          </a:prstGeom>
          <a:solidFill>
            <a:srgbClr val="FF6A0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Leaf Node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7511838" y="4114100"/>
            <a:ext cx="1446282" cy="566406"/>
          </a:xfrm>
          <a:prstGeom prst="flowChartTerminator">
            <a:avLst/>
          </a:prstGeom>
          <a:solidFill>
            <a:srgbClr val="FF6A0E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Leaf Node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31"/>
          <p:cNvCxnSpPr>
            <a:stCxn id="178" idx="2"/>
            <a:endCxn id="181" idx="0"/>
          </p:cNvCxnSpPr>
          <p:nvPr/>
        </p:nvCxnSpPr>
        <p:spPr>
          <a:xfrm flipH="1">
            <a:off x="1367700" y="2408525"/>
            <a:ext cx="1146300" cy="9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8" name="Google Shape;188;p31"/>
          <p:cNvCxnSpPr>
            <a:stCxn id="178" idx="2"/>
            <a:endCxn id="182" idx="0"/>
          </p:cNvCxnSpPr>
          <p:nvPr/>
        </p:nvCxnSpPr>
        <p:spPr>
          <a:xfrm>
            <a:off x="2514000" y="2408525"/>
            <a:ext cx="804600" cy="8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" name="Google Shape;189;p31"/>
          <p:cNvCxnSpPr>
            <a:stCxn id="177" idx="2"/>
            <a:endCxn id="183" idx="0"/>
          </p:cNvCxnSpPr>
          <p:nvPr/>
        </p:nvCxnSpPr>
        <p:spPr>
          <a:xfrm flipH="1">
            <a:off x="5269675" y="2408525"/>
            <a:ext cx="1120800" cy="9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0" name="Google Shape;190;p31"/>
          <p:cNvCxnSpPr>
            <a:stCxn id="177" idx="2"/>
            <a:endCxn id="184" idx="0"/>
          </p:cNvCxnSpPr>
          <p:nvPr/>
        </p:nvCxnSpPr>
        <p:spPr>
          <a:xfrm>
            <a:off x="6390475" y="2408525"/>
            <a:ext cx="1320900" cy="89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31"/>
          <p:cNvCxnSpPr>
            <a:stCxn id="184" idx="2"/>
            <a:endCxn id="185" idx="0"/>
          </p:cNvCxnSpPr>
          <p:nvPr/>
        </p:nvCxnSpPr>
        <p:spPr>
          <a:xfrm flipH="1">
            <a:off x="6390350" y="3760250"/>
            <a:ext cx="1320900" cy="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31"/>
          <p:cNvCxnSpPr>
            <a:stCxn id="184" idx="2"/>
            <a:endCxn id="186" idx="0"/>
          </p:cNvCxnSpPr>
          <p:nvPr/>
        </p:nvCxnSpPr>
        <p:spPr>
          <a:xfrm>
            <a:off x="7711250" y="3760250"/>
            <a:ext cx="523800" cy="3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31"/>
          <p:cNvSpPr/>
          <p:nvPr/>
        </p:nvSpPr>
        <p:spPr>
          <a:xfrm>
            <a:off x="6211400" y="903300"/>
            <a:ext cx="16788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Root Node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31"/>
          <p:cNvCxnSpPr>
            <a:stCxn id="176" idx="3"/>
            <a:endCxn id="193" idx="1"/>
          </p:cNvCxnSpPr>
          <p:nvPr/>
        </p:nvCxnSpPr>
        <p:spPr>
          <a:xfrm flipH="1" rot="10800000">
            <a:off x="5130175" y="1131600"/>
            <a:ext cx="1081200" cy="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5" name="Google Shape;195;p31"/>
          <p:cNvSpPr/>
          <p:nvPr/>
        </p:nvSpPr>
        <p:spPr>
          <a:xfrm>
            <a:off x="528338" y="1079763"/>
            <a:ext cx="1678800" cy="456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GB" sz="1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Branches</a:t>
            </a:r>
            <a:endParaRPr b="0" i="0" sz="1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" name="Google Shape;196;p31"/>
          <p:cNvCxnSpPr>
            <a:stCxn id="195" idx="3"/>
          </p:cNvCxnSpPr>
          <p:nvPr/>
        </p:nvCxnSpPr>
        <p:spPr>
          <a:xfrm>
            <a:off x="2207138" y="1308063"/>
            <a:ext cx="1217400" cy="35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32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Uses of Decision Tree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2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32"/>
          <p:cNvSpPr/>
          <p:nvPr/>
        </p:nvSpPr>
        <p:spPr>
          <a:xfrm rot="10800000">
            <a:off x="8557200" y="109150"/>
            <a:ext cx="586800" cy="6333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25" y="761950"/>
            <a:ext cx="9144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Various algorithm in ML, so why Decision Tree?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rabi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Two reason for using the decision tree.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Decision Trees usually mimic human thinking ability making a decision , so it is easy to understand.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"/>
              <a:buAutoNum type="alphaLcPeriod"/>
            </a:pP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logic behind the decision tree can be easily understand because it shows a tree-like structure.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 amt="27000"/>
          </a:blip>
          <a:srcRect b="0" l="0" r="0" t="0"/>
          <a:stretch/>
        </p:blipFill>
        <p:spPr>
          <a:xfrm>
            <a:off x="2595534" y="993400"/>
            <a:ext cx="4117523" cy="334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3"/>
          <p:cNvSpPr txBox="1"/>
          <p:nvPr>
            <p:ph idx="4294967295" type="title"/>
          </p:nvPr>
        </p:nvSpPr>
        <p:spPr>
          <a:xfrm>
            <a:off x="0" y="97751"/>
            <a:ext cx="9144000" cy="664200"/>
          </a:xfrm>
          <a:prstGeom prst="rect">
            <a:avLst/>
          </a:prstGeom>
          <a:solidFill>
            <a:srgbClr val="FF6A0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3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Decision Tree Terminologies	</a:t>
            </a:r>
            <a:endParaRPr b="1" sz="24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-10050" y="4800600"/>
            <a:ext cx="9164100" cy="2706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18288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b="0" i="0" sz="1200" u="none" cap="none" strike="noStrik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33"/>
          <p:cNvSpPr/>
          <p:nvPr/>
        </p:nvSpPr>
        <p:spPr>
          <a:xfrm rot="10800000">
            <a:off x="8464575" y="97725"/>
            <a:ext cx="664200" cy="6447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3"/>
          <p:cNvSpPr/>
          <p:nvPr/>
        </p:nvSpPr>
        <p:spPr>
          <a:xfrm>
            <a:off x="-10050" y="4800600"/>
            <a:ext cx="326400" cy="270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53725" y="761950"/>
            <a:ext cx="90903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274300" lIns="274300" spcFirstLastPara="1" rIns="274300" wrap="square" tIns="274300">
            <a:noAutofit/>
          </a:bodyPr>
          <a:lstStyle/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Root Node:-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Root node is from where the decision tree starts.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Leaf Node:-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Leaf nodes are the final output.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Sub Tree:-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tree formed by splitting the tree.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Pruning :-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Pruning is the process of removing the unwanted branches from the tree.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AutoNum type="arabicPeriod"/>
            </a:pPr>
            <a:r>
              <a:rPr b="1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Child Node :- </a:t>
            </a:r>
            <a:r>
              <a:rPr b="0" i="0" lang="en-GB" sz="20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root node of the tree is called the parent node, and other node are called the child nodes.</a:t>
            </a:r>
            <a:endParaRPr b="0" i="0" sz="20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