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4014f90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94014f90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4014f90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94014f90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4014f90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94014f90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4014f90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4014f90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94014f90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94014f90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4014f90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94014f90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4014f90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94014f90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4014f90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94014f90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4014f90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94014f90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4014f90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94014f90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4014f90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94014f90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4014f90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94014f90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4014f90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94014f90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4014f90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94014f90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4014f90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94014f90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00" name="Google Shape;100;p25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01" name="Google Shape;101;p25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25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" name="Google Shape;105;p25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06" name="Google Shape;106;p25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07" name="Google Shape;107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Supervised Learning Classification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Manhattan 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/>
          <p:nvPr/>
        </p:nvSpPr>
        <p:spPr>
          <a:xfrm rot="10800000">
            <a:off x="8580900" y="101100"/>
            <a:ext cx="5631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0" y="664150"/>
            <a:ext cx="9164100" cy="413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								</a:t>
            </a:r>
            <a:r>
              <a:rPr b="1" i="0" lang="en-GB" sz="1600" u="none" cap="none" strike="noStrike">
                <a:solidFill>
                  <a:srgbClr val="FF6A0E"/>
                </a:solidFill>
                <a:latin typeface="Open Sans"/>
                <a:ea typeface="Open Sans"/>
                <a:cs typeface="Open Sans"/>
                <a:sym typeface="Open Sans"/>
              </a:rPr>
              <a:t>Manhattan Distance :-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|X1-X2| + |Y1-Y2|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Y1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Y2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X1                        X2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 flipH="1" rot="10800000">
            <a:off x="1865175" y="3908925"/>
            <a:ext cx="5689800" cy="3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34"/>
          <p:cNvCxnSpPr/>
          <p:nvPr/>
        </p:nvCxnSpPr>
        <p:spPr>
          <a:xfrm flipH="1" rot="10800000">
            <a:off x="1887925" y="1166625"/>
            <a:ext cx="22800" cy="277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34"/>
          <p:cNvSpPr/>
          <p:nvPr/>
        </p:nvSpPr>
        <p:spPr>
          <a:xfrm>
            <a:off x="3176775" y="2476350"/>
            <a:ext cx="102300" cy="11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4632975" y="1492500"/>
            <a:ext cx="102300" cy="11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4"/>
          <p:cNvCxnSpPr>
            <a:stCxn id="206" idx="5"/>
            <a:endCxn id="207" idx="4"/>
          </p:cNvCxnSpPr>
          <p:nvPr/>
        </p:nvCxnSpPr>
        <p:spPr>
          <a:xfrm flipH="1" rot="10800000">
            <a:off x="3264094" y="1606199"/>
            <a:ext cx="14199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4"/>
          <p:cNvCxnSpPr>
            <a:stCxn id="206" idx="5"/>
          </p:cNvCxnSpPr>
          <p:nvPr/>
        </p:nvCxnSpPr>
        <p:spPr>
          <a:xfrm>
            <a:off x="3264094" y="2573399"/>
            <a:ext cx="1460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4"/>
          <p:cNvCxnSpPr>
            <a:stCxn id="207" idx="6"/>
          </p:cNvCxnSpPr>
          <p:nvPr/>
        </p:nvCxnSpPr>
        <p:spPr>
          <a:xfrm>
            <a:off x="4735275" y="1549350"/>
            <a:ext cx="33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4"/>
          <p:cNvCxnSpPr/>
          <p:nvPr/>
        </p:nvCxnSpPr>
        <p:spPr>
          <a:xfrm flipH="1">
            <a:off x="3220431" y="2555449"/>
            <a:ext cx="15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2" name="Google Shape;212;p34"/>
          <p:cNvCxnSpPr/>
          <p:nvPr/>
        </p:nvCxnSpPr>
        <p:spPr>
          <a:xfrm>
            <a:off x="4740950" y="2490600"/>
            <a:ext cx="11400" cy="14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3" name="Google Shape;213;p34"/>
          <p:cNvCxnSpPr/>
          <p:nvPr/>
        </p:nvCxnSpPr>
        <p:spPr>
          <a:xfrm rot="10800000">
            <a:off x="1876944" y="2555449"/>
            <a:ext cx="1330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4" name="Google Shape;214;p34"/>
          <p:cNvCxnSpPr>
            <a:stCxn id="207" idx="4"/>
          </p:cNvCxnSpPr>
          <p:nvPr/>
        </p:nvCxnSpPr>
        <p:spPr>
          <a:xfrm flipH="1">
            <a:off x="1961325" y="1606200"/>
            <a:ext cx="2722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5"/>
          <p:cNvSpPr/>
          <p:nvPr/>
        </p:nvSpPr>
        <p:spPr>
          <a:xfrm rot="10800000">
            <a:off x="8637600" y="10110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0" y="667500"/>
            <a:ext cx="9164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Euclidean is a good distance measures to use if the input variables are similar in types. i.e. all measured widths and heights.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Manhattan distance is a good measure to use if i/p variables are not similar in types i.e. age, gender, height etc. 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values from 1 to 21.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 increase when have a large size of training data.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6"/>
          <p:cNvSpPr/>
          <p:nvPr/>
        </p:nvSpPr>
        <p:spPr>
          <a:xfrm rot="10800000">
            <a:off x="8637600" y="10110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0" y="664150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K-NN algorithm uses ‘feature similarity’ to predict the value of new data point.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1 : Load all dataset and assign the value of K. i.e. K = 3,5,7,9…... 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2 : For each point in the test data do the following.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■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Calculate the distance between points.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■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based on the distance value, sort them in ascending order.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■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Next, it will choose the top K from sorted array.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■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it will assign a class to the test point based on most frequent class.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3 : End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/>
          <p:nvPr/>
        </p:nvSpPr>
        <p:spPr>
          <a:xfrm rot="10800000">
            <a:off x="8637600" y="10110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326400" y="986850"/>
            <a:ext cx="3366900" cy="316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Category 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2981350" y="11549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2676550" y="13835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3438550" y="13835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3438550" y="16121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2981350" y="16883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3286150" y="11549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84900" y="37065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1065900" y="3858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608700" y="4011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1142100" y="3630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913500" y="3477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1446900" y="3858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4494225" y="986850"/>
            <a:ext cx="3366900" cy="316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Category 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7149175" y="11549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6844375" y="13835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7606375" y="13835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6920575" y="16883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7453975" y="11549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4852725" y="37065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5233725" y="3858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4776525" y="4011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5157525" y="30207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5081325" y="3477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5614725" y="3858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6473025" y="2014425"/>
            <a:ext cx="93900" cy="93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7606375" y="16121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5767125" y="3249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5462325" y="34779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5919525" y="3630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5843325" y="2868350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7301575" y="14597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301575" y="18407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7606375" y="21455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072975" y="2069325"/>
            <a:ext cx="93900" cy="93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714375" rotWithShape="0" algn="bl" dir="18420000" dist="190500">
              <a:srgbClr val="FFFFFF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5462325" y="1154925"/>
            <a:ext cx="1933200" cy="20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7"/>
          <p:cNvCxnSpPr/>
          <p:nvPr/>
        </p:nvCxnSpPr>
        <p:spPr>
          <a:xfrm flipH="1" rot="10800000">
            <a:off x="6540175" y="1423575"/>
            <a:ext cx="2685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37"/>
          <p:cNvCxnSpPr/>
          <p:nvPr/>
        </p:nvCxnSpPr>
        <p:spPr>
          <a:xfrm flipH="1" rot="10800000">
            <a:off x="6553600" y="1718950"/>
            <a:ext cx="4029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37"/>
          <p:cNvCxnSpPr/>
          <p:nvPr/>
        </p:nvCxnSpPr>
        <p:spPr>
          <a:xfrm>
            <a:off x="6540175" y="2081575"/>
            <a:ext cx="5505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7"/>
          <p:cNvCxnSpPr/>
          <p:nvPr/>
        </p:nvCxnSpPr>
        <p:spPr>
          <a:xfrm flipH="1" rot="10800000">
            <a:off x="5897836" y="2081522"/>
            <a:ext cx="628800" cy="8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Pros and Cons of KNN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8"/>
          <p:cNvSpPr/>
          <p:nvPr/>
        </p:nvSpPr>
        <p:spPr>
          <a:xfrm rot="10800000">
            <a:off x="8637600" y="10110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0" y="667500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Pros 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and implementation is extremely simple and Intuitive.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Flexible decision boundaries 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 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Irrelevant or correlated features have high impact and must be eliminated.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Typically difficult to handle high dimensionality 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Computational costs: memory and classification time computation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ctr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0" y="2094600"/>
            <a:ext cx="914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0" i="0" lang="en-GB" sz="7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664150"/>
            <a:ext cx="9144000" cy="41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15" name="Google Shape;115;p26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16" name="Google Shape;116;p26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6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19" name="Google Shape;119;p26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26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21" name="Google Shape;121;p26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22" name="Google Shape;12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K Nearest Neighbour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>
            <p:ph idx="4294967295" type="title"/>
          </p:nvPr>
        </p:nvSpPr>
        <p:spPr>
          <a:xfrm>
            <a:off x="-10050" y="88500"/>
            <a:ext cx="9164100" cy="7203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b="1" lang="en-GB" sz="3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7"/>
          <p:cNvSpPr/>
          <p:nvPr/>
        </p:nvSpPr>
        <p:spPr>
          <a:xfrm rot="10800000">
            <a:off x="8404075" y="88500"/>
            <a:ext cx="732900" cy="7203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0" y="808800"/>
            <a:ext cx="91440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7725" lIns="237725" spcFirstLastPara="1" rIns="237725" wrap="square" tIns="237725">
            <a:noAutofit/>
          </a:bodyPr>
          <a:lstStyle/>
          <a:p>
            <a:pPr indent="-364744" lvl="0" marL="475486" marR="2377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K Nearest Neighbour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744" lvl="0" marL="475486" marR="2377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and applications of KNN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744" lvl="0" marL="475486" marR="2377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744" lvl="0" marL="475486" marR="2377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Optimum value of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Factor K in KNN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744" lvl="0" marL="475486" marR="2377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Pros and Cons of KNN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idx="4294967295" type="title"/>
          </p:nvPr>
        </p:nvSpPr>
        <p:spPr>
          <a:xfrm>
            <a:off x="0" y="97700"/>
            <a:ext cx="9144000" cy="6858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KNN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8"/>
          <p:cNvSpPr/>
          <p:nvPr/>
        </p:nvSpPr>
        <p:spPr>
          <a:xfrm rot="10800000">
            <a:off x="8442000" y="97800"/>
            <a:ext cx="702000" cy="7110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0" y="808800"/>
            <a:ext cx="91440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stands for K-Nearest Neighbors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is a model that classifies data points based on the points that are most similar to it.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representation for KNN is the entire training dataset.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is an algorithm that is considered both non-parametric and an lazy learning.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belong to Supervised learning method.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>
            <p:ph idx="4294967295" type="title"/>
          </p:nvPr>
        </p:nvSpPr>
        <p:spPr>
          <a:xfrm>
            <a:off x="0" y="97800"/>
            <a:ext cx="9144000" cy="673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Uses and applications of KNN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9"/>
          <p:cNvSpPr/>
          <p:nvPr/>
        </p:nvSpPr>
        <p:spPr>
          <a:xfrm rot="10800000">
            <a:off x="8479800" y="97725"/>
            <a:ext cx="664200" cy="685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0" y="771000"/>
            <a:ext cx="91440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is often used in simple recommendation systems, image recognition technology, and decision-making models.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can be used for both </a:t>
            </a:r>
            <a:r>
              <a:rPr b="0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4294967295" type="title"/>
          </p:nvPr>
        </p:nvSpPr>
        <p:spPr>
          <a:xfrm>
            <a:off x="0" y="97800"/>
            <a:ext cx="9144000" cy="673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 rot="10800000">
            <a:off x="8442000" y="113675"/>
            <a:ext cx="702000" cy="6825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-10050" y="771000"/>
            <a:ext cx="91440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A0E"/>
              </a:buClr>
              <a:buSzPts val="2000"/>
              <a:buFont typeface="Roboto"/>
              <a:buChar char="●"/>
            </a:pPr>
            <a:r>
              <a:rPr b="1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For Classification 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are using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you have an </a:t>
            </a:r>
            <a:r>
              <a:rPr b="1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even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number of classes (e.g. 2) It is a good idea to choose a K value with an </a:t>
            </a:r>
            <a:r>
              <a:rPr b="1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odd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number to avoid a tie. And the inverse, use an even number for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when you have an odd number of classes.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A0E"/>
              </a:buClr>
              <a:buSzPts val="2000"/>
              <a:buFont typeface="Roboto"/>
              <a:buChar char="●"/>
            </a:pPr>
            <a:r>
              <a:rPr b="1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For Regression 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KNN is used for regression problems the prediction is based on the mean of the K-most similar instances.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>
            <p:ph idx="4294967295" type="title"/>
          </p:nvPr>
        </p:nvSpPr>
        <p:spPr>
          <a:xfrm>
            <a:off x="0" y="97800"/>
            <a:ext cx="9144000" cy="680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/>
          <p:nvPr/>
        </p:nvSpPr>
        <p:spPr>
          <a:xfrm rot="10800000">
            <a:off x="8442000" y="113850"/>
            <a:ext cx="702000" cy="644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-10050" y="778500"/>
            <a:ext cx="91641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KNN makes predictions using the training dataset directly.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regression this might be the mean output variable, in classification this might be the mode (or most common) class value.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Distance Measure used.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real-values input variables, the most popular distance measure in </a:t>
            </a:r>
            <a:r>
              <a:rPr b="1" i="0" lang="en-GB" sz="16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‘Euclidean Distance’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Euclidean distance is calculated as the square root of the sum of the squared differences between a new point (x) and an existing point (xi) across all input attributes j.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Euclidean Distance(x, xi) = sqrt( sum( (xj – xij)^2 ) )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4294967295" type="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Euclidean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2"/>
          <p:cNvSpPr/>
          <p:nvPr/>
        </p:nvSpPr>
        <p:spPr>
          <a:xfrm rot="10800000">
            <a:off x="8530500" y="101100"/>
            <a:ext cx="6135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2304500" y="821288"/>
            <a:ext cx="4535000" cy="38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>
            <p:ph idx="4294967295" type="title"/>
          </p:nvPr>
        </p:nvSpPr>
        <p:spPr>
          <a:xfrm>
            <a:off x="0" y="97800"/>
            <a:ext cx="9144000" cy="680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 Working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3"/>
          <p:cNvSpPr/>
          <p:nvPr/>
        </p:nvSpPr>
        <p:spPr>
          <a:xfrm rot="10800000">
            <a:off x="8454600" y="113900"/>
            <a:ext cx="689400" cy="6570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0" y="770900"/>
            <a:ext cx="91440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Other popular distance measure is 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i="0" lang="en-GB" sz="2000" u="none" cap="none" strike="noStrike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Manhattan Distance: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Calculate the distance between real vectors using the sum of their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absolute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difference. Also called as Block Distance. It is replace by a new metric in which the distance between two points is the sum of absolute difference.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many other distance measure, such as Tanimoto, Jaccard, Mahalanobis, and cosine distance.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