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AF9926-9EF1-41D0-9B83-F5C4D6A32397}">
  <a:tblStyle styleId="{D9AF9926-9EF1-41D0-9B83-F5C4D6A3239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3.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regular.fntdata"/><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803e5266b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803e5266b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803e5266b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803e5266b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803e5266b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803e5266b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803e5266b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803e5266b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803e5266b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803e5266b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803e5266b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0803e5266b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803e5266b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10803e5266b_0_5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803e5266b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10803e5266b_0_5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803e5266b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0803e5266b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0803e5266b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0803e5266b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0803e5266b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0803e5266b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803e5266b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803e5266b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0803e5266b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0803e5266b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0803e5266b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0803e5266b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0803e5266b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0803e5266b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0803e5266b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0803e5266b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0803e5266b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0803e5266b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0803e5266b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0803e5266b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0803e5266b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0803e5266b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0803e5266b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0803e5266b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0803e5266b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0803e5266b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0803e5266b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0803e5266b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803e5266b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10803e5266b_0_4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0803e5266b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0803e5266b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0803e5266b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0803e5266b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803e5266b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803e5266b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803e5266b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803e5266b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803e5266b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10803e5266b_0_4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803e5266b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10803e5266b_0_4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803e5266b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803e5266b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803e5266b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803e5266b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pSp>
        <p:nvGrpSpPr>
          <p:cNvPr id="99" name="Google Shape;99;p25"/>
          <p:cNvGrpSpPr/>
          <p:nvPr/>
        </p:nvGrpSpPr>
        <p:grpSpPr>
          <a:xfrm>
            <a:off x="187800" y="188216"/>
            <a:ext cx="8800800" cy="4882986"/>
            <a:chOff x="187800" y="188216"/>
            <a:chExt cx="8800800" cy="4882986"/>
          </a:xfrm>
        </p:grpSpPr>
        <p:grpSp>
          <p:nvGrpSpPr>
            <p:cNvPr id="100" name="Google Shape;100;p25"/>
            <p:cNvGrpSpPr/>
            <p:nvPr/>
          </p:nvGrpSpPr>
          <p:grpSpPr>
            <a:xfrm>
              <a:off x="188315" y="4800602"/>
              <a:ext cx="8800285" cy="270600"/>
              <a:chOff x="-10050" y="4800600"/>
              <a:chExt cx="9164100" cy="270600"/>
            </a:xfrm>
          </p:grpSpPr>
          <p:sp>
            <p:nvSpPr>
              <p:cNvPr id="101" name="Google Shape;101;p25"/>
              <p:cNvSpPr txBox="1"/>
              <p:nvPr/>
            </p:nvSpPr>
            <p:spPr>
              <a:xfrm>
                <a:off x="-10050" y="4800600"/>
                <a:ext cx="9164100" cy="270600"/>
              </a:xfrm>
              <a:prstGeom prst="rect">
                <a:avLst/>
              </a:prstGeom>
              <a:solidFill>
                <a:srgbClr val="FF6A0E"/>
              </a:solidFill>
              <a:ln>
                <a:noFill/>
              </a:ln>
            </p:spPr>
            <p:txBody>
              <a:bodyPr anchorCtr="0" anchor="ctr" bIns="91425" lIns="91425" spcFirstLastPara="1" rIns="91425" wrap="square" tIns="91425">
                <a:noAutofit/>
              </a:bodyPr>
              <a:lstStyle/>
              <a:p>
                <a:pPr indent="0" lvl="0" marL="0" marR="182880" rtl="0" algn="r">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102" name="Google Shape;102;p25"/>
              <p:cNvSpPr/>
              <p:nvPr/>
            </p:nvSpPr>
            <p:spPr>
              <a:xfrm>
                <a:off x="-10050" y="4800600"/>
                <a:ext cx="326400" cy="2706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25"/>
            <p:cNvGrpSpPr/>
            <p:nvPr/>
          </p:nvGrpSpPr>
          <p:grpSpPr>
            <a:xfrm>
              <a:off x="187800" y="188216"/>
              <a:ext cx="8796300" cy="4612509"/>
              <a:chOff x="187800" y="188216"/>
              <a:chExt cx="8796300" cy="4612509"/>
            </a:xfrm>
          </p:grpSpPr>
          <p:sp>
            <p:nvSpPr>
              <p:cNvPr id="104" name="Google Shape;104;p25"/>
              <p:cNvSpPr/>
              <p:nvPr/>
            </p:nvSpPr>
            <p:spPr>
              <a:xfrm>
                <a:off x="187800" y="188225"/>
                <a:ext cx="8796300" cy="46125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25"/>
              <p:cNvGrpSpPr/>
              <p:nvPr/>
            </p:nvGrpSpPr>
            <p:grpSpPr>
              <a:xfrm>
                <a:off x="8122383" y="188216"/>
                <a:ext cx="848987" cy="829324"/>
                <a:chOff x="454350" y="207950"/>
                <a:chExt cx="1007700" cy="977400"/>
              </a:xfrm>
            </p:grpSpPr>
            <p:sp>
              <p:nvSpPr>
                <p:cNvPr id="106" name="Google Shape;106;p25"/>
                <p:cNvSpPr/>
                <p:nvPr/>
              </p:nvSpPr>
              <p:spPr>
                <a:xfrm>
                  <a:off x="454350" y="207950"/>
                  <a:ext cx="1007700" cy="977400"/>
                </a:xfrm>
                <a:prstGeom prst="ellipse">
                  <a:avLst/>
                </a:prstGeom>
                <a:solidFill>
                  <a:srgbClr val="FF6A0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7" name="Google Shape;107;p25"/>
                <p:cNvPicPr preferRelativeResize="0"/>
                <p:nvPr/>
              </p:nvPicPr>
              <p:blipFill>
                <a:blip r:embed="rId3">
                  <a:alphaModFix/>
                </a:blip>
                <a:stretch>
                  <a:fillRect/>
                </a:stretch>
              </p:blipFill>
              <p:spPr>
                <a:xfrm>
                  <a:off x="509025" y="247475"/>
                  <a:ext cx="898350" cy="898350"/>
                </a:xfrm>
                <a:prstGeom prst="rect">
                  <a:avLst/>
                </a:prstGeom>
                <a:noFill/>
                <a:ln>
                  <a:noFill/>
                </a:ln>
              </p:spPr>
            </p:pic>
          </p:grpSp>
        </p:grpSp>
      </p:grpSp>
      <p:sp>
        <p:nvSpPr>
          <p:cNvPr id="108" name="Google Shape;108;p25"/>
          <p:cNvSpPr txBox="1"/>
          <p:nvPr>
            <p:ph idx="1" type="body"/>
          </p:nvPr>
        </p:nvSpPr>
        <p:spPr>
          <a:xfrm>
            <a:off x="311700" y="3057475"/>
            <a:ext cx="8520600" cy="802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GB" sz="3400">
                <a:solidFill>
                  <a:srgbClr val="FF6A0E"/>
                </a:solidFill>
                <a:latin typeface="Roboto"/>
                <a:ea typeface="Roboto"/>
                <a:cs typeface="Roboto"/>
                <a:sym typeface="Roboto"/>
              </a:rPr>
              <a:t>Supervised Learning Classification</a:t>
            </a:r>
            <a:endParaRPr b="1" sz="3400">
              <a:solidFill>
                <a:srgbClr val="FF6A0E"/>
              </a:solidFill>
              <a:latin typeface="Roboto"/>
              <a:ea typeface="Roboto"/>
              <a:cs typeface="Roboto"/>
              <a:sym typeface="Roboto"/>
            </a:endParaRPr>
          </a:p>
        </p:txBody>
      </p:sp>
      <p:pic>
        <p:nvPicPr>
          <p:cNvPr id="109" name="Google Shape;109;p25"/>
          <p:cNvPicPr preferRelativeResize="0"/>
          <p:nvPr/>
        </p:nvPicPr>
        <p:blipFill>
          <a:blip r:embed="rId4">
            <a:alphaModFix/>
          </a:blip>
          <a:stretch>
            <a:fillRect/>
          </a:stretch>
        </p:blipFill>
        <p:spPr>
          <a:xfrm>
            <a:off x="3696575" y="1136450"/>
            <a:ext cx="1921025" cy="1921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4"/>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
        <p:nvSpPr>
          <p:cNvPr id="202" name="Google Shape;202;p34"/>
          <p:cNvSpPr txBox="1"/>
          <p:nvPr>
            <p:ph type="ctrTitle"/>
          </p:nvPr>
        </p:nvSpPr>
        <p:spPr>
          <a:xfrm>
            <a:off x="0" y="91440"/>
            <a:ext cx="9144000" cy="572700"/>
          </a:xfrm>
          <a:prstGeom prst="rect">
            <a:avLst/>
          </a:prstGeom>
          <a:solidFill>
            <a:srgbClr val="FF6A0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rPr b="1" lang="en-GB" sz="3000">
                <a:solidFill>
                  <a:schemeClr val="lt1"/>
                </a:solidFill>
                <a:latin typeface="Roboto"/>
                <a:ea typeface="Roboto"/>
                <a:cs typeface="Roboto"/>
                <a:sym typeface="Roboto"/>
              </a:rPr>
              <a:t>Logistic Regression</a:t>
            </a:r>
            <a:endParaRPr b="1" sz="3400">
              <a:solidFill>
                <a:schemeClr val="lt1"/>
              </a:solidFill>
              <a:latin typeface="Roboto"/>
              <a:ea typeface="Roboto"/>
              <a:cs typeface="Roboto"/>
              <a:sym typeface="Roboto"/>
            </a:endParaRPr>
          </a:p>
        </p:txBody>
      </p:sp>
      <p:sp>
        <p:nvSpPr>
          <p:cNvPr id="203" name="Google Shape;203;p34"/>
          <p:cNvSpPr txBox="1"/>
          <p:nvPr/>
        </p:nvSpPr>
        <p:spPr>
          <a:xfrm>
            <a:off x="-10050" y="4800600"/>
            <a:ext cx="9164100" cy="270600"/>
          </a:xfrm>
          <a:prstGeom prst="rect">
            <a:avLst/>
          </a:prstGeom>
          <a:solidFill>
            <a:srgbClr val="FF6A0E"/>
          </a:solidFill>
          <a:ln>
            <a:noFill/>
          </a:ln>
        </p:spPr>
        <p:txBody>
          <a:bodyPr anchorCtr="0" anchor="ctr" bIns="91425" lIns="91425" spcFirstLastPara="1" rIns="91425" wrap="square" tIns="91425">
            <a:noAutofit/>
          </a:bodyPr>
          <a:lstStyle/>
          <a:p>
            <a:pPr indent="0" lvl="0" marL="0" marR="182880" rtl="0" algn="r">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204" name="Google Shape;204;p34"/>
          <p:cNvSpPr/>
          <p:nvPr/>
        </p:nvSpPr>
        <p:spPr>
          <a:xfrm rot="10800000">
            <a:off x="8637600" y="97750"/>
            <a:ext cx="506400" cy="5664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4"/>
          <p:cNvSpPr/>
          <p:nvPr/>
        </p:nvSpPr>
        <p:spPr>
          <a:xfrm>
            <a:off x="0" y="4800600"/>
            <a:ext cx="326400" cy="2706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4"/>
          <p:cNvSpPr txBox="1"/>
          <p:nvPr/>
        </p:nvSpPr>
        <p:spPr>
          <a:xfrm>
            <a:off x="-150" y="667512"/>
            <a:ext cx="9144000" cy="4133100"/>
          </a:xfrm>
          <a:prstGeom prst="rect">
            <a:avLst/>
          </a:prstGeom>
          <a:noFill/>
          <a:ln>
            <a:noFill/>
          </a:ln>
        </p:spPr>
        <p:txBody>
          <a:bodyPr anchorCtr="0" anchor="t" bIns="274300" lIns="274300" spcFirstLastPara="1" rIns="274300" wrap="square" tIns="182875">
            <a:noAutofit/>
          </a:bodyPr>
          <a:lstStyle/>
          <a:p>
            <a:pPr indent="-342900" lvl="0" marL="457200" rtl="0" algn="just">
              <a:lnSpc>
                <a:spcPct val="150000"/>
              </a:lnSpc>
              <a:spcBef>
                <a:spcPts val="1600"/>
              </a:spcBef>
              <a:spcAft>
                <a:spcPts val="0"/>
              </a:spcAft>
              <a:buClr>
                <a:schemeClr val="dk1"/>
              </a:buClr>
              <a:buSzPts val="1800"/>
              <a:buFont typeface="Roboto"/>
              <a:buChar char="●"/>
            </a:pPr>
            <a:r>
              <a:rPr lang="en-GB" sz="1800">
                <a:solidFill>
                  <a:schemeClr val="dk1"/>
                </a:solidFill>
                <a:latin typeface="Roboto"/>
                <a:ea typeface="Roboto"/>
                <a:cs typeface="Roboto"/>
                <a:sym typeface="Roboto"/>
              </a:rPr>
              <a:t>The equation is:  </a:t>
            </a:r>
            <a:endParaRPr sz="1800">
              <a:solidFill>
                <a:schemeClr val="dk1"/>
              </a:solidFill>
              <a:latin typeface="Roboto"/>
              <a:ea typeface="Roboto"/>
              <a:cs typeface="Roboto"/>
              <a:sym typeface="Roboto"/>
            </a:endParaRPr>
          </a:p>
          <a:p>
            <a:pPr indent="0" lvl="0" marL="0" rtl="0" algn="ctr">
              <a:lnSpc>
                <a:spcPct val="150000"/>
              </a:lnSpc>
              <a:spcBef>
                <a:spcPts val="1600"/>
              </a:spcBef>
              <a:spcAft>
                <a:spcPts val="0"/>
              </a:spcAft>
              <a:buNone/>
            </a:pPr>
            <a:r>
              <a:rPr lang="en-GB" sz="1800">
                <a:solidFill>
                  <a:schemeClr val="dk1"/>
                </a:solidFill>
                <a:latin typeface="Roboto"/>
                <a:ea typeface="Roboto"/>
                <a:cs typeface="Roboto"/>
                <a:sym typeface="Roboto"/>
              </a:rPr>
              <a:t>y = e ^ (b0 + b1*x) / (1 + e^(b0 + b1*x))  </a:t>
            </a:r>
            <a:endParaRPr sz="1800">
              <a:solidFill>
                <a:schemeClr val="dk1"/>
              </a:solidFill>
              <a:latin typeface="Roboto"/>
              <a:ea typeface="Roboto"/>
              <a:cs typeface="Roboto"/>
              <a:sym typeface="Roboto"/>
            </a:endParaRPr>
          </a:p>
          <a:p>
            <a:pPr indent="-342900" lvl="0" marL="457200" rtl="0" algn="just">
              <a:lnSpc>
                <a:spcPct val="150000"/>
              </a:lnSpc>
              <a:spcBef>
                <a:spcPts val="1600"/>
              </a:spcBef>
              <a:spcAft>
                <a:spcPts val="0"/>
              </a:spcAft>
              <a:buClr>
                <a:schemeClr val="dk1"/>
              </a:buClr>
              <a:buSzPts val="1800"/>
              <a:buFont typeface="Roboto"/>
              <a:buChar char="●"/>
            </a:pPr>
            <a:r>
              <a:rPr lang="en-GB" sz="1800">
                <a:solidFill>
                  <a:schemeClr val="dk1"/>
                </a:solidFill>
                <a:latin typeface="Roboto"/>
                <a:ea typeface="Roboto"/>
                <a:cs typeface="Roboto"/>
                <a:sym typeface="Roboto"/>
              </a:rPr>
              <a:t>Where,  </a:t>
            </a:r>
            <a:endParaRPr sz="1800">
              <a:solidFill>
                <a:schemeClr val="dk1"/>
              </a:solidFill>
              <a:latin typeface="Roboto"/>
              <a:ea typeface="Roboto"/>
              <a:cs typeface="Roboto"/>
              <a:sym typeface="Roboto"/>
            </a:endParaRPr>
          </a:p>
          <a:p>
            <a:pPr indent="-342900" lvl="1" marL="914400" rtl="0" algn="just">
              <a:lnSpc>
                <a:spcPct val="150000"/>
              </a:lnSpc>
              <a:spcBef>
                <a:spcPts val="0"/>
              </a:spcBef>
              <a:spcAft>
                <a:spcPts val="0"/>
              </a:spcAft>
              <a:buClr>
                <a:schemeClr val="dk1"/>
              </a:buClr>
              <a:buSzPts val="1800"/>
              <a:buFont typeface="Roboto"/>
              <a:buChar char="○"/>
            </a:pPr>
            <a:r>
              <a:rPr lang="en-GB" sz="1800">
                <a:solidFill>
                  <a:schemeClr val="dk1"/>
                </a:solidFill>
                <a:latin typeface="Roboto"/>
                <a:ea typeface="Roboto"/>
                <a:cs typeface="Roboto"/>
                <a:sym typeface="Roboto"/>
              </a:rPr>
              <a:t>y is the predicted output,  </a:t>
            </a:r>
            <a:endParaRPr sz="1800">
              <a:solidFill>
                <a:schemeClr val="dk1"/>
              </a:solidFill>
              <a:latin typeface="Roboto"/>
              <a:ea typeface="Roboto"/>
              <a:cs typeface="Roboto"/>
              <a:sym typeface="Roboto"/>
            </a:endParaRPr>
          </a:p>
          <a:p>
            <a:pPr indent="-342900" lvl="1" marL="914400" rtl="0" algn="just">
              <a:lnSpc>
                <a:spcPct val="150000"/>
              </a:lnSpc>
              <a:spcBef>
                <a:spcPts val="0"/>
              </a:spcBef>
              <a:spcAft>
                <a:spcPts val="0"/>
              </a:spcAft>
              <a:buClr>
                <a:schemeClr val="dk1"/>
              </a:buClr>
              <a:buSzPts val="1800"/>
              <a:buFont typeface="Roboto"/>
              <a:buChar char="○"/>
            </a:pPr>
            <a:r>
              <a:rPr lang="en-GB" sz="1800">
                <a:solidFill>
                  <a:schemeClr val="dk1"/>
                </a:solidFill>
                <a:latin typeface="Roboto"/>
                <a:ea typeface="Roboto"/>
                <a:cs typeface="Roboto"/>
                <a:sym typeface="Roboto"/>
              </a:rPr>
              <a:t>b0 is the bias or intercept term and b1 is the coefficient for the single input value (x).  </a:t>
            </a:r>
            <a:endParaRPr sz="1800">
              <a:solidFill>
                <a:schemeClr val="dk1"/>
              </a:solidFill>
              <a:latin typeface="Roboto"/>
              <a:ea typeface="Roboto"/>
              <a:cs typeface="Roboto"/>
              <a:sym typeface="Roboto"/>
            </a:endParaRPr>
          </a:p>
          <a:p>
            <a:pPr indent="-342900" lvl="1" marL="914400" rtl="0" algn="just">
              <a:lnSpc>
                <a:spcPct val="150000"/>
              </a:lnSpc>
              <a:spcBef>
                <a:spcPts val="0"/>
              </a:spcBef>
              <a:spcAft>
                <a:spcPts val="0"/>
              </a:spcAft>
              <a:buClr>
                <a:schemeClr val="dk1"/>
              </a:buClr>
              <a:buSzPts val="1800"/>
              <a:buFont typeface="Roboto"/>
              <a:buChar char="○"/>
            </a:pPr>
            <a:r>
              <a:rPr lang="en-GB" sz="1800">
                <a:solidFill>
                  <a:schemeClr val="dk1"/>
                </a:solidFill>
                <a:latin typeface="Roboto"/>
                <a:ea typeface="Roboto"/>
                <a:cs typeface="Roboto"/>
                <a:sym typeface="Roboto"/>
              </a:rPr>
              <a:t>Each column in your input data has an associated b coefficient (a constant real value) that must be learned from your training data. </a:t>
            </a:r>
            <a:endParaRPr sz="18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5"/>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
        <p:nvSpPr>
          <p:cNvPr id="212" name="Google Shape;212;p35"/>
          <p:cNvSpPr txBox="1"/>
          <p:nvPr>
            <p:ph type="ctrTitle"/>
          </p:nvPr>
        </p:nvSpPr>
        <p:spPr>
          <a:xfrm>
            <a:off x="0" y="91440"/>
            <a:ext cx="9144000" cy="572700"/>
          </a:xfrm>
          <a:prstGeom prst="rect">
            <a:avLst/>
          </a:prstGeom>
          <a:solidFill>
            <a:srgbClr val="FF6A0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rPr b="1" lang="en-GB" sz="3000">
                <a:solidFill>
                  <a:schemeClr val="lt1"/>
                </a:solidFill>
                <a:latin typeface="Roboto"/>
                <a:ea typeface="Roboto"/>
                <a:cs typeface="Roboto"/>
                <a:sym typeface="Roboto"/>
              </a:rPr>
              <a:t>Logistic Regression</a:t>
            </a:r>
            <a:endParaRPr b="1" sz="3400">
              <a:solidFill>
                <a:schemeClr val="lt1"/>
              </a:solidFill>
              <a:latin typeface="Roboto"/>
              <a:ea typeface="Roboto"/>
              <a:cs typeface="Roboto"/>
              <a:sym typeface="Roboto"/>
            </a:endParaRPr>
          </a:p>
        </p:txBody>
      </p:sp>
      <p:sp>
        <p:nvSpPr>
          <p:cNvPr id="213" name="Google Shape;213;p35"/>
          <p:cNvSpPr txBox="1"/>
          <p:nvPr/>
        </p:nvSpPr>
        <p:spPr>
          <a:xfrm>
            <a:off x="-10050" y="4800600"/>
            <a:ext cx="9164100" cy="270600"/>
          </a:xfrm>
          <a:prstGeom prst="rect">
            <a:avLst/>
          </a:prstGeom>
          <a:solidFill>
            <a:srgbClr val="FF6A0E"/>
          </a:solidFill>
          <a:ln>
            <a:noFill/>
          </a:ln>
        </p:spPr>
        <p:txBody>
          <a:bodyPr anchorCtr="0" anchor="ctr" bIns="91425" lIns="91425" spcFirstLastPara="1" rIns="91425" wrap="square" tIns="91425">
            <a:noAutofit/>
          </a:bodyPr>
          <a:lstStyle/>
          <a:p>
            <a:pPr indent="0" lvl="0" marL="0" marR="182880" rtl="0" algn="r">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214" name="Google Shape;214;p35"/>
          <p:cNvSpPr/>
          <p:nvPr/>
        </p:nvSpPr>
        <p:spPr>
          <a:xfrm rot="10800000">
            <a:off x="8637600" y="97750"/>
            <a:ext cx="506400" cy="5664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5"/>
          <p:cNvSpPr/>
          <p:nvPr/>
        </p:nvSpPr>
        <p:spPr>
          <a:xfrm>
            <a:off x="0" y="4800600"/>
            <a:ext cx="326400" cy="2706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5"/>
          <p:cNvSpPr txBox="1"/>
          <p:nvPr/>
        </p:nvSpPr>
        <p:spPr>
          <a:xfrm>
            <a:off x="-150" y="667512"/>
            <a:ext cx="9144000" cy="4133100"/>
          </a:xfrm>
          <a:prstGeom prst="rect">
            <a:avLst/>
          </a:prstGeom>
          <a:noFill/>
          <a:ln>
            <a:noFill/>
          </a:ln>
        </p:spPr>
        <p:txBody>
          <a:bodyPr anchorCtr="0" anchor="t" bIns="274300" lIns="274300" spcFirstLastPara="1" rIns="274300" wrap="square" tIns="182875">
            <a:noAutofit/>
          </a:bodyPr>
          <a:lstStyle/>
          <a:p>
            <a:pPr indent="0" lvl="0" marL="0" rtl="0" algn="just">
              <a:lnSpc>
                <a:spcPct val="150000"/>
              </a:lnSpc>
              <a:spcBef>
                <a:spcPts val="1600"/>
              </a:spcBef>
              <a:spcAft>
                <a:spcPts val="0"/>
              </a:spcAft>
              <a:buNone/>
            </a:pPr>
            <a:r>
              <a:rPr lang="en-GB" sz="1800">
                <a:solidFill>
                  <a:schemeClr val="dk1"/>
                </a:solidFill>
                <a:latin typeface="Roboto"/>
                <a:ea typeface="Roboto"/>
                <a:cs typeface="Roboto"/>
                <a:sym typeface="Roboto"/>
              </a:rPr>
              <a:t>For example, if we are modeling people’s sex as male or female from their height, then the first class could be male and the logistic regression model could be written as the probability of male given a person’s height, or more formally:  </a:t>
            </a:r>
            <a:endParaRPr sz="1800">
              <a:solidFill>
                <a:schemeClr val="dk1"/>
              </a:solidFill>
              <a:latin typeface="Roboto"/>
              <a:ea typeface="Roboto"/>
              <a:cs typeface="Roboto"/>
              <a:sym typeface="Roboto"/>
            </a:endParaRPr>
          </a:p>
          <a:p>
            <a:pPr indent="0" lvl="0" marL="457200" rtl="0" algn="ctr">
              <a:lnSpc>
                <a:spcPct val="150000"/>
              </a:lnSpc>
              <a:spcBef>
                <a:spcPts val="1600"/>
              </a:spcBef>
              <a:spcAft>
                <a:spcPts val="0"/>
              </a:spcAft>
              <a:buNone/>
            </a:pPr>
            <a:r>
              <a:rPr lang="en-GB" sz="1800">
                <a:solidFill>
                  <a:schemeClr val="dk1"/>
                </a:solidFill>
                <a:latin typeface="Roboto"/>
                <a:ea typeface="Roboto"/>
                <a:cs typeface="Roboto"/>
                <a:sym typeface="Roboto"/>
              </a:rPr>
              <a:t>P( sex = male | height ) </a:t>
            </a:r>
            <a:endParaRPr sz="18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6"/>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
        <p:nvSpPr>
          <p:cNvPr id="222" name="Google Shape;222;p36"/>
          <p:cNvSpPr txBox="1"/>
          <p:nvPr>
            <p:ph type="ctrTitle"/>
          </p:nvPr>
        </p:nvSpPr>
        <p:spPr>
          <a:xfrm>
            <a:off x="0" y="91440"/>
            <a:ext cx="9144000" cy="572700"/>
          </a:xfrm>
          <a:prstGeom prst="rect">
            <a:avLst/>
          </a:prstGeom>
          <a:solidFill>
            <a:srgbClr val="FF6A0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rPr b="1" lang="en-GB" sz="3000">
                <a:solidFill>
                  <a:schemeClr val="lt1"/>
                </a:solidFill>
                <a:latin typeface="Roboto"/>
                <a:ea typeface="Roboto"/>
                <a:cs typeface="Roboto"/>
                <a:sym typeface="Roboto"/>
              </a:rPr>
              <a:t>Logistic Regression</a:t>
            </a:r>
            <a:endParaRPr b="1" sz="3400">
              <a:solidFill>
                <a:schemeClr val="lt1"/>
              </a:solidFill>
              <a:latin typeface="Roboto"/>
              <a:ea typeface="Roboto"/>
              <a:cs typeface="Roboto"/>
              <a:sym typeface="Roboto"/>
            </a:endParaRPr>
          </a:p>
        </p:txBody>
      </p:sp>
      <p:sp>
        <p:nvSpPr>
          <p:cNvPr id="223" name="Google Shape;223;p36"/>
          <p:cNvSpPr txBox="1"/>
          <p:nvPr/>
        </p:nvSpPr>
        <p:spPr>
          <a:xfrm>
            <a:off x="-10050" y="4800600"/>
            <a:ext cx="9164100" cy="270600"/>
          </a:xfrm>
          <a:prstGeom prst="rect">
            <a:avLst/>
          </a:prstGeom>
          <a:solidFill>
            <a:srgbClr val="FF6A0E"/>
          </a:solidFill>
          <a:ln>
            <a:noFill/>
          </a:ln>
        </p:spPr>
        <p:txBody>
          <a:bodyPr anchorCtr="0" anchor="ctr" bIns="91425" lIns="91425" spcFirstLastPara="1" rIns="91425" wrap="square" tIns="91425">
            <a:noAutofit/>
          </a:bodyPr>
          <a:lstStyle/>
          <a:p>
            <a:pPr indent="0" lvl="0" marL="0" marR="182880" rtl="0" algn="r">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224" name="Google Shape;224;p36"/>
          <p:cNvSpPr/>
          <p:nvPr/>
        </p:nvSpPr>
        <p:spPr>
          <a:xfrm rot="10800000">
            <a:off x="8637600" y="97750"/>
            <a:ext cx="506400" cy="5664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6"/>
          <p:cNvSpPr/>
          <p:nvPr/>
        </p:nvSpPr>
        <p:spPr>
          <a:xfrm>
            <a:off x="0" y="4800600"/>
            <a:ext cx="326400" cy="2706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6"/>
          <p:cNvSpPr txBox="1"/>
          <p:nvPr/>
        </p:nvSpPr>
        <p:spPr>
          <a:xfrm>
            <a:off x="-150" y="667512"/>
            <a:ext cx="9144000" cy="4133100"/>
          </a:xfrm>
          <a:prstGeom prst="rect">
            <a:avLst/>
          </a:prstGeom>
          <a:noFill/>
          <a:ln>
            <a:noFill/>
          </a:ln>
        </p:spPr>
        <p:txBody>
          <a:bodyPr anchorCtr="0" anchor="t" bIns="274300" lIns="274300" spcFirstLastPara="1" rIns="274300" wrap="square" tIns="0">
            <a:noAutofit/>
          </a:bodyPr>
          <a:lstStyle/>
          <a:p>
            <a:pPr indent="-330200" lvl="0" marL="457200" rtl="0" algn="l">
              <a:lnSpc>
                <a:spcPct val="150000"/>
              </a:lnSpc>
              <a:spcBef>
                <a:spcPts val="160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Note that the probability prediction must be transformed into a binary values (0 or 1) in order to actually make a probability prediction. </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Logistic regression is a linear method, but the predictions are transformed using the logistic function. </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for example, continuing on from above, the model can be stated as:                             </a:t>
            </a:r>
            <a:endParaRPr sz="1600">
              <a:solidFill>
                <a:schemeClr val="dk1"/>
              </a:solidFill>
              <a:latin typeface="Roboto"/>
              <a:ea typeface="Roboto"/>
              <a:cs typeface="Roboto"/>
              <a:sym typeface="Roboto"/>
            </a:endParaRPr>
          </a:p>
          <a:p>
            <a:pPr indent="0" lvl="0" marL="0" rtl="0" algn="ctr">
              <a:lnSpc>
                <a:spcPct val="150000"/>
              </a:lnSpc>
              <a:spcBef>
                <a:spcPts val="1600"/>
              </a:spcBef>
              <a:spcAft>
                <a:spcPts val="0"/>
              </a:spcAft>
              <a:buNone/>
            </a:pPr>
            <a:r>
              <a:rPr lang="en-GB" sz="1600">
                <a:solidFill>
                  <a:schemeClr val="dk1"/>
                </a:solidFill>
                <a:latin typeface="Roboto"/>
                <a:ea typeface="Roboto"/>
                <a:cs typeface="Roboto"/>
                <a:sym typeface="Roboto"/>
              </a:rPr>
              <a:t>p(X)  = e^(b0 + b1*X) / (1 + e^(b0 + b1*X)) </a:t>
            </a:r>
            <a:endParaRPr sz="1600">
              <a:solidFill>
                <a:schemeClr val="dk1"/>
              </a:solidFill>
              <a:latin typeface="Roboto"/>
              <a:ea typeface="Roboto"/>
              <a:cs typeface="Roboto"/>
              <a:sym typeface="Roboto"/>
            </a:endParaRPr>
          </a:p>
          <a:p>
            <a:pPr indent="-330200" lvl="0" marL="457200" rtl="0" algn="l">
              <a:lnSpc>
                <a:spcPct val="150000"/>
              </a:lnSpc>
              <a:spcBef>
                <a:spcPts val="160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The above equation as follows (remember we can remove the e from one side by adding a natural logarithm (ln) to the other): </a:t>
            </a:r>
            <a:endParaRPr sz="1600">
              <a:solidFill>
                <a:schemeClr val="dk1"/>
              </a:solidFill>
              <a:latin typeface="Roboto"/>
              <a:ea typeface="Roboto"/>
              <a:cs typeface="Roboto"/>
              <a:sym typeface="Roboto"/>
            </a:endParaRPr>
          </a:p>
          <a:p>
            <a:pPr indent="0" lvl="0" marL="0" rtl="0" algn="ctr">
              <a:lnSpc>
                <a:spcPct val="150000"/>
              </a:lnSpc>
              <a:spcBef>
                <a:spcPts val="1600"/>
              </a:spcBef>
              <a:spcAft>
                <a:spcPts val="0"/>
              </a:spcAft>
              <a:buNone/>
            </a:pPr>
            <a:r>
              <a:rPr lang="en-GB" sz="1600">
                <a:solidFill>
                  <a:schemeClr val="dk1"/>
                </a:solidFill>
                <a:latin typeface="Roboto"/>
                <a:ea typeface="Roboto"/>
                <a:cs typeface="Roboto"/>
                <a:sym typeface="Roboto"/>
              </a:rPr>
              <a:t>ln(p(X) / 1 – p(X)) = b0 + b1 * X </a:t>
            </a:r>
            <a:endParaRPr sz="16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7"/>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
        <p:nvSpPr>
          <p:cNvPr id="232" name="Google Shape;232;p37"/>
          <p:cNvSpPr txBox="1"/>
          <p:nvPr>
            <p:ph type="ctrTitle"/>
          </p:nvPr>
        </p:nvSpPr>
        <p:spPr>
          <a:xfrm>
            <a:off x="0" y="91440"/>
            <a:ext cx="9144000" cy="572700"/>
          </a:xfrm>
          <a:prstGeom prst="rect">
            <a:avLst/>
          </a:prstGeom>
          <a:solidFill>
            <a:srgbClr val="FF6A0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rPr b="1" lang="en-GB" sz="3000">
                <a:solidFill>
                  <a:schemeClr val="lt1"/>
                </a:solidFill>
                <a:latin typeface="Roboto"/>
                <a:ea typeface="Roboto"/>
                <a:cs typeface="Roboto"/>
                <a:sym typeface="Roboto"/>
              </a:rPr>
              <a:t>Logistic Regression Predict Probabilities </a:t>
            </a:r>
            <a:endParaRPr b="1" sz="3400">
              <a:solidFill>
                <a:schemeClr val="lt1"/>
              </a:solidFill>
              <a:latin typeface="Roboto"/>
              <a:ea typeface="Roboto"/>
              <a:cs typeface="Roboto"/>
              <a:sym typeface="Roboto"/>
            </a:endParaRPr>
          </a:p>
        </p:txBody>
      </p:sp>
      <p:sp>
        <p:nvSpPr>
          <p:cNvPr id="233" name="Google Shape;233;p37"/>
          <p:cNvSpPr txBox="1"/>
          <p:nvPr/>
        </p:nvSpPr>
        <p:spPr>
          <a:xfrm>
            <a:off x="-10050" y="4800600"/>
            <a:ext cx="9164100" cy="270600"/>
          </a:xfrm>
          <a:prstGeom prst="rect">
            <a:avLst/>
          </a:prstGeom>
          <a:solidFill>
            <a:srgbClr val="FF6A0E"/>
          </a:solidFill>
          <a:ln>
            <a:noFill/>
          </a:ln>
        </p:spPr>
        <p:txBody>
          <a:bodyPr anchorCtr="0" anchor="ctr" bIns="91425" lIns="91425" spcFirstLastPara="1" rIns="91425" wrap="square" tIns="91425">
            <a:noAutofit/>
          </a:bodyPr>
          <a:lstStyle/>
          <a:p>
            <a:pPr indent="0" lvl="0" marL="0" marR="182880" rtl="0" algn="r">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234" name="Google Shape;234;p37"/>
          <p:cNvSpPr/>
          <p:nvPr/>
        </p:nvSpPr>
        <p:spPr>
          <a:xfrm rot="10800000">
            <a:off x="8637600" y="97750"/>
            <a:ext cx="506400" cy="5664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7"/>
          <p:cNvSpPr/>
          <p:nvPr/>
        </p:nvSpPr>
        <p:spPr>
          <a:xfrm>
            <a:off x="0" y="4800600"/>
            <a:ext cx="326400" cy="2706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7"/>
          <p:cNvSpPr txBox="1"/>
          <p:nvPr/>
        </p:nvSpPr>
        <p:spPr>
          <a:xfrm>
            <a:off x="-150" y="667512"/>
            <a:ext cx="9144000" cy="4133100"/>
          </a:xfrm>
          <a:prstGeom prst="rect">
            <a:avLst/>
          </a:prstGeom>
          <a:noFill/>
          <a:ln>
            <a:noFill/>
          </a:ln>
        </p:spPr>
        <p:txBody>
          <a:bodyPr anchorCtr="0" anchor="t" bIns="274300" lIns="274300" spcFirstLastPara="1" rIns="274300" wrap="square" tIns="182875">
            <a:noAutofit/>
          </a:bodyPr>
          <a:lstStyle/>
          <a:p>
            <a:pPr indent="-336550" lvl="0" marL="457200" rtl="0" algn="l">
              <a:lnSpc>
                <a:spcPct val="150000"/>
              </a:lnSpc>
              <a:spcBef>
                <a:spcPts val="1600"/>
              </a:spcBef>
              <a:spcAft>
                <a:spcPts val="0"/>
              </a:spcAft>
              <a:buClr>
                <a:schemeClr val="dk1"/>
              </a:buClr>
              <a:buSzPts val="1700"/>
              <a:buFont typeface="Roboto"/>
              <a:buChar char="●"/>
            </a:pPr>
            <a:r>
              <a:rPr lang="en-GB" sz="1700">
                <a:solidFill>
                  <a:schemeClr val="dk1"/>
                </a:solidFill>
                <a:latin typeface="Roboto"/>
                <a:ea typeface="Roboto"/>
                <a:cs typeface="Roboto"/>
                <a:sym typeface="Roboto"/>
              </a:rPr>
              <a:t>This is useful because we can see that the calculation of the output on the right is linear again (just like linear regression), and the input on the left is a log of the probability of the default class. </a:t>
            </a:r>
            <a:endParaRPr sz="1700">
              <a:solidFill>
                <a:schemeClr val="dk1"/>
              </a:solidFill>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Roboto"/>
              <a:buChar char="●"/>
            </a:pPr>
            <a:r>
              <a:rPr lang="en-GB" sz="1700">
                <a:solidFill>
                  <a:schemeClr val="dk1"/>
                </a:solidFill>
                <a:latin typeface="Roboto"/>
                <a:ea typeface="Roboto"/>
                <a:cs typeface="Roboto"/>
                <a:sym typeface="Roboto"/>
              </a:rPr>
              <a:t>This ratio on the left is called the odds.  </a:t>
            </a:r>
            <a:endParaRPr sz="1700">
              <a:solidFill>
                <a:schemeClr val="dk1"/>
              </a:solidFill>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Roboto"/>
              <a:buChar char="●"/>
            </a:pPr>
            <a:r>
              <a:rPr lang="en-GB" sz="1700">
                <a:solidFill>
                  <a:schemeClr val="dk1"/>
                </a:solidFill>
                <a:latin typeface="Roboto"/>
                <a:ea typeface="Roboto"/>
                <a:cs typeface="Roboto"/>
                <a:sym typeface="Roboto"/>
              </a:rPr>
              <a:t>Odds are calculated as a ratio of the probability of the event divided by the probability of not the event, e.g. 0.8/(1-0.8) which has the odds of 4. </a:t>
            </a:r>
            <a:endParaRPr sz="1700">
              <a:solidFill>
                <a:schemeClr val="dk1"/>
              </a:solidFill>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Roboto"/>
              <a:buChar char="●"/>
            </a:pPr>
            <a:r>
              <a:rPr lang="en-GB" sz="1700">
                <a:solidFill>
                  <a:schemeClr val="dk1"/>
                </a:solidFill>
                <a:latin typeface="Roboto"/>
                <a:ea typeface="Roboto"/>
                <a:cs typeface="Roboto"/>
                <a:sym typeface="Roboto"/>
              </a:rPr>
              <a:t>So we could instead write: ln(odds) = b0 + b1 * X </a:t>
            </a:r>
            <a:endParaRPr sz="1700">
              <a:solidFill>
                <a:schemeClr val="dk1"/>
              </a:solidFill>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Roboto"/>
              <a:buChar char="●"/>
            </a:pPr>
            <a:r>
              <a:rPr lang="en-GB" sz="1700">
                <a:solidFill>
                  <a:schemeClr val="dk1"/>
                </a:solidFill>
                <a:latin typeface="Roboto"/>
                <a:ea typeface="Roboto"/>
                <a:cs typeface="Roboto"/>
                <a:sym typeface="Roboto"/>
              </a:rPr>
              <a:t>Because the odds are log transformed, we call this left hand side the log-odds or the probit.  </a:t>
            </a:r>
            <a:endParaRPr sz="17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8"/>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
        <p:nvSpPr>
          <p:cNvPr id="242" name="Google Shape;242;p38"/>
          <p:cNvSpPr txBox="1"/>
          <p:nvPr>
            <p:ph type="ctrTitle"/>
          </p:nvPr>
        </p:nvSpPr>
        <p:spPr>
          <a:xfrm>
            <a:off x="0" y="91440"/>
            <a:ext cx="9144000" cy="572700"/>
          </a:xfrm>
          <a:prstGeom prst="rect">
            <a:avLst/>
          </a:prstGeom>
          <a:solidFill>
            <a:srgbClr val="FF6A0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rPr b="1" lang="en-GB" sz="3000">
                <a:solidFill>
                  <a:schemeClr val="lt1"/>
                </a:solidFill>
                <a:latin typeface="Roboto"/>
                <a:ea typeface="Roboto"/>
                <a:cs typeface="Roboto"/>
                <a:sym typeface="Roboto"/>
              </a:rPr>
              <a:t>Logistic Regression Predict Probabilities </a:t>
            </a:r>
            <a:endParaRPr b="1" sz="3400">
              <a:solidFill>
                <a:schemeClr val="lt1"/>
              </a:solidFill>
              <a:latin typeface="Roboto"/>
              <a:ea typeface="Roboto"/>
              <a:cs typeface="Roboto"/>
              <a:sym typeface="Roboto"/>
            </a:endParaRPr>
          </a:p>
        </p:txBody>
      </p:sp>
      <p:sp>
        <p:nvSpPr>
          <p:cNvPr id="243" name="Google Shape;243;p38"/>
          <p:cNvSpPr txBox="1"/>
          <p:nvPr/>
        </p:nvSpPr>
        <p:spPr>
          <a:xfrm>
            <a:off x="-10050" y="4800600"/>
            <a:ext cx="9164100" cy="270600"/>
          </a:xfrm>
          <a:prstGeom prst="rect">
            <a:avLst/>
          </a:prstGeom>
          <a:solidFill>
            <a:srgbClr val="FF6A0E"/>
          </a:solidFill>
          <a:ln>
            <a:noFill/>
          </a:ln>
        </p:spPr>
        <p:txBody>
          <a:bodyPr anchorCtr="0" anchor="ctr" bIns="91425" lIns="91425" spcFirstLastPara="1" rIns="91425" wrap="square" tIns="91425">
            <a:noAutofit/>
          </a:bodyPr>
          <a:lstStyle/>
          <a:p>
            <a:pPr indent="0" lvl="0" marL="0" marR="182880" rtl="0" algn="r">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244" name="Google Shape;244;p38"/>
          <p:cNvSpPr/>
          <p:nvPr/>
        </p:nvSpPr>
        <p:spPr>
          <a:xfrm rot="10800000">
            <a:off x="8637600" y="97750"/>
            <a:ext cx="506400" cy="5664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8"/>
          <p:cNvSpPr/>
          <p:nvPr/>
        </p:nvSpPr>
        <p:spPr>
          <a:xfrm>
            <a:off x="0" y="4800600"/>
            <a:ext cx="326400" cy="2706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8"/>
          <p:cNvSpPr txBox="1"/>
          <p:nvPr/>
        </p:nvSpPr>
        <p:spPr>
          <a:xfrm>
            <a:off x="-150" y="667512"/>
            <a:ext cx="9144000" cy="4133100"/>
          </a:xfrm>
          <a:prstGeom prst="rect">
            <a:avLst/>
          </a:prstGeom>
          <a:noFill/>
          <a:ln>
            <a:noFill/>
          </a:ln>
        </p:spPr>
        <p:txBody>
          <a:bodyPr anchorCtr="0" anchor="t" bIns="274300" lIns="274300" spcFirstLastPara="1" rIns="274300" wrap="square" tIns="182875">
            <a:noAutofit/>
          </a:bodyPr>
          <a:lstStyle/>
          <a:p>
            <a:pPr indent="-336550" lvl="0" marL="457200" rtl="0" algn="l">
              <a:lnSpc>
                <a:spcPct val="150000"/>
              </a:lnSpc>
              <a:spcBef>
                <a:spcPts val="1600"/>
              </a:spcBef>
              <a:spcAft>
                <a:spcPts val="0"/>
              </a:spcAft>
              <a:buClr>
                <a:schemeClr val="dk1"/>
              </a:buClr>
              <a:buSzPts val="1700"/>
              <a:buFont typeface="Roboto"/>
              <a:buChar char="●"/>
            </a:pPr>
            <a:r>
              <a:rPr lang="en-GB" sz="1700">
                <a:solidFill>
                  <a:schemeClr val="dk1"/>
                </a:solidFill>
                <a:latin typeface="Roboto"/>
                <a:ea typeface="Roboto"/>
                <a:cs typeface="Roboto"/>
                <a:sym typeface="Roboto"/>
              </a:rPr>
              <a:t>Because the odds are log transformed, we call this left hand side the log-odds or the probit. </a:t>
            </a:r>
            <a:endParaRPr sz="1700">
              <a:solidFill>
                <a:schemeClr val="dk1"/>
              </a:solidFill>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Roboto"/>
              <a:buChar char="●"/>
            </a:pPr>
            <a:r>
              <a:rPr lang="en-GB" sz="1700">
                <a:solidFill>
                  <a:schemeClr val="dk1"/>
                </a:solidFill>
                <a:latin typeface="Roboto"/>
                <a:ea typeface="Roboto"/>
                <a:cs typeface="Roboto"/>
                <a:sym typeface="Roboto"/>
              </a:rPr>
              <a:t>We can move the exponent back to the right.  odds = e^(b0 + b1*X) </a:t>
            </a:r>
            <a:endParaRPr sz="17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9"/>
          <p:cNvPicPr preferRelativeResize="0"/>
          <p:nvPr/>
        </p:nvPicPr>
        <p:blipFill rotWithShape="1">
          <a:blip r:embed="rId3">
            <a:alphaModFix amt="27000"/>
          </a:blip>
          <a:srcRect b="0" l="0" r="0" t="0"/>
          <a:stretch/>
        </p:blipFill>
        <p:spPr>
          <a:xfrm>
            <a:off x="2595534" y="993400"/>
            <a:ext cx="4117523" cy="3347900"/>
          </a:xfrm>
          <a:prstGeom prst="rect">
            <a:avLst/>
          </a:prstGeom>
          <a:noFill/>
          <a:ln>
            <a:noFill/>
          </a:ln>
        </p:spPr>
      </p:pic>
      <p:sp>
        <p:nvSpPr>
          <p:cNvPr id="252" name="Google Shape;252;p39"/>
          <p:cNvSpPr txBox="1"/>
          <p:nvPr/>
        </p:nvSpPr>
        <p:spPr>
          <a:xfrm>
            <a:off x="-150" y="667512"/>
            <a:ext cx="9144000" cy="4136400"/>
          </a:xfrm>
          <a:prstGeom prst="rect">
            <a:avLst/>
          </a:prstGeom>
          <a:noFill/>
          <a:ln>
            <a:noFill/>
          </a:ln>
        </p:spPr>
        <p:txBody>
          <a:bodyPr anchorCtr="0" anchor="t" bIns="457200" lIns="457200" spcFirstLastPara="1" rIns="457200" wrap="square" tIns="457200">
            <a:noAutofit/>
          </a:bodyPr>
          <a:lstStyle/>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Roboto"/>
              <a:ea typeface="Roboto"/>
              <a:cs typeface="Roboto"/>
              <a:sym typeface="Roboto"/>
            </a:endParaRPr>
          </a:p>
        </p:txBody>
      </p:sp>
      <p:sp>
        <p:nvSpPr>
          <p:cNvPr id="253" name="Google Shape;253;p39"/>
          <p:cNvSpPr txBox="1"/>
          <p:nvPr/>
        </p:nvSpPr>
        <p:spPr>
          <a:xfrm>
            <a:off x="-10050" y="4800600"/>
            <a:ext cx="9164100" cy="270600"/>
          </a:xfrm>
          <a:prstGeom prst="rect">
            <a:avLst/>
          </a:prstGeom>
          <a:solidFill>
            <a:srgbClr val="FF6A0E"/>
          </a:solidFill>
          <a:ln>
            <a:noFill/>
          </a:ln>
        </p:spPr>
        <p:txBody>
          <a:bodyPr anchorCtr="0" anchor="ctr" bIns="91425" lIns="91425" spcFirstLastPara="1" rIns="91425" wrap="square" tIns="91425">
            <a:noAutofit/>
          </a:bodyPr>
          <a:lstStyle/>
          <a:p>
            <a:pPr indent="0" lvl="0" marL="0" marR="182880" rtl="0" algn="r">
              <a:lnSpc>
                <a:spcPct val="100000"/>
              </a:lnSpc>
              <a:spcBef>
                <a:spcPts val="0"/>
              </a:spcBef>
              <a:spcAft>
                <a:spcPts val="0"/>
              </a:spcAft>
              <a:buClr>
                <a:srgbClr val="000000"/>
              </a:buClr>
              <a:buSzPts val="1200"/>
              <a:buFont typeface="Arial"/>
              <a:buNone/>
            </a:pPr>
            <a:r>
              <a:rPr b="0" i="0" lang="en-GB" sz="1200" u="none" cap="none" strike="noStrike">
                <a:solidFill>
                  <a:srgbClr val="FFFFFF"/>
                </a:solidFill>
                <a:latin typeface="Roboto"/>
                <a:ea typeface="Roboto"/>
                <a:cs typeface="Roboto"/>
                <a:sym typeface="Roboto"/>
              </a:rPr>
              <a:t>© All rights reserved by Fireblaze Technologies Pvt. Ltd.</a:t>
            </a:r>
            <a:endParaRPr b="0" i="0" sz="1200" u="none" cap="none" strike="noStrike">
              <a:solidFill>
                <a:srgbClr val="FFFFFF"/>
              </a:solidFill>
              <a:latin typeface="Roboto"/>
              <a:ea typeface="Roboto"/>
              <a:cs typeface="Roboto"/>
              <a:sym typeface="Roboto"/>
            </a:endParaRPr>
          </a:p>
        </p:txBody>
      </p:sp>
      <p:sp>
        <p:nvSpPr>
          <p:cNvPr id="254" name="Google Shape;254;p39"/>
          <p:cNvSpPr/>
          <p:nvPr/>
        </p:nvSpPr>
        <p:spPr>
          <a:xfrm rot="10800000">
            <a:off x="8637600" y="97750"/>
            <a:ext cx="506400" cy="566400"/>
          </a:xfrm>
          <a:prstGeom prst="rtTriangle">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9"/>
          <p:cNvSpPr/>
          <p:nvPr/>
        </p:nvSpPr>
        <p:spPr>
          <a:xfrm>
            <a:off x="0" y="4800600"/>
            <a:ext cx="326400" cy="270600"/>
          </a:xfrm>
          <a:prstGeom prst="rtTriangle">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9"/>
          <p:cNvSpPr txBox="1"/>
          <p:nvPr/>
        </p:nvSpPr>
        <p:spPr>
          <a:xfrm>
            <a:off x="393988" y="838036"/>
            <a:ext cx="8520600" cy="3788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Clr>
                <a:srgbClr val="000000"/>
              </a:buClr>
              <a:buSzPts val="1500"/>
              <a:buFont typeface="Arial"/>
              <a:buNone/>
            </a:pPr>
            <a:r>
              <a:t/>
            </a:r>
            <a:endParaRPr sz="1500">
              <a:solidFill>
                <a:srgbClr val="695D46"/>
              </a:solidFill>
              <a:latin typeface="Roboto"/>
              <a:ea typeface="Roboto"/>
              <a:cs typeface="Roboto"/>
              <a:sym typeface="Roboto"/>
            </a:endParaRPr>
          </a:p>
          <a:p>
            <a:pPr indent="0" lvl="0" marL="0" rtl="0" algn="l">
              <a:lnSpc>
                <a:spcPct val="115000"/>
              </a:lnSpc>
              <a:spcBef>
                <a:spcPts val="1600"/>
              </a:spcBef>
              <a:spcAft>
                <a:spcPts val="0"/>
              </a:spcAft>
              <a:buClr>
                <a:srgbClr val="000000"/>
              </a:buClr>
              <a:buSzPts val="1500"/>
              <a:buFont typeface="Arial"/>
              <a:buNone/>
            </a:pPr>
            <a:r>
              <a:t/>
            </a:r>
            <a:endParaRPr sz="1500">
              <a:solidFill>
                <a:srgbClr val="695D46"/>
              </a:solidFill>
              <a:latin typeface="Roboto"/>
              <a:ea typeface="Roboto"/>
              <a:cs typeface="Roboto"/>
              <a:sym typeface="Roboto"/>
            </a:endParaRPr>
          </a:p>
          <a:p>
            <a:pPr indent="0" lvl="0" marL="0" marR="0" rtl="0" algn="l">
              <a:lnSpc>
                <a:spcPct val="115000"/>
              </a:lnSpc>
              <a:spcBef>
                <a:spcPts val="1600"/>
              </a:spcBef>
              <a:spcAft>
                <a:spcPts val="0"/>
              </a:spcAft>
              <a:buClr>
                <a:srgbClr val="000000"/>
              </a:buClr>
              <a:buSzPts val="1500"/>
              <a:buFont typeface="Arial"/>
              <a:buNone/>
            </a:pPr>
            <a:r>
              <a:t/>
            </a:r>
            <a:endParaRPr sz="1500">
              <a:solidFill>
                <a:srgbClr val="695D46"/>
              </a:solidFill>
              <a:latin typeface="Roboto"/>
              <a:ea typeface="Roboto"/>
              <a:cs typeface="Roboto"/>
              <a:sym typeface="Roboto"/>
            </a:endParaRPr>
          </a:p>
          <a:p>
            <a:pPr indent="0" lvl="0" marL="0" marR="0" rtl="0" algn="l">
              <a:lnSpc>
                <a:spcPct val="115000"/>
              </a:lnSpc>
              <a:spcBef>
                <a:spcPts val="1600"/>
              </a:spcBef>
              <a:spcAft>
                <a:spcPts val="1600"/>
              </a:spcAft>
              <a:buClr>
                <a:srgbClr val="000000"/>
              </a:buClr>
              <a:buSzPts val="1500"/>
              <a:buFont typeface="Arial"/>
              <a:buNone/>
            </a:pPr>
            <a:r>
              <a:t/>
            </a:r>
            <a:endParaRPr sz="1500">
              <a:solidFill>
                <a:srgbClr val="695D46"/>
              </a:solidFill>
              <a:latin typeface="Roboto"/>
              <a:ea typeface="Roboto"/>
              <a:cs typeface="Roboto"/>
              <a:sym typeface="Roboto"/>
            </a:endParaRPr>
          </a:p>
        </p:txBody>
      </p:sp>
      <p:cxnSp>
        <p:nvCxnSpPr>
          <p:cNvPr id="257" name="Google Shape;257;p39"/>
          <p:cNvCxnSpPr/>
          <p:nvPr/>
        </p:nvCxnSpPr>
        <p:spPr>
          <a:xfrm>
            <a:off x="2113225" y="1794250"/>
            <a:ext cx="4376100" cy="9900"/>
          </a:xfrm>
          <a:prstGeom prst="straightConnector1">
            <a:avLst/>
          </a:prstGeom>
          <a:noFill/>
          <a:ln cap="flat" cmpd="sng" w="9525">
            <a:solidFill>
              <a:schemeClr val="dk2"/>
            </a:solidFill>
            <a:prstDash val="solid"/>
            <a:round/>
            <a:headEnd len="med" w="med" type="none"/>
            <a:tailEnd len="med" w="med" type="none"/>
          </a:ln>
        </p:spPr>
      </p:cxnSp>
      <p:cxnSp>
        <p:nvCxnSpPr>
          <p:cNvPr id="258" name="Google Shape;258;p39"/>
          <p:cNvCxnSpPr/>
          <p:nvPr/>
        </p:nvCxnSpPr>
        <p:spPr>
          <a:xfrm>
            <a:off x="2113225" y="2295538"/>
            <a:ext cx="4376100" cy="9900"/>
          </a:xfrm>
          <a:prstGeom prst="straightConnector1">
            <a:avLst/>
          </a:prstGeom>
          <a:noFill/>
          <a:ln cap="flat" cmpd="sng" w="9525">
            <a:solidFill>
              <a:schemeClr val="dk2"/>
            </a:solidFill>
            <a:prstDash val="solid"/>
            <a:round/>
            <a:headEnd len="med" w="med" type="none"/>
            <a:tailEnd len="med" w="med" type="none"/>
          </a:ln>
        </p:spPr>
      </p:cxnSp>
      <p:cxnSp>
        <p:nvCxnSpPr>
          <p:cNvPr id="259" name="Google Shape;259;p39"/>
          <p:cNvCxnSpPr/>
          <p:nvPr/>
        </p:nvCxnSpPr>
        <p:spPr>
          <a:xfrm>
            <a:off x="2113225" y="2796813"/>
            <a:ext cx="4376100" cy="9900"/>
          </a:xfrm>
          <a:prstGeom prst="straightConnector1">
            <a:avLst/>
          </a:prstGeom>
          <a:noFill/>
          <a:ln cap="flat" cmpd="sng" w="9525">
            <a:solidFill>
              <a:schemeClr val="dk2"/>
            </a:solidFill>
            <a:prstDash val="solid"/>
            <a:round/>
            <a:headEnd len="med" w="med" type="none"/>
            <a:tailEnd len="med" w="med" type="none"/>
          </a:ln>
        </p:spPr>
      </p:cxnSp>
      <p:cxnSp>
        <p:nvCxnSpPr>
          <p:cNvPr id="260" name="Google Shape;260;p39"/>
          <p:cNvCxnSpPr/>
          <p:nvPr/>
        </p:nvCxnSpPr>
        <p:spPr>
          <a:xfrm>
            <a:off x="2113225" y="3376250"/>
            <a:ext cx="4376100" cy="9900"/>
          </a:xfrm>
          <a:prstGeom prst="straightConnector1">
            <a:avLst/>
          </a:prstGeom>
          <a:noFill/>
          <a:ln cap="flat" cmpd="sng" w="9525">
            <a:solidFill>
              <a:schemeClr val="dk2"/>
            </a:solidFill>
            <a:prstDash val="solid"/>
            <a:round/>
            <a:headEnd len="med" w="med" type="none"/>
            <a:tailEnd len="med" w="med" type="none"/>
          </a:ln>
        </p:spPr>
      </p:cxnSp>
      <p:cxnSp>
        <p:nvCxnSpPr>
          <p:cNvPr id="261" name="Google Shape;261;p39" title="0"/>
          <p:cNvCxnSpPr/>
          <p:nvPr/>
        </p:nvCxnSpPr>
        <p:spPr>
          <a:xfrm>
            <a:off x="2113225" y="3936850"/>
            <a:ext cx="4376100" cy="9900"/>
          </a:xfrm>
          <a:prstGeom prst="straightConnector1">
            <a:avLst/>
          </a:prstGeom>
          <a:noFill/>
          <a:ln cap="flat" cmpd="sng" w="9525">
            <a:solidFill>
              <a:schemeClr val="dk2"/>
            </a:solidFill>
            <a:prstDash val="solid"/>
            <a:round/>
            <a:headEnd len="med" w="med" type="none"/>
            <a:tailEnd len="med" w="med" type="none"/>
          </a:ln>
        </p:spPr>
      </p:cxnSp>
      <p:cxnSp>
        <p:nvCxnSpPr>
          <p:cNvPr id="262" name="Google Shape;262;p39"/>
          <p:cNvCxnSpPr/>
          <p:nvPr/>
        </p:nvCxnSpPr>
        <p:spPr>
          <a:xfrm flipH="1" rot="10800000">
            <a:off x="2488450" y="1814275"/>
            <a:ext cx="3090000" cy="2123100"/>
          </a:xfrm>
          <a:prstGeom prst="curvedConnector3">
            <a:avLst>
              <a:gd fmla="val 52260" name="adj1"/>
            </a:avLst>
          </a:prstGeom>
          <a:noFill/>
          <a:ln cap="flat" cmpd="sng" w="9525">
            <a:solidFill>
              <a:schemeClr val="dk2"/>
            </a:solidFill>
            <a:prstDash val="solid"/>
            <a:round/>
            <a:headEnd len="med" w="med" type="none"/>
            <a:tailEnd len="med" w="med" type="none"/>
          </a:ln>
        </p:spPr>
      </p:cxnSp>
      <p:sp>
        <p:nvSpPr>
          <p:cNvPr id="263" name="Google Shape;263;p39"/>
          <p:cNvSpPr txBox="1"/>
          <p:nvPr/>
        </p:nvSpPr>
        <p:spPr>
          <a:xfrm>
            <a:off x="1076550" y="3741700"/>
            <a:ext cx="87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dk1"/>
                </a:solidFill>
              </a:rPr>
              <a:t>0</a:t>
            </a:r>
            <a:endParaRPr>
              <a:solidFill>
                <a:schemeClr val="dk1"/>
              </a:solidFill>
            </a:endParaRPr>
          </a:p>
        </p:txBody>
      </p:sp>
      <p:sp>
        <p:nvSpPr>
          <p:cNvPr id="264" name="Google Shape;264;p39"/>
          <p:cNvSpPr txBox="1"/>
          <p:nvPr/>
        </p:nvSpPr>
        <p:spPr>
          <a:xfrm>
            <a:off x="1076550" y="3181100"/>
            <a:ext cx="87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0.25</a:t>
            </a:r>
            <a:endParaRPr/>
          </a:p>
        </p:txBody>
      </p:sp>
      <p:sp>
        <p:nvSpPr>
          <p:cNvPr id="265" name="Google Shape;265;p39"/>
          <p:cNvSpPr txBox="1"/>
          <p:nvPr/>
        </p:nvSpPr>
        <p:spPr>
          <a:xfrm>
            <a:off x="1076550" y="2620500"/>
            <a:ext cx="87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0.5</a:t>
            </a:r>
            <a:endParaRPr/>
          </a:p>
        </p:txBody>
      </p:sp>
      <p:sp>
        <p:nvSpPr>
          <p:cNvPr id="266" name="Google Shape;266;p39"/>
          <p:cNvSpPr txBox="1"/>
          <p:nvPr/>
        </p:nvSpPr>
        <p:spPr>
          <a:xfrm>
            <a:off x="1076550" y="2059900"/>
            <a:ext cx="87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0.75</a:t>
            </a:r>
            <a:endParaRPr/>
          </a:p>
        </p:txBody>
      </p:sp>
      <p:sp>
        <p:nvSpPr>
          <p:cNvPr id="267" name="Google Shape;267;p39"/>
          <p:cNvSpPr txBox="1"/>
          <p:nvPr/>
        </p:nvSpPr>
        <p:spPr>
          <a:xfrm>
            <a:off x="1076550" y="1561600"/>
            <a:ext cx="87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1</a:t>
            </a:r>
            <a:endParaRPr/>
          </a:p>
        </p:txBody>
      </p:sp>
      <p:sp>
        <p:nvSpPr>
          <p:cNvPr id="268" name="Google Shape;268;p39"/>
          <p:cNvSpPr txBox="1"/>
          <p:nvPr>
            <p:ph type="ctrTitle"/>
          </p:nvPr>
        </p:nvSpPr>
        <p:spPr>
          <a:xfrm>
            <a:off x="0" y="91450"/>
            <a:ext cx="9144000" cy="572700"/>
          </a:xfrm>
          <a:prstGeom prst="rect">
            <a:avLst/>
          </a:prstGeom>
          <a:solidFill>
            <a:srgbClr val="FF6A0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rPr b="1" lang="en-GB" sz="3000">
                <a:solidFill>
                  <a:schemeClr val="lt1"/>
                </a:solidFill>
                <a:latin typeface="Roboto"/>
                <a:ea typeface="Roboto"/>
                <a:cs typeface="Roboto"/>
                <a:sym typeface="Roboto"/>
              </a:rPr>
              <a:t>Logit Function</a:t>
            </a:r>
            <a:endParaRPr b="1" sz="3400">
              <a:solidFill>
                <a:schemeClr val="lt1"/>
              </a:solidFill>
              <a:latin typeface="Roboto"/>
              <a:ea typeface="Roboto"/>
              <a:cs typeface="Roboto"/>
              <a:sym typeface="Roboto"/>
            </a:endParaRPr>
          </a:p>
        </p:txBody>
      </p:sp>
      <p:sp>
        <p:nvSpPr>
          <p:cNvPr id="269" name="Google Shape;269;p39"/>
          <p:cNvSpPr/>
          <p:nvPr/>
        </p:nvSpPr>
        <p:spPr>
          <a:xfrm rot="10800000">
            <a:off x="8637600" y="97750"/>
            <a:ext cx="506400" cy="5664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pic>
        <p:nvPicPr>
          <p:cNvPr id="274" name="Google Shape;274;p40"/>
          <p:cNvPicPr preferRelativeResize="0"/>
          <p:nvPr/>
        </p:nvPicPr>
        <p:blipFill rotWithShape="1">
          <a:blip r:embed="rId3">
            <a:alphaModFix amt="27000"/>
          </a:blip>
          <a:srcRect b="0" l="0" r="0" t="0"/>
          <a:stretch/>
        </p:blipFill>
        <p:spPr>
          <a:xfrm>
            <a:off x="2698743" y="1163046"/>
            <a:ext cx="3902911" cy="3015391"/>
          </a:xfrm>
          <a:prstGeom prst="rect">
            <a:avLst/>
          </a:prstGeom>
          <a:noFill/>
          <a:ln>
            <a:noFill/>
          </a:ln>
        </p:spPr>
      </p:pic>
      <p:sp>
        <p:nvSpPr>
          <p:cNvPr id="275" name="Google Shape;275;p40"/>
          <p:cNvSpPr txBox="1"/>
          <p:nvPr/>
        </p:nvSpPr>
        <p:spPr>
          <a:xfrm>
            <a:off x="-10050" y="4800600"/>
            <a:ext cx="9164100" cy="270600"/>
          </a:xfrm>
          <a:prstGeom prst="rect">
            <a:avLst/>
          </a:prstGeom>
          <a:solidFill>
            <a:srgbClr val="FF6A0E"/>
          </a:solidFill>
          <a:ln>
            <a:noFill/>
          </a:ln>
        </p:spPr>
        <p:txBody>
          <a:bodyPr anchorCtr="0" anchor="ctr" bIns="91425" lIns="91425" spcFirstLastPara="1" rIns="91425" wrap="square" tIns="91425">
            <a:noAutofit/>
          </a:bodyPr>
          <a:lstStyle/>
          <a:p>
            <a:pPr indent="0" lvl="0" marL="0" marR="182880" rtl="0" algn="r">
              <a:lnSpc>
                <a:spcPct val="100000"/>
              </a:lnSpc>
              <a:spcBef>
                <a:spcPts val="0"/>
              </a:spcBef>
              <a:spcAft>
                <a:spcPts val="0"/>
              </a:spcAft>
              <a:buClr>
                <a:srgbClr val="000000"/>
              </a:buClr>
              <a:buSzPts val="1200"/>
              <a:buFont typeface="Arial"/>
              <a:buNone/>
            </a:pPr>
            <a:r>
              <a:rPr b="0" i="0" lang="en-GB" sz="1200" u="none" cap="none" strike="noStrike">
                <a:solidFill>
                  <a:srgbClr val="FFFFFF"/>
                </a:solidFill>
                <a:latin typeface="Roboto"/>
                <a:ea typeface="Roboto"/>
                <a:cs typeface="Roboto"/>
                <a:sym typeface="Roboto"/>
              </a:rPr>
              <a:t>© All rights reserved by Fireblaze Technologies Pvt. Ltd.</a:t>
            </a:r>
            <a:endParaRPr b="0" i="0" sz="1200" u="none" cap="none" strike="noStrike">
              <a:solidFill>
                <a:srgbClr val="FFFFFF"/>
              </a:solidFill>
              <a:latin typeface="Roboto"/>
              <a:ea typeface="Roboto"/>
              <a:cs typeface="Roboto"/>
              <a:sym typeface="Roboto"/>
            </a:endParaRPr>
          </a:p>
        </p:txBody>
      </p:sp>
      <p:sp>
        <p:nvSpPr>
          <p:cNvPr id="276" name="Google Shape;276;p40"/>
          <p:cNvSpPr/>
          <p:nvPr/>
        </p:nvSpPr>
        <p:spPr>
          <a:xfrm>
            <a:off x="0" y="4800600"/>
            <a:ext cx="326400" cy="270600"/>
          </a:xfrm>
          <a:prstGeom prst="rtTriangle">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7" name="Google Shape;277;p40"/>
          <p:cNvCxnSpPr/>
          <p:nvPr/>
        </p:nvCxnSpPr>
        <p:spPr>
          <a:xfrm flipH="1" rot="10800000">
            <a:off x="748711" y="3940265"/>
            <a:ext cx="3467400" cy="18000"/>
          </a:xfrm>
          <a:prstGeom prst="straightConnector1">
            <a:avLst/>
          </a:prstGeom>
          <a:noFill/>
          <a:ln cap="flat" cmpd="sng" w="28575">
            <a:solidFill>
              <a:schemeClr val="dk2"/>
            </a:solidFill>
            <a:prstDash val="solid"/>
            <a:round/>
            <a:headEnd len="med" w="med" type="none"/>
            <a:tailEnd len="med" w="med" type="triangle"/>
          </a:ln>
        </p:spPr>
      </p:cxnSp>
      <p:cxnSp>
        <p:nvCxnSpPr>
          <p:cNvPr id="278" name="Google Shape;278;p40"/>
          <p:cNvCxnSpPr/>
          <p:nvPr/>
        </p:nvCxnSpPr>
        <p:spPr>
          <a:xfrm rot="10800000">
            <a:off x="937671" y="1076370"/>
            <a:ext cx="0" cy="3043500"/>
          </a:xfrm>
          <a:prstGeom prst="straightConnector1">
            <a:avLst/>
          </a:prstGeom>
          <a:noFill/>
          <a:ln cap="flat" cmpd="sng" w="28575">
            <a:solidFill>
              <a:schemeClr val="dk2"/>
            </a:solidFill>
            <a:prstDash val="solid"/>
            <a:round/>
            <a:headEnd len="med" w="med" type="none"/>
            <a:tailEnd len="med" w="med" type="triangle"/>
          </a:ln>
        </p:spPr>
      </p:cxnSp>
      <p:cxnSp>
        <p:nvCxnSpPr>
          <p:cNvPr id="279" name="Google Shape;279;p40"/>
          <p:cNvCxnSpPr/>
          <p:nvPr/>
        </p:nvCxnSpPr>
        <p:spPr>
          <a:xfrm>
            <a:off x="928240" y="1561147"/>
            <a:ext cx="3240900" cy="18000"/>
          </a:xfrm>
          <a:prstGeom prst="straightConnector1">
            <a:avLst/>
          </a:prstGeom>
          <a:noFill/>
          <a:ln cap="flat" cmpd="sng" w="38100">
            <a:solidFill>
              <a:schemeClr val="dk2"/>
            </a:solidFill>
            <a:prstDash val="dot"/>
            <a:round/>
            <a:headEnd len="med" w="med" type="none"/>
            <a:tailEnd len="med" w="med" type="none"/>
          </a:ln>
        </p:spPr>
      </p:cxnSp>
      <p:cxnSp>
        <p:nvCxnSpPr>
          <p:cNvPr id="280" name="Google Shape;280;p40"/>
          <p:cNvCxnSpPr/>
          <p:nvPr/>
        </p:nvCxnSpPr>
        <p:spPr>
          <a:xfrm flipH="1" rot="10800000">
            <a:off x="1372321" y="1372438"/>
            <a:ext cx="2333700" cy="276540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40"/>
          <p:cNvCxnSpPr/>
          <p:nvPr/>
        </p:nvCxnSpPr>
        <p:spPr>
          <a:xfrm flipH="1" rot="10800000">
            <a:off x="5142910" y="3922432"/>
            <a:ext cx="3467400" cy="18000"/>
          </a:xfrm>
          <a:prstGeom prst="straightConnector1">
            <a:avLst/>
          </a:prstGeom>
          <a:noFill/>
          <a:ln cap="flat" cmpd="sng" w="28575">
            <a:solidFill>
              <a:schemeClr val="dk2"/>
            </a:solidFill>
            <a:prstDash val="solid"/>
            <a:round/>
            <a:headEnd len="med" w="med" type="none"/>
            <a:tailEnd len="med" w="med" type="triangle"/>
          </a:ln>
        </p:spPr>
      </p:cxnSp>
      <p:cxnSp>
        <p:nvCxnSpPr>
          <p:cNvPr id="282" name="Google Shape;282;p40"/>
          <p:cNvCxnSpPr/>
          <p:nvPr/>
        </p:nvCxnSpPr>
        <p:spPr>
          <a:xfrm rot="10800000">
            <a:off x="5316324" y="1062927"/>
            <a:ext cx="0" cy="3043500"/>
          </a:xfrm>
          <a:prstGeom prst="straightConnector1">
            <a:avLst/>
          </a:prstGeom>
          <a:noFill/>
          <a:ln cap="flat" cmpd="sng" w="28575">
            <a:solidFill>
              <a:schemeClr val="dk2"/>
            </a:solidFill>
            <a:prstDash val="solid"/>
            <a:round/>
            <a:headEnd len="med" w="med" type="none"/>
            <a:tailEnd len="med" w="med" type="triangle"/>
          </a:ln>
        </p:spPr>
      </p:cxnSp>
      <p:cxnSp>
        <p:nvCxnSpPr>
          <p:cNvPr id="283" name="Google Shape;283;p40"/>
          <p:cNvCxnSpPr/>
          <p:nvPr/>
        </p:nvCxnSpPr>
        <p:spPr>
          <a:xfrm>
            <a:off x="5369547" y="1561147"/>
            <a:ext cx="3240900" cy="18000"/>
          </a:xfrm>
          <a:prstGeom prst="straightConnector1">
            <a:avLst/>
          </a:prstGeom>
          <a:noFill/>
          <a:ln cap="flat" cmpd="sng" w="38100">
            <a:solidFill>
              <a:schemeClr val="dk2"/>
            </a:solidFill>
            <a:prstDash val="dot"/>
            <a:round/>
            <a:headEnd len="med" w="med" type="none"/>
            <a:tailEnd len="med" w="med" type="none"/>
          </a:ln>
        </p:spPr>
      </p:cxnSp>
      <p:cxnSp>
        <p:nvCxnSpPr>
          <p:cNvPr id="284" name="Google Shape;284;p40"/>
          <p:cNvCxnSpPr/>
          <p:nvPr/>
        </p:nvCxnSpPr>
        <p:spPr>
          <a:xfrm flipH="1" rot="10800000">
            <a:off x="5427036" y="1605998"/>
            <a:ext cx="3022200" cy="2316600"/>
          </a:xfrm>
          <a:prstGeom prst="curvedConnector3">
            <a:avLst>
              <a:gd fmla="val 50000" name="adj1"/>
            </a:avLst>
          </a:prstGeom>
          <a:noFill/>
          <a:ln cap="flat" cmpd="sng" w="9525">
            <a:solidFill>
              <a:schemeClr val="dk2"/>
            </a:solidFill>
            <a:prstDash val="solid"/>
            <a:round/>
            <a:headEnd len="med" w="med" type="none"/>
            <a:tailEnd len="med" w="med" type="none"/>
          </a:ln>
        </p:spPr>
      </p:cxnSp>
      <p:sp>
        <p:nvSpPr>
          <p:cNvPr id="285" name="Google Shape;285;p40"/>
          <p:cNvSpPr/>
          <p:nvPr/>
        </p:nvSpPr>
        <p:spPr>
          <a:xfrm>
            <a:off x="2751792" y="1453403"/>
            <a:ext cx="198600" cy="125700"/>
          </a:xfrm>
          <a:prstGeom prst="ellipse">
            <a:avLst/>
          </a:prstGeom>
          <a:solidFill>
            <a:srgbClr val="FF6A0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0"/>
          <p:cNvSpPr/>
          <p:nvPr/>
        </p:nvSpPr>
        <p:spPr>
          <a:xfrm>
            <a:off x="2968477" y="1453403"/>
            <a:ext cx="198600" cy="125700"/>
          </a:xfrm>
          <a:prstGeom prst="ellipse">
            <a:avLst/>
          </a:prstGeom>
          <a:solidFill>
            <a:srgbClr val="FF6A0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0"/>
          <p:cNvSpPr/>
          <p:nvPr/>
        </p:nvSpPr>
        <p:spPr>
          <a:xfrm>
            <a:off x="3185162" y="1453403"/>
            <a:ext cx="198600" cy="125700"/>
          </a:xfrm>
          <a:prstGeom prst="ellipse">
            <a:avLst/>
          </a:prstGeom>
          <a:solidFill>
            <a:srgbClr val="FF6A0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0"/>
          <p:cNvSpPr/>
          <p:nvPr/>
        </p:nvSpPr>
        <p:spPr>
          <a:xfrm>
            <a:off x="3401847" y="1453403"/>
            <a:ext cx="198600" cy="125700"/>
          </a:xfrm>
          <a:prstGeom prst="ellipse">
            <a:avLst/>
          </a:prstGeom>
          <a:solidFill>
            <a:srgbClr val="FF6A0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0"/>
          <p:cNvSpPr/>
          <p:nvPr/>
        </p:nvSpPr>
        <p:spPr>
          <a:xfrm>
            <a:off x="3690760" y="1453403"/>
            <a:ext cx="198600" cy="125700"/>
          </a:xfrm>
          <a:prstGeom prst="ellipse">
            <a:avLst/>
          </a:prstGeom>
          <a:solidFill>
            <a:srgbClr val="FF6A0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0"/>
          <p:cNvSpPr/>
          <p:nvPr/>
        </p:nvSpPr>
        <p:spPr>
          <a:xfrm>
            <a:off x="3907445" y="1453403"/>
            <a:ext cx="198600" cy="125700"/>
          </a:xfrm>
          <a:prstGeom prst="ellipse">
            <a:avLst/>
          </a:prstGeom>
          <a:solidFill>
            <a:srgbClr val="FF6A0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0"/>
          <p:cNvSpPr/>
          <p:nvPr/>
        </p:nvSpPr>
        <p:spPr>
          <a:xfrm>
            <a:off x="1018312" y="3786888"/>
            <a:ext cx="198600" cy="125700"/>
          </a:xfrm>
          <a:prstGeom prst="ellipse">
            <a:avLst/>
          </a:prstGeom>
          <a:solidFill>
            <a:srgbClr val="FF6A0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0"/>
          <p:cNvSpPr/>
          <p:nvPr/>
        </p:nvSpPr>
        <p:spPr>
          <a:xfrm>
            <a:off x="2101737" y="3786888"/>
            <a:ext cx="198600" cy="125700"/>
          </a:xfrm>
          <a:prstGeom prst="ellipse">
            <a:avLst/>
          </a:prstGeom>
          <a:solidFill>
            <a:srgbClr val="FF6A0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0"/>
          <p:cNvSpPr/>
          <p:nvPr/>
        </p:nvSpPr>
        <p:spPr>
          <a:xfrm>
            <a:off x="1307225" y="3786888"/>
            <a:ext cx="198600" cy="125700"/>
          </a:xfrm>
          <a:prstGeom prst="ellipse">
            <a:avLst/>
          </a:prstGeom>
          <a:solidFill>
            <a:srgbClr val="FF6A0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0"/>
          <p:cNvSpPr/>
          <p:nvPr/>
        </p:nvSpPr>
        <p:spPr>
          <a:xfrm>
            <a:off x="1596138" y="3786888"/>
            <a:ext cx="198600" cy="125700"/>
          </a:xfrm>
          <a:prstGeom prst="ellipse">
            <a:avLst/>
          </a:prstGeom>
          <a:solidFill>
            <a:srgbClr val="FF6A0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0"/>
          <p:cNvSpPr/>
          <p:nvPr/>
        </p:nvSpPr>
        <p:spPr>
          <a:xfrm>
            <a:off x="1885052" y="3786888"/>
            <a:ext cx="198600" cy="125700"/>
          </a:xfrm>
          <a:prstGeom prst="ellipse">
            <a:avLst/>
          </a:prstGeom>
          <a:solidFill>
            <a:srgbClr val="FF6A0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0"/>
          <p:cNvSpPr/>
          <p:nvPr/>
        </p:nvSpPr>
        <p:spPr>
          <a:xfrm>
            <a:off x="7324854" y="1375787"/>
            <a:ext cx="198600" cy="161700"/>
          </a:xfrm>
          <a:prstGeom prst="ellipse">
            <a:avLst/>
          </a:prstGeom>
          <a:solidFill>
            <a:srgbClr val="FF6A0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0"/>
          <p:cNvSpPr/>
          <p:nvPr/>
        </p:nvSpPr>
        <p:spPr>
          <a:xfrm>
            <a:off x="7541539" y="1375787"/>
            <a:ext cx="198600" cy="161700"/>
          </a:xfrm>
          <a:prstGeom prst="ellipse">
            <a:avLst/>
          </a:prstGeom>
          <a:solidFill>
            <a:srgbClr val="FF6A0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0"/>
          <p:cNvSpPr/>
          <p:nvPr/>
        </p:nvSpPr>
        <p:spPr>
          <a:xfrm>
            <a:off x="7758224" y="1375787"/>
            <a:ext cx="198600" cy="161700"/>
          </a:xfrm>
          <a:prstGeom prst="ellipse">
            <a:avLst/>
          </a:prstGeom>
          <a:solidFill>
            <a:srgbClr val="FF6A0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0"/>
          <p:cNvSpPr/>
          <p:nvPr/>
        </p:nvSpPr>
        <p:spPr>
          <a:xfrm>
            <a:off x="7974909" y="1375787"/>
            <a:ext cx="198600" cy="161700"/>
          </a:xfrm>
          <a:prstGeom prst="ellipse">
            <a:avLst/>
          </a:prstGeom>
          <a:solidFill>
            <a:srgbClr val="FF6A0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0"/>
          <p:cNvSpPr/>
          <p:nvPr/>
        </p:nvSpPr>
        <p:spPr>
          <a:xfrm>
            <a:off x="8191594" y="1375787"/>
            <a:ext cx="198600" cy="161700"/>
          </a:xfrm>
          <a:prstGeom prst="ellipse">
            <a:avLst/>
          </a:prstGeom>
          <a:solidFill>
            <a:srgbClr val="FF6A0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0"/>
          <p:cNvSpPr/>
          <p:nvPr/>
        </p:nvSpPr>
        <p:spPr>
          <a:xfrm>
            <a:off x="8408279" y="1375787"/>
            <a:ext cx="198600" cy="161700"/>
          </a:xfrm>
          <a:prstGeom prst="ellipse">
            <a:avLst/>
          </a:prstGeom>
          <a:solidFill>
            <a:srgbClr val="FF6A0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302" name="Google Shape;302;p40"/>
          <p:cNvSpPr/>
          <p:nvPr/>
        </p:nvSpPr>
        <p:spPr>
          <a:xfrm>
            <a:off x="5374690" y="3709272"/>
            <a:ext cx="198600" cy="161700"/>
          </a:xfrm>
          <a:prstGeom prst="ellipse">
            <a:avLst/>
          </a:prstGeom>
          <a:solidFill>
            <a:srgbClr val="FF6A0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0"/>
          <p:cNvSpPr/>
          <p:nvPr/>
        </p:nvSpPr>
        <p:spPr>
          <a:xfrm>
            <a:off x="5591375" y="3777904"/>
            <a:ext cx="198600" cy="161700"/>
          </a:xfrm>
          <a:prstGeom prst="ellipse">
            <a:avLst/>
          </a:prstGeom>
          <a:solidFill>
            <a:srgbClr val="FF6A0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0"/>
          <p:cNvSpPr/>
          <p:nvPr/>
        </p:nvSpPr>
        <p:spPr>
          <a:xfrm>
            <a:off x="5808060" y="3777904"/>
            <a:ext cx="198600" cy="161700"/>
          </a:xfrm>
          <a:prstGeom prst="ellipse">
            <a:avLst/>
          </a:prstGeom>
          <a:solidFill>
            <a:srgbClr val="FF6A0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0"/>
          <p:cNvSpPr/>
          <p:nvPr/>
        </p:nvSpPr>
        <p:spPr>
          <a:xfrm>
            <a:off x="6096973" y="3777904"/>
            <a:ext cx="198600" cy="161700"/>
          </a:xfrm>
          <a:prstGeom prst="ellipse">
            <a:avLst/>
          </a:prstGeom>
          <a:solidFill>
            <a:srgbClr val="FF6A0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0"/>
          <p:cNvSpPr/>
          <p:nvPr/>
        </p:nvSpPr>
        <p:spPr>
          <a:xfrm>
            <a:off x="6313658" y="3777904"/>
            <a:ext cx="198600" cy="161700"/>
          </a:xfrm>
          <a:prstGeom prst="ellipse">
            <a:avLst/>
          </a:prstGeom>
          <a:solidFill>
            <a:srgbClr val="FF6A0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0"/>
          <p:cNvSpPr txBox="1"/>
          <p:nvPr/>
        </p:nvSpPr>
        <p:spPr>
          <a:xfrm>
            <a:off x="399110" y="1507264"/>
            <a:ext cx="48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Y-1</a:t>
            </a:r>
            <a:endParaRPr/>
          </a:p>
        </p:txBody>
      </p:sp>
      <p:sp>
        <p:nvSpPr>
          <p:cNvPr id="308" name="Google Shape;308;p40"/>
          <p:cNvSpPr txBox="1"/>
          <p:nvPr/>
        </p:nvSpPr>
        <p:spPr>
          <a:xfrm>
            <a:off x="377025" y="3552080"/>
            <a:ext cx="48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Y-0</a:t>
            </a:r>
            <a:endParaRPr/>
          </a:p>
        </p:txBody>
      </p:sp>
      <p:sp>
        <p:nvSpPr>
          <p:cNvPr id="309" name="Google Shape;309;p40"/>
          <p:cNvSpPr txBox="1"/>
          <p:nvPr/>
        </p:nvSpPr>
        <p:spPr>
          <a:xfrm>
            <a:off x="4641482" y="1507264"/>
            <a:ext cx="621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Y-1</a:t>
            </a:r>
            <a:endParaRPr/>
          </a:p>
        </p:txBody>
      </p:sp>
      <p:sp>
        <p:nvSpPr>
          <p:cNvPr id="310" name="Google Shape;310;p40"/>
          <p:cNvSpPr txBox="1"/>
          <p:nvPr/>
        </p:nvSpPr>
        <p:spPr>
          <a:xfrm>
            <a:off x="4688734" y="3599141"/>
            <a:ext cx="56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Y-0</a:t>
            </a:r>
            <a:endParaRPr/>
          </a:p>
        </p:txBody>
      </p:sp>
      <p:sp>
        <p:nvSpPr>
          <p:cNvPr id="311" name="Google Shape;311;p40"/>
          <p:cNvSpPr txBox="1"/>
          <p:nvPr/>
        </p:nvSpPr>
        <p:spPr>
          <a:xfrm>
            <a:off x="517785" y="2098989"/>
            <a:ext cx="19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12" name="Google Shape;312;p40"/>
          <p:cNvSpPr txBox="1"/>
          <p:nvPr/>
        </p:nvSpPr>
        <p:spPr>
          <a:xfrm>
            <a:off x="1471421" y="911610"/>
            <a:ext cx="2022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Roboto"/>
                <a:ea typeface="Roboto"/>
                <a:cs typeface="Roboto"/>
                <a:sym typeface="Roboto"/>
              </a:rPr>
              <a:t>Linear Regression</a:t>
            </a:r>
            <a:endParaRPr b="1" sz="1800">
              <a:latin typeface="Roboto"/>
              <a:ea typeface="Roboto"/>
              <a:cs typeface="Roboto"/>
              <a:sym typeface="Roboto"/>
            </a:endParaRPr>
          </a:p>
        </p:txBody>
      </p:sp>
      <p:sp>
        <p:nvSpPr>
          <p:cNvPr id="313" name="Google Shape;313;p40"/>
          <p:cNvSpPr txBox="1"/>
          <p:nvPr>
            <p:ph type="ctrTitle"/>
          </p:nvPr>
        </p:nvSpPr>
        <p:spPr>
          <a:xfrm>
            <a:off x="0" y="91465"/>
            <a:ext cx="9144000" cy="572700"/>
          </a:xfrm>
          <a:prstGeom prst="rect">
            <a:avLst/>
          </a:prstGeom>
          <a:solidFill>
            <a:srgbClr val="FF6A0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rPr b="1" lang="en-GB" sz="2900">
                <a:solidFill>
                  <a:schemeClr val="lt1"/>
                </a:solidFill>
                <a:latin typeface="Roboto"/>
                <a:ea typeface="Roboto"/>
                <a:cs typeface="Roboto"/>
                <a:sym typeface="Roboto"/>
              </a:rPr>
              <a:t>Comparison of Linear and Logistic Regression</a:t>
            </a:r>
            <a:endParaRPr b="1" sz="3300">
              <a:solidFill>
                <a:schemeClr val="lt1"/>
              </a:solidFill>
              <a:latin typeface="Roboto"/>
              <a:ea typeface="Roboto"/>
              <a:cs typeface="Roboto"/>
              <a:sym typeface="Roboto"/>
            </a:endParaRPr>
          </a:p>
        </p:txBody>
      </p:sp>
      <p:sp>
        <p:nvSpPr>
          <p:cNvPr id="314" name="Google Shape;314;p40"/>
          <p:cNvSpPr txBox="1"/>
          <p:nvPr/>
        </p:nvSpPr>
        <p:spPr>
          <a:xfrm>
            <a:off x="5869790" y="913197"/>
            <a:ext cx="1757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latin typeface="Roboto"/>
                <a:ea typeface="Roboto"/>
                <a:cs typeface="Roboto"/>
                <a:sym typeface="Roboto"/>
              </a:rPr>
              <a:t>Logistics Regression</a:t>
            </a:r>
            <a:endParaRPr b="1" sz="1800">
              <a:latin typeface="Roboto"/>
              <a:ea typeface="Roboto"/>
              <a:cs typeface="Roboto"/>
              <a:sym typeface="Roboto"/>
            </a:endParaRPr>
          </a:p>
        </p:txBody>
      </p:sp>
      <p:sp>
        <p:nvSpPr>
          <p:cNvPr id="315" name="Google Shape;315;p40"/>
          <p:cNvSpPr/>
          <p:nvPr/>
        </p:nvSpPr>
        <p:spPr>
          <a:xfrm rot="10800000">
            <a:off x="8637600" y="97750"/>
            <a:ext cx="506400" cy="566400"/>
          </a:xfrm>
          <a:prstGeom prst="rtTriangle">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41"/>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
        <p:nvSpPr>
          <p:cNvPr id="321" name="Google Shape;321;p41"/>
          <p:cNvSpPr txBox="1"/>
          <p:nvPr>
            <p:ph type="ctrTitle"/>
          </p:nvPr>
        </p:nvSpPr>
        <p:spPr>
          <a:xfrm>
            <a:off x="0" y="91440"/>
            <a:ext cx="9144000" cy="572700"/>
          </a:xfrm>
          <a:prstGeom prst="rect">
            <a:avLst/>
          </a:prstGeom>
          <a:solidFill>
            <a:srgbClr val="FF6A0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rPr b="1" lang="en-GB" sz="3000">
                <a:solidFill>
                  <a:schemeClr val="lt1"/>
                </a:solidFill>
                <a:latin typeface="Roboto"/>
                <a:ea typeface="Roboto"/>
                <a:cs typeface="Roboto"/>
                <a:sym typeface="Roboto"/>
              </a:rPr>
              <a:t>Learning the Logistic Regression Model</a:t>
            </a:r>
            <a:endParaRPr b="1" sz="3400">
              <a:solidFill>
                <a:schemeClr val="lt1"/>
              </a:solidFill>
              <a:latin typeface="Roboto"/>
              <a:ea typeface="Roboto"/>
              <a:cs typeface="Roboto"/>
              <a:sym typeface="Roboto"/>
            </a:endParaRPr>
          </a:p>
        </p:txBody>
      </p:sp>
      <p:sp>
        <p:nvSpPr>
          <p:cNvPr id="322" name="Google Shape;322;p41"/>
          <p:cNvSpPr txBox="1"/>
          <p:nvPr/>
        </p:nvSpPr>
        <p:spPr>
          <a:xfrm>
            <a:off x="-10050" y="4800600"/>
            <a:ext cx="9164100" cy="270600"/>
          </a:xfrm>
          <a:prstGeom prst="rect">
            <a:avLst/>
          </a:prstGeom>
          <a:solidFill>
            <a:srgbClr val="FF6A0E"/>
          </a:solidFill>
          <a:ln>
            <a:noFill/>
          </a:ln>
        </p:spPr>
        <p:txBody>
          <a:bodyPr anchorCtr="0" anchor="ctr" bIns="91425" lIns="91425" spcFirstLastPara="1" rIns="91425" wrap="square" tIns="91425">
            <a:noAutofit/>
          </a:bodyPr>
          <a:lstStyle/>
          <a:p>
            <a:pPr indent="0" lvl="0" marL="0" marR="182880" rtl="0" algn="r">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23" name="Google Shape;323;p41"/>
          <p:cNvSpPr/>
          <p:nvPr/>
        </p:nvSpPr>
        <p:spPr>
          <a:xfrm rot="10800000">
            <a:off x="8637600" y="97750"/>
            <a:ext cx="506400" cy="5664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1"/>
          <p:cNvSpPr/>
          <p:nvPr/>
        </p:nvSpPr>
        <p:spPr>
          <a:xfrm>
            <a:off x="0" y="4800600"/>
            <a:ext cx="326400" cy="2706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1"/>
          <p:cNvSpPr txBox="1"/>
          <p:nvPr/>
        </p:nvSpPr>
        <p:spPr>
          <a:xfrm>
            <a:off x="-150" y="667512"/>
            <a:ext cx="9144000" cy="4133100"/>
          </a:xfrm>
          <a:prstGeom prst="rect">
            <a:avLst/>
          </a:prstGeom>
          <a:noFill/>
          <a:ln>
            <a:noFill/>
          </a:ln>
        </p:spPr>
        <p:txBody>
          <a:bodyPr anchorCtr="0" anchor="t" bIns="274300" lIns="274300" spcFirstLastPara="1" rIns="274300" wrap="square" tIns="182875">
            <a:noAutofit/>
          </a:bodyPr>
          <a:lstStyle/>
          <a:p>
            <a:pPr indent="-336550" lvl="0" marL="457200" rtl="0" algn="l">
              <a:lnSpc>
                <a:spcPct val="150000"/>
              </a:lnSpc>
              <a:spcBef>
                <a:spcPts val="1600"/>
              </a:spcBef>
              <a:spcAft>
                <a:spcPts val="0"/>
              </a:spcAft>
              <a:buClr>
                <a:schemeClr val="dk1"/>
              </a:buClr>
              <a:buSzPts val="1700"/>
              <a:buFont typeface="Roboto"/>
              <a:buChar char="●"/>
            </a:pPr>
            <a:r>
              <a:rPr lang="en-GB" sz="1700">
                <a:solidFill>
                  <a:schemeClr val="dk1"/>
                </a:solidFill>
                <a:latin typeface="Roboto"/>
                <a:ea typeface="Roboto"/>
                <a:cs typeface="Roboto"/>
                <a:sym typeface="Roboto"/>
              </a:rPr>
              <a:t>The coefficients (beta) of the logistic regression algorithm must be estimated from your training data. </a:t>
            </a:r>
            <a:endParaRPr sz="1700">
              <a:solidFill>
                <a:schemeClr val="dk1"/>
              </a:solidFill>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Roboto"/>
              <a:buChar char="●"/>
            </a:pPr>
            <a:r>
              <a:rPr lang="en-GB" sz="1700">
                <a:solidFill>
                  <a:schemeClr val="dk1"/>
                </a:solidFill>
                <a:latin typeface="Roboto"/>
                <a:ea typeface="Roboto"/>
                <a:cs typeface="Roboto"/>
                <a:sym typeface="Roboto"/>
              </a:rPr>
              <a:t>This is done by using maximum-likelihood estimation. (MLE)  </a:t>
            </a:r>
            <a:endParaRPr sz="1700">
              <a:solidFill>
                <a:schemeClr val="dk1"/>
              </a:solidFill>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Roboto"/>
              <a:buChar char="●"/>
            </a:pPr>
            <a:r>
              <a:rPr lang="en-GB" sz="1700">
                <a:solidFill>
                  <a:schemeClr val="dk1"/>
                </a:solidFill>
                <a:latin typeface="Roboto"/>
                <a:ea typeface="Roboto"/>
                <a:cs typeface="Roboto"/>
                <a:sym typeface="Roboto"/>
              </a:rPr>
              <a:t>The best coefficients would result in a model that would predict a value very close to 1 (belongs to class for ex.male)and a value very close to 0 (belongs to class for ex.female). </a:t>
            </a:r>
            <a:endParaRPr sz="1700">
              <a:solidFill>
                <a:schemeClr val="dk1"/>
              </a:solidFill>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Roboto"/>
              <a:buChar char="●"/>
            </a:pPr>
            <a:r>
              <a:rPr lang="en-GB" sz="1700">
                <a:solidFill>
                  <a:schemeClr val="dk1"/>
                </a:solidFill>
                <a:latin typeface="Roboto"/>
                <a:ea typeface="Roboto"/>
                <a:cs typeface="Roboto"/>
                <a:sym typeface="Roboto"/>
              </a:rPr>
              <a:t>The MLE that minimize the error in the probabilities predicted by the model. MLE is a minimization algorithm is used to optimize the best value for the coefficients for your training data. </a:t>
            </a:r>
            <a:endParaRPr sz="1700">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42"/>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
        <p:nvSpPr>
          <p:cNvPr id="331" name="Google Shape;331;p42"/>
          <p:cNvSpPr txBox="1"/>
          <p:nvPr>
            <p:ph type="ctrTitle"/>
          </p:nvPr>
        </p:nvSpPr>
        <p:spPr>
          <a:xfrm>
            <a:off x="0" y="91440"/>
            <a:ext cx="9144000" cy="572700"/>
          </a:xfrm>
          <a:prstGeom prst="rect">
            <a:avLst/>
          </a:prstGeom>
          <a:solidFill>
            <a:srgbClr val="FF6A0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rPr b="1" lang="en-GB" sz="3000">
                <a:solidFill>
                  <a:schemeClr val="lt1"/>
                </a:solidFill>
                <a:latin typeface="Roboto"/>
                <a:ea typeface="Roboto"/>
                <a:cs typeface="Roboto"/>
                <a:sym typeface="Roboto"/>
              </a:rPr>
              <a:t>Assumptions of Logistic Regression </a:t>
            </a:r>
            <a:endParaRPr b="1" sz="3400">
              <a:solidFill>
                <a:schemeClr val="lt1"/>
              </a:solidFill>
              <a:latin typeface="Roboto"/>
              <a:ea typeface="Roboto"/>
              <a:cs typeface="Roboto"/>
              <a:sym typeface="Roboto"/>
            </a:endParaRPr>
          </a:p>
        </p:txBody>
      </p:sp>
      <p:sp>
        <p:nvSpPr>
          <p:cNvPr id="332" name="Google Shape;332;p42"/>
          <p:cNvSpPr txBox="1"/>
          <p:nvPr/>
        </p:nvSpPr>
        <p:spPr>
          <a:xfrm>
            <a:off x="-10050" y="4800600"/>
            <a:ext cx="9164100" cy="270600"/>
          </a:xfrm>
          <a:prstGeom prst="rect">
            <a:avLst/>
          </a:prstGeom>
          <a:solidFill>
            <a:srgbClr val="FF6A0E"/>
          </a:solidFill>
          <a:ln>
            <a:noFill/>
          </a:ln>
        </p:spPr>
        <p:txBody>
          <a:bodyPr anchorCtr="0" anchor="ctr" bIns="91425" lIns="91425" spcFirstLastPara="1" rIns="91425" wrap="square" tIns="91425">
            <a:noAutofit/>
          </a:bodyPr>
          <a:lstStyle/>
          <a:p>
            <a:pPr indent="0" lvl="0" marL="0" marR="182880" rtl="0" algn="r">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33" name="Google Shape;333;p42"/>
          <p:cNvSpPr/>
          <p:nvPr/>
        </p:nvSpPr>
        <p:spPr>
          <a:xfrm rot="10800000">
            <a:off x="8637600" y="97750"/>
            <a:ext cx="506400" cy="5664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2"/>
          <p:cNvSpPr/>
          <p:nvPr/>
        </p:nvSpPr>
        <p:spPr>
          <a:xfrm>
            <a:off x="0" y="4800600"/>
            <a:ext cx="326400" cy="2706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2"/>
          <p:cNvSpPr txBox="1"/>
          <p:nvPr/>
        </p:nvSpPr>
        <p:spPr>
          <a:xfrm>
            <a:off x="-150" y="667512"/>
            <a:ext cx="9144000" cy="4133100"/>
          </a:xfrm>
          <a:prstGeom prst="rect">
            <a:avLst/>
          </a:prstGeom>
          <a:noFill/>
          <a:ln>
            <a:noFill/>
          </a:ln>
        </p:spPr>
        <p:txBody>
          <a:bodyPr anchorCtr="0" anchor="t" bIns="274300" lIns="274300" spcFirstLastPara="1" rIns="274300" wrap="square" tIns="91425">
            <a:noAutofit/>
          </a:bodyPr>
          <a:lstStyle/>
          <a:p>
            <a:pPr indent="-330200" lvl="0" marL="457200" rtl="0" algn="l">
              <a:lnSpc>
                <a:spcPct val="150000"/>
              </a:lnSpc>
              <a:spcBef>
                <a:spcPts val="1600"/>
              </a:spcBef>
              <a:spcAft>
                <a:spcPts val="0"/>
              </a:spcAft>
              <a:buClr>
                <a:schemeClr val="dk1"/>
              </a:buClr>
              <a:buSzPts val="1600"/>
              <a:buFont typeface="Roboto"/>
              <a:buChar char="●"/>
            </a:pPr>
            <a:r>
              <a:rPr b="1" lang="en-GB" sz="1600">
                <a:solidFill>
                  <a:schemeClr val="dk1"/>
                </a:solidFill>
                <a:latin typeface="Roboto"/>
                <a:ea typeface="Roboto"/>
                <a:cs typeface="Roboto"/>
                <a:sym typeface="Roboto"/>
              </a:rPr>
              <a:t>Binary output variable :-</a:t>
            </a:r>
            <a:r>
              <a:rPr lang="en-GB" sz="1600">
                <a:solidFill>
                  <a:schemeClr val="dk1"/>
                </a:solidFill>
                <a:latin typeface="Roboto"/>
                <a:ea typeface="Roboto"/>
                <a:cs typeface="Roboto"/>
                <a:sym typeface="Roboto"/>
              </a:rPr>
              <a:t> This might be obvious. Logistic regression is intended for binary (two class) classification problem. </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b="1" lang="en-GB" sz="1600">
                <a:solidFill>
                  <a:schemeClr val="dk1"/>
                </a:solidFill>
                <a:latin typeface="Roboto"/>
                <a:ea typeface="Roboto"/>
                <a:cs typeface="Roboto"/>
                <a:sym typeface="Roboto"/>
              </a:rPr>
              <a:t>Remove Noise :- </a:t>
            </a:r>
            <a:r>
              <a:rPr lang="en-GB" sz="1600">
                <a:solidFill>
                  <a:schemeClr val="dk1"/>
                </a:solidFill>
                <a:latin typeface="Roboto"/>
                <a:ea typeface="Roboto"/>
                <a:cs typeface="Roboto"/>
                <a:sym typeface="Roboto"/>
              </a:rPr>
              <a:t>Logistic regression assumes no error in the o/p variable (Y). </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b="1" lang="en-GB" sz="1600">
                <a:solidFill>
                  <a:schemeClr val="dk1"/>
                </a:solidFill>
                <a:latin typeface="Roboto"/>
                <a:ea typeface="Roboto"/>
                <a:cs typeface="Roboto"/>
                <a:sym typeface="Roboto"/>
              </a:rPr>
              <a:t>Gaussian Distribution :-</a:t>
            </a:r>
            <a:r>
              <a:rPr lang="en-GB" sz="1600">
                <a:solidFill>
                  <a:schemeClr val="dk1"/>
                </a:solidFill>
                <a:latin typeface="Roboto"/>
                <a:ea typeface="Roboto"/>
                <a:cs typeface="Roboto"/>
                <a:sym typeface="Roboto"/>
              </a:rPr>
              <a:t> Logistic Regression is a linear regression. It does assume a linear relationship between the i/p variables with the o/p.  </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b="1" lang="en-GB" sz="1600">
                <a:solidFill>
                  <a:schemeClr val="dk1"/>
                </a:solidFill>
                <a:latin typeface="Roboto"/>
                <a:ea typeface="Roboto"/>
                <a:cs typeface="Roboto"/>
                <a:sym typeface="Roboto"/>
              </a:rPr>
              <a:t>Remove correlated i/p :-</a:t>
            </a:r>
            <a:r>
              <a:rPr lang="en-GB" sz="1600">
                <a:solidFill>
                  <a:schemeClr val="dk1"/>
                </a:solidFill>
                <a:latin typeface="Roboto"/>
                <a:ea typeface="Roboto"/>
                <a:cs typeface="Roboto"/>
                <a:sym typeface="Roboto"/>
              </a:rPr>
              <a:t> The model can overfit if you have multiple highly-correlated i/p. Consider calculating the pairwise correlation between all i/p &amp; removing highly correlated i/p.  </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b="1" lang="en-GB" sz="1600">
                <a:solidFill>
                  <a:schemeClr val="dk1"/>
                </a:solidFill>
                <a:latin typeface="Roboto"/>
                <a:ea typeface="Roboto"/>
                <a:cs typeface="Roboto"/>
                <a:sym typeface="Roboto"/>
              </a:rPr>
              <a:t>Fail to Converge :-</a:t>
            </a:r>
            <a:r>
              <a:rPr lang="en-GB" sz="1600">
                <a:solidFill>
                  <a:schemeClr val="dk1"/>
                </a:solidFill>
                <a:latin typeface="Roboto"/>
                <a:ea typeface="Roboto"/>
                <a:cs typeface="Roboto"/>
                <a:sym typeface="Roboto"/>
              </a:rPr>
              <a:t> This can happen if there are many highly correlated i/p in dataset.(e.g. lots of zeros in your input data).   </a:t>
            </a:r>
            <a:endParaRPr sz="1600">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43"/>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
        <p:nvSpPr>
          <p:cNvPr id="341" name="Google Shape;341;p43"/>
          <p:cNvSpPr txBox="1"/>
          <p:nvPr>
            <p:ph type="ctrTitle"/>
          </p:nvPr>
        </p:nvSpPr>
        <p:spPr>
          <a:xfrm>
            <a:off x="0" y="91440"/>
            <a:ext cx="9144000" cy="572700"/>
          </a:xfrm>
          <a:prstGeom prst="rect">
            <a:avLst/>
          </a:prstGeom>
          <a:solidFill>
            <a:srgbClr val="FF6A0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rPr b="1" lang="en-GB" sz="3000">
                <a:solidFill>
                  <a:schemeClr val="lt1"/>
                </a:solidFill>
                <a:latin typeface="Roboto"/>
                <a:ea typeface="Roboto"/>
                <a:cs typeface="Roboto"/>
                <a:sym typeface="Roboto"/>
              </a:rPr>
              <a:t>Types of Logistic Regression</a:t>
            </a:r>
            <a:endParaRPr b="1" sz="3400">
              <a:solidFill>
                <a:schemeClr val="lt1"/>
              </a:solidFill>
              <a:latin typeface="Roboto"/>
              <a:ea typeface="Roboto"/>
              <a:cs typeface="Roboto"/>
              <a:sym typeface="Roboto"/>
            </a:endParaRPr>
          </a:p>
        </p:txBody>
      </p:sp>
      <p:sp>
        <p:nvSpPr>
          <p:cNvPr id="342" name="Google Shape;342;p43"/>
          <p:cNvSpPr txBox="1"/>
          <p:nvPr/>
        </p:nvSpPr>
        <p:spPr>
          <a:xfrm>
            <a:off x="-10050" y="4800600"/>
            <a:ext cx="9164100" cy="270600"/>
          </a:xfrm>
          <a:prstGeom prst="rect">
            <a:avLst/>
          </a:prstGeom>
          <a:solidFill>
            <a:srgbClr val="FF6A0E"/>
          </a:solidFill>
          <a:ln>
            <a:noFill/>
          </a:ln>
        </p:spPr>
        <p:txBody>
          <a:bodyPr anchorCtr="0" anchor="ctr" bIns="91425" lIns="91425" spcFirstLastPara="1" rIns="91425" wrap="square" tIns="91425">
            <a:noAutofit/>
          </a:bodyPr>
          <a:lstStyle/>
          <a:p>
            <a:pPr indent="0" lvl="0" marL="0" marR="182880" rtl="0" algn="r">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43" name="Google Shape;343;p43"/>
          <p:cNvSpPr/>
          <p:nvPr/>
        </p:nvSpPr>
        <p:spPr>
          <a:xfrm rot="10800000">
            <a:off x="8637600" y="97750"/>
            <a:ext cx="506400" cy="5664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3"/>
          <p:cNvSpPr/>
          <p:nvPr/>
        </p:nvSpPr>
        <p:spPr>
          <a:xfrm>
            <a:off x="0" y="4800600"/>
            <a:ext cx="326400" cy="2706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3"/>
          <p:cNvSpPr txBox="1"/>
          <p:nvPr/>
        </p:nvSpPr>
        <p:spPr>
          <a:xfrm>
            <a:off x="-150" y="667512"/>
            <a:ext cx="9144000" cy="4133100"/>
          </a:xfrm>
          <a:prstGeom prst="rect">
            <a:avLst/>
          </a:prstGeom>
          <a:noFill/>
          <a:ln>
            <a:noFill/>
          </a:ln>
        </p:spPr>
        <p:txBody>
          <a:bodyPr anchorCtr="0" anchor="t" bIns="274300" lIns="274300" spcFirstLastPara="1" rIns="274300" wrap="square" tIns="182875">
            <a:noAutofit/>
          </a:bodyPr>
          <a:lstStyle/>
          <a:p>
            <a:pPr indent="-330200" lvl="0" marL="457200" rtl="0" algn="l">
              <a:lnSpc>
                <a:spcPct val="150000"/>
              </a:lnSpc>
              <a:spcBef>
                <a:spcPts val="1600"/>
              </a:spcBef>
              <a:spcAft>
                <a:spcPts val="0"/>
              </a:spcAft>
              <a:buClr>
                <a:schemeClr val="dk1"/>
              </a:buClr>
              <a:buSzPts val="1600"/>
              <a:buFont typeface="Roboto"/>
              <a:buChar char="●"/>
            </a:pPr>
            <a:r>
              <a:rPr b="1" lang="en-GB" sz="1600">
                <a:solidFill>
                  <a:schemeClr val="dk1"/>
                </a:solidFill>
                <a:latin typeface="Roboto"/>
                <a:ea typeface="Roboto"/>
                <a:cs typeface="Roboto"/>
                <a:sym typeface="Roboto"/>
              </a:rPr>
              <a:t>Binary Logistic Regression :-</a:t>
            </a:r>
            <a:r>
              <a:rPr lang="en-GB" sz="1600">
                <a:solidFill>
                  <a:schemeClr val="dk1"/>
                </a:solidFill>
                <a:latin typeface="Roboto"/>
                <a:ea typeface="Roboto"/>
                <a:cs typeface="Roboto"/>
                <a:sym typeface="Roboto"/>
              </a:rPr>
              <a:t> The categorical response has only two possible outcomes. Example :- email spam or not (hamp)  </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b="1" lang="en-GB" sz="1600">
                <a:solidFill>
                  <a:schemeClr val="dk1"/>
                </a:solidFill>
                <a:latin typeface="Roboto"/>
                <a:ea typeface="Roboto"/>
                <a:cs typeface="Roboto"/>
                <a:sym typeface="Roboto"/>
              </a:rPr>
              <a:t>Multinomial Logistic Regression :-</a:t>
            </a:r>
            <a:r>
              <a:rPr lang="en-GB" sz="1600">
                <a:solidFill>
                  <a:schemeClr val="dk1"/>
                </a:solidFill>
                <a:latin typeface="Roboto"/>
                <a:ea typeface="Roboto"/>
                <a:cs typeface="Roboto"/>
                <a:sym typeface="Roboto"/>
              </a:rPr>
              <a:t> Three or more categorical without ordering. Example :- Which food is preferred more( veg, non-veg, vegan.)  </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b="1" lang="en-GB" sz="1600">
                <a:solidFill>
                  <a:schemeClr val="dk1"/>
                </a:solidFill>
                <a:latin typeface="Roboto"/>
                <a:ea typeface="Roboto"/>
                <a:cs typeface="Roboto"/>
                <a:sym typeface="Roboto"/>
              </a:rPr>
              <a:t>Ordinal Logistic Regression :- </a:t>
            </a:r>
            <a:r>
              <a:rPr lang="en-GB" sz="1600">
                <a:solidFill>
                  <a:schemeClr val="dk1"/>
                </a:solidFill>
                <a:latin typeface="Roboto"/>
                <a:ea typeface="Roboto"/>
                <a:cs typeface="Roboto"/>
                <a:sym typeface="Roboto"/>
              </a:rPr>
              <a:t>Three or more than categories with ordering. Example :- Movie rating from 1 to 5. </a:t>
            </a:r>
            <a:endParaRPr sz="16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grpSp>
        <p:nvGrpSpPr>
          <p:cNvPr id="114" name="Google Shape;114;p26"/>
          <p:cNvGrpSpPr/>
          <p:nvPr/>
        </p:nvGrpSpPr>
        <p:grpSpPr>
          <a:xfrm>
            <a:off x="187800" y="188216"/>
            <a:ext cx="8800800" cy="4882986"/>
            <a:chOff x="187800" y="188216"/>
            <a:chExt cx="8800800" cy="4882986"/>
          </a:xfrm>
        </p:grpSpPr>
        <p:grpSp>
          <p:nvGrpSpPr>
            <p:cNvPr id="115" name="Google Shape;115;p26"/>
            <p:cNvGrpSpPr/>
            <p:nvPr/>
          </p:nvGrpSpPr>
          <p:grpSpPr>
            <a:xfrm>
              <a:off x="188315" y="4800602"/>
              <a:ext cx="8800285" cy="270600"/>
              <a:chOff x="-10050" y="4800600"/>
              <a:chExt cx="9164100" cy="270600"/>
            </a:xfrm>
          </p:grpSpPr>
          <p:sp>
            <p:nvSpPr>
              <p:cNvPr id="116" name="Google Shape;116;p26"/>
              <p:cNvSpPr txBox="1"/>
              <p:nvPr/>
            </p:nvSpPr>
            <p:spPr>
              <a:xfrm>
                <a:off x="-10050" y="4800600"/>
                <a:ext cx="9164100" cy="270600"/>
              </a:xfrm>
              <a:prstGeom prst="rect">
                <a:avLst/>
              </a:prstGeom>
              <a:solidFill>
                <a:srgbClr val="FF6A0E"/>
              </a:solidFill>
              <a:ln>
                <a:noFill/>
              </a:ln>
            </p:spPr>
            <p:txBody>
              <a:bodyPr anchorCtr="0" anchor="ctr" bIns="91425" lIns="91425" spcFirstLastPara="1" rIns="91425" wrap="square" tIns="91425">
                <a:noAutofit/>
              </a:bodyPr>
              <a:lstStyle/>
              <a:p>
                <a:pPr indent="0" lvl="0" marL="0" marR="182880" rtl="0" algn="r">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117" name="Google Shape;117;p26"/>
              <p:cNvSpPr/>
              <p:nvPr/>
            </p:nvSpPr>
            <p:spPr>
              <a:xfrm>
                <a:off x="-10050" y="4800600"/>
                <a:ext cx="326400" cy="2706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26"/>
            <p:cNvGrpSpPr/>
            <p:nvPr/>
          </p:nvGrpSpPr>
          <p:grpSpPr>
            <a:xfrm>
              <a:off x="187800" y="188216"/>
              <a:ext cx="8796300" cy="4612509"/>
              <a:chOff x="187800" y="188216"/>
              <a:chExt cx="8796300" cy="4612509"/>
            </a:xfrm>
          </p:grpSpPr>
          <p:sp>
            <p:nvSpPr>
              <p:cNvPr id="119" name="Google Shape;119;p26"/>
              <p:cNvSpPr/>
              <p:nvPr/>
            </p:nvSpPr>
            <p:spPr>
              <a:xfrm>
                <a:off x="187800" y="188225"/>
                <a:ext cx="8796300" cy="46125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 name="Google Shape;120;p26"/>
              <p:cNvGrpSpPr/>
              <p:nvPr/>
            </p:nvGrpSpPr>
            <p:grpSpPr>
              <a:xfrm>
                <a:off x="8122383" y="188216"/>
                <a:ext cx="848987" cy="829324"/>
                <a:chOff x="454350" y="207950"/>
                <a:chExt cx="1007700" cy="977400"/>
              </a:xfrm>
            </p:grpSpPr>
            <p:sp>
              <p:nvSpPr>
                <p:cNvPr id="121" name="Google Shape;121;p26"/>
                <p:cNvSpPr/>
                <p:nvPr/>
              </p:nvSpPr>
              <p:spPr>
                <a:xfrm>
                  <a:off x="454350" y="207950"/>
                  <a:ext cx="1007700" cy="977400"/>
                </a:xfrm>
                <a:prstGeom prst="ellipse">
                  <a:avLst/>
                </a:prstGeom>
                <a:solidFill>
                  <a:srgbClr val="FF6A0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2" name="Google Shape;122;p26"/>
                <p:cNvPicPr preferRelativeResize="0"/>
                <p:nvPr/>
              </p:nvPicPr>
              <p:blipFill>
                <a:blip r:embed="rId3">
                  <a:alphaModFix/>
                </a:blip>
                <a:stretch>
                  <a:fillRect/>
                </a:stretch>
              </p:blipFill>
              <p:spPr>
                <a:xfrm>
                  <a:off x="509025" y="247475"/>
                  <a:ext cx="898350" cy="898350"/>
                </a:xfrm>
                <a:prstGeom prst="rect">
                  <a:avLst/>
                </a:prstGeom>
                <a:noFill/>
                <a:ln>
                  <a:noFill/>
                </a:ln>
              </p:spPr>
            </p:pic>
          </p:grpSp>
        </p:grpSp>
      </p:grpSp>
      <p:sp>
        <p:nvSpPr>
          <p:cNvPr id="123" name="Google Shape;123;p26"/>
          <p:cNvSpPr txBox="1"/>
          <p:nvPr>
            <p:ph idx="1" type="body"/>
          </p:nvPr>
        </p:nvSpPr>
        <p:spPr>
          <a:xfrm>
            <a:off x="311700" y="3057475"/>
            <a:ext cx="8520600" cy="802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GB" sz="3400">
                <a:solidFill>
                  <a:srgbClr val="FF6A0E"/>
                </a:solidFill>
                <a:latin typeface="Roboto"/>
                <a:ea typeface="Roboto"/>
                <a:cs typeface="Roboto"/>
                <a:sym typeface="Roboto"/>
              </a:rPr>
              <a:t>Logistic Regression</a:t>
            </a:r>
            <a:endParaRPr b="1" sz="3400">
              <a:solidFill>
                <a:srgbClr val="FF6A0E"/>
              </a:solidFill>
              <a:latin typeface="Roboto"/>
              <a:ea typeface="Roboto"/>
              <a:cs typeface="Roboto"/>
              <a:sym typeface="Roboto"/>
            </a:endParaRPr>
          </a:p>
        </p:txBody>
      </p:sp>
      <p:pic>
        <p:nvPicPr>
          <p:cNvPr id="124" name="Google Shape;124;p26"/>
          <p:cNvPicPr preferRelativeResize="0"/>
          <p:nvPr/>
        </p:nvPicPr>
        <p:blipFill>
          <a:blip r:embed="rId4">
            <a:alphaModFix/>
          </a:blip>
          <a:stretch>
            <a:fillRect/>
          </a:stretch>
        </p:blipFill>
        <p:spPr>
          <a:xfrm>
            <a:off x="3696575" y="1136450"/>
            <a:ext cx="1921025" cy="1921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44"/>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
        <p:nvSpPr>
          <p:cNvPr id="351" name="Google Shape;351;p44"/>
          <p:cNvSpPr txBox="1"/>
          <p:nvPr>
            <p:ph type="ctrTitle"/>
          </p:nvPr>
        </p:nvSpPr>
        <p:spPr>
          <a:xfrm>
            <a:off x="0" y="91440"/>
            <a:ext cx="9144000" cy="572700"/>
          </a:xfrm>
          <a:prstGeom prst="rect">
            <a:avLst/>
          </a:prstGeom>
          <a:solidFill>
            <a:srgbClr val="FF6A0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rPr b="1" lang="en-GB" sz="3000">
                <a:solidFill>
                  <a:schemeClr val="lt1"/>
                </a:solidFill>
                <a:latin typeface="Roboto"/>
                <a:ea typeface="Roboto"/>
                <a:cs typeface="Roboto"/>
                <a:sym typeface="Roboto"/>
              </a:rPr>
              <a:t>Model Evaluation in Classification</a:t>
            </a:r>
            <a:endParaRPr b="1" sz="3400">
              <a:solidFill>
                <a:schemeClr val="lt1"/>
              </a:solidFill>
              <a:latin typeface="Roboto"/>
              <a:ea typeface="Roboto"/>
              <a:cs typeface="Roboto"/>
              <a:sym typeface="Roboto"/>
            </a:endParaRPr>
          </a:p>
        </p:txBody>
      </p:sp>
      <p:sp>
        <p:nvSpPr>
          <p:cNvPr id="352" name="Google Shape;352;p44"/>
          <p:cNvSpPr txBox="1"/>
          <p:nvPr/>
        </p:nvSpPr>
        <p:spPr>
          <a:xfrm>
            <a:off x="-10050" y="4800600"/>
            <a:ext cx="9164100" cy="270600"/>
          </a:xfrm>
          <a:prstGeom prst="rect">
            <a:avLst/>
          </a:prstGeom>
          <a:solidFill>
            <a:srgbClr val="FF6A0E"/>
          </a:solidFill>
          <a:ln>
            <a:noFill/>
          </a:ln>
        </p:spPr>
        <p:txBody>
          <a:bodyPr anchorCtr="0" anchor="ctr" bIns="91425" lIns="91425" spcFirstLastPara="1" rIns="91425" wrap="square" tIns="91425">
            <a:noAutofit/>
          </a:bodyPr>
          <a:lstStyle/>
          <a:p>
            <a:pPr indent="0" lvl="0" marL="0" marR="182880" rtl="0" algn="r">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53" name="Google Shape;353;p44"/>
          <p:cNvSpPr/>
          <p:nvPr/>
        </p:nvSpPr>
        <p:spPr>
          <a:xfrm rot="10800000">
            <a:off x="8637600" y="97750"/>
            <a:ext cx="506400" cy="5664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4"/>
          <p:cNvSpPr/>
          <p:nvPr/>
        </p:nvSpPr>
        <p:spPr>
          <a:xfrm>
            <a:off x="0" y="4800600"/>
            <a:ext cx="326400" cy="2706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4"/>
          <p:cNvSpPr txBox="1"/>
          <p:nvPr/>
        </p:nvSpPr>
        <p:spPr>
          <a:xfrm>
            <a:off x="-150" y="667512"/>
            <a:ext cx="9144000" cy="4133100"/>
          </a:xfrm>
          <a:prstGeom prst="rect">
            <a:avLst/>
          </a:prstGeom>
          <a:noFill/>
          <a:ln>
            <a:noFill/>
          </a:ln>
        </p:spPr>
        <p:txBody>
          <a:bodyPr anchorCtr="0" anchor="t" bIns="274300" lIns="274300" spcFirstLastPara="1" rIns="274300" wrap="square" tIns="182875">
            <a:noAutofit/>
          </a:bodyPr>
          <a:lstStyle/>
          <a:p>
            <a:pPr indent="-330200" lvl="0" marL="457200" rtl="0" algn="l">
              <a:lnSpc>
                <a:spcPct val="150000"/>
              </a:lnSpc>
              <a:spcBef>
                <a:spcPts val="160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Classification accuracy is the ratio of corrected predictions to total predictions mode.  </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Classification accuracy = correct prediction / total predictions  </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It is often presented as a percentage by multiplying 100 But, classification accuracy is that it hides the detail you need to better understand the performance of your classification model </a:t>
            </a:r>
            <a:endParaRPr sz="1600">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45"/>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
        <p:nvSpPr>
          <p:cNvPr id="361" name="Google Shape;361;p45"/>
          <p:cNvSpPr txBox="1"/>
          <p:nvPr>
            <p:ph type="ctrTitle"/>
          </p:nvPr>
        </p:nvSpPr>
        <p:spPr>
          <a:xfrm>
            <a:off x="0" y="91440"/>
            <a:ext cx="9144000" cy="572700"/>
          </a:xfrm>
          <a:prstGeom prst="rect">
            <a:avLst/>
          </a:prstGeom>
          <a:solidFill>
            <a:srgbClr val="FF6A0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rPr b="1" lang="en-GB" sz="3000">
                <a:solidFill>
                  <a:schemeClr val="lt1"/>
                </a:solidFill>
                <a:latin typeface="Roboto"/>
                <a:ea typeface="Roboto"/>
                <a:cs typeface="Roboto"/>
                <a:sym typeface="Roboto"/>
              </a:rPr>
              <a:t>Model Evaluation in Classification</a:t>
            </a:r>
            <a:endParaRPr b="1" sz="3400">
              <a:solidFill>
                <a:schemeClr val="lt1"/>
              </a:solidFill>
              <a:latin typeface="Roboto"/>
              <a:ea typeface="Roboto"/>
              <a:cs typeface="Roboto"/>
              <a:sym typeface="Roboto"/>
            </a:endParaRPr>
          </a:p>
        </p:txBody>
      </p:sp>
      <p:sp>
        <p:nvSpPr>
          <p:cNvPr id="362" name="Google Shape;362;p45"/>
          <p:cNvSpPr txBox="1"/>
          <p:nvPr/>
        </p:nvSpPr>
        <p:spPr>
          <a:xfrm>
            <a:off x="-10050" y="4800600"/>
            <a:ext cx="9164100" cy="270600"/>
          </a:xfrm>
          <a:prstGeom prst="rect">
            <a:avLst/>
          </a:prstGeom>
          <a:solidFill>
            <a:srgbClr val="FF6A0E"/>
          </a:solidFill>
          <a:ln>
            <a:noFill/>
          </a:ln>
        </p:spPr>
        <p:txBody>
          <a:bodyPr anchorCtr="0" anchor="ctr" bIns="91425" lIns="91425" spcFirstLastPara="1" rIns="91425" wrap="square" tIns="91425">
            <a:noAutofit/>
          </a:bodyPr>
          <a:lstStyle/>
          <a:p>
            <a:pPr indent="0" lvl="0" marL="0" marR="182880" rtl="0" algn="r">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63" name="Google Shape;363;p45"/>
          <p:cNvSpPr/>
          <p:nvPr/>
        </p:nvSpPr>
        <p:spPr>
          <a:xfrm rot="10800000">
            <a:off x="8637600" y="97750"/>
            <a:ext cx="506400" cy="5664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5"/>
          <p:cNvSpPr/>
          <p:nvPr/>
        </p:nvSpPr>
        <p:spPr>
          <a:xfrm>
            <a:off x="0" y="4800600"/>
            <a:ext cx="326400" cy="2706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5"/>
          <p:cNvSpPr txBox="1"/>
          <p:nvPr/>
        </p:nvSpPr>
        <p:spPr>
          <a:xfrm>
            <a:off x="-150" y="667512"/>
            <a:ext cx="9144000" cy="4133100"/>
          </a:xfrm>
          <a:prstGeom prst="rect">
            <a:avLst/>
          </a:prstGeom>
          <a:noFill/>
          <a:ln>
            <a:noFill/>
          </a:ln>
        </p:spPr>
        <p:txBody>
          <a:bodyPr anchorCtr="0" anchor="t" bIns="274300" lIns="274300" spcFirstLastPara="1" rIns="274300" wrap="square" tIns="91425">
            <a:noAutofit/>
          </a:bodyPr>
          <a:lstStyle/>
          <a:p>
            <a:pPr indent="0" lvl="0" marL="0" rtl="0" algn="l">
              <a:lnSpc>
                <a:spcPct val="150000"/>
              </a:lnSpc>
              <a:spcBef>
                <a:spcPts val="1600"/>
              </a:spcBef>
              <a:spcAft>
                <a:spcPts val="0"/>
              </a:spcAft>
              <a:buNone/>
            </a:pPr>
            <a:r>
              <a:rPr lang="en-GB" sz="1500">
                <a:solidFill>
                  <a:schemeClr val="dk1"/>
                </a:solidFill>
                <a:latin typeface="Roboto"/>
                <a:ea typeface="Roboto"/>
                <a:cs typeface="Roboto"/>
                <a:sym typeface="Roboto"/>
              </a:rPr>
              <a:t>A confusion matrix is a summary of prediction results on a classification problem. </a:t>
            </a:r>
            <a:endParaRPr sz="1500">
              <a:solidFill>
                <a:schemeClr val="dk1"/>
              </a:solidFill>
              <a:latin typeface="Roboto"/>
              <a:ea typeface="Roboto"/>
              <a:cs typeface="Roboto"/>
              <a:sym typeface="Roboto"/>
            </a:endParaRPr>
          </a:p>
          <a:p>
            <a:pPr indent="0" lvl="0" marL="0" rtl="0" algn="l">
              <a:lnSpc>
                <a:spcPct val="150000"/>
              </a:lnSpc>
              <a:spcBef>
                <a:spcPts val="1600"/>
              </a:spcBef>
              <a:spcAft>
                <a:spcPts val="0"/>
              </a:spcAft>
              <a:buNone/>
            </a:pPr>
            <a:r>
              <a:rPr lang="en-GB" sz="1500">
                <a:solidFill>
                  <a:schemeClr val="dk1"/>
                </a:solidFill>
                <a:latin typeface="Roboto"/>
                <a:ea typeface="Roboto"/>
                <a:cs typeface="Roboto"/>
                <a:sym typeface="Roboto"/>
              </a:rPr>
              <a:t>The number of correct and incorrect predictions are summarized with count values and broken down by each class. </a:t>
            </a:r>
            <a:endParaRPr sz="1500">
              <a:solidFill>
                <a:schemeClr val="dk1"/>
              </a:solidFill>
              <a:latin typeface="Roboto"/>
              <a:ea typeface="Roboto"/>
              <a:cs typeface="Roboto"/>
              <a:sym typeface="Roboto"/>
            </a:endParaRPr>
          </a:p>
          <a:p>
            <a:pPr indent="0" lvl="0" marL="0" rtl="0" algn="l">
              <a:lnSpc>
                <a:spcPct val="150000"/>
              </a:lnSpc>
              <a:spcBef>
                <a:spcPts val="1600"/>
              </a:spcBef>
              <a:spcAft>
                <a:spcPts val="0"/>
              </a:spcAft>
              <a:buNone/>
            </a:pPr>
            <a:r>
              <a:rPr lang="en-GB" sz="1500" u="sng">
                <a:solidFill>
                  <a:schemeClr val="dk1"/>
                </a:solidFill>
                <a:latin typeface="Roboto"/>
                <a:ea typeface="Roboto"/>
                <a:cs typeface="Roboto"/>
                <a:sym typeface="Roboto"/>
              </a:rPr>
              <a:t>Below is the process for calculating a confusion matrix. </a:t>
            </a:r>
            <a:endParaRPr sz="1500" u="sng">
              <a:solidFill>
                <a:schemeClr val="dk1"/>
              </a:solidFill>
              <a:latin typeface="Roboto"/>
              <a:ea typeface="Roboto"/>
              <a:cs typeface="Roboto"/>
              <a:sym typeface="Roboto"/>
            </a:endParaRPr>
          </a:p>
          <a:p>
            <a:pPr indent="-323850" lvl="0" marL="457200" rtl="0" algn="l">
              <a:lnSpc>
                <a:spcPct val="150000"/>
              </a:lnSpc>
              <a:spcBef>
                <a:spcPts val="1600"/>
              </a:spcBef>
              <a:spcAft>
                <a:spcPts val="0"/>
              </a:spcAft>
              <a:buClr>
                <a:schemeClr val="dk1"/>
              </a:buClr>
              <a:buSzPts val="1500"/>
              <a:buFont typeface="Roboto"/>
              <a:buAutoNum type="arabicPeriod"/>
            </a:pPr>
            <a:r>
              <a:rPr lang="en-GB" sz="1500">
                <a:solidFill>
                  <a:schemeClr val="dk1"/>
                </a:solidFill>
                <a:latin typeface="Roboto"/>
                <a:ea typeface="Roboto"/>
                <a:cs typeface="Roboto"/>
                <a:sym typeface="Roboto"/>
              </a:rPr>
              <a:t>You need a test dataset. </a:t>
            </a:r>
            <a:endParaRPr sz="1500">
              <a:solidFill>
                <a:schemeClr val="dk1"/>
              </a:solidFill>
              <a:latin typeface="Roboto"/>
              <a:ea typeface="Roboto"/>
              <a:cs typeface="Roboto"/>
              <a:sym typeface="Roboto"/>
            </a:endParaRPr>
          </a:p>
          <a:p>
            <a:pPr indent="-323850" lvl="0" marL="457200" rtl="0" algn="l">
              <a:lnSpc>
                <a:spcPct val="150000"/>
              </a:lnSpc>
              <a:spcBef>
                <a:spcPts val="0"/>
              </a:spcBef>
              <a:spcAft>
                <a:spcPts val="0"/>
              </a:spcAft>
              <a:buClr>
                <a:schemeClr val="dk1"/>
              </a:buClr>
              <a:buSzPts val="1500"/>
              <a:buFont typeface="Roboto"/>
              <a:buAutoNum type="arabicPeriod"/>
            </a:pPr>
            <a:r>
              <a:rPr lang="en-GB" sz="1500">
                <a:solidFill>
                  <a:schemeClr val="dk1"/>
                </a:solidFill>
                <a:latin typeface="Roboto"/>
                <a:ea typeface="Roboto"/>
                <a:cs typeface="Roboto"/>
                <a:sym typeface="Roboto"/>
              </a:rPr>
              <a:t>Make a prediction for each row in your test dataset. </a:t>
            </a:r>
            <a:endParaRPr sz="1500">
              <a:solidFill>
                <a:schemeClr val="dk1"/>
              </a:solidFill>
              <a:latin typeface="Roboto"/>
              <a:ea typeface="Roboto"/>
              <a:cs typeface="Roboto"/>
              <a:sym typeface="Roboto"/>
            </a:endParaRPr>
          </a:p>
          <a:p>
            <a:pPr indent="-323850" lvl="0" marL="457200" rtl="0" algn="l">
              <a:lnSpc>
                <a:spcPct val="150000"/>
              </a:lnSpc>
              <a:spcBef>
                <a:spcPts val="0"/>
              </a:spcBef>
              <a:spcAft>
                <a:spcPts val="0"/>
              </a:spcAft>
              <a:buClr>
                <a:schemeClr val="dk1"/>
              </a:buClr>
              <a:buSzPts val="1500"/>
              <a:buFont typeface="Roboto"/>
              <a:buAutoNum type="arabicPeriod"/>
            </a:pPr>
            <a:r>
              <a:rPr lang="en-GB" sz="1500">
                <a:solidFill>
                  <a:schemeClr val="dk1"/>
                </a:solidFill>
                <a:latin typeface="Roboto"/>
                <a:ea typeface="Roboto"/>
                <a:cs typeface="Roboto"/>
                <a:sym typeface="Roboto"/>
              </a:rPr>
              <a:t>From the expected outcomes and prediction count: </a:t>
            </a:r>
            <a:endParaRPr sz="1500">
              <a:solidFill>
                <a:schemeClr val="dk1"/>
              </a:solidFill>
              <a:latin typeface="Roboto"/>
              <a:ea typeface="Roboto"/>
              <a:cs typeface="Roboto"/>
              <a:sym typeface="Roboto"/>
            </a:endParaRPr>
          </a:p>
          <a:p>
            <a:pPr indent="-323850" lvl="0" marL="914400" rtl="0" algn="l">
              <a:lnSpc>
                <a:spcPct val="150000"/>
              </a:lnSpc>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The number of correct predictions for each class</a:t>
            </a:r>
            <a:endParaRPr sz="1500">
              <a:solidFill>
                <a:schemeClr val="dk1"/>
              </a:solidFill>
              <a:latin typeface="Roboto"/>
              <a:ea typeface="Roboto"/>
              <a:cs typeface="Roboto"/>
              <a:sym typeface="Roboto"/>
            </a:endParaRPr>
          </a:p>
          <a:p>
            <a:pPr indent="-323850" lvl="0" marL="914400" rtl="0" algn="l">
              <a:lnSpc>
                <a:spcPct val="150000"/>
              </a:lnSpc>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 The number of incorrect predictions for each class, organized by class that was predicted.  </a:t>
            </a:r>
            <a:endParaRPr sz="1500">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46"/>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
        <p:nvSpPr>
          <p:cNvPr id="371" name="Google Shape;371;p46"/>
          <p:cNvSpPr txBox="1"/>
          <p:nvPr>
            <p:ph type="ctrTitle"/>
          </p:nvPr>
        </p:nvSpPr>
        <p:spPr>
          <a:xfrm>
            <a:off x="0" y="91440"/>
            <a:ext cx="9144000" cy="572700"/>
          </a:xfrm>
          <a:prstGeom prst="rect">
            <a:avLst/>
          </a:prstGeom>
          <a:solidFill>
            <a:srgbClr val="FF6A0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rPr b="1" lang="en-GB" sz="3000">
                <a:solidFill>
                  <a:schemeClr val="lt1"/>
                </a:solidFill>
                <a:latin typeface="Roboto"/>
                <a:ea typeface="Roboto"/>
                <a:cs typeface="Roboto"/>
                <a:sym typeface="Roboto"/>
              </a:rPr>
              <a:t>Model Evaluation in Classification</a:t>
            </a:r>
            <a:endParaRPr b="1" sz="3400">
              <a:solidFill>
                <a:schemeClr val="lt1"/>
              </a:solidFill>
              <a:latin typeface="Roboto"/>
              <a:ea typeface="Roboto"/>
              <a:cs typeface="Roboto"/>
              <a:sym typeface="Roboto"/>
            </a:endParaRPr>
          </a:p>
        </p:txBody>
      </p:sp>
      <p:sp>
        <p:nvSpPr>
          <p:cNvPr id="372" name="Google Shape;372;p46"/>
          <p:cNvSpPr txBox="1"/>
          <p:nvPr/>
        </p:nvSpPr>
        <p:spPr>
          <a:xfrm>
            <a:off x="-10050" y="4800600"/>
            <a:ext cx="9164100" cy="270600"/>
          </a:xfrm>
          <a:prstGeom prst="rect">
            <a:avLst/>
          </a:prstGeom>
          <a:solidFill>
            <a:srgbClr val="FF6A0E"/>
          </a:solidFill>
          <a:ln>
            <a:noFill/>
          </a:ln>
        </p:spPr>
        <p:txBody>
          <a:bodyPr anchorCtr="0" anchor="ctr" bIns="91425" lIns="91425" spcFirstLastPara="1" rIns="91425" wrap="square" tIns="91425">
            <a:noAutofit/>
          </a:bodyPr>
          <a:lstStyle/>
          <a:p>
            <a:pPr indent="0" lvl="0" marL="0" marR="182880" rtl="0" algn="r">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3" name="Google Shape;373;p46"/>
          <p:cNvSpPr/>
          <p:nvPr/>
        </p:nvSpPr>
        <p:spPr>
          <a:xfrm rot="10800000">
            <a:off x="8637600" y="97750"/>
            <a:ext cx="506400" cy="5664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6"/>
          <p:cNvSpPr/>
          <p:nvPr/>
        </p:nvSpPr>
        <p:spPr>
          <a:xfrm>
            <a:off x="0" y="4800600"/>
            <a:ext cx="326400" cy="2706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6"/>
          <p:cNvSpPr txBox="1"/>
          <p:nvPr/>
        </p:nvSpPr>
        <p:spPr>
          <a:xfrm>
            <a:off x="-150" y="667512"/>
            <a:ext cx="9144000" cy="4133100"/>
          </a:xfrm>
          <a:prstGeom prst="rect">
            <a:avLst/>
          </a:prstGeom>
          <a:noFill/>
          <a:ln>
            <a:noFill/>
          </a:ln>
        </p:spPr>
        <p:txBody>
          <a:bodyPr anchorCtr="0" anchor="t" bIns="274300" lIns="274300" spcFirstLastPara="1" rIns="274300" wrap="square" tIns="91425">
            <a:noAutofit/>
          </a:bodyPr>
          <a:lstStyle/>
          <a:p>
            <a:pPr indent="-342900" lvl="0" marL="457200" rtl="0" algn="just">
              <a:lnSpc>
                <a:spcPct val="115000"/>
              </a:lnSpc>
              <a:spcBef>
                <a:spcPts val="1200"/>
              </a:spcBef>
              <a:spcAft>
                <a:spcPts val="0"/>
              </a:spcAft>
              <a:buClr>
                <a:schemeClr val="dk1"/>
              </a:buClr>
              <a:buSzPts val="1800"/>
              <a:buFont typeface="Roboto"/>
              <a:buChar char="●"/>
            </a:pPr>
            <a:r>
              <a:rPr lang="en-GB" sz="1800">
                <a:solidFill>
                  <a:schemeClr val="dk1"/>
                </a:solidFill>
                <a:latin typeface="Roboto"/>
                <a:ea typeface="Roboto"/>
                <a:cs typeface="Roboto"/>
                <a:sym typeface="Roboto"/>
              </a:rPr>
              <a:t>These number are then organized into a table, or a matrix:</a:t>
            </a:r>
            <a:endParaRPr sz="1800">
              <a:solidFill>
                <a:schemeClr val="dk1"/>
              </a:solidFill>
              <a:latin typeface="Roboto"/>
              <a:ea typeface="Roboto"/>
              <a:cs typeface="Roboto"/>
              <a:sym typeface="Roboto"/>
            </a:endParaRPr>
          </a:p>
          <a:p>
            <a:pPr indent="-342900" lvl="1" marL="914400" rtl="0" algn="just">
              <a:lnSpc>
                <a:spcPct val="115000"/>
              </a:lnSpc>
              <a:spcBef>
                <a:spcPts val="0"/>
              </a:spcBef>
              <a:spcAft>
                <a:spcPts val="0"/>
              </a:spcAft>
              <a:buClr>
                <a:schemeClr val="dk1"/>
              </a:buClr>
              <a:buSzPts val="1800"/>
              <a:buFont typeface="Roboto"/>
              <a:buChar char="○"/>
            </a:pPr>
            <a:r>
              <a:rPr lang="en-GB" sz="1800">
                <a:solidFill>
                  <a:schemeClr val="dk1"/>
                </a:solidFill>
                <a:latin typeface="Roboto"/>
                <a:ea typeface="Roboto"/>
                <a:cs typeface="Roboto"/>
                <a:sym typeface="Roboto"/>
              </a:rPr>
              <a:t>Each row of the matrix corresponds to a predicted class. </a:t>
            </a:r>
            <a:endParaRPr sz="1800">
              <a:solidFill>
                <a:schemeClr val="dk1"/>
              </a:solidFill>
              <a:latin typeface="Roboto"/>
              <a:ea typeface="Roboto"/>
              <a:cs typeface="Roboto"/>
              <a:sym typeface="Roboto"/>
            </a:endParaRPr>
          </a:p>
          <a:p>
            <a:pPr indent="-342900" lvl="1" marL="914400" rtl="0" algn="just">
              <a:lnSpc>
                <a:spcPct val="115000"/>
              </a:lnSpc>
              <a:spcBef>
                <a:spcPts val="0"/>
              </a:spcBef>
              <a:spcAft>
                <a:spcPts val="0"/>
              </a:spcAft>
              <a:buClr>
                <a:schemeClr val="dk1"/>
              </a:buClr>
              <a:buSzPts val="1800"/>
              <a:buFont typeface="Roboto"/>
              <a:buChar char="○"/>
            </a:pPr>
            <a:r>
              <a:rPr lang="en-GB" sz="1800">
                <a:solidFill>
                  <a:schemeClr val="dk1"/>
                </a:solidFill>
                <a:latin typeface="Roboto"/>
                <a:ea typeface="Roboto"/>
                <a:cs typeface="Roboto"/>
                <a:sym typeface="Roboto"/>
              </a:rPr>
              <a:t>Each column of the matrix corresponds to an actual class.</a:t>
            </a:r>
            <a:endParaRPr sz="1500">
              <a:solidFill>
                <a:schemeClr val="dk1"/>
              </a:solidFill>
              <a:latin typeface="Roboto"/>
              <a:ea typeface="Roboto"/>
              <a:cs typeface="Roboto"/>
              <a:sym typeface="Roboto"/>
            </a:endParaRPr>
          </a:p>
        </p:txBody>
      </p:sp>
      <p:graphicFrame>
        <p:nvGraphicFramePr>
          <p:cNvPr id="376" name="Google Shape;376;p46"/>
          <p:cNvGraphicFramePr/>
          <p:nvPr/>
        </p:nvGraphicFramePr>
        <p:xfrm>
          <a:off x="3010725" y="2571750"/>
          <a:ext cx="3000000" cy="3000000"/>
        </p:xfrm>
        <a:graphic>
          <a:graphicData uri="http://schemas.openxmlformats.org/drawingml/2006/table">
            <a:tbl>
              <a:tblPr>
                <a:noFill/>
                <a:tableStyleId>{D9AF9926-9EF1-41D0-9B83-F5C4D6A32397}</a:tableStyleId>
              </a:tblPr>
              <a:tblGrid>
                <a:gridCol w="1561125"/>
                <a:gridCol w="1561125"/>
              </a:tblGrid>
              <a:tr h="934250">
                <a:tc>
                  <a:txBody>
                    <a:bodyPr/>
                    <a:lstStyle/>
                    <a:p>
                      <a:pPr indent="0" lvl="0" marL="0" rtl="0" algn="ctr">
                        <a:spcBef>
                          <a:spcPts val="0"/>
                        </a:spcBef>
                        <a:spcAft>
                          <a:spcPts val="0"/>
                        </a:spcAft>
                        <a:buNone/>
                      </a:pPr>
                      <a:r>
                        <a:rPr lang="en-GB" sz="2000"/>
                        <a:t>TP</a:t>
                      </a:r>
                      <a:endParaRPr sz="2000"/>
                    </a:p>
                  </a:txBody>
                  <a:tcPr marT="91425" marB="91425" marR="91425" marL="91425" anchor="ctr"/>
                </a:tc>
                <a:tc>
                  <a:txBody>
                    <a:bodyPr/>
                    <a:lstStyle/>
                    <a:p>
                      <a:pPr indent="0" lvl="0" marL="0" rtl="0" algn="ctr">
                        <a:spcBef>
                          <a:spcPts val="0"/>
                        </a:spcBef>
                        <a:spcAft>
                          <a:spcPts val="0"/>
                        </a:spcAft>
                        <a:buNone/>
                      </a:pPr>
                      <a:r>
                        <a:rPr lang="en-GB" sz="2000"/>
                        <a:t>FP</a:t>
                      </a:r>
                      <a:endParaRPr sz="2000"/>
                    </a:p>
                  </a:txBody>
                  <a:tcPr marT="91425" marB="91425" marR="91425" marL="91425" anchor="ctr"/>
                </a:tc>
              </a:tr>
              <a:tr h="934250">
                <a:tc>
                  <a:txBody>
                    <a:bodyPr/>
                    <a:lstStyle/>
                    <a:p>
                      <a:pPr indent="0" lvl="0" marL="0" rtl="0" algn="ctr">
                        <a:spcBef>
                          <a:spcPts val="0"/>
                        </a:spcBef>
                        <a:spcAft>
                          <a:spcPts val="0"/>
                        </a:spcAft>
                        <a:buNone/>
                      </a:pPr>
                      <a:r>
                        <a:rPr lang="en-GB" sz="2000"/>
                        <a:t>FN</a:t>
                      </a:r>
                      <a:endParaRPr sz="2000"/>
                    </a:p>
                  </a:txBody>
                  <a:tcPr marT="91425" marB="91425" marR="91425" marL="91425" anchor="ctr"/>
                </a:tc>
                <a:tc>
                  <a:txBody>
                    <a:bodyPr/>
                    <a:lstStyle/>
                    <a:p>
                      <a:pPr indent="0" lvl="0" marL="0" rtl="0" algn="ctr">
                        <a:spcBef>
                          <a:spcPts val="0"/>
                        </a:spcBef>
                        <a:spcAft>
                          <a:spcPts val="0"/>
                        </a:spcAft>
                        <a:buNone/>
                      </a:pPr>
                      <a:r>
                        <a:rPr lang="en-GB" sz="2000"/>
                        <a:t>TN</a:t>
                      </a:r>
                      <a:endParaRPr sz="2000"/>
                    </a:p>
                  </a:txBody>
                  <a:tcPr marT="91425" marB="91425" marR="91425" marL="91425" anchor="ctr"/>
                </a:tc>
              </a:tr>
            </a:tbl>
          </a:graphicData>
        </a:graphic>
      </p:graphicFrame>
      <p:sp>
        <p:nvSpPr>
          <p:cNvPr id="377" name="Google Shape;377;p46"/>
          <p:cNvSpPr txBox="1"/>
          <p:nvPr/>
        </p:nvSpPr>
        <p:spPr>
          <a:xfrm>
            <a:off x="3010725" y="2062825"/>
            <a:ext cx="3122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latin typeface="Roboto"/>
                <a:ea typeface="Roboto"/>
                <a:cs typeface="Roboto"/>
                <a:sym typeface="Roboto"/>
              </a:rPr>
              <a:t>Actual Values</a:t>
            </a:r>
            <a:endParaRPr sz="1800">
              <a:latin typeface="Roboto"/>
              <a:ea typeface="Roboto"/>
              <a:cs typeface="Roboto"/>
              <a:sym typeface="Roboto"/>
            </a:endParaRPr>
          </a:p>
        </p:txBody>
      </p:sp>
      <p:sp>
        <p:nvSpPr>
          <p:cNvPr id="378" name="Google Shape;378;p46"/>
          <p:cNvSpPr txBox="1"/>
          <p:nvPr/>
        </p:nvSpPr>
        <p:spPr>
          <a:xfrm>
            <a:off x="1561850" y="3136550"/>
            <a:ext cx="1224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Roboto"/>
                <a:ea typeface="Roboto"/>
                <a:cs typeface="Roboto"/>
                <a:sym typeface="Roboto"/>
              </a:rPr>
              <a:t>Predicted Values</a:t>
            </a:r>
            <a:endParaRPr sz="18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7"/>
          <p:cNvSpPr txBox="1"/>
          <p:nvPr>
            <p:ph type="ctrTitle"/>
          </p:nvPr>
        </p:nvSpPr>
        <p:spPr>
          <a:xfrm>
            <a:off x="0" y="91440"/>
            <a:ext cx="9144000" cy="572700"/>
          </a:xfrm>
          <a:prstGeom prst="rect">
            <a:avLst/>
          </a:prstGeom>
          <a:solidFill>
            <a:srgbClr val="FF6A0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rPr b="1" lang="en-GB" sz="3000">
                <a:solidFill>
                  <a:schemeClr val="lt1"/>
                </a:solidFill>
                <a:latin typeface="Roboto"/>
                <a:ea typeface="Roboto"/>
                <a:cs typeface="Roboto"/>
                <a:sym typeface="Roboto"/>
              </a:rPr>
              <a:t>Model Evaluation in Classification</a:t>
            </a:r>
            <a:endParaRPr b="1" sz="3400">
              <a:solidFill>
                <a:schemeClr val="lt1"/>
              </a:solidFill>
              <a:latin typeface="Roboto"/>
              <a:ea typeface="Roboto"/>
              <a:cs typeface="Roboto"/>
              <a:sym typeface="Roboto"/>
            </a:endParaRPr>
          </a:p>
        </p:txBody>
      </p:sp>
      <p:sp>
        <p:nvSpPr>
          <p:cNvPr id="384" name="Google Shape;384;p47"/>
          <p:cNvSpPr txBox="1"/>
          <p:nvPr/>
        </p:nvSpPr>
        <p:spPr>
          <a:xfrm>
            <a:off x="-10050" y="4800600"/>
            <a:ext cx="9164100" cy="270600"/>
          </a:xfrm>
          <a:prstGeom prst="rect">
            <a:avLst/>
          </a:prstGeom>
          <a:solidFill>
            <a:srgbClr val="FF6A0E"/>
          </a:solidFill>
          <a:ln>
            <a:noFill/>
          </a:ln>
        </p:spPr>
        <p:txBody>
          <a:bodyPr anchorCtr="0" anchor="ctr" bIns="91425" lIns="91425" spcFirstLastPara="1" rIns="91425" wrap="square" tIns="91425">
            <a:noAutofit/>
          </a:bodyPr>
          <a:lstStyle/>
          <a:p>
            <a:pPr indent="0" lvl="0" marL="0" marR="182880" rtl="0" algn="r">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85" name="Google Shape;385;p47"/>
          <p:cNvSpPr/>
          <p:nvPr/>
        </p:nvSpPr>
        <p:spPr>
          <a:xfrm rot="10800000">
            <a:off x="8637600" y="97750"/>
            <a:ext cx="506400" cy="5664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7"/>
          <p:cNvSpPr/>
          <p:nvPr/>
        </p:nvSpPr>
        <p:spPr>
          <a:xfrm>
            <a:off x="0" y="4800600"/>
            <a:ext cx="326400" cy="2706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87" name="Google Shape;387;p47"/>
          <p:cNvGraphicFramePr/>
          <p:nvPr/>
        </p:nvGraphicFramePr>
        <p:xfrm>
          <a:off x="2139788" y="804685"/>
          <a:ext cx="3000000" cy="3000000"/>
        </p:xfrm>
        <a:graphic>
          <a:graphicData uri="http://schemas.openxmlformats.org/drawingml/2006/table">
            <a:tbl>
              <a:tblPr>
                <a:noFill/>
                <a:tableStyleId>{D9AF9926-9EF1-41D0-9B83-F5C4D6A32397}</a:tableStyleId>
              </a:tblPr>
              <a:tblGrid>
                <a:gridCol w="2389775"/>
                <a:gridCol w="2389775"/>
              </a:tblGrid>
              <a:tr h="320825">
                <a:tc>
                  <a:txBody>
                    <a:bodyPr/>
                    <a:lstStyle/>
                    <a:p>
                      <a:pPr indent="0" lvl="0" marL="0" rtl="0" algn="ctr">
                        <a:spcBef>
                          <a:spcPts val="0"/>
                        </a:spcBef>
                        <a:spcAft>
                          <a:spcPts val="0"/>
                        </a:spcAft>
                        <a:buNone/>
                      </a:pPr>
                      <a:r>
                        <a:rPr b="1" lang="en-GB" sz="1100">
                          <a:latin typeface="Roboto"/>
                          <a:ea typeface="Roboto"/>
                          <a:cs typeface="Roboto"/>
                          <a:sym typeface="Roboto"/>
                        </a:rPr>
                        <a:t>Expected </a:t>
                      </a:r>
                      <a:endParaRPr b="1" sz="11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b="1" lang="en-GB" sz="1100">
                          <a:latin typeface="Roboto"/>
                          <a:ea typeface="Roboto"/>
                          <a:cs typeface="Roboto"/>
                          <a:sym typeface="Roboto"/>
                        </a:rPr>
                        <a:t>Predicted</a:t>
                      </a:r>
                      <a:endParaRPr b="1" sz="1100">
                        <a:latin typeface="Roboto"/>
                        <a:ea typeface="Roboto"/>
                        <a:cs typeface="Roboto"/>
                        <a:sym typeface="Roboto"/>
                      </a:endParaRPr>
                    </a:p>
                  </a:txBody>
                  <a:tcPr marT="91425" marB="91425" marR="91425" marL="91425" anchor="ctr"/>
                </a:tc>
              </a:tr>
              <a:tr h="320825">
                <a:tc>
                  <a:txBody>
                    <a:bodyPr/>
                    <a:lstStyle/>
                    <a:p>
                      <a:pPr indent="0" lvl="0" marL="0" rtl="0" algn="ctr">
                        <a:spcBef>
                          <a:spcPts val="0"/>
                        </a:spcBef>
                        <a:spcAft>
                          <a:spcPts val="0"/>
                        </a:spcAft>
                        <a:buNone/>
                      </a:pPr>
                      <a:r>
                        <a:rPr lang="en-GB" sz="1100">
                          <a:latin typeface="Roboto"/>
                          <a:ea typeface="Roboto"/>
                          <a:cs typeface="Roboto"/>
                          <a:sym typeface="Roboto"/>
                        </a:rPr>
                        <a:t>man</a:t>
                      </a:r>
                      <a:endParaRPr sz="11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sz="1100">
                          <a:latin typeface="Roboto"/>
                          <a:ea typeface="Roboto"/>
                          <a:cs typeface="Roboto"/>
                          <a:sym typeface="Roboto"/>
                        </a:rPr>
                        <a:t>woman</a:t>
                      </a:r>
                      <a:endParaRPr sz="1100">
                        <a:latin typeface="Roboto"/>
                        <a:ea typeface="Roboto"/>
                        <a:cs typeface="Roboto"/>
                        <a:sym typeface="Roboto"/>
                      </a:endParaRPr>
                    </a:p>
                  </a:txBody>
                  <a:tcPr marT="91425" marB="91425" marR="91425" marL="91425" anchor="ctr"/>
                </a:tc>
              </a:tr>
              <a:tr h="320825">
                <a:tc>
                  <a:txBody>
                    <a:bodyPr/>
                    <a:lstStyle/>
                    <a:p>
                      <a:pPr indent="0" lvl="0" marL="0" rtl="0" algn="ctr">
                        <a:spcBef>
                          <a:spcPts val="0"/>
                        </a:spcBef>
                        <a:spcAft>
                          <a:spcPts val="0"/>
                        </a:spcAft>
                        <a:buNone/>
                      </a:pPr>
                      <a:r>
                        <a:rPr lang="en-GB" sz="1100">
                          <a:latin typeface="Roboto"/>
                          <a:ea typeface="Roboto"/>
                          <a:cs typeface="Roboto"/>
                          <a:sym typeface="Roboto"/>
                        </a:rPr>
                        <a:t>man</a:t>
                      </a:r>
                      <a:endParaRPr sz="11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sz="1100">
                          <a:latin typeface="Roboto"/>
                          <a:ea typeface="Roboto"/>
                          <a:cs typeface="Roboto"/>
                          <a:sym typeface="Roboto"/>
                        </a:rPr>
                        <a:t>man</a:t>
                      </a:r>
                      <a:endParaRPr sz="1100">
                        <a:latin typeface="Roboto"/>
                        <a:ea typeface="Roboto"/>
                        <a:cs typeface="Roboto"/>
                        <a:sym typeface="Roboto"/>
                      </a:endParaRPr>
                    </a:p>
                  </a:txBody>
                  <a:tcPr marT="91425" marB="91425" marR="91425" marL="91425" anchor="ctr"/>
                </a:tc>
              </a:tr>
              <a:tr h="320825">
                <a:tc>
                  <a:txBody>
                    <a:bodyPr/>
                    <a:lstStyle/>
                    <a:p>
                      <a:pPr indent="0" lvl="0" marL="0" rtl="0" algn="ctr">
                        <a:spcBef>
                          <a:spcPts val="0"/>
                        </a:spcBef>
                        <a:spcAft>
                          <a:spcPts val="0"/>
                        </a:spcAft>
                        <a:buNone/>
                      </a:pPr>
                      <a:r>
                        <a:rPr lang="en-GB" sz="1100">
                          <a:latin typeface="Roboto"/>
                          <a:ea typeface="Roboto"/>
                          <a:cs typeface="Roboto"/>
                          <a:sym typeface="Roboto"/>
                        </a:rPr>
                        <a:t>woman</a:t>
                      </a:r>
                      <a:endParaRPr sz="11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sz="1100">
                          <a:latin typeface="Roboto"/>
                          <a:ea typeface="Roboto"/>
                          <a:cs typeface="Roboto"/>
                          <a:sym typeface="Roboto"/>
                        </a:rPr>
                        <a:t>woman</a:t>
                      </a:r>
                      <a:endParaRPr sz="1100">
                        <a:latin typeface="Roboto"/>
                        <a:ea typeface="Roboto"/>
                        <a:cs typeface="Roboto"/>
                        <a:sym typeface="Roboto"/>
                      </a:endParaRPr>
                    </a:p>
                  </a:txBody>
                  <a:tcPr marT="91425" marB="91425" marR="91425" marL="91425" anchor="ctr"/>
                </a:tc>
              </a:tr>
              <a:tr h="320825">
                <a:tc>
                  <a:txBody>
                    <a:bodyPr/>
                    <a:lstStyle/>
                    <a:p>
                      <a:pPr indent="0" lvl="0" marL="0" rtl="0" algn="ctr">
                        <a:spcBef>
                          <a:spcPts val="0"/>
                        </a:spcBef>
                        <a:spcAft>
                          <a:spcPts val="0"/>
                        </a:spcAft>
                        <a:buNone/>
                      </a:pPr>
                      <a:r>
                        <a:rPr lang="en-GB" sz="1100">
                          <a:latin typeface="Roboto"/>
                          <a:ea typeface="Roboto"/>
                          <a:cs typeface="Roboto"/>
                          <a:sym typeface="Roboto"/>
                        </a:rPr>
                        <a:t>man</a:t>
                      </a:r>
                      <a:endParaRPr sz="11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sz="1100">
                          <a:latin typeface="Roboto"/>
                          <a:ea typeface="Roboto"/>
                          <a:cs typeface="Roboto"/>
                          <a:sym typeface="Roboto"/>
                        </a:rPr>
                        <a:t>man</a:t>
                      </a:r>
                      <a:endParaRPr sz="1100">
                        <a:latin typeface="Roboto"/>
                        <a:ea typeface="Roboto"/>
                        <a:cs typeface="Roboto"/>
                        <a:sym typeface="Roboto"/>
                      </a:endParaRPr>
                    </a:p>
                  </a:txBody>
                  <a:tcPr marT="91425" marB="91425" marR="91425" marL="91425" anchor="ctr"/>
                </a:tc>
              </a:tr>
              <a:tr h="320825">
                <a:tc>
                  <a:txBody>
                    <a:bodyPr/>
                    <a:lstStyle/>
                    <a:p>
                      <a:pPr indent="0" lvl="0" marL="0" rtl="0" algn="ctr">
                        <a:spcBef>
                          <a:spcPts val="0"/>
                        </a:spcBef>
                        <a:spcAft>
                          <a:spcPts val="0"/>
                        </a:spcAft>
                        <a:buNone/>
                      </a:pPr>
                      <a:r>
                        <a:rPr lang="en-GB" sz="1100">
                          <a:latin typeface="Roboto"/>
                          <a:ea typeface="Roboto"/>
                          <a:cs typeface="Roboto"/>
                          <a:sym typeface="Roboto"/>
                        </a:rPr>
                        <a:t>woman</a:t>
                      </a:r>
                      <a:endParaRPr sz="11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sz="1100">
                          <a:latin typeface="Roboto"/>
                          <a:ea typeface="Roboto"/>
                          <a:cs typeface="Roboto"/>
                          <a:sym typeface="Roboto"/>
                        </a:rPr>
                        <a:t>man</a:t>
                      </a:r>
                      <a:endParaRPr sz="1100">
                        <a:latin typeface="Roboto"/>
                        <a:ea typeface="Roboto"/>
                        <a:cs typeface="Roboto"/>
                        <a:sym typeface="Roboto"/>
                      </a:endParaRPr>
                    </a:p>
                  </a:txBody>
                  <a:tcPr marT="91425" marB="91425" marR="91425" marL="91425" anchor="ctr"/>
                </a:tc>
              </a:tr>
              <a:tr h="320825">
                <a:tc>
                  <a:txBody>
                    <a:bodyPr/>
                    <a:lstStyle/>
                    <a:p>
                      <a:pPr indent="0" lvl="0" marL="0" rtl="0" algn="ctr">
                        <a:spcBef>
                          <a:spcPts val="0"/>
                        </a:spcBef>
                        <a:spcAft>
                          <a:spcPts val="0"/>
                        </a:spcAft>
                        <a:buNone/>
                      </a:pPr>
                      <a:r>
                        <a:rPr lang="en-GB" sz="1100">
                          <a:latin typeface="Roboto"/>
                          <a:ea typeface="Roboto"/>
                          <a:cs typeface="Roboto"/>
                          <a:sym typeface="Roboto"/>
                        </a:rPr>
                        <a:t>woman</a:t>
                      </a:r>
                      <a:endParaRPr sz="11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sz="1100">
                          <a:latin typeface="Roboto"/>
                          <a:ea typeface="Roboto"/>
                          <a:cs typeface="Roboto"/>
                          <a:sym typeface="Roboto"/>
                        </a:rPr>
                        <a:t>woman</a:t>
                      </a:r>
                      <a:endParaRPr sz="1100">
                        <a:latin typeface="Roboto"/>
                        <a:ea typeface="Roboto"/>
                        <a:cs typeface="Roboto"/>
                        <a:sym typeface="Roboto"/>
                      </a:endParaRPr>
                    </a:p>
                  </a:txBody>
                  <a:tcPr marT="91425" marB="91425" marR="91425" marL="91425" anchor="ctr"/>
                </a:tc>
              </a:tr>
              <a:tr h="320825">
                <a:tc>
                  <a:txBody>
                    <a:bodyPr/>
                    <a:lstStyle/>
                    <a:p>
                      <a:pPr indent="0" lvl="0" marL="0" rtl="0" algn="ctr">
                        <a:spcBef>
                          <a:spcPts val="0"/>
                        </a:spcBef>
                        <a:spcAft>
                          <a:spcPts val="0"/>
                        </a:spcAft>
                        <a:buNone/>
                      </a:pPr>
                      <a:r>
                        <a:rPr lang="en-GB" sz="1100">
                          <a:latin typeface="Roboto"/>
                          <a:ea typeface="Roboto"/>
                          <a:cs typeface="Roboto"/>
                          <a:sym typeface="Roboto"/>
                        </a:rPr>
                        <a:t>woman</a:t>
                      </a:r>
                      <a:endParaRPr sz="11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sz="1100">
                          <a:latin typeface="Roboto"/>
                          <a:ea typeface="Roboto"/>
                          <a:cs typeface="Roboto"/>
                          <a:sym typeface="Roboto"/>
                        </a:rPr>
                        <a:t>woman</a:t>
                      </a:r>
                      <a:endParaRPr sz="1100">
                        <a:latin typeface="Roboto"/>
                        <a:ea typeface="Roboto"/>
                        <a:cs typeface="Roboto"/>
                        <a:sym typeface="Roboto"/>
                      </a:endParaRPr>
                    </a:p>
                  </a:txBody>
                  <a:tcPr marT="91425" marB="91425" marR="91425" marL="91425" anchor="ctr"/>
                </a:tc>
              </a:tr>
              <a:tr h="320825">
                <a:tc>
                  <a:txBody>
                    <a:bodyPr/>
                    <a:lstStyle/>
                    <a:p>
                      <a:pPr indent="0" lvl="0" marL="0" rtl="0" algn="ctr">
                        <a:spcBef>
                          <a:spcPts val="0"/>
                        </a:spcBef>
                        <a:spcAft>
                          <a:spcPts val="0"/>
                        </a:spcAft>
                        <a:buNone/>
                      </a:pPr>
                      <a:r>
                        <a:rPr lang="en-GB" sz="1100">
                          <a:latin typeface="Roboto"/>
                          <a:ea typeface="Roboto"/>
                          <a:cs typeface="Roboto"/>
                          <a:sym typeface="Roboto"/>
                        </a:rPr>
                        <a:t>man</a:t>
                      </a:r>
                      <a:endParaRPr sz="11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sz="1100">
                          <a:latin typeface="Roboto"/>
                          <a:ea typeface="Roboto"/>
                          <a:cs typeface="Roboto"/>
                          <a:sym typeface="Roboto"/>
                        </a:rPr>
                        <a:t>man</a:t>
                      </a:r>
                      <a:endParaRPr sz="1100">
                        <a:latin typeface="Roboto"/>
                        <a:ea typeface="Roboto"/>
                        <a:cs typeface="Roboto"/>
                        <a:sym typeface="Roboto"/>
                      </a:endParaRPr>
                    </a:p>
                  </a:txBody>
                  <a:tcPr marT="91425" marB="91425" marR="91425" marL="91425" anchor="ctr"/>
                </a:tc>
              </a:tr>
              <a:tr h="320825">
                <a:tc>
                  <a:txBody>
                    <a:bodyPr/>
                    <a:lstStyle/>
                    <a:p>
                      <a:pPr indent="0" lvl="0" marL="0" rtl="0" algn="ctr">
                        <a:spcBef>
                          <a:spcPts val="0"/>
                        </a:spcBef>
                        <a:spcAft>
                          <a:spcPts val="0"/>
                        </a:spcAft>
                        <a:buNone/>
                      </a:pPr>
                      <a:r>
                        <a:rPr lang="en-GB" sz="1100">
                          <a:latin typeface="Roboto"/>
                          <a:ea typeface="Roboto"/>
                          <a:cs typeface="Roboto"/>
                          <a:sym typeface="Roboto"/>
                        </a:rPr>
                        <a:t>man</a:t>
                      </a:r>
                      <a:endParaRPr sz="11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sz="1100">
                          <a:latin typeface="Roboto"/>
                          <a:ea typeface="Roboto"/>
                          <a:cs typeface="Roboto"/>
                          <a:sym typeface="Roboto"/>
                        </a:rPr>
                        <a:t>woman</a:t>
                      </a:r>
                      <a:endParaRPr sz="1100">
                        <a:latin typeface="Roboto"/>
                        <a:ea typeface="Roboto"/>
                        <a:cs typeface="Roboto"/>
                        <a:sym typeface="Roboto"/>
                      </a:endParaRPr>
                    </a:p>
                  </a:txBody>
                  <a:tcPr marT="91425" marB="91425" marR="91425" marL="91425" anchor="ctr"/>
                </a:tc>
              </a:tr>
              <a:tr h="320825">
                <a:tc>
                  <a:txBody>
                    <a:bodyPr/>
                    <a:lstStyle/>
                    <a:p>
                      <a:pPr indent="0" lvl="0" marL="0" rtl="0" algn="ctr">
                        <a:spcBef>
                          <a:spcPts val="0"/>
                        </a:spcBef>
                        <a:spcAft>
                          <a:spcPts val="0"/>
                        </a:spcAft>
                        <a:buNone/>
                      </a:pPr>
                      <a:r>
                        <a:rPr lang="en-GB" sz="1100">
                          <a:latin typeface="Roboto"/>
                          <a:ea typeface="Roboto"/>
                          <a:cs typeface="Roboto"/>
                          <a:sym typeface="Roboto"/>
                        </a:rPr>
                        <a:t>woman</a:t>
                      </a:r>
                      <a:endParaRPr sz="11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sz="1100">
                          <a:latin typeface="Roboto"/>
                          <a:ea typeface="Roboto"/>
                          <a:cs typeface="Roboto"/>
                          <a:sym typeface="Roboto"/>
                        </a:rPr>
                        <a:t>woman</a:t>
                      </a:r>
                      <a:endParaRPr sz="11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48"/>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
        <p:nvSpPr>
          <p:cNvPr id="393" name="Google Shape;393;p48"/>
          <p:cNvSpPr txBox="1"/>
          <p:nvPr>
            <p:ph type="ctrTitle"/>
          </p:nvPr>
        </p:nvSpPr>
        <p:spPr>
          <a:xfrm>
            <a:off x="0" y="91440"/>
            <a:ext cx="9144000" cy="572700"/>
          </a:xfrm>
          <a:prstGeom prst="rect">
            <a:avLst/>
          </a:prstGeom>
          <a:solidFill>
            <a:srgbClr val="FF6A0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rPr b="1" lang="en-GB" sz="3000">
                <a:solidFill>
                  <a:schemeClr val="lt1"/>
                </a:solidFill>
                <a:latin typeface="Roboto"/>
                <a:ea typeface="Roboto"/>
                <a:cs typeface="Roboto"/>
                <a:sym typeface="Roboto"/>
              </a:rPr>
              <a:t>Model Evaluation in Classification</a:t>
            </a:r>
            <a:endParaRPr b="1" sz="3400">
              <a:solidFill>
                <a:schemeClr val="lt1"/>
              </a:solidFill>
              <a:latin typeface="Roboto"/>
              <a:ea typeface="Roboto"/>
              <a:cs typeface="Roboto"/>
              <a:sym typeface="Roboto"/>
            </a:endParaRPr>
          </a:p>
        </p:txBody>
      </p:sp>
      <p:sp>
        <p:nvSpPr>
          <p:cNvPr id="394" name="Google Shape;394;p48"/>
          <p:cNvSpPr txBox="1"/>
          <p:nvPr/>
        </p:nvSpPr>
        <p:spPr>
          <a:xfrm>
            <a:off x="-10050" y="4800600"/>
            <a:ext cx="9164100" cy="270600"/>
          </a:xfrm>
          <a:prstGeom prst="rect">
            <a:avLst/>
          </a:prstGeom>
          <a:solidFill>
            <a:srgbClr val="FF6A0E"/>
          </a:solidFill>
          <a:ln>
            <a:noFill/>
          </a:ln>
        </p:spPr>
        <p:txBody>
          <a:bodyPr anchorCtr="0" anchor="ctr" bIns="91425" lIns="91425" spcFirstLastPara="1" rIns="91425" wrap="square" tIns="91425">
            <a:noAutofit/>
          </a:bodyPr>
          <a:lstStyle/>
          <a:p>
            <a:pPr indent="0" lvl="0" marL="0" marR="182880" rtl="0" algn="r">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95" name="Google Shape;395;p48"/>
          <p:cNvSpPr/>
          <p:nvPr/>
        </p:nvSpPr>
        <p:spPr>
          <a:xfrm rot="10800000">
            <a:off x="8637600" y="97750"/>
            <a:ext cx="506400" cy="5664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8"/>
          <p:cNvSpPr/>
          <p:nvPr/>
        </p:nvSpPr>
        <p:spPr>
          <a:xfrm>
            <a:off x="0" y="4800600"/>
            <a:ext cx="326400" cy="2706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8"/>
          <p:cNvSpPr txBox="1"/>
          <p:nvPr/>
        </p:nvSpPr>
        <p:spPr>
          <a:xfrm>
            <a:off x="-150" y="667512"/>
            <a:ext cx="9144000" cy="4133100"/>
          </a:xfrm>
          <a:prstGeom prst="rect">
            <a:avLst/>
          </a:prstGeom>
          <a:noFill/>
          <a:ln>
            <a:noFill/>
          </a:ln>
        </p:spPr>
        <p:txBody>
          <a:bodyPr anchorCtr="0" anchor="t" bIns="274300" lIns="274300" spcFirstLastPara="1" rIns="274300" wrap="square" tIns="91425">
            <a:noAutofit/>
          </a:bodyPr>
          <a:lstStyle/>
          <a:p>
            <a:pPr indent="-323850" lvl="0" marL="914400" rtl="0" algn="l">
              <a:lnSpc>
                <a:spcPct val="150000"/>
              </a:lnSpc>
              <a:spcBef>
                <a:spcPts val="160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Total number of correct predictions for a class go into the expected row for that class value and the predicted column for that class value. </a:t>
            </a:r>
            <a:endParaRPr sz="1500">
              <a:solidFill>
                <a:schemeClr val="dk1"/>
              </a:solidFill>
              <a:latin typeface="Roboto"/>
              <a:ea typeface="Roboto"/>
              <a:cs typeface="Roboto"/>
              <a:sym typeface="Roboto"/>
            </a:endParaRPr>
          </a:p>
          <a:p>
            <a:pPr indent="-323850" lvl="0" marL="914400" rtl="0" algn="l">
              <a:lnSpc>
                <a:spcPct val="150000"/>
              </a:lnSpc>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accuracy = total correct predictions / total predictions made * 100 </a:t>
            </a:r>
            <a:endParaRPr sz="1500">
              <a:solidFill>
                <a:schemeClr val="dk1"/>
              </a:solidFill>
              <a:latin typeface="Roboto"/>
              <a:ea typeface="Roboto"/>
              <a:cs typeface="Roboto"/>
              <a:sym typeface="Roboto"/>
            </a:endParaRPr>
          </a:p>
          <a:p>
            <a:pPr indent="0" lvl="0" marL="0" rtl="0" algn="ctr">
              <a:lnSpc>
                <a:spcPct val="150000"/>
              </a:lnSpc>
              <a:spcBef>
                <a:spcPts val="1600"/>
              </a:spcBef>
              <a:spcAft>
                <a:spcPts val="0"/>
              </a:spcAft>
              <a:buNone/>
            </a:pPr>
            <a:r>
              <a:rPr lang="en-GB" sz="1500">
                <a:solidFill>
                  <a:schemeClr val="dk1"/>
                </a:solidFill>
                <a:latin typeface="Roboto"/>
                <a:ea typeface="Roboto"/>
                <a:cs typeface="Roboto"/>
                <a:sym typeface="Roboto"/>
              </a:rPr>
              <a:t>accuracy = 7 / 10 * 100 </a:t>
            </a:r>
            <a:endParaRPr sz="1500">
              <a:solidFill>
                <a:schemeClr val="dk1"/>
              </a:solidFill>
              <a:latin typeface="Roboto"/>
              <a:ea typeface="Roboto"/>
              <a:cs typeface="Roboto"/>
              <a:sym typeface="Roboto"/>
            </a:endParaRPr>
          </a:p>
          <a:p>
            <a:pPr indent="-323850" lvl="0" marL="914400" rtl="0" algn="l">
              <a:lnSpc>
                <a:spcPct val="150000"/>
              </a:lnSpc>
              <a:spcBef>
                <a:spcPts val="160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Let’s turn our results into a confusion matrix. </a:t>
            </a:r>
            <a:endParaRPr sz="1500">
              <a:solidFill>
                <a:schemeClr val="dk1"/>
              </a:solidFill>
              <a:latin typeface="Roboto"/>
              <a:ea typeface="Roboto"/>
              <a:cs typeface="Roboto"/>
              <a:sym typeface="Roboto"/>
            </a:endParaRPr>
          </a:p>
          <a:p>
            <a:pPr indent="-323850" lvl="0" marL="914400" rtl="0" algn="l">
              <a:lnSpc>
                <a:spcPct val="150000"/>
              </a:lnSpc>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First,we must calculate the number of correct predictions for each class. </a:t>
            </a:r>
            <a:endParaRPr sz="1500">
              <a:solidFill>
                <a:schemeClr val="dk1"/>
              </a:solidFill>
              <a:latin typeface="Roboto"/>
              <a:ea typeface="Roboto"/>
              <a:cs typeface="Roboto"/>
              <a:sym typeface="Roboto"/>
            </a:endParaRPr>
          </a:p>
          <a:p>
            <a:pPr indent="-323850" lvl="1" marL="1371600" rtl="0" algn="l">
              <a:lnSpc>
                <a:spcPct val="150000"/>
              </a:lnSpc>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man classified as man: 3 </a:t>
            </a:r>
            <a:endParaRPr sz="1500">
              <a:solidFill>
                <a:schemeClr val="dk1"/>
              </a:solidFill>
              <a:latin typeface="Roboto"/>
              <a:ea typeface="Roboto"/>
              <a:cs typeface="Roboto"/>
              <a:sym typeface="Roboto"/>
            </a:endParaRPr>
          </a:p>
          <a:p>
            <a:pPr indent="-323850" lvl="1" marL="1371600" rtl="0" algn="l">
              <a:lnSpc>
                <a:spcPct val="150000"/>
              </a:lnSpc>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woman classified as woman : 4  </a:t>
            </a:r>
            <a:endParaRPr sz="1500">
              <a:solidFill>
                <a:schemeClr val="dk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49"/>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
        <p:nvSpPr>
          <p:cNvPr id="403" name="Google Shape;403;p49"/>
          <p:cNvSpPr txBox="1"/>
          <p:nvPr>
            <p:ph type="ctrTitle"/>
          </p:nvPr>
        </p:nvSpPr>
        <p:spPr>
          <a:xfrm>
            <a:off x="0" y="91440"/>
            <a:ext cx="9144000" cy="572700"/>
          </a:xfrm>
          <a:prstGeom prst="rect">
            <a:avLst/>
          </a:prstGeom>
          <a:solidFill>
            <a:srgbClr val="FF6A0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rPr b="1" lang="en-GB" sz="3000">
                <a:solidFill>
                  <a:schemeClr val="lt1"/>
                </a:solidFill>
                <a:latin typeface="Roboto"/>
                <a:ea typeface="Roboto"/>
                <a:cs typeface="Roboto"/>
                <a:sym typeface="Roboto"/>
              </a:rPr>
              <a:t>Model Evaluation in Classification</a:t>
            </a:r>
            <a:endParaRPr b="1" sz="3400">
              <a:solidFill>
                <a:schemeClr val="lt1"/>
              </a:solidFill>
              <a:latin typeface="Roboto"/>
              <a:ea typeface="Roboto"/>
              <a:cs typeface="Roboto"/>
              <a:sym typeface="Roboto"/>
            </a:endParaRPr>
          </a:p>
        </p:txBody>
      </p:sp>
      <p:sp>
        <p:nvSpPr>
          <p:cNvPr id="404" name="Google Shape;404;p49"/>
          <p:cNvSpPr txBox="1"/>
          <p:nvPr/>
        </p:nvSpPr>
        <p:spPr>
          <a:xfrm>
            <a:off x="-10050" y="4800600"/>
            <a:ext cx="9164100" cy="270600"/>
          </a:xfrm>
          <a:prstGeom prst="rect">
            <a:avLst/>
          </a:prstGeom>
          <a:solidFill>
            <a:srgbClr val="FF6A0E"/>
          </a:solidFill>
          <a:ln>
            <a:noFill/>
          </a:ln>
        </p:spPr>
        <p:txBody>
          <a:bodyPr anchorCtr="0" anchor="ctr" bIns="91425" lIns="91425" spcFirstLastPara="1" rIns="91425" wrap="square" tIns="91425">
            <a:noAutofit/>
          </a:bodyPr>
          <a:lstStyle/>
          <a:p>
            <a:pPr indent="0" lvl="0" marL="0" marR="182880" rtl="0" algn="r">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405" name="Google Shape;405;p49"/>
          <p:cNvSpPr/>
          <p:nvPr/>
        </p:nvSpPr>
        <p:spPr>
          <a:xfrm rot="10800000">
            <a:off x="8637600" y="97750"/>
            <a:ext cx="506400" cy="5664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9"/>
          <p:cNvSpPr/>
          <p:nvPr/>
        </p:nvSpPr>
        <p:spPr>
          <a:xfrm>
            <a:off x="0" y="4800600"/>
            <a:ext cx="326400" cy="2706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9"/>
          <p:cNvSpPr txBox="1"/>
          <p:nvPr/>
        </p:nvSpPr>
        <p:spPr>
          <a:xfrm>
            <a:off x="-150" y="667512"/>
            <a:ext cx="9144000" cy="4133100"/>
          </a:xfrm>
          <a:prstGeom prst="rect">
            <a:avLst/>
          </a:prstGeom>
          <a:noFill/>
          <a:ln>
            <a:noFill/>
          </a:ln>
        </p:spPr>
        <p:txBody>
          <a:bodyPr anchorCtr="0" anchor="t" bIns="274300" lIns="274300" spcFirstLastPara="1" rIns="274300" wrap="square" tIns="91425">
            <a:noAutofit/>
          </a:bodyPr>
          <a:lstStyle/>
          <a:p>
            <a:pPr indent="-336550" lvl="0" marL="457200" rtl="0" algn="just">
              <a:lnSpc>
                <a:spcPct val="115000"/>
              </a:lnSpc>
              <a:spcBef>
                <a:spcPts val="1200"/>
              </a:spcBef>
              <a:spcAft>
                <a:spcPts val="0"/>
              </a:spcAft>
              <a:buClr>
                <a:schemeClr val="dk1"/>
              </a:buClr>
              <a:buSzPts val="1700"/>
              <a:buFont typeface="Roboto"/>
              <a:buChar char="●"/>
            </a:pPr>
            <a:r>
              <a:rPr lang="en-GB" sz="1700">
                <a:solidFill>
                  <a:schemeClr val="dk1"/>
                </a:solidFill>
                <a:latin typeface="Roboto"/>
                <a:ea typeface="Roboto"/>
                <a:cs typeface="Roboto"/>
                <a:sym typeface="Roboto"/>
              </a:rPr>
              <a:t>Now, we calculate the number of incorrect predictions for each class, organized by the predicted value. </a:t>
            </a:r>
            <a:endParaRPr sz="1700">
              <a:solidFill>
                <a:schemeClr val="dk1"/>
              </a:solidFill>
              <a:latin typeface="Roboto"/>
              <a:ea typeface="Roboto"/>
              <a:cs typeface="Roboto"/>
              <a:sym typeface="Roboto"/>
            </a:endParaRPr>
          </a:p>
          <a:p>
            <a:pPr indent="-336550" lvl="1" marL="914400" rtl="0" algn="just">
              <a:lnSpc>
                <a:spcPct val="115000"/>
              </a:lnSpc>
              <a:spcBef>
                <a:spcPts val="0"/>
              </a:spcBef>
              <a:spcAft>
                <a:spcPts val="0"/>
              </a:spcAft>
              <a:buClr>
                <a:schemeClr val="dk1"/>
              </a:buClr>
              <a:buSzPts val="1700"/>
              <a:buFont typeface="Roboto"/>
              <a:buChar char="○"/>
            </a:pPr>
            <a:r>
              <a:rPr lang="en-GB" sz="1700">
                <a:solidFill>
                  <a:schemeClr val="dk1"/>
                </a:solidFill>
                <a:latin typeface="Roboto"/>
                <a:ea typeface="Roboto"/>
                <a:cs typeface="Roboto"/>
                <a:sym typeface="Roboto"/>
              </a:rPr>
              <a:t>man classified as woman: 2</a:t>
            </a:r>
            <a:endParaRPr sz="1700">
              <a:solidFill>
                <a:schemeClr val="dk1"/>
              </a:solidFill>
              <a:latin typeface="Roboto"/>
              <a:ea typeface="Roboto"/>
              <a:cs typeface="Roboto"/>
              <a:sym typeface="Roboto"/>
            </a:endParaRPr>
          </a:p>
          <a:p>
            <a:pPr indent="-336550" lvl="1" marL="914400" rtl="0" algn="just">
              <a:lnSpc>
                <a:spcPct val="115000"/>
              </a:lnSpc>
              <a:spcBef>
                <a:spcPts val="0"/>
              </a:spcBef>
              <a:spcAft>
                <a:spcPts val="0"/>
              </a:spcAft>
              <a:buClr>
                <a:schemeClr val="dk1"/>
              </a:buClr>
              <a:buSzPts val="1700"/>
              <a:buFont typeface="Roboto"/>
              <a:buChar char="○"/>
            </a:pPr>
            <a:r>
              <a:rPr lang="en-GB" sz="1700">
                <a:solidFill>
                  <a:schemeClr val="dk1"/>
                </a:solidFill>
                <a:latin typeface="Roboto"/>
                <a:ea typeface="Roboto"/>
                <a:cs typeface="Roboto"/>
                <a:sym typeface="Roboto"/>
              </a:rPr>
              <a:t>woman classified as man : 1</a:t>
            </a:r>
            <a:endParaRPr sz="1700">
              <a:solidFill>
                <a:schemeClr val="dk1"/>
              </a:solidFill>
              <a:latin typeface="Roboto"/>
              <a:ea typeface="Roboto"/>
              <a:cs typeface="Roboto"/>
              <a:sym typeface="Roboto"/>
            </a:endParaRPr>
          </a:p>
          <a:p>
            <a:pPr indent="0" lvl="0" marL="0" rtl="0" algn="just">
              <a:lnSpc>
                <a:spcPct val="115000"/>
              </a:lnSpc>
              <a:spcBef>
                <a:spcPts val="1200"/>
              </a:spcBef>
              <a:spcAft>
                <a:spcPts val="0"/>
              </a:spcAft>
              <a:buNone/>
            </a:pPr>
            <a:r>
              <a:rPr lang="en-GB" sz="1700">
                <a:solidFill>
                  <a:schemeClr val="dk1"/>
                </a:solidFill>
                <a:latin typeface="Roboto"/>
                <a:ea typeface="Roboto"/>
                <a:cs typeface="Roboto"/>
                <a:sym typeface="Roboto"/>
              </a:rPr>
              <a:t>Now, arrange these values into the 2-class confusion matrix</a:t>
            </a:r>
            <a:endParaRPr sz="1700">
              <a:solidFill>
                <a:schemeClr val="dk1"/>
              </a:solidFill>
              <a:latin typeface="Roboto"/>
              <a:ea typeface="Roboto"/>
              <a:cs typeface="Roboto"/>
              <a:sym typeface="Roboto"/>
            </a:endParaRPr>
          </a:p>
          <a:p>
            <a:pPr indent="0" lvl="0" marL="1371600" rtl="0" algn="just">
              <a:lnSpc>
                <a:spcPct val="115000"/>
              </a:lnSpc>
              <a:spcBef>
                <a:spcPts val="1200"/>
              </a:spcBef>
              <a:spcAft>
                <a:spcPts val="0"/>
              </a:spcAft>
              <a:buNone/>
            </a:pPr>
            <a:r>
              <a:rPr lang="en-GB" sz="1700">
                <a:solidFill>
                  <a:schemeClr val="dk1"/>
                </a:solidFill>
                <a:latin typeface="Roboto"/>
                <a:ea typeface="Roboto"/>
                <a:cs typeface="Roboto"/>
                <a:sym typeface="Roboto"/>
              </a:rPr>
              <a:t>                     man     woman</a:t>
            </a:r>
            <a:endParaRPr sz="1700">
              <a:solidFill>
                <a:schemeClr val="dk1"/>
              </a:solidFill>
              <a:latin typeface="Roboto"/>
              <a:ea typeface="Roboto"/>
              <a:cs typeface="Roboto"/>
              <a:sym typeface="Roboto"/>
            </a:endParaRPr>
          </a:p>
          <a:p>
            <a:pPr indent="0" lvl="0" marL="1371600" rtl="0" algn="just">
              <a:lnSpc>
                <a:spcPct val="115000"/>
              </a:lnSpc>
              <a:spcBef>
                <a:spcPts val="1200"/>
              </a:spcBef>
              <a:spcAft>
                <a:spcPts val="0"/>
              </a:spcAft>
              <a:buNone/>
            </a:pPr>
            <a:r>
              <a:rPr lang="en-GB" sz="1700">
                <a:solidFill>
                  <a:schemeClr val="dk1"/>
                </a:solidFill>
                <a:latin typeface="Roboto"/>
                <a:ea typeface="Roboto"/>
                <a:cs typeface="Roboto"/>
                <a:sym typeface="Roboto"/>
              </a:rPr>
              <a:t>man                3	    1   </a:t>
            </a:r>
            <a:endParaRPr sz="1700">
              <a:solidFill>
                <a:schemeClr val="dk1"/>
              </a:solidFill>
              <a:latin typeface="Roboto"/>
              <a:ea typeface="Roboto"/>
              <a:cs typeface="Roboto"/>
              <a:sym typeface="Roboto"/>
            </a:endParaRPr>
          </a:p>
          <a:p>
            <a:pPr indent="0" lvl="0" marL="1371600" rtl="0" algn="just">
              <a:lnSpc>
                <a:spcPct val="115000"/>
              </a:lnSpc>
              <a:spcBef>
                <a:spcPts val="1200"/>
              </a:spcBef>
              <a:spcAft>
                <a:spcPts val="0"/>
              </a:spcAft>
              <a:buNone/>
            </a:pPr>
            <a:r>
              <a:rPr lang="en-GB" sz="1700">
                <a:solidFill>
                  <a:schemeClr val="dk1"/>
                </a:solidFill>
                <a:latin typeface="Roboto"/>
                <a:ea typeface="Roboto"/>
                <a:cs typeface="Roboto"/>
                <a:sym typeface="Roboto"/>
              </a:rPr>
              <a:t>woman 	       2	     4</a:t>
            </a:r>
            <a:endParaRPr sz="1700">
              <a:solidFill>
                <a:schemeClr val="dk1"/>
              </a:solidFill>
              <a:latin typeface="Roboto"/>
              <a:ea typeface="Roboto"/>
              <a:cs typeface="Roboto"/>
              <a:sym typeface="Roboto"/>
            </a:endParaRPr>
          </a:p>
          <a:p>
            <a:pPr indent="-336550" lvl="0" marL="457200" rtl="0" algn="just">
              <a:lnSpc>
                <a:spcPct val="115000"/>
              </a:lnSpc>
              <a:spcBef>
                <a:spcPts val="1200"/>
              </a:spcBef>
              <a:spcAft>
                <a:spcPts val="0"/>
              </a:spcAft>
              <a:buClr>
                <a:schemeClr val="dk1"/>
              </a:buClr>
              <a:buSzPts val="1700"/>
              <a:buFont typeface="Roboto"/>
              <a:buChar char="●"/>
            </a:pPr>
            <a:r>
              <a:rPr lang="en-GB" sz="1700">
                <a:solidFill>
                  <a:schemeClr val="dk1"/>
                </a:solidFill>
                <a:latin typeface="Roboto"/>
                <a:ea typeface="Roboto"/>
                <a:cs typeface="Roboto"/>
                <a:sym typeface="Roboto"/>
              </a:rPr>
              <a:t>The correct values are organized in a diagonal line (3+4)</a:t>
            </a:r>
            <a:endParaRPr sz="1500">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50"/>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
        <p:nvSpPr>
          <p:cNvPr id="413" name="Google Shape;413;p50"/>
          <p:cNvSpPr txBox="1"/>
          <p:nvPr>
            <p:ph type="ctrTitle"/>
          </p:nvPr>
        </p:nvSpPr>
        <p:spPr>
          <a:xfrm>
            <a:off x="0" y="91440"/>
            <a:ext cx="9144000" cy="572700"/>
          </a:xfrm>
          <a:prstGeom prst="rect">
            <a:avLst/>
          </a:prstGeom>
          <a:solidFill>
            <a:srgbClr val="FF6A0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rPr b="1" lang="en-GB" sz="3000">
                <a:solidFill>
                  <a:schemeClr val="lt1"/>
                </a:solidFill>
                <a:latin typeface="Roboto"/>
                <a:ea typeface="Roboto"/>
                <a:cs typeface="Roboto"/>
                <a:sym typeface="Roboto"/>
              </a:rPr>
              <a:t>Model Evaluation in Classification</a:t>
            </a:r>
            <a:endParaRPr b="1" sz="3400">
              <a:solidFill>
                <a:schemeClr val="lt1"/>
              </a:solidFill>
              <a:latin typeface="Roboto"/>
              <a:ea typeface="Roboto"/>
              <a:cs typeface="Roboto"/>
              <a:sym typeface="Roboto"/>
            </a:endParaRPr>
          </a:p>
        </p:txBody>
      </p:sp>
      <p:sp>
        <p:nvSpPr>
          <p:cNvPr id="414" name="Google Shape;414;p50"/>
          <p:cNvSpPr txBox="1"/>
          <p:nvPr/>
        </p:nvSpPr>
        <p:spPr>
          <a:xfrm>
            <a:off x="-10050" y="4800600"/>
            <a:ext cx="9164100" cy="270600"/>
          </a:xfrm>
          <a:prstGeom prst="rect">
            <a:avLst/>
          </a:prstGeom>
          <a:solidFill>
            <a:srgbClr val="FF6A0E"/>
          </a:solidFill>
          <a:ln>
            <a:noFill/>
          </a:ln>
        </p:spPr>
        <p:txBody>
          <a:bodyPr anchorCtr="0" anchor="ctr" bIns="91425" lIns="91425" spcFirstLastPara="1" rIns="91425" wrap="square" tIns="91425">
            <a:noAutofit/>
          </a:bodyPr>
          <a:lstStyle/>
          <a:p>
            <a:pPr indent="0" lvl="0" marL="0" marR="182880" rtl="0" algn="r">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415" name="Google Shape;415;p50"/>
          <p:cNvSpPr/>
          <p:nvPr/>
        </p:nvSpPr>
        <p:spPr>
          <a:xfrm rot="10800000">
            <a:off x="8637600" y="97750"/>
            <a:ext cx="506400" cy="5664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0"/>
          <p:cNvSpPr/>
          <p:nvPr/>
        </p:nvSpPr>
        <p:spPr>
          <a:xfrm>
            <a:off x="0" y="4800600"/>
            <a:ext cx="326400" cy="2706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0"/>
          <p:cNvSpPr txBox="1"/>
          <p:nvPr/>
        </p:nvSpPr>
        <p:spPr>
          <a:xfrm>
            <a:off x="-150" y="667512"/>
            <a:ext cx="9144000" cy="4133100"/>
          </a:xfrm>
          <a:prstGeom prst="rect">
            <a:avLst/>
          </a:prstGeom>
          <a:noFill/>
          <a:ln>
            <a:noFill/>
          </a:ln>
        </p:spPr>
        <p:txBody>
          <a:bodyPr anchorCtr="0" anchor="t" bIns="274300" lIns="274300" spcFirstLastPara="1" rIns="274300" wrap="square" tIns="182875">
            <a:noAutofit/>
          </a:bodyPr>
          <a:lstStyle/>
          <a:p>
            <a:pPr indent="-336550" lvl="0" marL="457200" rtl="0" algn="just">
              <a:lnSpc>
                <a:spcPct val="115000"/>
              </a:lnSpc>
              <a:spcBef>
                <a:spcPts val="1200"/>
              </a:spcBef>
              <a:spcAft>
                <a:spcPts val="0"/>
              </a:spcAft>
              <a:buClr>
                <a:schemeClr val="dk1"/>
              </a:buClr>
              <a:buSzPts val="1700"/>
              <a:buFont typeface="Roboto"/>
              <a:buChar char="●"/>
            </a:pPr>
            <a:r>
              <a:rPr lang="en-GB" sz="1700">
                <a:solidFill>
                  <a:schemeClr val="dk1"/>
                </a:solidFill>
                <a:latin typeface="Roboto"/>
                <a:ea typeface="Roboto"/>
                <a:cs typeface="Roboto"/>
                <a:sym typeface="Roboto"/>
              </a:rPr>
              <a:t>In this way, we can assign the event row as “positive” and the no-event row as “negative”.</a:t>
            </a:r>
            <a:endParaRPr sz="1700">
              <a:solidFill>
                <a:schemeClr val="dk1"/>
              </a:solidFill>
              <a:latin typeface="Roboto"/>
              <a:ea typeface="Roboto"/>
              <a:cs typeface="Roboto"/>
              <a:sym typeface="Roboto"/>
            </a:endParaRPr>
          </a:p>
          <a:p>
            <a:pPr indent="-336550" lvl="0" marL="457200" rtl="0" algn="just">
              <a:lnSpc>
                <a:spcPct val="115000"/>
              </a:lnSpc>
              <a:spcBef>
                <a:spcPts val="0"/>
              </a:spcBef>
              <a:spcAft>
                <a:spcPts val="0"/>
              </a:spcAft>
              <a:buClr>
                <a:schemeClr val="dk1"/>
              </a:buClr>
              <a:buSzPts val="1700"/>
              <a:buFont typeface="Roboto"/>
              <a:buChar char="●"/>
            </a:pPr>
            <a:r>
              <a:rPr lang="en-GB" sz="1700">
                <a:solidFill>
                  <a:schemeClr val="dk1"/>
                </a:solidFill>
                <a:latin typeface="Roboto"/>
                <a:ea typeface="Roboto"/>
                <a:cs typeface="Roboto"/>
                <a:sym typeface="Roboto"/>
              </a:rPr>
              <a:t>We can then assign the event predictions as ‘T’ and the no-event as ‘F’.</a:t>
            </a:r>
            <a:endParaRPr sz="1700">
              <a:solidFill>
                <a:schemeClr val="dk1"/>
              </a:solidFill>
              <a:latin typeface="Roboto"/>
              <a:ea typeface="Roboto"/>
              <a:cs typeface="Roboto"/>
              <a:sym typeface="Roboto"/>
            </a:endParaRPr>
          </a:p>
          <a:p>
            <a:pPr indent="-336550" lvl="0" marL="457200" rtl="0" algn="just">
              <a:lnSpc>
                <a:spcPct val="115000"/>
              </a:lnSpc>
              <a:spcBef>
                <a:spcPts val="0"/>
              </a:spcBef>
              <a:spcAft>
                <a:spcPts val="0"/>
              </a:spcAft>
              <a:buClr>
                <a:schemeClr val="dk1"/>
              </a:buClr>
              <a:buSzPts val="1700"/>
              <a:buFont typeface="Roboto"/>
              <a:buChar char="●"/>
            </a:pPr>
            <a:r>
              <a:rPr lang="en-GB" sz="1700">
                <a:solidFill>
                  <a:schemeClr val="dk1"/>
                </a:solidFill>
                <a:latin typeface="Roboto"/>
                <a:ea typeface="Roboto"/>
                <a:cs typeface="Roboto"/>
                <a:sym typeface="Roboto"/>
              </a:rPr>
              <a:t>Now, arrange these values into the 2-class confusion matrix</a:t>
            </a:r>
            <a:endParaRPr sz="1700">
              <a:solidFill>
                <a:schemeClr val="dk1"/>
              </a:solidFill>
              <a:latin typeface="Roboto"/>
              <a:ea typeface="Roboto"/>
              <a:cs typeface="Roboto"/>
              <a:sym typeface="Roboto"/>
            </a:endParaRPr>
          </a:p>
          <a:p>
            <a:pPr indent="0" lvl="0" marL="1371600" rtl="0" algn="just">
              <a:lnSpc>
                <a:spcPct val="115000"/>
              </a:lnSpc>
              <a:spcBef>
                <a:spcPts val="1200"/>
              </a:spcBef>
              <a:spcAft>
                <a:spcPts val="0"/>
              </a:spcAft>
              <a:buNone/>
            </a:pPr>
            <a:r>
              <a:rPr lang="en-GB" sz="1700">
                <a:solidFill>
                  <a:schemeClr val="dk1"/>
                </a:solidFill>
                <a:latin typeface="Roboto"/>
                <a:ea typeface="Roboto"/>
                <a:cs typeface="Roboto"/>
                <a:sym typeface="Roboto"/>
              </a:rPr>
              <a:t>                     event    no-event</a:t>
            </a:r>
            <a:endParaRPr sz="1700">
              <a:solidFill>
                <a:schemeClr val="dk1"/>
              </a:solidFill>
              <a:latin typeface="Roboto"/>
              <a:ea typeface="Roboto"/>
              <a:cs typeface="Roboto"/>
              <a:sym typeface="Roboto"/>
            </a:endParaRPr>
          </a:p>
          <a:p>
            <a:pPr indent="0" lvl="0" marL="1371600" rtl="0" algn="just">
              <a:lnSpc>
                <a:spcPct val="115000"/>
              </a:lnSpc>
              <a:spcBef>
                <a:spcPts val="1200"/>
              </a:spcBef>
              <a:spcAft>
                <a:spcPts val="0"/>
              </a:spcAft>
              <a:buNone/>
            </a:pPr>
            <a:r>
              <a:rPr lang="en-GB" sz="1700">
                <a:solidFill>
                  <a:schemeClr val="dk1"/>
                </a:solidFill>
                <a:latin typeface="Roboto"/>
                <a:ea typeface="Roboto"/>
                <a:cs typeface="Roboto"/>
                <a:sym typeface="Roboto"/>
              </a:rPr>
              <a:t>event                TP	     FP   </a:t>
            </a:r>
            <a:endParaRPr sz="1700">
              <a:solidFill>
                <a:schemeClr val="dk1"/>
              </a:solidFill>
              <a:latin typeface="Roboto"/>
              <a:ea typeface="Roboto"/>
              <a:cs typeface="Roboto"/>
              <a:sym typeface="Roboto"/>
            </a:endParaRPr>
          </a:p>
          <a:p>
            <a:pPr indent="457200" lvl="0" marL="457200" rtl="0" algn="just">
              <a:lnSpc>
                <a:spcPct val="115000"/>
              </a:lnSpc>
              <a:spcBef>
                <a:spcPts val="1200"/>
              </a:spcBef>
              <a:spcAft>
                <a:spcPts val="1200"/>
              </a:spcAft>
              <a:buNone/>
            </a:pPr>
            <a:r>
              <a:rPr lang="en-GB" sz="1700">
                <a:solidFill>
                  <a:schemeClr val="dk1"/>
                </a:solidFill>
                <a:latin typeface="Roboto"/>
                <a:ea typeface="Roboto"/>
                <a:cs typeface="Roboto"/>
                <a:sym typeface="Roboto"/>
              </a:rPr>
              <a:t>   no-event  	         FN	     TN</a:t>
            </a:r>
            <a:endParaRPr sz="1700">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51"/>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
        <p:nvSpPr>
          <p:cNvPr id="423" name="Google Shape;423;p51"/>
          <p:cNvSpPr txBox="1"/>
          <p:nvPr>
            <p:ph type="ctrTitle"/>
          </p:nvPr>
        </p:nvSpPr>
        <p:spPr>
          <a:xfrm>
            <a:off x="0" y="91440"/>
            <a:ext cx="9144000" cy="572700"/>
          </a:xfrm>
          <a:prstGeom prst="rect">
            <a:avLst/>
          </a:prstGeom>
          <a:solidFill>
            <a:srgbClr val="FF6A0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rPr b="1" lang="en-GB" sz="3000">
                <a:solidFill>
                  <a:schemeClr val="lt1"/>
                </a:solidFill>
                <a:latin typeface="Roboto"/>
                <a:ea typeface="Roboto"/>
                <a:cs typeface="Roboto"/>
                <a:sym typeface="Roboto"/>
              </a:rPr>
              <a:t>Model Evaluation in Classification</a:t>
            </a:r>
            <a:endParaRPr b="1" sz="3400">
              <a:solidFill>
                <a:schemeClr val="lt1"/>
              </a:solidFill>
              <a:latin typeface="Roboto"/>
              <a:ea typeface="Roboto"/>
              <a:cs typeface="Roboto"/>
              <a:sym typeface="Roboto"/>
            </a:endParaRPr>
          </a:p>
        </p:txBody>
      </p:sp>
      <p:sp>
        <p:nvSpPr>
          <p:cNvPr id="424" name="Google Shape;424;p51"/>
          <p:cNvSpPr txBox="1"/>
          <p:nvPr/>
        </p:nvSpPr>
        <p:spPr>
          <a:xfrm>
            <a:off x="-10050" y="4800600"/>
            <a:ext cx="9164100" cy="270600"/>
          </a:xfrm>
          <a:prstGeom prst="rect">
            <a:avLst/>
          </a:prstGeom>
          <a:solidFill>
            <a:srgbClr val="FF6A0E"/>
          </a:solidFill>
          <a:ln>
            <a:noFill/>
          </a:ln>
        </p:spPr>
        <p:txBody>
          <a:bodyPr anchorCtr="0" anchor="ctr" bIns="91425" lIns="91425" spcFirstLastPara="1" rIns="91425" wrap="square" tIns="91425">
            <a:noAutofit/>
          </a:bodyPr>
          <a:lstStyle/>
          <a:p>
            <a:pPr indent="0" lvl="0" marL="0" marR="182880" rtl="0" algn="r">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425" name="Google Shape;425;p51"/>
          <p:cNvSpPr/>
          <p:nvPr/>
        </p:nvSpPr>
        <p:spPr>
          <a:xfrm rot="10800000">
            <a:off x="8637600" y="97750"/>
            <a:ext cx="506400" cy="5664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1"/>
          <p:cNvSpPr/>
          <p:nvPr/>
        </p:nvSpPr>
        <p:spPr>
          <a:xfrm>
            <a:off x="0" y="4800600"/>
            <a:ext cx="326400" cy="2706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1"/>
          <p:cNvSpPr txBox="1"/>
          <p:nvPr/>
        </p:nvSpPr>
        <p:spPr>
          <a:xfrm>
            <a:off x="-150" y="667512"/>
            <a:ext cx="9144000" cy="4133100"/>
          </a:xfrm>
          <a:prstGeom prst="rect">
            <a:avLst/>
          </a:prstGeom>
          <a:noFill/>
          <a:ln>
            <a:noFill/>
          </a:ln>
        </p:spPr>
        <p:txBody>
          <a:bodyPr anchorCtr="0" anchor="t" bIns="274300" lIns="274300" spcFirstLastPara="1" rIns="274300" wrap="square" tIns="182875">
            <a:noAutofit/>
          </a:bodyPr>
          <a:lstStyle/>
          <a:p>
            <a:pPr indent="0" lvl="0" marL="0" rtl="0" algn="just">
              <a:lnSpc>
                <a:spcPct val="115000"/>
              </a:lnSpc>
              <a:spcBef>
                <a:spcPts val="1200"/>
              </a:spcBef>
              <a:spcAft>
                <a:spcPts val="0"/>
              </a:spcAft>
              <a:buNone/>
            </a:pPr>
            <a:r>
              <a:rPr lang="en-GB" sz="1800">
                <a:solidFill>
                  <a:schemeClr val="dk1"/>
                </a:solidFill>
                <a:latin typeface="Roboto"/>
                <a:ea typeface="Roboto"/>
                <a:cs typeface="Roboto"/>
                <a:sym typeface="Roboto"/>
              </a:rPr>
              <a:t>This gives us:</a:t>
            </a:r>
            <a:endParaRPr sz="1800">
              <a:solidFill>
                <a:schemeClr val="dk1"/>
              </a:solidFill>
              <a:latin typeface="Roboto"/>
              <a:ea typeface="Roboto"/>
              <a:cs typeface="Roboto"/>
              <a:sym typeface="Roboto"/>
            </a:endParaRPr>
          </a:p>
          <a:p>
            <a:pPr indent="-342900" lvl="0" marL="457200" rtl="0" algn="just">
              <a:lnSpc>
                <a:spcPct val="115000"/>
              </a:lnSpc>
              <a:spcBef>
                <a:spcPts val="1200"/>
              </a:spcBef>
              <a:spcAft>
                <a:spcPts val="0"/>
              </a:spcAft>
              <a:buClr>
                <a:schemeClr val="dk1"/>
              </a:buClr>
              <a:buSzPts val="1800"/>
              <a:buFont typeface="Roboto"/>
              <a:buChar char="●"/>
            </a:pPr>
            <a:r>
              <a:rPr b="1" lang="en-GB" sz="1800">
                <a:solidFill>
                  <a:schemeClr val="dk1"/>
                </a:solidFill>
                <a:latin typeface="Roboto"/>
                <a:ea typeface="Roboto"/>
                <a:cs typeface="Roboto"/>
                <a:sym typeface="Roboto"/>
              </a:rPr>
              <a:t>‘True Positive’</a:t>
            </a:r>
            <a:r>
              <a:rPr lang="en-GB" sz="1800">
                <a:solidFill>
                  <a:schemeClr val="dk1"/>
                </a:solidFill>
                <a:latin typeface="Roboto"/>
                <a:ea typeface="Roboto"/>
                <a:cs typeface="Roboto"/>
                <a:sym typeface="Roboto"/>
              </a:rPr>
              <a:t>:    for correctly predicted event values.</a:t>
            </a:r>
            <a:endParaRPr sz="1800">
              <a:solidFill>
                <a:schemeClr val="dk1"/>
              </a:solidFill>
              <a:latin typeface="Roboto"/>
              <a:ea typeface="Roboto"/>
              <a:cs typeface="Roboto"/>
              <a:sym typeface="Roboto"/>
            </a:endParaRPr>
          </a:p>
          <a:p>
            <a:pPr indent="-342900" lvl="0" marL="457200" rtl="0" algn="just">
              <a:lnSpc>
                <a:spcPct val="115000"/>
              </a:lnSpc>
              <a:spcBef>
                <a:spcPts val="0"/>
              </a:spcBef>
              <a:spcAft>
                <a:spcPts val="0"/>
              </a:spcAft>
              <a:buClr>
                <a:schemeClr val="dk1"/>
              </a:buClr>
              <a:buSzPts val="1800"/>
              <a:buFont typeface="Roboto"/>
              <a:buChar char="●"/>
            </a:pPr>
            <a:r>
              <a:rPr b="1" lang="en-GB" sz="1800">
                <a:solidFill>
                  <a:schemeClr val="dk1"/>
                </a:solidFill>
                <a:latin typeface="Roboto"/>
                <a:ea typeface="Roboto"/>
                <a:cs typeface="Roboto"/>
                <a:sym typeface="Roboto"/>
              </a:rPr>
              <a:t>‘False Positive’</a:t>
            </a:r>
            <a:r>
              <a:rPr lang="en-GB" sz="1800">
                <a:solidFill>
                  <a:schemeClr val="dk1"/>
                </a:solidFill>
                <a:latin typeface="Roboto"/>
                <a:ea typeface="Roboto"/>
                <a:cs typeface="Roboto"/>
                <a:sym typeface="Roboto"/>
              </a:rPr>
              <a:t>:   for incorrectly predicted event values.</a:t>
            </a:r>
            <a:endParaRPr sz="1800">
              <a:solidFill>
                <a:schemeClr val="dk1"/>
              </a:solidFill>
              <a:latin typeface="Roboto"/>
              <a:ea typeface="Roboto"/>
              <a:cs typeface="Roboto"/>
              <a:sym typeface="Roboto"/>
            </a:endParaRPr>
          </a:p>
          <a:p>
            <a:pPr indent="-342900" lvl="0" marL="457200" rtl="0" algn="just">
              <a:lnSpc>
                <a:spcPct val="115000"/>
              </a:lnSpc>
              <a:spcBef>
                <a:spcPts val="0"/>
              </a:spcBef>
              <a:spcAft>
                <a:spcPts val="0"/>
              </a:spcAft>
              <a:buClr>
                <a:schemeClr val="dk1"/>
              </a:buClr>
              <a:buSzPts val="1800"/>
              <a:buFont typeface="Roboto"/>
              <a:buChar char="●"/>
            </a:pPr>
            <a:r>
              <a:rPr b="1" lang="en-GB" sz="1800">
                <a:solidFill>
                  <a:schemeClr val="dk1"/>
                </a:solidFill>
                <a:latin typeface="Roboto"/>
                <a:ea typeface="Roboto"/>
                <a:cs typeface="Roboto"/>
                <a:sym typeface="Roboto"/>
              </a:rPr>
              <a:t>‘True Negative’</a:t>
            </a:r>
            <a:r>
              <a:rPr lang="en-GB" sz="1800">
                <a:solidFill>
                  <a:schemeClr val="dk1"/>
                </a:solidFill>
                <a:latin typeface="Roboto"/>
                <a:ea typeface="Roboto"/>
                <a:cs typeface="Roboto"/>
                <a:sym typeface="Roboto"/>
              </a:rPr>
              <a:t>:  for correctly predicted no-event values.</a:t>
            </a:r>
            <a:endParaRPr sz="1800">
              <a:solidFill>
                <a:schemeClr val="dk1"/>
              </a:solidFill>
              <a:latin typeface="Roboto"/>
              <a:ea typeface="Roboto"/>
              <a:cs typeface="Roboto"/>
              <a:sym typeface="Roboto"/>
            </a:endParaRPr>
          </a:p>
          <a:p>
            <a:pPr indent="-342900" lvl="0" marL="457200" rtl="0" algn="just">
              <a:lnSpc>
                <a:spcPct val="115000"/>
              </a:lnSpc>
              <a:spcBef>
                <a:spcPts val="0"/>
              </a:spcBef>
              <a:spcAft>
                <a:spcPts val="0"/>
              </a:spcAft>
              <a:buClr>
                <a:schemeClr val="dk1"/>
              </a:buClr>
              <a:buSzPts val="1800"/>
              <a:buFont typeface="Roboto"/>
              <a:buChar char="●"/>
            </a:pPr>
            <a:r>
              <a:rPr b="1" lang="en-GB" sz="1800">
                <a:solidFill>
                  <a:schemeClr val="dk1"/>
                </a:solidFill>
                <a:latin typeface="Roboto"/>
                <a:ea typeface="Roboto"/>
                <a:cs typeface="Roboto"/>
                <a:sym typeface="Roboto"/>
              </a:rPr>
              <a:t>‘False Negative’</a:t>
            </a:r>
            <a:r>
              <a:rPr lang="en-GB" sz="1800">
                <a:solidFill>
                  <a:schemeClr val="dk1"/>
                </a:solidFill>
                <a:latin typeface="Roboto"/>
                <a:ea typeface="Roboto"/>
                <a:cs typeface="Roboto"/>
                <a:sym typeface="Roboto"/>
              </a:rPr>
              <a:t>: for incorrectly predicted no-event values.</a:t>
            </a:r>
            <a:endParaRPr sz="1800">
              <a:solidFill>
                <a:schemeClr val="dk1"/>
              </a:solidFill>
              <a:latin typeface="Roboto"/>
              <a:ea typeface="Roboto"/>
              <a:cs typeface="Roboto"/>
              <a:sym typeface="Roboto"/>
            </a:endParaRPr>
          </a:p>
          <a:p>
            <a:pPr indent="0" lvl="0" marL="457200" rtl="0" algn="just">
              <a:lnSpc>
                <a:spcPct val="115000"/>
              </a:lnSpc>
              <a:spcBef>
                <a:spcPts val="1200"/>
              </a:spcBef>
              <a:spcAft>
                <a:spcPts val="0"/>
              </a:spcAft>
              <a:buNone/>
            </a:pPr>
            <a:r>
              <a:t/>
            </a:r>
            <a:endParaRPr sz="1800">
              <a:solidFill>
                <a:schemeClr val="dk1"/>
              </a:solidFill>
              <a:latin typeface="Roboto"/>
              <a:ea typeface="Roboto"/>
              <a:cs typeface="Roboto"/>
              <a:sym typeface="Roboto"/>
            </a:endParaRPr>
          </a:p>
          <a:p>
            <a:pPr indent="0" lvl="0" marL="0" rtl="0" algn="just">
              <a:lnSpc>
                <a:spcPct val="115000"/>
              </a:lnSpc>
              <a:spcBef>
                <a:spcPts val="1200"/>
              </a:spcBef>
              <a:spcAft>
                <a:spcPts val="1200"/>
              </a:spcAft>
              <a:buNone/>
            </a:pPr>
            <a:r>
              <a:rPr lang="en-GB" sz="1800">
                <a:solidFill>
                  <a:schemeClr val="dk1"/>
                </a:solidFill>
                <a:latin typeface="Roboto"/>
                <a:ea typeface="Roboto"/>
                <a:cs typeface="Roboto"/>
                <a:sym typeface="Roboto"/>
              </a:rPr>
              <a:t>It is extremely useful for measuring Recall, Precision, Specificity, Accuracy, and most useful AUC-ROC curve.</a:t>
            </a:r>
            <a:endParaRPr sz="1700">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pic>
        <p:nvPicPr>
          <p:cNvPr id="432" name="Google Shape;432;p52"/>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
        <p:nvSpPr>
          <p:cNvPr id="433" name="Google Shape;433;p52"/>
          <p:cNvSpPr txBox="1"/>
          <p:nvPr>
            <p:ph type="ctrTitle"/>
          </p:nvPr>
        </p:nvSpPr>
        <p:spPr>
          <a:xfrm>
            <a:off x="0" y="91440"/>
            <a:ext cx="9144000" cy="572700"/>
          </a:xfrm>
          <a:prstGeom prst="rect">
            <a:avLst/>
          </a:prstGeom>
          <a:solidFill>
            <a:srgbClr val="FF6A0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rPr b="1" lang="en-GB" sz="3000">
                <a:solidFill>
                  <a:schemeClr val="lt1"/>
                </a:solidFill>
                <a:latin typeface="Roboto"/>
                <a:ea typeface="Roboto"/>
                <a:cs typeface="Roboto"/>
                <a:sym typeface="Roboto"/>
              </a:rPr>
              <a:t>Model Evaluation in Classification</a:t>
            </a:r>
            <a:endParaRPr b="1" sz="3400">
              <a:solidFill>
                <a:schemeClr val="lt1"/>
              </a:solidFill>
              <a:latin typeface="Roboto"/>
              <a:ea typeface="Roboto"/>
              <a:cs typeface="Roboto"/>
              <a:sym typeface="Roboto"/>
            </a:endParaRPr>
          </a:p>
        </p:txBody>
      </p:sp>
      <p:sp>
        <p:nvSpPr>
          <p:cNvPr id="434" name="Google Shape;434;p52"/>
          <p:cNvSpPr txBox="1"/>
          <p:nvPr/>
        </p:nvSpPr>
        <p:spPr>
          <a:xfrm>
            <a:off x="-10050" y="4800600"/>
            <a:ext cx="9164100" cy="270600"/>
          </a:xfrm>
          <a:prstGeom prst="rect">
            <a:avLst/>
          </a:prstGeom>
          <a:solidFill>
            <a:srgbClr val="FF6A0E"/>
          </a:solidFill>
          <a:ln>
            <a:noFill/>
          </a:ln>
        </p:spPr>
        <p:txBody>
          <a:bodyPr anchorCtr="0" anchor="ctr" bIns="91425" lIns="91425" spcFirstLastPara="1" rIns="91425" wrap="square" tIns="91425">
            <a:noAutofit/>
          </a:bodyPr>
          <a:lstStyle/>
          <a:p>
            <a:pPr indent="0" lvl="0" marL="0" marR="182880" rtl="0" algn="r">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435" name="Google Shape;435;p52"/>
          <p:cNvSpPr/>
          <p:nvPr/>
        </p:nvSpPr>
        <p:spPr>
          <a:xfrm rot="10800000">
            <a:off x="8637600" y="97750"/>
            <a:ext cx="506400" cy="5664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2"/>
          <p:cNvSpPr/>
          <p:nvPr/>
        </p:nvSpPr>
        <p:spPr>
          <a:xfrm>
            <a:off x="0" y="4800600"/>
            <a:ext cx="326400" cy="2706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7" name="Google Shape;437;p52"/>
          <p:cNvPicPr preferRelativeResize="0"/>
          <p:nvPr/>
        </p:nvPicPr>
        <p:blipFill>
          <a:blip r:embed="rId4">
            <a:alphaModFix/>
          </a:blip>
          <a:stretch>
            <a:fillRect/>
          </a:stretch>
        </p:blipFill>
        <p:spPr>
          <a:xfrm>
            <a:off x="2129050" y="773913"/>
            <a:ext cx="4885899" cy="3595675"/>
          </a:xfrm>
          <a:prstGeom prst="rect">
            <a:avLst/>
          </a:prstGeom>
          <a:noFill/>
          <a:ln>
            <a:noFill/>
          </a:ln>
        </p:spPr>
      </p:pic>
      <p:sp>
        <p:nvSpPr>
          <p:cNvPr id="438" name="Google Shape;438;p52"/>
          <p:cNvSpPr txBox="1"/>
          <p:nvPr/>
        </p:nvSpPr>
        <p:spPr>
          <a:xfrm>
            <a:off x="7216350" y="4466150"/>
            <a:ext cx="1927800" cy="33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GB" sz="1000">
                <a:solidFill>
                  <a:schemeClr val="dk1"/>
                </a:solidFill>
                <a:latin typeface="Roboto"/>
                <a:ea typeface="Roboto"/>
                <a:cs typeface="Roboto"/>
                <a:sym typeface="Roboto"/>
              </a:rPr>
              <a:t>Picture Source :- Google</a:t>
            </a:r>
            <a:endParaRPr sz="1000">
              <a:solidFill>
                <a:schemeClr val="dk1"/>
              </a:solidFill>
              <a:latin typeface="Roboto"/>
              <a:ea typeface="Roboto"/>
              <a:cs typeface="Roboto"/>
              <a:sym typeface="Roboto"/>
            </a:endParaRPr>
          </a:p>
        </p:txBody>
      </p:sp>
      <p:sp>
        <p:nvSpPr>
          <p:cNvPr id="439" name="Google Shape;439;p52"/>
          <p:cNvSpPr txBox="1"/>
          <p:nvPr/>
        </p:nvSpPr>
        <p:spPr>
          <a:xfrm>
            <a:off x="624425" y="1170200"/>
            <a:ext cx="37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pic>
        <p:nvPicPr>
          <p:cNvPr id="444" name="Google Shape;444;p53"/>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
        <p:nvSpPr>
          <p:cNvPr id="445" name="Google Shape;445;p53"/>
          <p:cNvSpPr txBox="1"/>
          <p:nvPr>
            <p:ph type="ctrTitle"/>
          </p:nvPr>
        </p:nvSpPr>
        <p:spPr>
          <a:xfrm>
            <a:off x="0" y="91440"/>
            <a:ext cx="9144000" cy="572700"/>
          </a:xfrm>
          <a:prstGeom prst="rect">
            <a:avLst/>
          </a:prstGeom>
          <a:solidFill>
            <a:srgbClr val="FF6A0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rPr b="1" lang="en-GB" sz="3000">
                <a:solidFill>
                  <a:schemeClr val="lt1"/>
                </a:solidFill>
                <a:latin typeface="Roboto"/>
                <a:ea typeface="Roboto"/>
                <a:cs typeface="Roboto"/>
                <a:sym typeface="Roboto"/>
              </a:rPr>
              <a:t>Model Evaluation in Classification</a:t>
            </a:r>
            <a:endParaRPr b="1" sz="3400">
              <a:solidFill>
                <a:schemeClr val="lt1"/>
              </a:solidFill>
              <a:latin typeface="Roboto"/>
              <a:ea typeface="Roboto"/>
              <a:cs typeface="Roboto"/>
              <a:sym typeface="Roboto"/>
            </a:endParaRPr>
          </a:p>
        </p:txBody>
      </p:sp>
      <p:sp>
        <p:nvSpPr>
          <p:cNvPr id="446" name="Google Shape;446;p53"/>
          <p:cNvSpPr txBox="1"/>
          <p:nvPr/>
        </p:nvSpPr>
        <p:spPr>
          <a:xfrm>
            <a:off x="-10050" y="4800600"/>
            <a:ext cx="9164100" cy="270600"/>
          </a:xfrm>
          <a:prstGeom prst="rect">
            <a:avLst/>
          </a:prstGeom>
          <a:solidFill>
            <a:srgbClr val="FF6A0E"/>
          </a:solidFill>
          <a:ln>
            <a:noFill/>
          </a:ln>
        </p:spPr>
        <p:txBody>
          <a:bodyPr anchorCtr="0" anchor="ctr" bIns="91425" lIns="91425" spcFirstLastPara="1" rIns="91425" wrap="square" tIns="91425">
            <a:noAutofit/>
          </a:bodyPr>
          <a:lstStyle/>
          <a:p>
            <a:pPr indent="0" lvl="0" marL="0" marR="182880" rtl="0" algn="r">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447" name="Google Shape;447;p53"/>
          <p:cNvSpPr/>
          <p:nvPr/>
        </p:nvSpPr>
        <p:spPr>
          <a:xfrm rot="10800000">
            <a:off x="8637600" y="97750"/>
            <a:ext cx="506400" cy="5664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3"/>
          <p:cNvSpPr/>
          <p:nvPr/>
        </p:nvSpPr>
        <p:spPr>
          <a:xfrm>
            <a:off x="0" y="4800600"/>
            <a:ext cx="326400" cy="2706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3"/>
          <p:cNvSpPr txBox="1"/>
          <p:nvPr/>
        </p:nvSpPr>
        <p:spPr>
          <a:xfrm>
            <a:off x="7216350" y="4466150"/>
            <a:ext cx="1927800" cy="33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GB" sz="1000">
                <a:solidFill>
                  <a:schemeClr val="dk1"/>
                </a:solidFill>
                <a:latin typeface="Roboto"/>
                <a:ea typeface="Roboto"/>
                <a:cs typeface="Roboto"/>
                <a:sym typeface="Roboto"/>
              </a:rPr>
              <a:t>Picture Source :- Google</a:t>
            </a:r>
            <a:endParaRPr sz="1000">
              <a:solidFill>
                <a:schemeClr val="dk1"/>
              </a:solidFill>
              <a:latin typeface="Roboto"/>
              <a:ea typeface="Roboto"/>
              <a:cs typeface="Roboto"/>
              <a:sym typeface="Roboto"/>
            </a:endParaRPr>
          </a:p>
        </p:txBody>
      </p:sp>
      <p:sp>
        <p:nvSpPr>
          <p:cNvPr id="450" name="Google Shape;450;p53"/>
          <p:cNvSpPr txBox="1"/>
          <p:nvPr/>
        </p:nvSpPr>
        <p:spPr>
          <a:xfrm>
            <a:off x="624425" y="1170200"/>
            <a:ext cx="37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451" name="Google Shape;451;p53"/>
          <p:cNvPicPr preferRelativeResize="0"/>
          <p:nvPr/>
        </p:nvPicPr>
        <p:blipFill>
          <a:blip r:embed="rId4">
            <a:alphaModFix/>
          </a:blip>
          <a:stretch>
            <a:fillRect/>
          </a:stretch>
        </p:blipFill>
        <p:spPr>
          <a:xfrm>
            <a:off x="1393625" y="808400"/>
            <a:ext cx="6356750" cy="3762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7"/>
          <p:cNvPicPr preferRelativeResize="0"/>
          <p:nvPr/>
        </p:nvPicPr>
        <p:blipFill rotWithShape="1">
          <a:blip r:embed="rId3">
            <a:alphaModFix amt="27000"/>
          </a:blip>
          <a:srcRect b="0" l="0" r="0" t="0"/>
          <a:stretch/>
        </p:blipFill>
        <p:spPr>
          <a:xfrm>
            <a:off x="2595534" y="993400"/>
            <a:ext cx="4117523" cy="3347900"/>
          </a:xfrm>
          <a:prstGeom prst="rect">
            <a:avLst/>
          </a:prstGeom>
          <a:noFill/>
          <a:ln>
            <a:noFill/>
          </a:ln>
        </p:spPr>
      </p:pic>
      <p:sp>
        <p:nvSpPr>
          <p:cNvPr id="130" name="Google Shape;130;p27"/>
          <p:cNvSpPr txBox="1"/>
          <p:nvPr>
            <p:ph idx="4294967295" type="title"/>
          </p:nvPr>
        </p:nvSpPr>
        <p:spPr>
          <a:xfrm>
            <a:off x="0" y="97751"/>
            <a:ext cx="9144000" cy="664200"/>
          </a:xfrm>
          <a:prstGeom prst="rect">
            <a:avLst/>
          </a:prstGeom>
          <a:solidFill>
            <a:srgbClr val="FF6A0E"/>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GB" sz="3600">
                <a:solidFill>
                  <a:srgbClr val="FFFFFF"/>
                </a:solidFill>
                <a:latin typeface="Roboto"/>
                <a:ea typeface="Roboto"/>
                <a:cs typeface="Roboto"/>
                <a:sym typeface="Roboto"/>
              </a:rPr>
              <a:t>Agenda</a:t>
            </a:r>
            <a:endParaRPr b="1" sz="3000">
              <a:solidFill>
                <a:srgbClr val="FFFFFF"/>
              </a:solidFill>
              <a:latin typeface="Roboto"/>
              <a:ea typeface="Roboto"/>
              <a:cs typeface="Roboto"/>
              <a:sym typeface="Roboto"/>
            </a:endParaRPr>
          </a:p>
        </p:txBody>
      </p:sp>
      <p:sp>
        <p:nvSpPr>
          <p:cNvPr id="131" name="Google Shape;131;p27"/>
          <p:cNvSpPr txBox="1"/>
          <p:nvPr/>
        </p:nvSpPr>
        <p:spPr>
          <a:xfrm>
            <a:off x="-10050" y="4800600"/>
            <a:ext cx="9164100" cy="270600"/>
          </a:xfrm>
          <a:prstGeom prst="rect">
            <a:avLst/>
          </a:prstGeom>
          <a:solidFill>
            <a:srgbClr val="FF6A0E"/>
          </a:solidFill>
          <a:ln>
            <a:noFill/>
          </a:ln>
        </p:spPr>
        <p:txBody>
          <a:bodyPr anchorCtr="0" anchor="ctr" bIns="91425" lIns="91425" spcFirstLastPara="1" rIns="91425" wrap="square" tIns="91425">
            <a:noAutofit/>
          </a:bodyPr>
          <a:lstStyle/>
          <a:p>
            <a:pPr indent="0" lvl="0" marL="0" marR="182880" rtl="0" algn="r">
              <a:lnSpc>
                <a:spcPct val="100000"/>
              </a:lnSpc>
              <a:spcBef>
                <a:spcPts val="0"/>
              </a:spcBef>
              <a:spcAft>
                <a:spcPts val="0"/>
              </a:spcAft>
              <a:buClr>
                <a:srgbClr val="000000"/>
              </a:buClr>
              <a:buSzPts val="1200"/>
              <a:buFont typeface="Arial"/>
              <a:buNone/>
            </a:pPr>
            <a:r>
              <a:rPr b="0" i="0" lang="en-GB" sz="1200" u="none" cap="none" strike="noStrike">
                <a:solidFill>
                  <a:srgbClr val="FFFFFF"/>
                </a:solidFill>
                <a:latin typeface="Roboto"/>
                <a:ea typeface="Roboto"/>
                <a:cs typeface="Roboto"/>
                <a:sym typeface="Roboto"/>
              </a:rPr>
              <a:t>© All rights reserved by Fireblaze Technologies Pvt. Ltd.</a:t>
            </a:r>
            <a:endParaRPr b="0" i="0" sz="1200" u="none" cap="none" strike="noStrike">
              <a:solidFill>
                <a:srgbClr val="FFFFFF"/>
              </a:solidFill>
              <a:latin typeface="Roboto"/>
              <a:ea typeface="Roboto"/>
              <a:cs typeface="Roboto"/>
              <a:sym typeface="Roboto"/>
            </a:endParaRPr>
          </a:p>
        </p:txBody>
      </p:sp>
      <p:sp>
        <p:nvSpPr>
          <p:cNvPr id="132" name="Google Shape;132;p27"/>
          <p:cNvSpPr/>
          <p:nvPr/>
        </p:nvSpPr>
        <p:spPr>
          <a:xfrm rot="10800000">
            <a:off x="8637600" y="97750"/>
            <a:ext cx="506400" cy="566400"/>
          </a:xfrm>
          <a:prstGeom prst="rtTriangle">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7"/>
          <p:cNvSpPr/>
          <p:nvPr/>
        </p:nvSpPr>
        <p:spPr>
          <a:xfrm>
            <a:off x="-10050" y="4800600"/>
            <a:ext cx="326400" cy="270600"/>
          </a:xfrm>
          <a:prstGeom prst="rtTriangle">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7"/>
          <p:cNvSpPr txBox="1"/>
          <p:nvPr/>
        </p:nvSpPr>
        <p:spPr>
          <a:xfrm>
            <a:off x="0" y="761950"/>
            <a:ext cx="9144000" cy="4038600"/>
          </a:xfrm>
          <a:prstGeom prst="rect">
            <a:avLst/>
          </a:prstGeom>
          <a:noFill/>
          <a:ln>
            <a:noFill/>
          </a:ln>
        </p:spPr>
        <p:txBody>
          <a:bodyPr anchorCtr="0" anchor="t" bIns="237725" lIns="237725" spcFirstLastPara="1" rIns="237725" wrap="square" tIns="237725">
            <a:noAutofit/>
          </a:bodyPr>
          <a:lstStyle/>
          <a:p>
            <a:pPr indent="-355600" lvl="0" marL="457200" marR="0" rtl="0" algn="just">
              <a:lnSpc>
                <a:spcPct val="150000"/>
              </a:lnSpc>
              <a:spcBef>
                <a:spcPts val="0"/>
              </a:spcBef>
              <a:spcAft>
                <a:spcPts val="0"/>
              </a:spcAft>
              <a:buClr>
                <a:srgbClr val="000000"/>
              </a:buClr>
              <a:buSzPts val="2000"/>
              <a:buFont typeface="Roboto"/>
              <a:buChar char="●"/>
            </a:pPr>
            <a:r>
              <a:rPr lang="en-GB" sz="2000">
                <a:latin typeface="Roboto"/>
                <a:ea typeface="Roboto"/>
                <a:cs typeface="Roboto"/>
                <a:sym typeface="Roboto"/>
              </a:rPr>
              <a:t>Introduction to Classification</a:t>
            </a:r>
            <a:endParaRPr sz="2000">
              <a:latin typeface="Roboto"/>
              <a:ea typeface="Roboto"/>
              <a:cs typeface="Roboto"/>
              <a:sym typeface="Roboto"/>
            </a:endParaRPr>
          </a:p>
          <a:p>
            <a:pPr indent="-355600" lvl="0" marL="457200" marR="0" rtl="0" algn="just">
              <a:lnSpc>
                <a:spcPct val="150000"/>
              </a:lnSpc>
              <a:spcBef>
                <a:spcPts val="0"/>
              </a:spcBef>
              <a:spcAft>
                <a:spcPts val="0"/>
              </a:spcAft>
              <a:buClr>
                <a:srgbClr val="000000"/>
              </a:buClr>
              <a:buSzPts val="2000"/>
              <a:buFont typeface="Roboto"/>
              <a:buChar char="●"/>
            </a:pPr>
            <a:r>
              <a:rPr lang="en-GB" sz="2000">
                <a:latin typeface="Roboto"/>
                <a:ea typeface="Roboto"/>
                <a:cs typeface="Roboto"/>
                <a:sym typeface="Roboto"/>
              </a:rPr>
              <a:t>Introduction to Logistic Regression</a:t>
            </a:r>
            <a:endParaRPr sz="2000">
              <a:latin typeface="Roboto"/>
              <a:ea typeface="Roboto"/>
              <a:cs typeface="Roboto"/>
              <a:sym typeface="Roboto"/>
            </a:endParaRPr>
          </a:p>
          <a:p>
            <a:pPr indent="-355600" lvl="0" marL="457200" marR="0" rtl="0" algn="just">
              <a:lnSpc>
                <a:spcPct val="150000"/>
              </a:lnSpc>
              <a:spcBef>
                <a:spcPts val="0"/>
              </a:spcBef>
              <a:spcAft>
                <a:spcPts val="0"/>
              </a:spcAft>
              <a:buClr>
                <a:srgbClr val="000000"/>
              </a:buClr>
              <a:buSzPts val="2000"/>
              <a:buFont typeface="Roboto"/>
              <a:buChar char="●"/>
            </a:pPr>
            <a:r>
              <a:rPr lang="en-GB" sz="2000">
                <a:latin typeface="Roboto"/>
                <a:ea typeface="Roboto"/>
                <a:cs typeface="Roboto"/>
                <a:sym typeface="Roboto"/>
              </a:rPr>
              <a:t>Difference between Regression and Classification </a:t>
            </a:r>
            <a:endParaRPr sz="2000">
              <a:latin typeface="Roboto"/>
              <a:ea typeface="Roboto"/>
              <a:cs typeface="Roboto"/>
              <a:sym typeface="Roboto"/>
            </a:endParaRPr>
          </a:p>
          <a:p>
            <a:pPr indent="-355600" lvl="0" marL="457200" marR="0" rtl="0" algn="just">
              <a:lnSpc>
                <a:spcPct val="150000"/>
              </a:lnSpc>
              <a:spcBef>
                <a:spcPts val="0"/>
              </a:spcBef>
              <a:spcAft>
                <a:spcPts val="0"/>
              </a:spcAft>
              <a:buClr>
                <a:srgbClr val="000000"/>
              </a:buClr>
              <a:buSzPts val="2000"/>
              <a:buFont typeface="Roboto"/>
              <a:buChar char="●"/>
            </a:pPr>
            <a:r>
              <a:rPr lang="en-GB" sz="2000">
                <a:latin typeface="Roboto"/>
                <a:ea typeface="Roboto"/>
                <a:cs typeface="Roboto"/>
                <a:sym typeface="Roboto"/>
              </a:rPr>
              <a:t>Assumption of Logistic Regression </a:t>
            </a:r>
            <a:endParaRPr sz="2000">
              <a:latin typeface="Roboto"/>
              <a:ea typeface="Roboto"/>
              <a:cs typeface="Roboto"/>
              <a:sym typeface="Roboto"/>
            </a:endParaRPr>
          </a:p>
          <a:p>
            <a:pPr indent="-355600" lvl="0" marL="457200" rtl="0" algn="just">
              <a:lnSpc>
                <a:spcPct val="150000"/>
              </a:lnSpc>
              <a:spcBef>
                <a:spcPts val="0"/>
              </a:spcBef>
              <a:spcAft>
                <a:spcPts val="0"/>
              </a:spcAft>
              <a:buSzPts val="2000"/>
              <a:buFont typeface="Roboto"/>
              <a:buChar char="●"/>
            </a:pPr>
            <a:r>
              <a:rPr lang="en-GB" sz="2000">
                <a:solidFill>
                  <a:schemeClr val="dk1"/>
                </a:solidFill>
                <a:latin typeface="Roboto"/>
                <a:ea typeface="Roboto"/>
                <a:cs typeface="Roboto"/>
                <a:sym typeface="Roboto"/>
              </a:rPr>
              <a:t>Types of Logistic Regression </a:t>
            </a:r>
            <a:endParaRPr sz="2000">
              <a:latin typeface="Roboto"/>
              <a:ea typeface="Roboto"/>
              <a:cs typeface="Roboto"/>
              <a:sym typeface="Roboto"/>
            </a:endParaRPr>
          </a:p>
          <a:p>
            <a:pPr indent="-355600" lvl="0" marL="457200" marR="0" rtl="0" algn="just">
              <a:lnSpc>
                <a:spcPct val="150000"/>
              </a:lnSpc>
              <a:spcBef>
                <a:spcPts val="0"/>
              </a:spcBef>
              <a:spcAft>
                <a:spcPts val="0"/>
              </a:spcAft>
              <a:buClr>
                <a:srgbClr val="000000"/>
              </a:buClr>
              <a:buSzPts val="2000"/>
              <a:buFont typeface="Roboto"/>
              <a:buChar char="●"/>
            </a:pPr>
            <a:r>
              <a:rPr lang="en-GB" sz="2000">
                <a:latin typeface="Roboto"/>
                <a:ea typeface="Roboto"/>
                <a:cs typeface="Roboto"/>
                <a:sym typeface="Roboto"/>
              </a:rPr>
              <a:t>Implementation of Logistic Regression / Working </a:t>
            </a:r>
            <a:endParaRPr sz="2000">
              <a:latin typeface="Roboto"/>
              <a:ea typeface="Roboto"/>
              <a:cs typeface="Roboto"/>
              <a:sym typeface="Roboto"/>
            </a:endParaRPr>
          </a:p>
          <a:p>
            <a:pPr indent="-355600" lvl="0" marL="457200" marR="0" rtl="0" algn="just">
              <a:lnSpc>
                <a:spcPct val="150000"/>
              </a:lnSpc>
              <a:spcBef>
                <a:spcPts val="0"/>
              </a:spcBef>
              <a:spcAft>
                <a:spcPts val="0"/>
              </a:spcAft>
              <a:buClr>
                <a:srgbClr val="000000"/>
              </a:buClr>
              <a:buSzPts val="2000"/>
              <a:buFont typeface="Roboto"/>
              <a:buChar char="●"/>
            </a:pPr>
            <a:r>
              <a:rPr lang="en-GB" sz="2000">
                <a:latin typeface="Roboto"/>
                <a:ea typeface="Roboto"/>
                <a:cs typeface="Roboto"/>
                <a:sym typeface="Roboto"/>
              </a:rPr>
              <a:t>Model Evaluation in Classification</a:t>
            </a:r>
            <a:endParaRPr i="0" sz="2000" u="none" cap="none" strike="noStrike">
              <a:solidFill>
                <a:srgbClr val="000000"/>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p54"/>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
        <p:nvSpPr>
          <p:cNvPr id="457" name="Google Shape;457;p54"/>
          <p:cNvSpPr txBox="1"/>
          <p:nvPr>
            <p:ph type="ctrTitle"/>
          </p:nvPr>
        </p:nvSpPr>
        <p:spPr>
          <a:xfrm>
            <a:off x="0" y="91440"/>
            <a:ext cx="9144000" cy="572700"/>
          </a:xfrm>
          <a:prstGeom prst="rect">
            <a:avLst/>
          </a:prstGeom>
          <a:solidFill>
            <a:srgbClr val="FF6A0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rPr b="1" lang="en-GB" sz="3000">
                <a:solidFill>
                  <a:schemeClr val="lt1"/>
                </a:solidFill>
                <a:latin typeface="Roboto"/>
                <a:ea typeface="Roboto"/>
                <a:cs typeface="Roboto"/>
                <a:sym typeface="Roboto"/>
              </a:rPr>
              <a:t>Model Evaluation in Classification</a:t>
            </a:r>
            <a:endParaRPr b="1" sz="3400">
              <a:solidFill>
                <a:schemeClr val="lt1"/>
              </a:solidFill>
              <a:latin typeface="Roboto"/>
              <a:ea typeface="Roboto"/>
              <a:cs typeface="Roboto"/>
              <a:sym typeface="Roboto"/>
            </a:endParaRPr>
          </a:p>
        </p:txBody>
      </p:sp>
      <p:sp>
        <p:nvSpPr>
          <p:cNvPr id="458" name="Google Shape;458;p54"/>
          <p:cNvSpPr txBox="1"/>
          <p:nvPr/>
        </p:nvSpPr>
        <p:spPr>
          <a:xfrm>
            <a:off x="-10050" y="4800600"/>
            <a:ext cx="9164100" cy="270600"/>
          </a:xfrm>
          <a:prstGeom prst="rect">
            <a:avLst/>
          </a:prstGeom>
          <a:solidFill>
            <a:srgbClr val="FF6A0E"/>
          </a:solidFill>
          <a:ln>
            <a:noFill/>
          </a:ln>
        </p:spPr>
        <p:txBody>
          <a:bodyPr anchorCtr="0" anchor="ctr" bIns="91425" lIns="91425" spcFirstLastPara="1" rIns="91425" wrap="square" tIns="91425">
            <a:noAutofit/>
          </a:bodyPr>
          <a:lstStyle/>
          <a:p>
            <a:pPr indent="0" lvl="0" marL="0" marR="182880" rtl="0" algn="r">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459" name="Google Shape;459;p54"/>
          <p:cNvSpPr/>
          <p:nvPr/>
        </p:nvSpPr>
        <p:spPr>
          <a:xfrm rot="10800000">
            <a:off x="8637600" y="97750"/>
            <a:ext cx="506400" cy="5664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4"/>
          <p:cNvSpPr/>
          <p:nvPr/>
        </p:nvSpPr>
        <p:spPr>
          <a:xfrm>
            <a:off x="0" y="4800600"/>
            <a:ext cx="326400" cy="2706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4"/>
          <p:cNvSpPr txBox="1"/>
          <p:nvPr/>
        </p:nvSpPr>
        <p:spPr>
          <a:xfrm>
            <a:off x="-150" y="667512"/>
            <a:ext cx="9144000" cy="4133100"/>
          </a:xfrm>
          <a:prstGeom prst="rect">
            <a:avLst/>
          </a:prstGeom>
          <a:noFill/>
          <a:ln>
            <a:noFill/>
          </a:ln>
        </p:spPr>
        <p:txBody>
          <a:bodyPr anchorCtr="0" anchor="t" bIns="274300" lIns="274300" spcFirstLastPara="1" rIns="274300" wrap="square" tIns="182875">
            <a:noAutofit/>
          </a:bodyPr>
          <a:lstStyle/>
          <a:p>
            <a:pPr indent="0" lvl="0" marL="0" rtl="0" algn="just">
              <a:lnSpc>
                <a:spcPct val="115000"/>
              </a:lnSpc>
              <a:spcBef>
                <a:spcPts val="1200"/>
              </a:spcBef>
              <a:spcAft>
                <a:spcPts val="0"/>
              </a:spcAft>
              <a:buNone/>
            </a:pPr>
            <a:r>
              <a:rPr lang="en-GB" sz="1800">
                <a:solidFill>
                  <a:schemeClr val="dk1"/>
                </a:solidFill>
                <a:latin typeface="Roboto"/>
                <a:ea typeface="Roboto"/>
                <a:cs typeface="Roboto"/>
                <a:sym typeface="Roboto"/>
              </a:rPr>
              <a:t>F-Measure provides a way to combine both precision and recall into a single measure that captures both properties.</a:t>
            </a:r>
            <a:endParaRPr sz="1800">
              <a:solidFill>
                <a:schemeClr val="dk1"/>
              </a:solidFill>
              <a:latin typeface="Roboto"/>
              <a:ea typeface="Roboto"/>
              <a:cs typeface="Roboto"/>
              <a:sym typeface="Roboto"/>
            </a:endParaRPr>
          </a:p>
          <a:p>
            <a:pPr indent="0" lvl="0" marL="0" rtl="0" algn="just">
              <a:lnSpc>
                <a:spcPct val="115000"/>
              </a:lnSpc>
              <a:spcBef>
                <a:spcPts val="1200"/>
              </a:spcBef>
              <a:spcAft>
                <a:spcPts val="0"/>
              </a:spcAft>
              <a:buNone/>
            </a:pPr>
            <a:r>
              <a:t/>
            </a:r>
            <a:endParaRPr sz="1800">
              <a:solidFill>
                <a:schemeClr val="dk1"/>
              </a:solidFill>
              <a:latin typeface="Roboto"/>
              <a:ea typeface="Roboto"/>
              <a:cs typeface="Roboto"/>
              <a:sym typeface="Roboto"/>
            </a:endParaRPr>
          </a:p>
          <a:p>
            <a:pPr indent="457200" lvl="0" marL="0" rtl="0" algn="just">
              <a:lnSpc>
                <a:spcPct val="115000"/>
              </a:lnSpc>
              <a:spcBef>
                <a:spcPts val="1200"/>
              </a:spcBef>
              <a:spcAft>
                <a:spcPts val="1200"/>
              </a:spcAft>
              <a:buNone/>
            </a:pPr>
            <a:r>
              <a:rPr lang="en-GB" sz="1800">
                <a:solidFill>
                  <a:schemeClr val="dk1"/>
                </a:solidFill>
                <a:latin typeface="Roboto"/>
                <a:ea typeface="Roboto"/>
                <a:cs typeface="Roboto"/>
                <a:sym typeface="Roboto"/>
              </a:rPr>
              <a:t>F - measure = 2  *  ( Recall  *  Precision )  /   ( Recall + Precision ) </a:t>
            </a:r>
            <a:endParaRPr sz="1700">
              <a:solidFill>
                <a:schemeClr val="dk1"/>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5"/>
          <p:cNvSpPr txBox="1"/>
          <p:nvPr>
            <p:ph type="ctrTitle"/>
          </p:nvPr>
        </p:nvSpPr>
        <p:spPr>
          <a:xfrm>
            <a:off x="0" y="91440"/>
            <a:ext cx="9144000" cy="572700"/>
          </a:xfrm>
          <a:prstGeom prst="rect">
            <a:avLst/>
          </a:prstGeom>
          <a:solidFill>
            <a:srgbClr val="FF6A0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t/>
            </a:r>
            <a:endParaRPr b="1" sz="3400">
              <a:solidFill>
                <a:schemeClr val="lt1"/>
              </a:solidFill>
              <a:latin typeface="Roboto"/>
              <a:ea typeface="Roboto"/>
              <a:cs typeface="Roboto"/>
              <a:sym typeface="Roboto"/>
            </a:endParaRPr>
          </a:p>
        </p:txBody>
      </p:sp>
      <p:sp>
        <p:nvSpPr>
          <p:cNvPr id="467" name="Google Shape;467;p55"/>
          <p:cNvSpPr txBox="1"/>
          <p:nvPr/>
        </p:nvSpPr>
        <p:spPr>
          <a:xfrm>
            <a:off x="-10050" y="4800600"/>
            <a:ext cx="9164100" cy="270600"/>
          </a:xfrm>
          <a:prstGeom prst="rect">
            <a:avLst/>
          </a:prstGeom>
          <a:solidFill>
            <a:srgbClr val="FF6A0E"/>
          </a:solidFill>
          <a:ln>
            <a:noFill/>
          </a:ln>
        </p:spPr>
        <p:txBody>
          <a:bodyPr anchorCtr="0" anchor="ctr" bIns="91425" lIns="91425" spcFirstLastPara="1" rIns="91425" wrap="square" tIns="91425">
            <a:noAutofit/>
          </a:bodyPr>
          <a:lstStyle/>
          <a:p>
            <a:pPr indent="0" lvl="0" marL="0" marR="182880" rtl="0" algn="r">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468" name="Google Shape;468;p55"/>
          <p:cNvSpPr/>
          <p:nvPr/>
        </p:nvSpPr>
        <p:spPr>
          <a:xfrm rot="10800000">
            <a:off x="8637600" y="97750"/>
            <a:ext cx="506400" cy="5664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5"/>
          <p:cNvSpPr/>
          <p:nvPr/>
        </p:nvSpPr>
        <p:spPr>
          <a:xfrm>
            <a:off x="0" y="4800600"/>
            <a:ext cx="326400" cy="2706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5"/>
          <p:cNvSpPr txBox="1"/>
          <p:nvPr/>
        </p:nvSpPr>
        <p:spPr>
          <a:xfrm>
            <a:off x="0" y="2094600"/>
            <a:ext cx="9144000" cy="1354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600"/>
              </a:spcAft>
              <a:buNone/>
            </a:pPr>
            <a:r>
              <a:rPr lang="en-GB" sz="7600">
                <a:solidFill>
                  <a:schemeClr val="dk1"/>
                </a:solidFill>
                <a:latin typeface="Roboto"/>
                <a:ea typeface="Roboto"/>
                <a:cs typeface="Roboto"/>
                <a:sym typeface="Roboto"/>
              </a:rPr>
              <a:t>Thank you</a:t>
            </a:r>
            <a:endParaRPr sz="4000"/>
          </a:p>
        </p:txBody>
      </p:sp>
      <p:pic>
        <p:nvPicPr>
          <p:cNvPr id="471" name="Google Shape;471;p55"/>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8"/>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
        <p:nvSpPr>
          <p:cNvPr id="140" name="Google Shape;140;p28"/>
          <p:cNvSpPr txBox="1"/>
          <p:nvPr>
            <p:ph type="ctrTitle"/>
          </p:nvPr>
        </p:nvSpPr>
        <p:spPr>
          <a:xfrm>
            <a:off x="0" y="91440"/>
            <a:ext cx="9144000" cy="572700"/>
          </a:xfrm>
          <a:prstGeom prst="rect">
            <a:avLst/>
          </a:prstGeom>
          <a:solidFill>
            <a:srgbClr val="FF6A0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rPr b="1" lang="en-GB" sz="3400">
                <a:solidFill>
                  <a:schemeClr val="lt1"/>
                </a:solidFill>
                <a:latin typeface="Roboto"/>
                <a:ea typeface="Roboto"/>
                <a:cs typeface="Roboto"/>
                <a:sym typeface="Roboto"/>
              </a:rPr>
              <a:t>Introduction to Classification</a:t>
            </a:r>
            <a:endParaRPr b="1" sz="3400">
              <a:solidFill>
                <a:schemeClr val="lt1"/>
              </a:solidFill>
              <a:latin typeface="Roboto"/>
              <a:ea typeface="Roboto"/>
              <a:cs typeface="Roboto"/>
              <a:sym typeface="Roboto"/>
            </a:endParaRPr>
          </a:p>
        </p:txBody>
      </p:sp>
      <p:sp>
        <p:nvSpPr>
          <p:cNvPr id="141" name="Google Shape;141;p28"/>
          <p:cNvSpPr txBox="1"/>
          <p:nvPr/>
        </p:nvSpPr>
        <p:spPr>
          <a:xfrm>
            <a:off x="-10050" y="4800600"/>
            <a:ext cx="9164100" cy="270600"/>
          </a:xfrm>
          <a:prstGeom prst="rect">
            <a:avLst/>
          </a:prstGeom>
          <a:solidFill>
            <a:srgbClr val="FF6A0E"/>
          </a:solidFill>
          <a:ln>
            <a:noFill/>
          </a:ln>
        </p:spPr>
        <p:txBody>
          <a:bodyPr anchorCtr="0" anchor="ctr" bIns="91425" lIns="91425" spcFirstLastPara="1" rIns="91425" wrap="square" tIns="91425">
            <a:noAutofit/>
          </a:bodyPr>
          <a:lstStyle/>
          <a:p>
            <a:pPr indent="0" lvl="0" marL="0" marR="182880" rtl="0" algn="r">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142" name="Google Shape;142;p28"/>
          <p:cNvSpPr/>
          <p:nvPr/>
        </p:nvSpPr>
        <p:spPr>
          <a:xfrm rot="10800000">
            <a:off x="8637600" y="97750"/>
            <a:ext cx="506400" cy="5664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8"/>
          <p:cNvSpPr/>
          <p:nvPr/>
        </p:nvSpPr>
        <p:spPr>
          <a:xfrm>
            <a:off x="0" y="4800600"/>
            <a:ext cx="326400" cy="2706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8"/>
          <p:cNvSpPr txBox="1"/>
          <p:nvPr/>
        </p:nvSpPr>
        <p:spPr>
          <a:xfrm>
            <a:off x="-150" y="667512"/>
            <a:ext cx="9144000" cy="4136400"/>
          </a:xfrm>
          <a:prstGeom prst="rect">
            <a:avLst/>
          </a:prstGeom>
          <a:noFill/>
          <a:ln>
            <a:noFill/>
          </a:ln>
        </p:spPr>
        <p:txBody>
          <a:bodyPr anchorCtr="0" anchor="t" bIns="274300" lIns="274300" spcFirstLastPara="1" rIns="274300" wrap="square" tIns="274300">
            <a:noAutofit/>
          </a:bodyPr>
          <a:lstStyle/>
          <a:p>
            <a:pPr indent="0" lvl="0" marL="0" rtl="0" algn="just">
              <a:lnSpc>
                <a:spcPct val="115000"/>
              </a:lnSpc>
              <a:spcBef>
                <a:spcPts val="1200"/>
              </a:spcBef>
              <a:spcAft>
                <a:spcPts val="0"/>
              </a:spcAft>
              <a:buClr>
                <a:schemeClr val="dk1"/>
              </a:buClr>
              <a:buSzPts val="1100"/>
              <a:buFont typeface="Arial"/>
              <a:buNone/>
            </a:pPr>
            <a:r>
              <a:rPr lang="en-GB" sz="1800">
                <a:solidFill>
                  <a:schemeClr val="dk1"/>
                </a:solidFill>
                <a:latin typeface="Roboto"/>
                <a:ea typeface="Roboto"/>
                <a:cs typeface="Roboto"/>
                <a:sym typeface="Roboto"/>
              </a:rPr>
              <a:t>Classification is technique where we categorize data into given number of classes. </a:t>
            </a:r>
            <a:endParaRPr sz="1800">
              <a:solidFill>
                <a:schemeClr val="dk1"/>
              </a:solidFill>
              <a:latin typeface="Roboto"/>
              <a:ea typeface="Roboto"/>
              <a:cs typeface="Roboto"/>
              <a:sym typeface="Roboto"/>
            </a:endParaRPr>
          </a:p>
          <a:p>
            <a:pPr indent="0" lvl="0" marL="0" rtl="0" algn="just">
              <a:lnSpc>
                <a:spcPct val="115000"/>
              </a:lnSpc>
              <a:spcBef>
                <a:spcPts val="1200"/>
              </a:spcBef>
              <a:spcAft>
                <a:spcPts val="0"/>
              </a:spcAft>
              <a:buNone/>
            </a:pPr>
            <a:r>
              <a:rPr lang="en-GB" sz="1800">
                <a:solidFill>
                  <a:schemeClr val="dk1"/>
                </a:solidFill>
                <a:latin typeface="Roboto"/>
                <a:ea typeface="Roboto"/>
                <a:cs typeface="Roboto"/>
                <a:sym typeface="Roboto"/>
              </a:rPr>
              <a:t>The main goal of classification problem is identify the category / class to which a new data will fall under. </a:t>
            </a:r>
            <a:endParaRPr sz="1800">
              <a:solidFill>
                <a:schemeClr val="dk1"/>
              </a:solidFill>
              <a:latin typeface="Roboto"/>
              <a:ea typeface="Roboto"/>
              <a:cs typeface="Roboto"/>
              <a:sym typeface="Roboto"/>
            </a:endParaRPr>
          </a:p>
          <a:p>
            <a:pPr indent="0" lvl="0" marL="0" rtl="0" algn="just">
              <a:lnSpc>
                <a:spcPct val="115000"/>
              </a:lnSpc>
              <a:spcBef>
                <a:spcPts val="1200"/>
              </a:spcBef>
              <a:spcAft>
                <a:spcPts val="0"/>
              </a:spcAft>
              <a:buClr>
                <a:schemeClr val="dk1"/>
              </a:buClr>
              <a:buSzPts val="1100"/>
              <a:buFont typeface="Arial"/>
              <a:buNone/>
            </a:pPr>
            <a:r>
              <a:rPr lang="en-GB" sz="1800">
                <a:solidFill>
                  <a:schemeClr val="dk1"/>
                </a:solidFill>
                <a:latin typeface="Roboto"/>
                <a:ea typeface="Roboto"/>
                <a:cs typeface="Roboto"/>
                <a:sym typeface="Roboto"/>
              </a:rPr>
              <a:t>1) Binary classification :- task with two possible outcome.( T / F ) </a:t>
            </a:r>
            <a:endParaRPr sz="1800">
              <a:solidFill>
                <a:schemeClr val="dk1"/>
              </a:solidFill>
              <a:latin typeface="Roboto"/>
              <a:ea typeface="Roboto"/>
              <a:cs typeface="Roboto"/>
              <a:sym typeface="Roboto"/>
            </a:endParaRPr>
          </a:p>
          <a:p>
            <a:pPr indent="0" lvl="0" marL="0" rtl="0" algn="just">
              <a:lnSpc>
                <a:spcPct val="115000"/>
              </a:lnSpc>
              <a:spcBef>
                <a:spcPts val="1200"/>
              </a:spcBef>
              <a:spcAft>
                <a:spcPts val="0"/>
              </a:spcAft>
              <a:buClr>
                <a:schemeClr val="dk1"/>
              </a:buClr>
              <a:buSzPts val="1100"/>
              <a:buFont typeface="Arial"/>
              <a:buNone/>
            </a:pPr>
            <a:r>
              <a:rPr lang="en-GB" sz="1800">
                <a:solidFill>
                  <a:schemeClr val="dk1"/>
                </a:solidFill>
                <a:latin typeface="Roboto"/>
                <a:ea typeface="Roboto"/>
                <a:cs typeface="Roboto"/>
                <a:sym typeface="Roboto"/>
              </a:rPr>
              <a:t>2) Multi-class classification :- more than two classes. </a:t>
            </a:r>
            <a:endParaRPr sz="1800">
              <a:solidFill>
                <a:schemeClr val="dk1"/>
              </a:solidFill>
              <a:latin typeface="Roboto"/>
              <a:ea typeface="Roboto"/>
              <a:cs typeface="Roboto"/>
              <a:sym typeface="Roboto"/>
            </a:endParaRPr>
          </a:p>
          <a:p>
            <a:pPr indent="0" lvl="0" marL="0" rtl="0" algn="just">
              <a:lnSpc>
                <a:spcPct val="115000"/>
              </a:lnSpc>
              <a:spcBef>
                <a:spcPts val="1200"/>
              </a:spcBef>
              <a:spcAft>
                <a:spcPts val="1200"/>
              </a:spcAft>
              <a:buNone/>
            </a:pPr>
            <a:r>
              <a:rPr lang="en-GB" sz="1800">
                <a:solidFill>
                  <a:schemeClr val="dk1"/>
                </a:solidFill>
                <a:latin typeface="Roboto"/>
                <a:ea typeface="Roboto"/>
                <a:cs typeface="Roboto"/>
                <a:sym typeface="Roboto"/>
              </a:rPr>
              <a:t>3) Multi-labels classification :- Classification task where each sample is mapped to a set of target labels. Ex :- A news article can be about sport, a person, etc. </a:t>
            </a:r>
            <a:endParaRPr b="1" sz="18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9"/>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
        <p:nvSpPr>
          <p:cNvPr id="150" name="Google Shape;150;p29"/>
          <p:cNvSpPr txBox="1"/>
          <p:nvPr>
            <p:ph type="ctrTitle"/>
          </p:nvPr>
        </p:nvSpPr>
        <p:spPr>
          <a:xfrm>
            <a:off x="0" y="91440"/>
            <a:ext cx="9144000" cy="572700"/>
          </a:xfrm>
          <a:prstGeom prst="rect">
            <a:avLst/>
          </a:prstGeom>
          <a:solidFill>
            <a:srgbClr val="FF6A0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rPr b="1" lang="en-GB" sz="3400">
                <a:solidFill>
                  <a:schemeClr val="lt1"/>
                </a:solidFill>
                <a:latin typeface="Roboto"/>
                <a:ea typeface="Roboto"/>
                <a:cs typeface="Roboto"/>
                <a:sym typeface="Roboto"/>
              </a:rPr>
              <a:t>Introduction to Classification</a:t>
            </a:r>
            <a:endParaRPr b="1" sz="3400">
              <a:solidFill>
                <a:schemeClr val="lt1"/>
              </a:solidFill>
              <a:latin typeface="Roboto"/>
              <a:ea typeface="Roboto"/>
              <a:cs typeface="Roboto"/>
              <a:sym typeface="Roboto"/>
            </a:endParaRPr>
          </a:p>
        </p:txBody>
      </p:sp>
      <p:sp>
        <p:nvSpPr>
          <p:cNvPr id="151" name="Google Shape;151;p29"/>
          <p:cNvSpPr txBox="1"/>
          <p:nvPr/>
        </p:nvSpPr>
        <p:spPr>
          <a:xfrm>
            <a:off x="-10050" y="4800600"/>
            <a:ext cx="9164100" cy="270600"/>
          </a:xfrm>
          <a:prstGeom prst="rect">
            <a:avLst/>
          </a:prstGeom>
          <a:solidFill>
            <a:srgbClr val="FF6A0E"/>
          </a:solidFill>
          <a:ln>
            <a:noFill/>
          </a:ln>
        </p:spPr>
        <p:txBody>
          <a:bodyPr anchorCtr="0" anchor="ctr" bIns="91425" lIns="91425" spcFirstLastPara="1" rIns="91425" wrap="square" tIns="91425">
            <a:noAutofit/>
          </a:bodyPr>
          <a:lstStyle/>
          <a:p>
            <a:pPr indent="0" lvl="0" marL="0" marR="182880" rtl="0" algn="r">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152" name="Google Shape;152;p29"/>
          <p:cNvSpPr/>
          <p:nvPr/>
        </p:nvSpPr>
        <p:spPr>
          <a:xfrm rot="10800000">
            <a:off x="8637600" y="97750"/>
            <a:ext cx="506400" cy="5664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9"/>
          <p:cNvSpPr/>
          <p:nvPr/>
        </p:nvSpPr>
        <p:spPr>
          <a:xfrm>
            <a:off x="0" y="4800600"/>
            <a:ext cx="326400" cy="2706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9"/>
          <p:cNvSpPr txBox="1"/>
          <p:nvPr/>
        </p:nvSpPr>
        <p:spPr>
          <a:xfrm>
            <a:off x="-150" y="667512"/>
            <a:ext cx="9144000" cy="4136400"/>
          </a:xfrm>
          <a:prstGeom prst="rect">
            <a:avLst/>
          </a:prstGeom>
          <a:noFill/>
          <a:ln>
            <a:noFill/>
          </a:ln>
        </p:spPr>
        <p:txBody>
          <a:bodyPr anchorCtr="0" anchor="t" bIns="274300" lIns="274300" spcFirstLastPara="1" rIns="274300" wrap="square" tIns="274300">
            <a:noAutofit/>
          </a:bodyPr>
          <a:lstStyle/>
          <a:p>
            <a:pPr indent="0" lvl="0" marL="0" rtl="0" algn="just">
              <a:lnSpc>
                <a:spcPct val="150000"/>
              </a:lnSpc>
              <a:spcBef>
                <a:spcPts val="0"/>
              </a:spcBef>
              <a:spcAft>
                <a:spcPts val="0"/>
              </a:spcAft>
              <a:buNone/>
            </a:pPr>
            <a:r>
              <a:rPr lang="en-GB" sz="1800">
                <a:solidFill>
                  <a:schemeClr val="dk1"/>
                </a:solidFill>
                <a:latin typeface="Roboto"/>
                <a:ea typeface="Roboto"/>
                <a:cs typeface="Roboto"/>
                <a:sym typeface="Roboto"/>
              </a:rPr>
              <a:t>Logistic regression used when the target variable is categorical. Hence it can be used for classification:</a:t>
            </a:r>
            <a:endParaRPr sz="1800">
              <a:solidFill>
                <a:schemeClr val="dk1"/>
              </a:solidFill>
              <a:latin typeface="Roboto"/>
              <a:ea typeface="Roboto"/>
              <a:cs typeface="Roboto"/>
              <a:sym typeface="Roboto"/>
            </a:endParaRPr>
          </a:p>
          <a:p>
            <a:pPr indent="-330200" lvl="0" marL="457200" rtl="0" algn="just">
              <a:lnSpc>
                <a:spcPct val="150000"/>
              </a:lnSpc>
              <a:spcBef>
                <a:spcPts val="160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Commonly used to estimate the probability that an instance belong to a particular class.</a:t>
            </a:r>
            <a:endParaRPr sz="1600">
              <a:solidFill>
                <a:schemeClr val="dk1"/>
              </a:solidFill>
              <a:latin typeface="Roboto"/>
              <a:ea typeface="Roboto"/>
              <a:cs typeface="Roboto"/>
              <a:sym typeface="Roboto"/>
            </a:endParaRPr>
          </a:p>
          <a:p>
            <a:pPr indent="-330200" lvl="0" marL="457200" rtl="0" algn="just">
              <a:lnSpc>
                <a:spcPct val="150000"/>
              </a:lnSpc>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If estimate probability is greater than 50% then the model predict that the instance belong to that class. ( labeled ‘1’ or called the ‘+ve’ class) or else predict that the is does not (i.e. labeled ‘0’ or called the ‘-ve’ class). </a:t>
            </a:r>
            <a:endParaRPr sz="1600">
              <a:solidFill>
                <a:schemeClr val="dk1"/>
              </a:solidFill>
              <a:latin typeface="Roboto"/>
              <a:ea typeface="Roboto"/>
              <a:cs typeface="Roboto"/>
              <a:sym typeface="Roboto"/>
            </a:endParaRPr>
          </a:p>
          <a:p>
            <a:pPr indent="-330200" lvl="0" marL="457200" rtl="0" algn="just">
              <a:lnSpc>
                <a:spcPct val="150000"/>
              </a:lnSpc>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Our value of Y will be between 0 and 1.  </a:t>
            </a:r>
            <a:endParaRPr sz="1600">
              <a:solidFill>
                <a:schemeClr val="dk1"/>
              </a:solidFill>
              <a:latin typeface="Roboto"/>
              <a:ea typeface="Roboto"/>
              <a:cs typeface="Roboto"/>
              <a:sym typeface="Roboto"/>
            </a:endParaRPr>
          </a:p>
          <a:p>
            <a:pPr indent="-330200" lvl="0" marL="457200" rtl="0" algn="just">
              <a:lnSpc>
                <a:spcPct val="150000"/>
              </a:lnSpc>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Logistic regression is named for the function used at the core of the method the “ Logistic Function” also called as “ Sigmoid Function”.  </a:t>
            </a:r>
            <a:endParaRPr sz="16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30"/>
          <p:cNvPicPr preferRelativeResize="0"/>
          <p:nvPr/>
        </p:nvPicPr>
        <p:blipFill rotWithShape="1">
          <a:blip r:embed="rId3">
            <a:alphaModFix amt="27000"/>
          </a:blip>
          <a:srcRect b="0" l="0" r="0" t="0"/>
          <a:stretch/>
        </p:blipFill>
        <p:spPr>
          <a:xfrm>
            <a:off x="2595534" y="993400"/>
            <a:ext cx="4117523" cy="3347900"/>
          </a:xfrm>
          <a:prstGeom prst="rect">
            <a:avLst/>
          </a:prstGeom>
          <a:noFill/>
          <a:ln>
            <a:noFill/>
          </a:ln>
        </p:spPr>
      </p:pic>
      <p:sp>
        <p:nvSpPr>
          <p:cNvPr id="160" name="Google Shape;160;p30"/>
          <p:cNvSpPr txBox="1"/>
          <p:nvPr/>
        </p:nvSpPr>
        <p:spPr>
          <a:xfrm>
            <a:off x="-10050" y="4800600"/>
            <a:ext cx="9164100" cy="270600"/>
          </a:xfrm>
          <a:prstGeom prst="rect">
            <a:avLst/>
          </a:prstGeom>
          <a:solidFill>
            <a:srgbClr val="FF6A0E"/>
          </a:solidFill>
          <a:ln>
            <a:noFill/>
          </a:ln>
        </p:spPr>
        <p:txBody>
          <a:bodyPr anchorCtr="0" anchor="ctr" bIns="91425" lIns="91425" spcFirstLastPara="1" rIns="91425" wrap="square" tIns="91425">
            <a:noAutofit/>
          </a:bodyPr>
          <a:lstStyle/>
          <a:p>
            <a:pPr indent="0" lvl="0" marL="0" marR="182880" rtl="0" algn="r">
              <a:lnSpc>
                <a:spcPct val="100000"/>
              </a:lnSpc>
              <a:spcBef>
                <a:spcPts val="0"/>
              </a:spcBef>
              <a:spcAft>
                <a:spcPts val="0"/>
              </a:spcAft>
              <a:buClr>
                <a:srgbClr val="000000"/>
              </a:buClr>
              <a:buSzPts val="1200"/>
              <a:buFont typeface="Arial"/>
              <a:buNone/>
            </a:pPr>
            <a:r>
              <a:rPr b="0" i="0" lang="en-GB" sz="1200" u="none" cap="none" strike="noStrike">
                <a:solidFill>
                  <a:srgbClr val="FFFFFF"/>
                </a:solidFill>
                <a:latin typeface="Roboto"/>
                <a:ea typeface="Roboto"/>
                <a:cs typeface="Roboto"/>
                <a:sym typeface="Roboto"/>
              </a:rPr>
              <a:t>© All rights reserved by Fireblaze Technologies Pvt. Ltd.</a:t>
            </a:r>
            <a:endParaRPr b="0" i="0" sz="1200" u="none" cap="none" strike="noStrike">
              <a:solidFill>
                <a:srgbClr val="FFFFFF"/>
              </a:solidFill>
              <a:latin typeface="Roboto"/>
              <a:ea typeface="Roboto"/>
              <a:cs typeface="Roboto"/>
              <a:sym typeface="Roboto"/>
            </a:endParaRPr>
          </a:p>
        </p:txBody>
      </p:sp>
      <p:sp>
        <p:nvSpPr>
          <p:cNvPr id="161" name="Google Shape;161;p30"/>
          <p:cNvSpPr/>
          <p:nvPr/>
        </p:nvSpPr>
        <p:spPr>
          <a:xfrm rot="10800000">
            <a:off x="8637600" y="97750"/>
            <a:ext cx="506400" cy="566400"/>
          </a:xfrm>
          <a:prstGeom prst="rtTriangle">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0"/>
          <p:cNvSpPr/>
          <p:nvPr/>
        </p:nvSpPr>
        <p:spPr>
          <a:xfrm>
            <a:off x="0" y="4800600"/>
            <a:ext cx="326400" cy="270600"/>
          </a:xfrm>
          <a:prstGeom prst="rtTriangle">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0"/>
          <p:cNvSpPr txBox="1"/>
          <p:nvPr>
            <p:ph type="ctrTitle"/>
          </p:nvPr>
        </p:nvSpPr>
        <p:spPr>
          <a:xfrm>
            <a:off x="0" y="91440"/>
            <a:ext cx="9144000" cy="572700"/>
          </a:xfrm>
          <a:prstGeom prst="rect">
            <a:avLst/>
          </a:prstGeom>
          <a:solidFill>
            <a:srgbClr val="FF6A0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rPr b="1" lang="en-GB" sz="2600">
                <a:solidFill>
                  <a:schemeClr val="lt1"/>
                </a:solidFill>
                <a:latin typeface="Roboto"/>
                <a:ea typeface="Roboto"/>
                <a:cs typeface="Roboto"/>
                <a:sym typeface="Roboto"/>
              </a:rPr>
              <a:t>Difference between Classification &amp; Regressions</a:t>
            </a:r>
            <a:endParaRPr b="1" sz="2600">
              <a:solidFill>
                <a:schemeClr val="lt1"/>
              </a:solidFill>
              <a:latin typeface="Roboto"/>
              <a:ea typeface="Roboto"/>
              <a:cs typeface="Roboto"/>
              <a:sym typeface="Roboto"/>
            </a:endParaRPr>
          </a:p>
        </p:txBody>
      </p:sp>
      <p:graphicFrame>
        <p:nvGraphicFramePr>
          <p:cNvPr id="164" name="Google Shape;164;p30"/>
          <p:cNvGraphicFramePr/>
          <p:nvPr/>
        </p:nvGraphicFramePr>
        <p:xfrm>
          <a:off x="354075" y="832335"/>
          <a:ext cx="3000000" cy="3000000"/>
        </p:xfrm>
        <a:graphic>
          <a:graphicData uri="http://schemas.openxmlformats.org/drawingml/2006/table">
            <a:tbl>
              <a:tblPr>
                <a:noFill/>
                <a:tableStyleId>{D9AF9926-9EF1-41D0-9B83-F5C4D6A32397}</a:tableStyleId>
              </a:tblPr>
              <a:tblGrid>
                <a:gridCol w="4217925"/>
                <a:gridCol w="4217925"/>
              </a:tblGrid>
              <a:tr h="676925">
                <a:tc>
                  <a:txBody>
                    <a:bodyPr/>
                    <a:lstStyle/>
                    <a:p>
                      <a:pPr indent="0" lvl="0" marL="0" rtl="0" algn="ctr">
                        <a:spcBef>
                          <a:spcPts val="0"/>
                        </a:spcBef>
                        <a:spcAft>
                          <a:spcPts val="0"/>
                        </a:spcAft>
                        <a:buNone/>
                      </a:pPr>
                      <a:r>
                        <a:rPr b="1" lang="en-GB" sz="1800">
                          <a:latin typeface="Roboto"/>
                          <a:ea typeface="Roboto"/>
                          <a:cs typeface="Roboto"/>
                          <a:sym typeface="Roboto"/>
                        </a:rPr>
                        <a:t>CLASSIFICATION</a:t>
                      </a:r>
                      <a:endParaRPr b="1" sz="18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GB" sz="1800">
                          <a:latin typeface="Roboto"/>
                          <a:ea typeface="Roboto"/>
                          <a:cs typeface="Roboto"/>
                          <a:sym typeface="Roboto"/>
                        </a:rPr>
                        <a:t>REGRESSION</a:t>
                      </a:r>
                      <a:endParaRPr b="1" sz="1800">
                        <a:latin typeface="Roboto"/>
                        <a:ea typeface="Roboto"/>
                        <a:cs typeface="Roboto"/>
                        <a:sym typeface="Roboto"/>
                      </a:endParaRPr>
                    </a:p>
                  </a:txBody>
                  <a:tcPr marT="91425" marB="91425" marR="91425" marL="91425"/>
                </a:tc>
              </a:tr>
              <a:tr h="690075">
                <a:tc>
                  <a:txBody>
                    <a:bodyPr/>
                    <a:lstStyle/>
                    <a:p>
                      <a:pPr indent="0" lvl="0" marL="0" rtl="0" algn="l">
                        <a:spcBef>
                          <a:spcPts val="0"/>
                        </a:spcBef>
                        <a:spcAft>
                          <a:spcPts val="0"/>
                        </a:spcAft>
                        <a:buNone/>
                      </a:pPr>
                      <a:r>
                        <a:rPr lang="en-GB" sz="1800">
                          <a:latin typeface="Roboto"/>
                          <a:ea typeface="Roboto"/>
                          <a:cs typeface="Roboto"/>
                          <a:sym typeface="Roboto"/>
                        </a:rPr>
                        <a:t>Is the task of predicting a discrete class label.</a:t>
                      </a:r>
                      <a:endParaRPr sz="18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GB" sz="1800">
                          <a:latin typeface="Roboto"/>
                          <a:ea typeface="Roboto"/>
                          <a:cs typeface="Roboto"/>
                          <a:sym typeface="Roboto"/>
                        </a:rPr>
                        <a:t>Is the task of predicting a continuous quantity</a:t>
                      </a:r>
                      <a:endParaRPr sz="1800">
                        <a:latin typeface="Roboto"/>
                        <a:ea typeface="Roboto"/>
                        <a:cs typeface="Roboto"/>
                        <a:sym typeface="Roboto"/>
                      </a:endParaRPr>
                    </a:p>
                  </a:txBody>
                  <a:tcPr marT="91425" marB="91425" marR="91425" marL="91425"/>
                </a:tc>
              </a:tr>
              <a:tr h="690075">
                <a:tc>
                  <a:txBody>
                    <a:bodyPr/>
                    <a:lstStyle/>
                    <a:p>
                      <a:pPr indent="0" lvl="0" marL="0" rtl="0" algn="l">
                        <a:spcBef>
                          <a:spcPts val="0"/>
                        </a:spcBef>
                        <a:spcAft>
                          <a:spcPts val="0"/>
                        </a:spcAft>
                        <a:buNone/>
                      </a:pPr>
                      <a:r>
                        <a:rPr lang="en-GB" sz="1800">
                          <a:latin typeface="Roboto"/>
                          <a:ea typeface="Roboto"/>
                          <a:cs typeface="Roboto"/>
                          <a:sym typeface="Roboto"/>
                        </a:rPr>
                        <a:t>Prediction can be evaluated using accuracy.</a:t>
                      </a:r>
                      <a:endParaRPr sz="18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GB" sz="1800">
                          <a:latin typeface="Roboto"/>
                          <a:ea typeface="Roboto"/>
                          <a:cs typeface="Roboto"/>
                          <a:sym typeface="Roboto"/>
                        </a:rPr>
                        <a:t>Prediction can not be evaluated using accuracy. MSE, RMSE, etc.</a:t>
                      </a:r>
                      <a:endParaRPr sz="1800">
                        <a:latin typeface="Roboto"/>
                        <a:ea typeface="Roboto"/>
                        <a:cs typeface="Roboto"/>
                        <a:sym typeface="Roboto"/>
                      </a:endParaRPr>
                    </a:p>
                  </a:txBody>
                  <a:tcPr marT="91425" marB="91425" marR="91425" marL="91425"/>
                </a:tc>
              </a:tr>
              <a:tr h="690075">
                <a:tc>
                  <a:txBody>
                    <a:bodyPr/>
                    <a:lstStyle/>
                    <a:p>
                      <a:pPr indent="0" lvl="0" marL="0" rtl="0" algn="l">
                        <a:spcBef>
                          <a:spcPts val="0"/>
                        </a:spcBef>
                        <a:spcAft>
                          <a:spcPts val="0"/>
                        </a:spcAft>
                        <a:buNone/>
                      </a:pPr>
                      <a:r>
                        <a:rPr lang="en-GB" sz="1800">
                          <a:latin typeface="Roboto"/>
                          <a:ea typeface="Roboto"/>
                          <a:cs typeface="Roboto"/>
                          <a:sym typeface="Roboto"/>
                        </a:rPr>
                        <a:t>Can have real-values or discrete value.</a:t>
                      </a:r>
                      <a:endParaRPr sz="18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GB" sz="1800">
                          <a:latin typeface="Roboto"/>
                          <a:ea typeface="Roboto"/>
                          <a:cs typeface="Roboto"/>
                          <a:sym typeface="Roboto"/>
                        </a:rPr>
                        <a:t>Real value such as integer or floating value.</a:t>
                      </a:r>
                      <a:endParaRPr sz="1800">
                        <a:latin typeface="Roboto"/>
                        <a:ea typeface="Roboto"/>
                        <a:cs typeface="Roboto"/>
                        <a:sym typeface="Roboto"/>
                      </a:endParaRPr>
                    </a:p>
                  </a:txBody>
                  <a:tcPr marT="91425" marB="91425" marR="91425" marL="91425"/>
                </a:tc>
              </a:tr>
              <a:tr h="752750">
                <a:tc>
                  <a:txBody>
                    <a:bodyPr/>
                    <a:lstStyle/>
                    <a:p>
                      <a:pPr indent="0" lvl="0" marL="0" rtl="0" algn="l">
                        <a:spcBef>
                          <a:spcPts val="0"/>
                        </a:spcBef>
                        <a:spcAft>
                          <a:spcPts val="0"/>
                        </a:spcAft>
                        <a:buNone/>
                      </a:pPr>
                      <a:r>
                        <a:rPr lang="en-GB" sz="1800">
                          <a:latin typeface="Roboto"/>
                          <a:ea typeface="Roboto"/>
                          <a:cs typeface="Roboto"/>
                          <a:sym typeface="Roboto"/>
                        </a:rPr>
                        <a:t>More than two classes is often called multi-class classification problem. </a:t>
                      </a:r>
                      <a:endParaRPr sz="18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GB" sz="1800">
                          <a:latin typeface="Roboto"/>
                          <a:ea typeface="Roboto"/>
                          <a:cs typeface="Roboto"/>
                          <a:sym typeface="Roboto"/>
                        </a:rPr>
                        <a:t>A problem with multiple i/p variables is often called a multivariate regression problem.</a:t>
                      </a:r>
                      <a:endParaRPr sz="1800">
                        <a:latin typeface="Roboto"/>
                        <a:ea typeface="Roboto"/>
                        <a:cs typeface="Roboto"/>
                        <a:sym typeface="Roboto"/>
                      </a:endParaRPr>
                    </a:p>
                  </a:txBody>
                  <a:tcPr marT="91425" marB="91425" marR="91425" marL="91425"/>
                </a:tc>
              </a:tr>
            </a:tbl>
          </a:graphicData>
        </a:graphic>
      </p:graphicFrame>
      <p:sp>
        <p:nvSpPr>
          <p:cNvPr id="165" name="Google Shape;165;p30"/>
          <p:cNvSpPr/>
          <p:nvPr/>
        </p:nvSpPr>
        <p:spPr>
          <a:xfrm rot="10800000">
            <a:off x="8637600" y="97750"/>
            <a:ext cx="506400" cy="5664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31"/>
          <p:cNvPicPr preferRelativeResize="0"/>
          <p:nvPr/>
        </p:nvPicPr>
        <p:blipFill rotWithShape="1">
          <a:blip r:embed="rId3">
            <a:alphaModFix amt="27000"/>
          </a:blip>
          <a:srcRect b="0" l="0" r="0" t="0"/>
          <a:stretch/>
        </p:blipFill>
        <p:spPr>
          <a:xfrm>
            <a:off x="2595534" y="993400"/>
            <a:ext cx="4117523" cy="3347900"/>
          </a:xfrm>
          <a:prstGeom prst="rect">
            <a:avLst/>
          </a:prstGeom>
          <a:noFill/>
          <a:ln>
            <a:noFill/>
          </a:ln>
        </p:spPr>
      </p:pic>
      <p:sp>
        <p:nvSpPr>
          <p:cNvPr id="171" name="Google Shape;171;p31"/>
          <p:cNvSpPr txBox="1"/>
          <p:nvPr>
            <p:ph idx="4294967295" type="title"/>
          </p:nvPr>
        </p:nvSpPr>
        <p:spPr>
          <a:xfrm>
            <a:off x="0" y="91440"/>
            <a:ext cx="9144000" cy="572700"/>
          </a:xfrm>
          <a:prstGeom prst="rect">
            <a:avLst/>
          </a:prstGeom>
          <a:solidFill>
            <a:srgbClr val="FF6A0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lnSpc>
                <a:spcPct val="100000"/>
              </a:lnSpc>
              <a:spcBef>
                <a:spcPts val="0"/>
              </a:spcBef>
              <a:spcAft>
                <a:spcPts val="0"/>
              </a:spcAft>
              <a:buSzPts val="2800"/>
              <a:buNone/>
            </a:pPr>
            <a:r>
              <a:rPr b="1" lang="en-GB" sz="3000">
                <a:solidFill>
                  <a:schemeClr val="lt1"/>
                </a:solidFill>
                <a:latin typeface="Roboto"/>
                <a:ea typeface="Roboto"/>
                <a:cs typeface="Roboto"/>
                <a:sym typeface="Roboto"/>
              </a:rPr>
              <a:t>Linear Regression vs Logistic Regression </a:t>
            </a:r>
            <a:endParaRPr b="1" sz="3000">
              <a:solidFill>
                <a:srgbClr val="FFFFFF"/>
              </a:solidFill>
              <a:latin typeface="Roboto"/>
              <a:ea typeface="Roboto"/>
              <a:cs typeface="Roboto"/>
              <a:sym typeface="Roboto"/>
            </a:endParaRPr>
          </a:p>
        </p:txBody>
      </p:sp>
      <p:sp>
        <p:nvSpPr>
          <p:cNvPr id="172" name="Google Shape;172;p31"/>
          <p:cNvSpPr txBox="1"/>
          <p:nvPr/>
        </p:nvSpPr>
        <p:spPr>
          <a:xfrm>
            <a:off x="-150" y="667512"/>
            <a:ext cx="9144000" cy="4136400"/>
          </a:xfrm>
          <a:prstGeom prst="rect">
            <a:avLst/>
          </a:prstGeom>
          <a:noFill/>
          <a:ln>
            <a:noFill/>
          </a:ln>
        </p:spPr>
        <p:txBody>
          <a:bodyPr anchorCtr="0" anchor="t" bIns="457200" lIns="457200" spcFirstLastPara="1" rIns="457200" wrap="square" tIns="457200">
            <a:noAutofit/>
          </a:bodyPr>
          <a:lstStyle/>
          <a:p>
            <a:pPr indent="0" lvl="0" marL="0" marR="0" rtl="0" algn="l">
              <a:lnSpc>
                <a:spcPct val="150000"/>
              </a:lnSpc>
              <a:spcBef>
                <a:spcPts val="1600"/>
              </a:spcBef>
              <a:spcAft>
                <a:spcPts val="0"/>
              </a:spcAft>
              <a:buClr>
                <a:srgbClr val="000000"/>
              </a:buClr>
              <a:buSzPts val="2000"/>
              <a:buFont typeface="Arial"/>
              <a:buNone/>
            </a:pPr>
            <a:r>
              <a:t/>
            </a:r>
            <a:endParaRPr b="0" i="0" sz="2000" u="none" cap="none" strike="noStrike">
              <a:solidFill>
                <a:srgbClr val="000000"/>
              </a:solidFill>
              <a:latin typeface="Roboto"/>
              <a:ea typeface="Roboto"/>
              <a:cs typeface="Roboto"/>
              <a:sym typeface="Roboto"/>
            </a:endParaRPr>
          </a:p>
        </p:txBody>
      </p:sp>
      <p:sp>
        <p:nvSpPr>
          <p:cNvPr id="173" name="Google Shape;173;p31"/>
          <p:cNvSpPr txBox="1"/>
          <p:nvPr/>
        </p:nvSpPr>
        <p:spPr>
          <a:xfrm>
            <a:off x="-10050" y="4800600"/>
            <a:ext cx="9164100" cy="270600"/>
          </a:xfrm>
          <a:prstGeom prst="rect">
            <a:avLst/>
          </a:prstGeom>
          <a:solidFill>
            <a:srgbClr val="FF6A0E"/>
          </a:solidFill>
          <a:ln>
            <a:noFill/>
          </a:ln>
        </p:spPr>
        <p:txBody>
          <a:bodyPr anchorCtr="0" anchor="ctr" bIns="91425" lIns="91425" spcFirstLastPara="1" rIns="91425" wrap="square" tIns="91425">
            <a:noAutofit/>
          </a:bodyPr>
          <a:lstStyle/>
          <a:p>
            <a:pPr indent="0" lvl="0" marL="0" marR="182880" rtl="0" algn="r">
              <a:lnSpc>
                <a:spcPct val="100000"/>
              </a:lnSpc>
              <a:spcBef>
                <a:spcPts val="0"/>
              </a:spcBef>
              <a:spcAft>
                <a:spcPts val="0"/>
              </a:spcAft>
              <a:buClr>
                <a:srgbClr val="000000"/>
              </a:buClr>
              <a:buSzPts val="1200"/>
              <a:buFont typeface="Arial"/>
              <a:buNone/>
            </a:pPr>
            <a:r>
              <a:rPr b="0" i="0" lang="en-GB" sz="1200" u="none" cap="none" strike="noStrike">
                <a:solidFill>
                  <a:srgbClr val="FFFFFF"/>
                </a:solidFill>
                <a:latin typeface="Roboto"/>
                <a:ea typeface="Roboto"/>
                <a:cs typeface="Roboto"/>
                <a:sym typeface="Roboto"/>
              </a:rPr>
              <a:t>© All rights reserved by Fireblaze Technologies Pvt. Ltd.</a:t>
            </a:r>
            <a:endParaRPr b="0" i="0" sz="1200" u="none" cap="none" strike="noStrike">
              <a:solidFill>
                <a:srgbClr val="FFFFFF"/>
              </a:solidFill>
              <a:latin typeface="Roboto"/>
              <a:ea typeface="Roboto"/>
              <a:cs typeface="Roboto"/>
              <a:sym typeface="Roboto"/>
            </a:endParaRPr>
          </a:p>
        </p:txBody>
      </p:sp>
      <p:sp>
        <p:nvSpPr>
          <p:cNvPr id="174" name="Google Shape;174;p31"/>
          <p:cNvSpPr/>
          <p:nvPr/>
        </p:nvSpPr>
        <p:spPr>
          <a:xfrm rot="10800000">
            <a:off x="8637600" y="97750"/>
            <a:ext cx="506400" cy="566400"/>
          </a:xfrm>
          <a:prstGeom prst="rtTriangle">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1"/>
          <p:cNvSpPr/>
          <p:nvPr/>
        </p:nvSpPr>
        <p:spPr>
          <a:xfrm>
            <a:off x="0" y="4800600"/>
            <a:ext cx="326400" cy="270600"/>
          </a:xfrm>
          <a:prstGeom prst="rtTriangle">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76" name="Google Shape;176;p31"/>
          <p:cNvGraphicFramePr/>
          <p:nvPr/>
        </p:nvGraphicFramePr>
        <p:xfrm>
          <a:off x="952350" y="880625"/>
          <a:ext cx="3000000" cy="3000000"/>
        </p:xfrm>
        <a:graphic>
          <a:graphicData uri="http://schemas.openxmlformats.org/drawingml/2006/table">
            <a:tbl>
              <a:tblPr>
                <a:noFill/>
                <a:tableStyleId>{D9AF9926-9EF1-41D0-9B83-F5C4D6A32397}</a:tableStyleId>
              </a:tblPr>
              <a:tblGrid>
                <a:gridCol w="3619500"/>
                <a:gridCol w="3619500"/>
              </a:tblGrid>
              <a:tr h="925875">
                <a:tc>
                  <a:txBody>
                    <a:bodyPr/>
                    <a:lstStyle/>
                    <a:p>
                      <a:pPr indent="0" lvl="0" marL="0" rtl="0" algn="ctr">
                        <a:spcBef>
                          <a:spcPts val="0"/>
                        </a:spcBef>
                        <a:spcAft>
                          <a:spcPts val="0"/>
                        </a:spcAft>
                        <a:buNone/>
                      </a:pPr>
                      <a:r>
                        <a:rPr b="1" lang="en-GB" sz="1800">
                          <a:latin typeface="Roboto"/>
                          <a:ea typeface="Roboto"/>
                          <a:cs typeface="Roboto"/>
                          <a:sym typeface="Roboto"/>
                        </a:rPr>
                        <a:t>LINEAR REGRESSION </a:t>
                      </a:r>
                      <a:endParaRPr b="1" sz="18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GB" sz="1800">
                          <a:latin typeface="Roboto"/>
                          <a:ea typeface="Roboto"/>
                          <a:cs typeface="Roboto"/>
                          <a:sym typeface="Roboto"/>
                        </a:rPr>
                        <a:t>LOGISTIC REGRESSION </a:t>
                      </a:r>
                      <a:endParaRPr b="1" sz="1800">
                        <a:latin typeface="Roboto"/>
                        <a:ea typeface="Roboto"/>
                        <a:cs typeface="Roboto"/>
                        <a:sym typeface="Roboto"/>
                      </a:endParaRPr>
                    </a:p>
                  </a:txBody>
                  <a:tcPr marT="91425" marB="91425" marR="91425" marL="91425"/>
                </a:tc>
              </a:tr>
              <a:tr h="925875">
                <a:tc>
                  <a:txBody>
                    <a:bodyPr/>
                    <a:lstStyle/>
                    <a:p>
                      <a:pPr indent="0" lvl="0" marL="0" rtl="0" algn="l">
                        <a:spcBef>
                          <a:spcPts val="0"/>
                        </a:spcBef>
                        <a:spcAft>
                          <a:spcPts val="0"/>
                        </a:spcAft>
                        <a:buNone/>
                      </a:pPr>
                      <a:r>
                        <a:rPr lang="en-GB" sz="1800">
                          <a:latin typeface="Roboto"/>
                          <a:ea typeface="Roboto"/>
                          <a:cs typeface="Roboto"/>
                          <a:sym typeface="Roboto"/>
                        </a:rPr>
                        <a:t>Continuous variable </a:t>
                      </a:r>
                      <a:endParaRPr sz="18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GB" sz="1800">
                          <a:latin typeface="Roboto"/>
                          <a:ea typeface="Roboto"/>
                          <a:cs typeface="Roboto"/>
                          <a:sym typeface="Roboto"/>
                        </a:rPr>
                        <a:t>Categorical or discrete variable</a:t>
                      </a:r>
                      <a:endParaRPr sz="1800">
                        <a:latin typeface="Roboto"/>
                        <a:ea typeface="Roboto"/>
                        <a:cs typeface="Roboto"/>
                        <a:sym typeface="Roboto"/>
                      </a:endParaRPr>
                    </a:p>
                  </a:txBody>
                  <a:tcPr marT="91425" marB="91425" marR="91425" marL="91425"/>
                </a:tc>
              </a:tr>
              <a:tr h="925875">
                <a:tc>
                  <a:txBody>
                    <a:bodyPr/>
                    <a:lstStyle/>
                    <a:p>
                      <a:pPr indent="0" lvl="0" marL="0" rtl="0" algn="l">
                        <a:spcBef>
                          <a:spcPts val="0"/>
                        </a:spcBef>
                        <a:spcAft>
                          <a:spcPts val="0"/>
                        </a:spcAft>
                        <a:buNone/>
                      </a:pPr>
                      <a:r>
                        <a:rPr lang="en-GB" sz="1800">
                          <a:latin typeface="Roboto"/>
                          <a:ea typeface="Roboto"/>
                          <a:cs typeface="Roboto"/>
                          <a:sym typeface="Roboto"/>
                        </a:rPr>
                        <a:t>Solve regression problem </a:t>
                      </a:r>
                      <a:endParaRPr sz="18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GB" sz="1800">
                          <a:latin typeface="Roboto"/>
                          <a:ea typeface="Roboto"/>
                          <a:cs typeface="Roboto"/>
                          <a:sym typeface="Roboto"/>
                        </a:rPr>
                        <a:t>Solve classification problem.</a:t>
                      </a:r>
                      <a:endParaRPr sz="1800">
                        <a:latin typeface="Roboto"/>
                        <a:ea typeface="Roboto"/>
                        <a:cs typeface="Roboto"/>
                        <a:sym typeface="Roboto"/>
                      </a:endParaRPr>
                    </a:p>
                  </a:txBody>
                  <a:tcPr marT="91425" marB="91425" marR="91425" marL="91425"/>
                </a:tc>
              </a:tr>
              <a:tr h="925875">
                <a:tc>
                  <a:txBody>
                    <a:bodyPr/>
                    <a:lstStyle/>
                    <a:p>
                      <a:pPr indent="0" lvl="0" marL="0" rtl="0" algn="l">
                        <a:spcBef>
                          <a:spcPts val="0"/>
                        </a:spcBef>
                        <a:spcAft>
                          <a:spcPts val="0"/>
                        </a:spcAft>
                        <a:buNone/>
                      </a:pPr>
                      <a:r>
                        <a:rPr lang="en-GB" sz="1800">
                          <a:latin typeface="Roboto"/>
                          <a:ea typeface="Roboto"/>
                          <a:cs typeface="Roboto"/>
                          <a:sym typeface="Roboto"/>
                        </a:rPr>
                        <a:t>Straight line.</a:t>
                      </a:r>
                      <a:endParaRPr sz="18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GB" sz="1800">
                          <a:latin typeface="Roboto"/>
                          <a:ea typeface="Roboto"/>
                          <a:cs typeface="Roboto"/>
                          <a:sym typeface="Roboto"/>
                        </a:rPr>
                        <a:t>S-curve </a:t>
                      </a:r>
                      <a:endParaRPr sz="1800">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2"/>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
        <p:nvSpPr>
          <p:cNvPr id="182" name="Google Shape;182;p32"/>
          <p:cNvSpPr txBox="1"/>
          <p:nvPr>
            <p:ph type="ctrTitle"/>
          </p:nvPr>
        </p:nvSpPr>
        <p:spPr>
          <a:xfrm>
            <a:off x="0" y="91440"/>
            <a:ext cx="9144000" cy="572700"/>
          </a:xfrm>
          <a:prstGeom prst="rect">
            <a:avLst/>
          </a:prstGeom>
          <a:solidFill>
            <a:srgbClr val="FF6A0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Clr>
                <a:schemeClr val="dk1"/>
              </a:buClr>
              <a:buSzPts val="2800"/>
              <a:buFont typeface="Arial"/>
              <a:buNone/>
            </a:pPr>
            <a:r>
              <a:rPr b="1" lang="en-GB" sz="3000">
                <a:solidFill>
                  <a:schemeClr val="lt1"/>
                </a:solidFill>
                <a:latin typeface="Roboto"/>
                <a:ea typeface="Roboto"/>
                <a:cs typeface="Roboto"/>
                <a:sym typeface="Roboto"/>
              </a:rPr>
              <a:t>Logistic Regression</a:t>
            </a:r>
            <a:endParaRPr b="1" sz="3400">
              <a:solidFill>
                <a:schemeClr val="lt1"/>
              </a:solidFill>
              <a:latin typeface="Roboto"/>
              <a:ea typeface="Roboto"/>
              <a:cs typeface="Roboto"/>
              <a:sym typeface="Roboto"/>
            </a:endParaRPr>
          </a:p>
        </p:txBody>
      </p:sp>
      <p:sp>
        <p:nvSpPr>
          <p:cNvPr id="183" name="Google Shape;183;p32"/>
          <p:cNvSpPr txBox="1"/>
          <p:nvPr/>
        </p:nvSpPr>
        <p:spPr>
          <a:xfrm>
            <a:off x="-10050" y="4800600"/>
            <a:ext cx="9164100" cy="270600"/>
          </a:xfrm>
          <a:prstGeom prst="rect">
            <a:avLst/>
          </a:prstGeom>
          <a:solidFill>
            <a:srgbClr val="FF6A0E"/>
          </a:solidFill>
          <a:ln>
            <a:noFill/>
          </a:ln>
        </p:spPr>
        <p:txBody>
          <a:bodyPr anchorCtr="0" anchor="ctr" bIns="91425" lIns="91425" spcFirstLastPara="1" rIns="91425" wrap="square" tIns="91425">
            <a:noAutofit/>
          </a:bodyPr>
          <a:lstStyle/>
          <a:p>
            <a:pPr indent="0" lvl="0" marL="0" marR="182880" rtl="0" algn="r">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184" name="Google Shape;184;p32"/>
          <p:cNvSpPr/>
          <p:nvPr/>
        </p:nvSpPr>
        <p:spPr>
          <a:xfrm rot="10800000">
            <a:off x="8637600" y="97750"/>
            <a:ext cx="506400" cy="5664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2"/>
          <p:cNvSpPr/>
          <p:nvPr/>
        </p:nvSpPr>
        <p:spPr>
          <a:xfrm>
            <a:off x="0" y="4800600"/>
            <a:ext cx="326400" cy="2706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2"/>
          <p:cNvSpPr txBox="1"/>
          <p:nvPr/>
        </p:nvSpPr>
        <p:spPr>
          <a:xfrm>
            <a:off x="-150" y="667512"/>
            <a:ext cx="9144000" cy="4136400"/>
          </a:xfrm>
          <a:prstGeom prst="rect">
            <a:avLst/>
          </a:prstGeom>
          <a:noFill/>
          <a:ln>
            <a:noFill/>
          </a:ln>
        </p:spPr>
        <p:txBody>
          <a:bodyPr anchorCtr="0" anchor="t" bIns="274300" lIns="274300" spcFirstLastPara="1" rIns="274300" wrap="square" tIns="274300">
            <a:noAutofit/>
          </a:bodyPr>
          <a:lstStyle/>
          <a:p>
            <a:pPr indent="-342900" lvl="0" marL="457200" rtl="0" algn="just">
              <a:lnSpc>
                <a:spcPct val="150000"/>
              </a:lnSpc>
              <a:spcBef>
                <a:spcPts val="1600"/>
              </a:spcBef>
              <a:spcAft>
                <a:spcPts val="0"/>
              </a:spcAft>
              <a:buClr>
                <a:schemeClr val="dk1"/>
              </a:buClr>
              <a:buSzPts val="1800"/>
              <a:buFont typeface="Roboto"/>
              <a:buChar char="●"/>
            </a:pPr>
            <a:r>
              <a:rPr lang="en-GB" sz="1800">
                <a:solidFill>
                  <a:schemeClr val="dk1"/>
                </a:solidFill>
                <a:latin typeface="Roboto"/>
                <a:ea typeface="Roboto"/>
                <a:cs typeface="Roboto"/>
                <a:sym typeface="Roboto"/>
              </a:rPr>
              <a:t>The logistic function, also called the sigmoid function.</a:t>
            </a:r>
            <a:endParaRPr sz="1800">
              <a:solidFill>
                <a:schemeClr val="dk1"/>
              </a:solidFill>
              <a:latin typeface="Roboto"/>
              <a:ea typeface="Roboto"/>
              <a:cs typeface="Roboto"/>
              <a:sym typeface="Roboto"/>
            </a:endParaRPr>
          </a:p>
          <a:p>
            <a:pPr indent="-342900" lvl="0" marL="457200" rtl="0" algn="just">
              <a:lnSpc>
                <a:spcPct val="150000"/>
              </a:lnSpc>
              <a:spcBef>
                <a:spcPts val="0"/>
              </a:spcBef>
              <a:spcAft>
                <a:spcPts val="0"/>
              </a:spcAft>
              <a:buClr>
                <a:schemeClr val="dk1"/>
              </a:buClr>
              <a:buSzPts val="1800"/>
              <a:buFont typeface="Roboto"/>
              <a:buChar char="●"/>
            </a:pPr>
            <a:r>
              <a:rPr lang="en-GB" sz="1800">
                <a:solidFill>
                  <a:schemeClr val="dk1"/>
                </a:solidFill>
                <a:latin typeface="Roboto"/>
                <a:ea typeface="Roboto"/>
                <a:cs typeface="Roboto"/>
                <a:sym typeface="Roboto"/>
              </a:rPr>
              <a:t>It’s an S-shaped curve that can take any real-valued number and map it into a value between 0 and 1, but never exactly at those limits.</a:t>
            </a:r>
            <a:endParaRPr sz="1800">
              <a:solidFill>
                <a:schemeClr val="dk1"/>
              </a:solidFill>
              <a:latin typeface="Roboto"/>
              <a:ea typeface="Roboto"/>
              <a:cs typeface="Roboto"/>
              <a:sym typeface="Roboto"/>
            </a:endParaRPr>
          </a:p>
          <a:p>
            <a:pPr indent="0" lvl="0" marL="2286000" rtl="0" algn="just">
              <a:lnSpc>
                <a:spcPct val="150000"/>
              </a:lnSpc>
              <a:spcBef>
                <a:spcPts val="1600"/>
              </a:spcBef>
              <a:spcAft>
                <a:spcPts val="0"/>
              </a:spcAft>
              <a:buNone/>
            </a:pPr>
            <a:r>
              <a:rPr lang="en-GB" sz="1800">
                <a:solidFill>
                  <a:schemeClr val="dk1"/>
                </a:solidFill>
                <a:latin typeface="Roboto"/>
                <a:ea typeface="Roboto"/>
                <a:cs typeface="Roboto"/>
                <a:sym typeface="Roboto"/>
              </a:rPr>
              <a:t>1 / (1 + e^-value)</a:t>
            </a:r>
            <a:endParaRPr sz="1800">
              <a:solidFill>
                <a:schemeClr val="dk1"/>
              </a:solidFill>
              <a:latin typeface="Roboto"/>
              <a:ea typeface="Roboto"/>
              <a:cs typeface="Roboto"/>
              <a:sym typeface="Roboto"/>
            </a:endParaRPr>
          </a:p>
          <a:p>
            <a:pPr indent="-342900" lvl="0" marL="457200" rtl="0" algn="just">
              <a:lnSpc>
                <a:spcPct val="150000"/>
              </a:lnSpc>
              <a:spcBef>
                <a:spcPts val="1600"/>
              </a:spcBef>
              <a:spcAft>
                <a:spcPts val="0"/>
              </a:spcAft>
              <a:buClr>
                <a:schemeClr val="dk1"/>
              </a:buClr>
              <a:buSzPts val="1800"/>
              <a:buFont typeface="Roboto"/>
              <a:buChar char="●"/>
            </a:pPr>
            <a:r>
              <a:rPr lang="en-GB" sz="1800">
                <a:solidFill>
                  <a:schemeClr val="dk1"/>
                </a:solidFill>
                <a:latin typeface="Roboto"/>
                <a:ea typeface="Roboto"/>
                <a:cs typeface="Roboto"/>
                <a:sym typeface="Roboto"/>
              </a:rPr>
              <a:t>Where, e is the base of the natural logarithms (Euler’s number or EXP() number).</a:t>
            </a:r>
            <a:endParaRPr sz="1800">
              <a:solidFill>
                <a:schemeClr val="dk1"/>
              </a:solidFill>
              <a:latin typeface="Roboto"/>
              <a:ea typeface="Roboto"/>
              <a:cs typeface="Roboto"/>
              <a:sym typeface="Roboto"/>
            </a:endParaRPr>
          </a:p>
          <a:p>
            <a:pPr indent="-342900" lvl="0" marL="457200" rtl="0" algn="just">
              <a:lnSpc>
                <a:spcPct val="150000"/>
              </a:lnSpc>
              <a:spcBef>
                <a:spcPts val="0"/>
              </a:spcBef>
              <a:spcAft>
                <a:spcPts val="0"/>
              </a:spcAft>
              <a:buClr>
                <a:schemeClr val="dk1"/>
              </a:buClr>
              <a:buSzPts val="1800"/>
              <a:buFont typeface="Roboto"/>
              <a:buChar char="●"/>
            </a:pPr>
            <a:r>
              <a:rPr lang="en-GB" sz="1800">
                <a:solidFill>
                  <a:schemeClr val="dk1"/>
                </a:solidFill>
                <a:latin typeface="Roboto"/>
                <a:ea typeface="Roboto"/>
                <a:cs typeface="Roboto"/>
                <a:sym typeface="Roboto"/>
              </a:rPr>
              <a:t>Transformed into the range 0 and 1 using the logistic function.</a:t>
            </a:r>
            <a:endParaRPr sz="18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3"/>
          <p:cNvPicPr preferRelativeResize="0"/>
          <p:nvPr/>
        </p:nvPicPr>
        <p:blipFill>
          <a:blip r:embed="rId3">
            <a:alphaModFix amt="27000"/>
          </a:blip>
          <a:stretch>
            <a:fillRect/>
          </a:stretch>
        </p:blipFill>
        <p:spPr>
          <a:xfrm>
            <a:off x="2595534" y="993400"/>
            <a:ext cx="4117524" cy="3347900"/>
          </a:xfrm>
          <a:prstGeom prst="rect">
            <a:avLst/>
          </a:prstGeom>
          <a:noFill/>
          <a:ln>
            <a:noFill/>
          </a:ln>
        </p:spPr>
      </p:pic>
      <p:sp>
        <p:nvSpPr>
          <p:cNvPr id="192" name="Google Shape;192;p33"/>
          <p:cNvSpPr txBox="1"/>
          <p:nvPr>
            <p:ph type="ctrTitle"/>
          </p:nvPr>
        </p:nvSpPr>
        <p:spPr>
          <a:xfrm>
            <a:off x="0" y="91440"/>
            <a:ext cx="9144000" cy="572700"/>
          </a:xfrm>
          <a:prstGeom prst="rect">
            <a:avLst/>
          </a:prstGeom>
          <a:solidFill>
            <a:srgbClr val="FF6A0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rPr b="1" lang="en-GB" sz="3000">
                <a:solidFill>
                  <a:schemeClr val="lt1"/>
                </a:solidFill>
                <a:latin typeface="Roboto"/>
                <a:ea typeface="Roboto"/>
                <a:cs typeface="Roboto"/>
                <a:sym typeface="Roboto"/>
              </a:rPr>
              <a:t>Logistic Regression</a:t>
            </a:r>
            <a:endParaRPr b="1" sz="3400">
              <a:solidFill>
                <a:schemeClr val="lt1"/>
              </a:solidFill>
              <a:latin typeface="Roboto"/>
              <a:ea typeface="Roboto"/>
              <a:cs typeface="Roboto"/>
              <a:sym typeface="Roboto"/>
            </a:endParaRPr>
          </a:p>
        </p:txBody>
      </p:sp>
      <p:sp>
        <p:nvSpPr>
          <p:cNvPr id="193" name="Google Shape;193;p33"/>
          <p:cNvSpPr txBox="1"/>
          <p:nvPr/>
        </p:nvSpPr>
        <p:spPr>
          <a:xfrm>
            <a:off x="-10050" y="4800600"/>
            <a:ext cx="9164100" cy="270600"/>
          </a:xfrm>
          <a:prstGeom prst="rect">
            <a:avLst/>
          </a:prstGeom>
          <a:solidFill>
            <a:srgbClr val="FF6A0E"/>
          </a:solidFill>
          <a:ln>
            <a:noFill/>
          </a:ln>
        </p:spPr>
        <p:txBody>
          <a:bodyPr anchorCtr="0" anchor="ctr" bIns="91425" lIns="91425" spcFirstLastPara="1" rIns="91425" wrap="square" tIns="91425">
            <a:noAutofit/>
          </a:bodyPr>
          <a:lstStyle/>
          <a:p>
            <a:pPr indent="0" lvl="0" marL="0" marR="182880" rtl="0" algn="r">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194" name="Google Shape;194;p33"/>
          <p:cNvSpPr/>
          <p:nvPr/>
        </p:nvSpPr>
        <p:spPr>
          <a:xfrm rot="10800000">
            <a:off x="8637600" y="97750"/>
            <a:ext cx="506400" cy="5664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3"/>
          <p:cNvSpPr/>
          <p:nvPr/>
        </p:nvSpPr>
        <p:spPr>
          <a:xfrm>
            <a:off x="0" y="4800600"/>
            <a:ext cx="326400" cy="270600"/>
          </a:xfrm>
          <a:prstGeom prst="rtTriangl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3"/>
          <p:cNvSpPr txBox="1"/>
          <p:nvPr/>
        </p:nvSpPr>
        <p:spPr>
          <a:xfrm>
            <a:off x="-150" y="667512"/>
            <a:ext cx="9144000" cy="4136400"/>
          </a:xfrm>
          <a:prstGeom prst="rect">
            <a:avLst/>
          </a:prstGeom>
          <a:noFill/>
          <a:ln>
            <a:noFill/>
          </a:ln>
        </p:spPr>
        <p:txBody>
          <a:bodyPr anchorCtr="0" anchor="t" bIns="274300" lIns="274300" spcFirstLastPara="1" rIns="274300" wrap="square" tIns="274300">
            <a:noAutofit/>
          </a:bodyPr>
          <a:lstStyle/>
          <a:p>
            <a:pPr indent="-342900" lvl="0" marL="457200" rtl="0" algn="just">
              <a:lnSpc>
                <a:spcPct val="150000"/>
              </a:lnSpc>
              <a:spcBef>
                <a:spcPts val="1600"/>
              </a:spcBef>
              <a:spcAft>
                <a:spcPts val="0"/>
              </a:spcAft>
              <a:buClr>
                <a:schemeClr val="dk1"/>
              </a:buClr>
              <a:buSzPts val="1800"/>
              <a:buFont typeface="Roboto"/>
              <a:buChar char="●"/>
            </a:pPr>
            <a:r>
              <a:rPr lang="en-GB" sz="1800">
                <a:solidFill>
                  <a:schemeClr val="dk1"/>
                </a:solidFill>
                <a:latin typeface="Roboto"/>
                <a:ea typeface="Roboto"/>
                <a:cs typeface="Roboto"/>
                <a:sym typeface="Roboto"/>
              </a:rPr>
              <a:t>Input values (x) are combined linearly using weights or coefficient values (referred to as the Greek capital letter Beta) to predict an output value (y). </a:t>
            </a:r>
            <a:endParaRPr sz="1800">
              <a:solidFill>
                <a:schemeClr val="dk1"/>
              </a:solidFill>
              <a:latin typeface="Roboto"/>
              <a:ea typeface="Roboto"/>
              <a:cs typeface="Roboto"/>
              <a:sym typeface="Roboto"/>
            </a:endParaRPr>
          </a:p>
          <a:p>
            <a:pPr indent="-342900" lvl="0" marL="457200" rtl="0" algn="just">
              <a:lnSpc>
                <a:spcPct val="150000"/>
              </a:lnSpc>
              <a:spcBef>
                <a:spcPts val="0"/>
              </a:spcBef>
              <a:spcAft>
                <a:spcPts val="0"/>
              </a:spcAft>
              <a:buClr>
                <a:schemeClr val="dk1"/>
              </a:buClr>
              <a:buSzPts val="1800"/>
              <a:buFont typeface="Roboto"/>
              <a:buChar char="●"/>
            </a:pPr>
            <a:r>
              <a:rPr lang="en-GB" sz="1800">
                <a:solidFill>
                  <a:schemeClr val="dk1"/>
                </a:solidFill>
                <a:latin typeface="Roboto"/>
                <a:ea typeface="Roboto"/>
                <a:cs typeface="Roboto"/>
                <a:sym typeface="Roboto"/>
              </a:rPr>
              <a:t>A key difference from linear regression is that the output value being modeled is a binary values (0 or 1) rather than a numeric value.  </a:t>
            </a:r>
            <a:endParaRPr sz="18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