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860129f6b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0860129f6b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860129f6b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0860129f6b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860129f6b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0860129f6b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860129f6b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0860129f6b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860129f6b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0860129f6b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860129f6b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0860129f6b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860129f6b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0860129f6b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860129f6b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0860129f6b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860129f6b_1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860129f6b_1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860129f6b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0860129f6b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60129f6b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0860129f6b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860129f6b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0860129f6b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860129f6b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0860129f6b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860129f6b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0860129f6b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5"/>
          <p:cNvGrpSpPr/>
          <p:nvPr/>
        </p:nvGrpSpPr>
        <p:grpSpPr>
          <a:xfrm>
            <a:off x="187800" y="188216"/>
            <a:ext cx="8800800" cy="4882986"/>
            <a:chOff x="187800" y="188216"/>
            <a:chExt cx="8800800" cy="4882986"/>
          </a:xfrm>
        </p:grpSpPr>
        <p:grpSp>
          <p:nvGrpSpPr>
            <p:cNvPr id="100" name="Google Shape;100;p25"/>
            <p:cNvGrpSpPr/>
            <p:nvPr/>
          </p:nvGrpSpPr>
          <p:grpSpPr>
            <a:xfrm>
              <a:off x="188315" y="4800602"/>
              <a:ext cx="8800285" cy="270600"/>
              <a:chOff x="-10050" y="4800600"/>
              <a:chExt cx="9164100" cy="270600"/>
            </a:xfrm>
          </p:grpSpPr>
          <p:sp>
            <p:nvSpPr>
              <p:cNvPr id="101" name="Google Shape;101;p25"/>
              <p:cNvSpPr txBox="1"/>
              <p:nvPr/>
            </p:nvSpPr>
            <p:spPr>
              <a:xfrm>
                <a:off x="-10050" y="4800600"/>
                <a:ext cx="9164100" cy="270600"/>
              </a:xfrm>
              <a:prstGeom prst="rect">
                <a:avLst/>
              </a:prstGeom>
              <a:solidFill>
                <a:srgbClr val="FF6A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18288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GB" sz="12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© All rights reserved by Fireblaze Technologies Pvt. Ltd.</a:t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" name="Google Shape;102;p25"/>
              <p:cNvSpPr/>
              <p:nvPr/>
            </p:nvSpPr>
            <p:spPr>
              <a:xfrm>
                <a:off x="-10050" y="4800600"/>
                <a:ext cx="326400" cy="270600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25"/>
            <p:cNvGrpSpPr/>
            <p:nvPr/>
          </p:nvGrpSpPr>
          <p:grpSpPr>
            <a:xfrm>
              <a:off x="187800" y="188216"/>
              <a:ext cx="8796300" cy="4612509"/>
              <a:chOff x="187800" y="188216"/>
              <a:chExt cx="8796300" cy="4612509"/>
            </a:xfrm>
          </p:grpSpPr>
          <p:sp>
            <p:nvSpPr>
              <p:cNvPr id="104" name="Google Shape;104;p25"/>
              <p:cNvSpPr/>
              <p:nvPr/>
            </p:nvSpPr>
            <p:spPr>
              <a:xfrm>
                <a:off x="187800" y="188225"/>
                <a:ext cx="8796300" cy="4612500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" name="Google Shape;105;p25"/>
              <p:cNvGrpSpPr/>
              <p:nvPr/>
            </p:nvGrpSpPr>
            <p:grpSpPr>
              <a:xfrm>
                <a:off x="8122383" y="188216"/>
                <a:ext cx="848987" cy="829324"/>
                <a:chOff x="454350" y="207950"/>
                <a:chExt cx="1007700" cy="977400"/>
              </a:xfrm>
            </p:grpSpPr>
            <p:sp>
              <p:nvSpPr>
                <p:cNvPr id="106" name="Google Shape;106;p25"/>
                <p:cNvSpPr/>
                <p:nvPr/>
              </p:nvSpPr>
              <p:spPr>
                <a:xfrm>
                  <a:off x="454350" y="207950"/>
                  <a:ext cx="1007700" cy="977400"/>
                </a:xfrm>
                <a:prstGeom prst="ellipse">
                  <a:avLst/>
                </a:prstGeom>
                <a:solidFill>
                  <a:srgbClr val="FF6A0E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07" name="Google Shape;107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09025" y="247475"/>
                  <a:ext cx="898350" cy="898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311700" y="3057475"/>
            <a:ext cx="85206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40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Supervised Learning Classification</a:t>
            </a:r>
            <a:endParaRPr b="1" sz="3400">
              <a:solidFill>
                <a:srgbClr val="FF6A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6575" y="1136450"/>
            <a:ext cx="1921025" cy="1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4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Assumptions of Decision Tree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4"/>
          <p:cNvSpPr/>
          <p:nvPr/>
        </p:nvSpPr>
        <p:spPr>
          <a:xfrm rot="10800000">
            <a:off x="8562300" y="97900"/>
            <a:ext cx="581700" cy="6489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25" y="761950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should be some actual values in feature variable of the dataset so that the classifier can predict accurate results than a guessed result.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predictions from each tree must have very low corrections.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5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Application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5"/>
          <p:cNvSpPr/>
          <p:nvPr/>
        </p:nvSpPr>
        <p:spPr>
          <a:xfrm rot="10800000">
            <a:off x="8577900" y="97725"/>
            <a:ext cx="566100" cy="664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25" y="761950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Banking: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Identification of loan risk.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Medicine: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Risk of disease can be identified. Identify the patient’s.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Marketing: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Marketing trends can be identified using this algorithm.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6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6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Advantage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6"/>
          <p:cNvSpPr/>
          <p:nvPr/>
        </p:nvSpPr>
        <p:spPr>
          <a:xfrm rot="10800000">
            <a:off x="8515800" y="109900"/>
            <a:ext cx="628200" cy="6060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6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25" y="761950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Forest is capable of performing both classification and regression.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capable handle large datasets with high dimensionality.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considered as very accurate and robust model because it uses large number of DT to make prediction.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does not suffer from the overfitting.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Roboto"/>
              <a:buAutoNum type="arabicPeriod"/>
            </a:pPr>
            <a:r>
              <a:rPr b="0" i="0" lang="en-GB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Can handle missing values. There are two ways - first use median value to replace continuous variable and second is to continue the proximity weighted avg of missing value</a:t>
            </a:r>
            <a:endParaRPr b="0" baseline="3000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7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Disadvantage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7"/>
          <p:cNvSpPr/>
          <p:nvPr/>
        </p:nvSpPr>
        <p:spPr>
          <a:xfrm rot="10800000">
            <a:off x="8577900" y="105250"/>
            <a:ext cx="566100" cy="649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7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25" y="754450"/>
            <a:ext cx="9144000" cy="4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not more suitable for regression tasks.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biggest disadvantage of random forests is its computational complexity.  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time consuming process.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ctrTitle"/>
          </p:nvPr>
        </p:nvSpPr>
        <p:spPr>
          <a:xfrm>
            <a:off x="0" y="91440"/>
            <a:ext cx="9144000" cy="5727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8"/>
          <p:cNvSpPr/>
          <p:nvPr/>
        </p:nvSpPr>
        <p:spPr>
          <a:xfrm rot="10800000">
            <a:off x="8627550" y="9460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8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0" y="2094600"/>
            <a:ext cx="914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b="0" i="0" lang="en-GB" sz="7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-10050" y="664150"/>
            <a:ext cx="9144000" cy="413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6"/>
          <p:cNvGrpSpPr/>
          <p:nvPr/>
        </p:nvGrpSpPr>
        <p:grpSpPr>
          <a:xfrm>
            <a:off x="187800" y="188216"/>
            <a:ext cx="8800800" cy="4882986"/>
            <a:chOff x="187800" y="188216"/>
            <a:chExt cx="8800800" cy="4882986"/>
          </a:xfrm>
        </p:grpSpPr>
        <p:grpSp>
          <p:nvGrpSpPr>
            <p:cNvPr id="115" name="Google Shape;115;p26"/>
            <p:cNvGrpSpPr/>
            <p:nvPr/>
          </p:nvGrpSpPr>
          <p:grpSpPr>
            <a:xfrm>
              <a:off x="188315" y="4800602"/>
              <a:ext cx="8800285" cy="270600"/>
              <a:chOff x="-10050" y="4800600"/>
              <a:chExt cx="9164100" cy="270600"/>
            </a:xfrm>
          </p:grpSpPr>
          <p:sp>
            <p:nvSpPr>
              <p:cNvPr id="116" name="Google Shape;116;p26"/>
              <p:cNvSpPr txBox="1"/>
              <p:nvPr/>
            </p:nvSpPr>
            <p:spPr>
              <a:xfrm>
                <a:off x="-10050" y="4800600"/>
                <a:ext cx="9164100" cy="270600"/>
              </a:xfrm>
              <a:prstGeom prst="rect">
                <a:avLst/>
              </a:prstGeom>
              <a:solidFill>
                <a:srgbClr val="FF6A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18288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GB" sz="12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© All rights reserved by Fireblaze Technologies Pvt. Ltd.</a:t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" name="Google Shape;117;p26"/>
              <p:cNvSpPr/>
              <p:nvPr/>
            </p:nvSpPr>
            <p:spPr>
              <a:xfrm>
                <a:off x="-10050" y="4800600"/>
                <a:ext cx="326400" cy="270600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6"/>
            <p:cNvGrpSpPr/>
            <p:nvPr/>
          </p:nvGrpSpPr>
          <p:grpSpPr>
            <a:xfrm>
              <a:off x="187800" y="188216"/>
              <a:ext cx="8796300" cy="4612509"/>
              <a:chOff x="187800" y="188216"/>
              <a:chExt cx="8796300" cy="4612509"/>
            </a:xfrm>
          </p:grpSpPr>
          <p:sp>
            <p:nvSpPr>
              <p:cNvPr id="119" name="Google Shape;119;p26"/>
              <p:cNvSpPr/>
              <p:nvPr/>
            </p:nvSpPr>
            <p:spPr>
              <a:xfrm>
                <a:off x="187800" y="188225"/>
                <a:ext cx="8796300" cy="4612500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" name="Google Shape;120;p26"/>
              <p:cNvGrpSpPr/>
              <p:nvPr/>
            </p:nvGrpSpPr>
            <p:grpSpPr>
              <a:xfrm>
                <a:off x="8122383" y="188216"/>
                <a:ext cx="848987" cy="829324"/>
                <a:chOff x="454350" y="207950"/>
                <a:chExt cx="1007700" cy="977400"/>
              </a:xfrm>
            </p:grpSpPr>
            <p:sp>
              <p:nvSpPr>
                <p:cNvPr id="121" name="Google Shape;121;p26"/>
                <p:cNvSpPr/>
                <p:nvPr/>
              </p:nvSpPr>
              <p:spPr>
                <a:xfrm>
                  <a:off x="454350" y="207950"/>
                  <a:ext cx="1007700" cy="977400"/>
                </a:xfrm>
                <a:prstGeom prst="ellipse">
                  <a:avLst/>
                </a:prstGeom>
                <a:solidFill>
                  <a:srgbClr val="FF6A0E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22" name="Google Shape;122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09025" y="247475"/>
                  <a:ext cx="898350" cy="898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311700" y="3057475"/>
            <a:ext cx="85206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40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b="1" sz="3400">
              <a:solidFill>
                <a:srgbClr val="FF6A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6575" y="1136450"/>
            <a:ext cx="1921025" cy="1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>
            <p:ph idx="4294967295" type="title"/>
          </p:nvPr>
        </p:nvSpPr>
        <p:spPr>
          <a:xfrm>
            <a:off x="0" y="97800"/>
            <a:ext cx="9144000" cy="6477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7"/>
          <p:cNvSpPr/>
          <p:nvPr/>
        </p:nvSpPr>
        <p:spPr>
          <a:xfrm rot="10800000">
            <a:off x="8580900" y="113850"/>
            <a:ext cx="563100" cy="644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0" y="745500"/>
            <a:ext cx="9144000" cy="4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7725" lIns="237725" spcFirstLastPara="1" rIns="237725" wrap="square" tIns="237725">
            <a:noAutofit/>
          </a:bodyPr>
          <a:lstStyle/>
          <a:p>
            <a:pPr indent="-355600" lvl="0" marL="4663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to Random Forest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663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Working of Random Forest Algorithm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663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of Random Forest Algorithm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663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 of Random Forest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663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Advantages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66344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Disadvantages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/>
          <p:nvPr>
            <p:ph idx="4294967295" type="title"/>
          </p:nvPr>
        </p:nvSpPr>
        <p:spPr>
          <a:xfrm>
            <a:off x="0" y="97800"/>
            <a:ext cx="9144000" cy="6984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 to Random Forest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8"/>
          <p:cNvSpPr/>
          <p:nvPr/>
        </p:nvSpPr>
        <p:spPr>
          <a:xfrm rot="10800000">
            <a:off x="8530500" y="113850"/>
            <a:ext cx="613500" cy="6381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8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0" y="796200"/>
            <a:ext cx="91440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37725" lIns="237725" spcFirstLastPara="1" rIns="237725" wrap="square" tIns="237725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Tree-based supervised learning algorithms.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algorithm can be used to solve both classification and regression problems.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based on ensemble learning which is process of combining multiple classifiers to solve a complex problem.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is a collection of decision tree on various subsets of the given dataset and take average to improve the predictive accuracy of that dataset.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>
            <p:ph idx="4294967295" type="title"/>
          </p:nvPr>
        </p:nvSpPr>
        <p:spPr>
          <a:xfrm>
            <a:off x="0" y="97800"/>
            <a:ext cx="9144000" cy="673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 to Random Forest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9"/>
          <p:cNvSpPr/>
          <p:nvPr/>
        </p:nvSpPr>
        <p:spPr>
          <a:xfrm rot="10800000">
            <a:off x="8530375" y="97950"/>
            <a:ext cx="606600" cy="6603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15825" y="771000"/>
            <a:ext cx="9144000" cy="40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forest takes the predictions from each decision tree and based on majority votes of predictions.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greater number of trees in the forest leads to higher accuracy and prevents the problem of overfitting.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random forest algorithm can be also help you find best features or important features.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>
            <p:ph idx="4294967295" type="title"/>
          </p:nvPr>
        </p:nvSpPr>
        <p:spPr>
          <a:xfrm>
            <a:off x="0" y="101100"/>
            <a:ext cx="9144000" cy="6516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Working of Random Forest Algorithm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0"/>
          <p:cNvSpPr/>
          <p:nvPr/>
        </p:nvSpPr>
        <p:spPr>
          <a:xfrm rot="10800000">
            <a:off x="8527650" y="101100"/>
            <a:ext cx="626400" cy="651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25" y="752700"/>
            <a:ext cx="91440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 1: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algorithm select random samples from dataset provided (K).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 2: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algorithm will create  a decision tree for each sample selected.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Then will get a prediction result from decision tree created.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 3: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Voting will then performed of every predicted result.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 4: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new data points, find the predictions of each decision tree, and assign the new data points to the category that wins the majority votes.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 5: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finally, will selected the most voted prediction result.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 6: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classification problem, use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‘mode’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and for regression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‘mean’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  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>
            <p:ph idx="4294967295" type="title"/>
          </p:nvPr>
        </p:nvSpPr>
        <p:spPr>
          <a:xfrm>
            <a:off x="0" y="97800"/>
            <a:ext cx="9144000" cy="673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 Representation	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1"/>
          <p:cNvSpPr/>
          <p:nvPr/>
        </p:nvSpPr>
        <p:spPr>
          <a:xfrm rot="10800000">
            <a:off x="8517775" y="113825"/>
            <a:ext cx="619200" cy="631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109138" y="689225"/>
            <a:ext cx="90903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71000"/>
            <a:ext cx="9144000" cy="40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>
            <p:ph idx="4294967295" type="title"/>
          </p:nvPr>
        </p:nvSpPr>
        <p:spPr>
          <a:xfrm>
            <a:off x="-50" y="89250"/>
            <a:ext cx="9144000" cy="6603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 Representation	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2"/>
          <p:cNvSpPr/>
          <p:nvPr/>
        </p:nvSpPr>
        <p:spPr>
          <a:xfrm rot="10800000">
            <a:off x="8590150" y="105900"/>
            <a:ext cx="553800" cy="6270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35350" y="758100"/>
            <a:ext cx="91086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50" y="758100"/>
            <a:ext cx="9144000" cy="40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>
            <p:ph idx="4294967295" type="title"/>
          </p:nvPr>
        </p:nvSpPr>
        <p:spPr>
          <a:xfrm>
            <a:off x="0" y="1008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600">
              <a:solidFill>
                <a:srgbClr val="FFFF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Why Random Forest?	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3"/>
          <p:cNvSpPr/>
          <p:nvPr/>
        </p:nvSpPr>
        <p:spPr>
          <a:xfrm rot="10800000">
            <a:off x="8564850" y="104000"/>
            <a:ext cx="589200" cy="6579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25" y="761950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takes less training time  as compared to other algorithms.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predicts output with good accuracy, even for the large dataset it runs efficiently.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can be also maintain accuracy when a large proportion of data is missing.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