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charts/style2.xml" ContentType="application/vnd.ms-office.chartstyle+xml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charts/colors2.xml" ContentType="application/vnd.ms-office.chartcolorstyle+xml"/>
  <Override PartName="/ppt/charts/colors3.xml" ContentType="application/vnd.ms-office.chartcolorstyl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charts/style3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71" r:id="rId3"/>
    <p:sldId id="272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evajeeva95712@gmail.com" initials="" lastIdx="4" clrIdx="0">
    <p:extLst>
      <p:ext uri="{19B8F6BF-5375-455C-9EA6-DF929625EA0E}">
        <p15:presenceInfo xmlns="" xmlns:p15="http://schemas.microsoft.com/office/powerpoint/2012/main" userId="29ed7f666baccf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sathi\AppData\Local\Microsoft\Windows\INetCache\IE\HUVT8HHD\Jeeva_nan_mudhalvan%5b1%5d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sathi\AppData\Local\Microsoft\Windows\INetCache\IE\HUVT8HHD\Jeeva_nan_mudhalvan%5b1%5d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C:\Users\sathi\AppData\Local\Microsoft\Windows\INetCache\IE\HUVT8HHD\Jeeva_nan_mudhalvan%5b1%5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7"/>
  <c:chart>
    <c:title>
      <c:tx>
        <c:rich>
          <a:bodyPr rot="0" vert="horz"/>
          <a:lstStyle/>
          <a:p>
            <a:pPr>
              <a:defRPr/>
            </a:pPr>
            <a:r>
              <a:rPr lang="en-IN"/>
              <a:t>Gender Analysis</a:t>
            </a:r>
          </a:p>
        </c:rich>
      </c:tx>
      <c:layout>
        <c:manualLayout>
          <c:xMode val="edge"/>
          <c:yMode val="edge"/>
          <c:x val="0.35956239870340367"/>
          <c:y val="3.2798875467126863E-2"/>
        </c:manualLayout>
      </c:layout>
    </c:title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1699443161177"/>
          <c:y val="0.16763196690399187"/>
          <c:w val="0.73690131318674323"/>
          <c:h val="0.41258585419928473"/>
        </c:manualLayout>
      </c:layout>
      <c:barChart>
        <c:barDir val="col"/>
        <c:grouping val="clustered"/>
        <c:ser>
          <c:idx val="0"/>
          <c:order val="0"/>
          <c:tx>
            <c:v>f</c:v>
          </c:tx>
          <c:cat>
            <c:strLit>
              <c:ptCount val="9"/>
              <c:pt idx="0">
                <c:v>Analytics</c:v>
              </c:pt>
              <c:pt idx="1">
                <c:v>Finance</c:v>
              </c:pt>
              <c:pt idx="2">
                <c:v>HR</c:v>
              </c:pt>
              <c:pt idx="3">
                <c:v>Legal</c:v>
              </c:pt>
              <c:pt idx="4">
                <c:v>Operations</c:v>
              </c:pt>
              <c:pt idx="5">
                <c:v>Procurement</c:v>
              </c:pt>
              <c:pt idx="6">
                <c:v>R&amp;D</c:v>
              </c:pt>
              <c:pt idx="7">
                <c:v>Sales &amp; Marketing</c:v>
              </c:pt>
              <c:pt idx="8">
                <c:v>Technology</c:v>
              </c:pt>
            </c:strLit>
          </c:cat>
          <c:val>
            <c:numLit>
              <c:formatCode>General</c:formatCode>
              <c:ptCount val="9"/>
              <c:pt idx="0">
                <c:v>513</c:v>
              </c:pt>
              <c:pt idx="1">
                <c:v>681</c:v>
              </c:pt>
              <c:pt idx="2">
                <c:v>1006</c:v>
              </c:pt>
              <c:pt idx="3">
                <c:v>149</c:v>
              </c:pt>
              <c:pt idx="4">
                <c:v>4677</c:v>
              </c:pt>
              <c:pt idx="5">
                <c:v>3287</c:v>
              </c:pt>
              <c:pt idx="6">
                <c:v>57</c:v>
              </c:pt>
              <c:pt idx="7">
                <c:v>3154</c:v>
              </c:pt>
              <c:pt idx="8">
                <c:v>2788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13C-4ADF-8FC5-70E56CD7B8BA}"/>
            </c:ext>
          </c:extLst>
        </c:ser>
        <c:ser>
          <c:idx val="1"/>
          <c:order val="1"/>
          <c:tx>
            <c:v>m</c:v>
          </c:tx>
          <c:cat>
            <c:strLit>
              <c:ptCount val="9"/>
              <c:pt idx="0">
                <c:v>Analytics</c:v>
              </c:pt>
              <c:pt idx="1">
                <c:v>Finance</c:v>
              </c:pt>
              <c:pt idx="2">
                <c:v>HR</c:v>
              </c:pt>
              <c:pt idx="3">
                <c:v>Legal</c:v>
              </c:pt>
              <c:pt idx="4">
                <c:v>Operations</c:v>
              </c:pt>
              <c:pt idx="5">
                <c:v>Procurement</c:v>
              </c:pt>
              <c:pt idx="6">
                <c:v>R&amp;D</c:v>
              </c:pt>
              <c:pt idx="7">
                <c:v>Sales &amp; Marketing</c:v>
              </c:pt>
              <c:pt idx="8">
                <c:v>Technology</c:v>
              </c:pt>
            </c:strLit>
          </c:cat>
          <c:val>
            <c:numLit>
              <c:formatCode>General</c:formatCode>
              <c:ptCount val="9"/>
              <c:pt idx="0">
                <c:v>4839</c:v>
              </c:pt>
              <c:pt idx="1">
                <c:v>1855</c:v>
              </c:pt>
              <c:pt idx="2">
                <c:v>1412</c:v>
              </c:pt>
              <c:pt idx="3">
                <c:v>890</c:v>
              </c:pt>
              <c:pt idx="4">
                <c:v>6671</c:v>
              </c:pt>
              <c:pt idx="5">
                <c:v>3851</c:v>
              </c:pt>
              <c:pt idx="6">
                <c:v>942</c:v>
              </c:pt>
              <c:pt idx="7">
                <c:v>13686</c:v>
              </c:pt>
              <c:pt idx="8">
                <c:v>4350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13C-4ADF-8FC5-70E56CD7B8BA}"/>
            </c:ext>
          </c:extLst>
        </c:ser>
        <c:gapWidth val="100"/>
        <c:overlap val="-24"/>
        <c:axId val="129494016"/>
        <c:axId val="129827584"/>
      </c:barChart>
      <c:catAx>
        <c:axId val="129494016"/>
        <c:scaling>
          <c:orientation val="minMax"/>
        </c:scaling>
        <c:axPos val="b"/>
        <c:numFmt formatCode="General" sourceLinked="1"/>
        <c:maj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129827584"/>
        <c:crosses val="autoZero"/>
        <c:auto val="1"/>
        <c:lblAlgn val="ctr"/>
        <c:lblOffset val="100"/>
      </c:catAx>
      <c:valAx>
        <c:axId val="129827584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129494016"/>
        <c:crosses val="autoZero"/>
        <c:crossBetween val="between"/>
      </c:valAx>
    </c:plotArea>
    <c:legend>
      <c:legendPos val="b"/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txPr>
    <a:bodyPr/>
    <a:lstStyle/>
    <a:p>
      <a:pPr>
        <a:defRPr sz="1800"/>
      </a:pPr>
      <a:endParaRPr lang="en-US"/>
    </a:p>
  </c:txPr>
  <c:externalData r:id="rId1"/>
  <c:extLst xmlns:c16r2="http://schemas.microsoft.com/office/drawing/2015/06/chart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7"/>
  <c:chart>
    <c:title>
      <c:tx>
        <c:rich>
          <a:bodyPr rot="0" vert="horz"/>
          <a:lstStyle/>
          <a:p>
            <a:pPr>
              <a:defRPr/>
            </a:pPr>
            <a:r>
              <a:rPr lang="en-IN"/>
              <a:t>Percentage analysis</a:t>
            </a:r>
          </a:p>
        </c:rich>
      </c:tx>
    </c:title>
    <c:view3D>
      <c:rotX val="50"/>
      <c:depthPercent val="100"/>
      <c:perspective val="30"/>
    </c:view3D>
    <c:plotArea>
      <c:layout>
        <c:manualLayout>
          <c:layoutTarget val="inner"/>
          <c:xMode val="edge"/>
          <c:yMode val="edge"/>
          <c:x val="3.4788121242909149E-2"/>
          <c:y val="0.15466445513895341"/>
          <c:w val="0.83049849467346015"/>
          <c:h val="0.79703050049778268"/>
        </c:manualLayout>
      </c:layout>
      <c:pie3DChart>
        <c:varyColors val="1"/>
        <c:ser>
          <c:idx val="0"/>
          <c:order val="0"/>
          <c:dLbls>
            <c:dLbl>
              <c:idx val="0"/>
              <c:spPr/>
              <c:txPr>
                <a:bodyPr rot="0" vert="horz"/>
                <a:lstStyle/>
                <a:p>
                  <a:pPr>
                    <a:defRPr/>
                  </a:pPr>
                  <a:endParaRPr lang="en-US"/>
                </a:p>
              </c:txPr>
            </c:dLbl>
            <c:dLbl>
              <c:idx val="1"/>
              <c:spPr/>
              <c:txPr>
                <a:bodyPr rot="0" vert="horz"/>
                <a:lstStyle/>
                <a:p>
                  <a:pPr>
                    <a:defRPr/>
                  </a:pPr>
                  <a:endParaRPr lang="en-US"/>
                </a:p>
              </c:txPr>
            </c:dLbl>
            <c:dLblPos val="inEnd"/>
            <c:showCatName val="1"/>
            <c:showPercent val="1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'C:\Users\venilraj\AppData\Local\Temp\4551474f-c176-432d-970f-8a41208724c5_archive (7).zip.4c5\[train.csv]Sheet1'!$A$15:$A$16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'C:\Users\venilraj\AppData\Local\Temp\4551474f-c176-432d-970f-8a41208724c5_archive (7).zip.4c5\[train.csv]Sheet1'!$B$15:$B$16</c:f>
              <c:numCache>
                <c:formatCode>General</c:formatCode>
                <c:ptCount val="2"/>
                <c:pt idx="0">
                  <c:v>29.76207852868194</c:v>
                </c:pt>
                <c:pt idx="1">
                  <c:v>70.237921471318131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947B-4FD4-93F3-D5359BEF20F2}"/>
            </c:ext>
          </c:extLst>
        </c:ser>
        <c:dLbls>
          <c:showCatName val="1"/>
        </c:dLbls>
      </c:pie3DChart>
    </c:plotArea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5"/>
  <c:chart>
    <c:title>
      <c:tx>
        <c:rich>
          <a:bodyPr rot="0" vert="horz"/>
          <a:lstStyle/>
          <a:p>
            <a:pPr>
              <a:defRPr/>
            </a:pPr>
            <a:r>
              <a:rPr lang="en-IN"/>
              <a:t>Education analysis</a:t>
            </a:r>
          </a:p>
        </c:rich>
      </c:tx>
      <c:layout>
        <c:manualLayout>
          <c:xMode val="edge"/>
          <c:yMode val="edge"/>
          <c:x val="0.29741666666666688"/>
          <c:y val="3.6016331291921846E-2"/>
        </c:manualLayout>
      </c:layout>
    </c:title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view3D>
      <c:depthPercent val="100"/>
      <c:rAngAx val="1"/>
    </c:view3D>
    <c:plotArea>
      <c:layout>
        <c:manualLayout>
          <c:layoutTarget val="inner"/>
          <c:xMode val="edge"/>
          <c:yMode val="edge"/>
          <c:x val="0.10735870516185475"/>
          <c:y val="0.14712744240303299"/>
          <c:w val="0.6215529308836395"/>
          <c:h val="0.45579396325459326"/>
        </c:manualLayout>
      </c:layout>
      <c:bar3DChart>
        <c:barDir val="col"/>
        <c:grouping val="clustered"/>
        <c:ser>
          <c:idx val="0"/>
          <c:order val="0"/>
          <c:tx>
            <c:v>Bachelor's</c:v>
          </c:tx>
          <c:cat>
            <c:strLit>
              <c:ptCount val="9"/>
              <c:pt idx="0">
                <c:v>Analytics</c:v>
              </c:pt>
              <c:pt idx="1">
                <c:v>Finance</c:v>
              </c:pt>
              <c:pt idx="2">
                <c:v>HR</c:v>
              </c:pt>
              <c:pt idx="3">
                <c:v>Legal</c:v>
              </c:pt>
              <c:pt idx="4">
                <c:v>Operations</c:v>
              </c:pt>
              <c:pt idx="5">
                <c:v>Procurement</c:v>
              </c:pt>
              <c:pt idx="6">
                <c:v>R&amp;D</c:v>
              </c:pt>
              <c:pt idx="7">
                <c:v>Sales &amp; Marketing</c:v>
              </c:pt>
              <c:pt idx="8">
                <c:v>Technology</c:v>
              </c:pt>
            </c:strLit>
          </c:cat>
          <c:val>
            <c:numLit>
              <c:formatCode>General</c:formatCode>
              <c:ptCount val="9"/>
              <c:pt idx="0">
                <c:v>3978</c:v>
              </c:pt>
              <c:pt idx="1">
                <c:v>1895</c:v>
              </c:pt>
              <c:pt idx="2">
                <c:v>1525</c:v>
              </c:pt>
              <c:pt idx="3">
                <c:v>814</c:v>
              </c:pt>
              <c:pt idx="4">
                <c:v>7781</c:v>
              </c:pt>
              <c:pt idx="5">
                <c:v>4393</c:v>
              </c:pt>
              <c:pt idx="6">
                <c:v>542</c:v>
              </c:pt>
              <c:pt idx="7">
                <c:v>11099</c:v>
              </c:pt>
              <c:pt idx="8">
                <c:v>4642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E55-42E1-8550-3F75FB650C2C}"/>
            </c:ext>
          </c:extLst>
        </c:ser>
        <c:ser>
          <c:idx val="1"/>
          <c:order val="1"/>
          <c:tx>
            <c:v>Below Secondary</c:v>
          </c:tx>
          <c:cat>
            <c:strLit>
              <c:ptCount val="9"/>
              <c:pt idx="0">
                <c:v>Analytics</c:v>
              </c:pt>
              <c:pt idx="1">
                <c:v>Finance</c:v>
              </c:pt>
              <c:pt idx="2">
                <c:v>HR</c:v>
              </c:pt>
              <c:pt idx="3">
                <c:v>Legal</c:v>
              </c:pt>
              <c:pt idx="4">
                <c:v>Operations</c:v>
              </c:pt>
              <c:pt idx="5">
                <c:v>Procurement</c:v>
              </c:pt>
              <c:pt idx="6">
                <c:v>R&amp;D</c:v>
              </c:pt>
              <c:pt idx="7">
                <c:v>Sales &amp; Marketing</c:v>
              </c:pt>
              <c:pt idx="8">
                <c:v>Technology</c:v>
              </c:pt>
            </c:strLit>
          </c:cat>
          <c:val>
            <c:numLit>
              <c:formatCode>General</c:formatCode>
              <c:ptCount val="9"/>
              <c:pt idx="0">
                <c:v>0</c:v>
              </c:pt>
              <c:pt idx="1">
                <c:v>106</c:v>
              </c:pt>
              <c:pt idx="2">
                <c:v>128</c:v>
              </c:pt>
              <c:pt idx="3">
                <c:v>65</c:v>
              </c:pt>
              <c:pt idx="4">
                <c:v>176</c:v>
              </c:pt>
              <c:pt idx="5">
                <c:v>129</c:v>
              </c:pt>
              <c:pt idx="6">
                <c:v>0</c:v>
              </c:pt>
              <c:pt idx="7">
                <c:v>0</c:v>
              </c:pt>
              <c:pt idx="8">
                <c:v>201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E55-42E1-8550-3F75FB650C2C}"/>
            </c:ext>
          </c:extLst>
        </c:ser>
        <c:ser>
          <c:idx val="2"/>
          <c:order val="2"/>
          <c:tx>
            <c:v>Master's &amp; above</c:v>
          </c:tx>
          <c:cat>
            <c:strLit>
              <c:ptCount val="9"/>
              <c:pt idx="0">
                <c:v>Analytics</c:v>
              </c:pt>
              <c:pt idx="1">
                <c:v>Finance</c:v>
              </c:pt>
              <c:pt idx="2">
                <c:v>HR</c:v>
              </c:pt>
              <c:pt idx="3">
                <c:v>Legal</c:v>
              </c:pt>
              <c:pt idx="4">
                <c:v>Operations</c:v>
              </c:pt>
              <c:pt idx="5">
                <c:v>Procurement</c:v>
              </c:pt>
              <c:pt idx="6">
                <c:v>R&amp;D</c:v>
              </c:pt>
              <c:pt idx="7">
                <c:v>Sales &amp; Marketing</c:v>
              </c:pt>
              <c:pt idx="8">
                <c:v>Technology</c:v>
              </c:pt>
            </c:strLit>
          </c:cat>
          <c:val>
            <c:numLit>
              <c:formatCode>General</c:formatCode>
              <c:ptCount val="9"/>
              <c:pt idx="0">
                <c:v>1037</c:v>
              </c:pt>
              <c:pt idx="1">
                <c:v>499</c:v>
              </c:pt>
              <c:pt idx="2">
                <c:v>733</c:v>
              </c:pt>
              <c:pt idx="3">
                <c:v>156</c:v>
              </c:pt>
              <c:pt idx="4">
                <c:v>3165</c:v>
              </c:pt>
              <c:pt idx="5">
                <c:v>2544</c:v>
              </c:pt>
              <c:pt idx="6">
                <c:v>429</c:v>
              </c:pt>
              <c:pt idx="7">
                <c:v>4166</c:v>
              </c:pt>
              <c:pt idx="8">
                <c:v>2196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E55-42E1-8550-3F75FB650C2C}"/>
            </c:ext>
          </c:extLst>
        </c:ser>
        <c:ser>
          <c:idx val="3"/>
          <c:order val="3"/>
          <c:tx>
            <c:v>(blank)</c:v>
          </c:tx>
          <c:cat>
            <c:strLit>
              <c:ptCount val="9"/>
              <c:pt idx="0">
                <c:v>Analytics</c:v>
              </c:pt>
              <c:pt idx="1">
                <c:v>Finance</c:v>
              </c:pt>
              <c:pt idx="2">
                <c:v>HR</c:v>
              </c:pt>
              <c:pt idx="3">
                <c:v>Legal</c:v>
              </c:pt>
              <c:pt idx="4">
                <c:v>Operations</c:v>
              </c:pt>
              <c:pt idx="5">
                <c:v>Procurement</c:v>
              </c:pt>
              <c:pt idx="6">
                <c:v>R&amp;D</c:v>
              </c:pt>
              <c:pt idx="7">
                <c:v>Sales &amp; Marketing</c:v>
              </c:pt>
              <c:pt idx="8">
                <c:v>Technology</c:v>
              </c:pt>
            </c:strLit>
          </c:cat>
          <c:val>
            <c:numLit>
              <c:formatCode>General</c:formatCode>
              <c:ptCount val="9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E55-42E1-8550-3F75FB650C2C}"/>
            </c:ext>
          </c:extLst>
        </c:ser>
        <c:shape val="box"/>
        <c:axId val="130520576"/>
        <c:axId val="130522112"/>
        <c:axId val="0"/>
      </c:bar3DChart>
      <c:catAx>
        <c:axId val="130520576"/>
        <c:scaling>
          <c:orientation val="minMax"/>
        </c:scaling>
        <c:axPos val="b"/>
        <c:numFmt formatCode="General" sourceLinked="1"/>
        <c:maj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130522112"/>
        <c:crosses val="autoZero"/>
        <c:auto val="1"/>
        <c:lblAlgn val="ctr"/>
        <c:lblOffset val="100"/>
      </c:catAx>
      <c:valAx>
        <c:axId val="130522112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130520576"/>
        <c:crosses val="autoZero"/>
        <c:crossBetween val="between"/>
      </c:valAx>
    </c:plotArea>
    <c:legend>
      <c:legendPos val="b"/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txPr>
    <a:bodyPr/>
    <a:lstStyle/>
    <a:p>
      <a:pPr>
        <a:defRPr sz="1800"/>
      </a:pPr>
      <a:endParaRPr lang="en-US"/>
    </a:p>
  </c:txPr>
  <c:externalData r:id="rId1"/>
  <c:extLst xmlns:c16r2="http://schemas.microsoft.com/office/drawing/2015/06/chart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29T21:47:47.213" idx="1">
    <p:pos x="10" y="10"/>
    <p:text>ghg</p:text>
    <p:extLst>
      <p:ext uri="{C676402C-5697-4E1C-873F-D02D1690AC5C}">
        <p15:threadingInfo xmlns="" xmlns:p15="http://schemas.microsoft.com/office/powerpoint/2012/main" timeZoneBias="-330"/>
      </p:ext>
    </p:extLst>
  </p:cm>
  <p:cm authorId="1" dt="2024-08-29T21:55:11.638" idx="3">
    <p:pos x="202" y="202"/>
    <p:text>In today's competitive and rapidly evolving business environment, ensuring that employees possess the necessary qualifications, skills, and competencies is critical for organizational success.</p:text>
    <p:extLst>
      <p:ext uri="{C676402C-5697-4E1C-873F-D02D1690AC5C}">
        <p15:threadingInfo xmlns=""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29T22:16:38.511" idx="4">
    <p:pos x="5616" y="1344"/>
    <p:text>Designing a tailored training program that includes modules on basic, intermediate, and advanced Excel functions, such as data entry, formulas, pivot tables, and data visualization.</p:text>
    <p:extLst>
      <p:ext uri="{C676402C-5697-4E1C-873F-D02D1690AC5C}">
        <p15:threadingInfo xmlns=""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>
    <p:wipe/>
  </p:transition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JEEVA </a:t>
            </a:r>
            <a:r>
              <a:rPr lang="en-US" sz="2400" dirty="0"/>
              <a:t>R</a:t>
            </a:r>
          </a:p>
          <a:p>
            <a:r>
              <a:rPr lang="en-US" sz="2400" dirty="0"/>
              <a:t>REGISTER NO:2213211036009/unm13212213211036009</a:t>
            </a:r>
          </a:p>
          <a:p>
            <a:r>
              <a:rPr lang="en-US" sz="2400" dirty="0"/>
              <a:t>DEPARTMENT</a:t>
            </a:r>
            <a:r>
              <a:rPr lang="en-US" sz="2400"/>
              <a:t>: </a:t>
            </a:r>
            <a:r>
              <a:rPr lang="en-US" sz="2400" smtClean="0"/>
              <a:t>B.com(Commerce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/>
              <a:t>COLLEGE: Presidency </a:t>
            </a:r>
            <a:r>
              <a:rPr lang="en-US" sz="2400" dirty="0" smtClean="0"/>
              <a:t>College,Chennai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7752B71-9735-1E95-3DE2-B2DCFF82C5A0}"/>
              </a:ext>
            </a:extLst>
          </p:cNvPr>
          <p:cNvSpPr txBox="1"/>
          <p:nvPr/>
        </p:nvSpPr>
        <p:spPr>
          <a:xfrm>
            <a:off x="991197" y="1491684"/>
            <a:ext cx="61049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Skills: Technical, soft skills, language proficiency, etc.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Experience: Years in the field, industry-specific experience.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Education: Degrees, certifications, and relevant training.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8230317-97D4-111A-3E9E-DD64D45ABDC9}"/>
              </a:ext>
            </a:extLst>
          </p:cNvPr>
          <p:cNvSpPr txBox="1"/>
          <p:nvPr/>
        </p:nvSpPr>
        <p:spPr>
          <a:xfrm>
            <a:off x="991197" y="3429000"/>
            <a:ext cx="61049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Core Qualifications: Essential for all employees.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Role-Specific Qualifications: Tailored to specific job roles.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Developmental Qualifications: Needed for career progression.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930DA3D-4B01-862F-44B4-600E0BCC6223}"/>
              </a:ext>
            </a:extLst>
          </p:cNvPr>
          <p:cNvSpPr txBox="1"/>
          <p:nvPr/>
        </p:nvSpPr>
        <p:spPr>
          <a:xfrm>
            <a:off x="991197" y="5181650"/>
            <a:ext cx="51061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Training Programs: Provide training to fill identified skill gaps.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Mentoring and Coaching: Assign mentors to guide employee development.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852C1E3-FC3E-8CFE-8DB4-EA02DF672249}"/>
              </a:ext>
            </a:extLst>
          </p:cNvPr>
          <p:cNvSpPr txBox="1"/>
          <p:nvPr/>
        </p:nvSpPr>
        <p:spPr>
          <a:xfrm>
            <a:off x="0" y="4705529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Employee Development Plans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2E02718-00BF-7699-085E-17A2893647CB}"/>
              </a:ext>
            </a:extLst>
          </p:cNvPr>
          <p:cNvSpPr txBox="1"/>
          <p:nvPr/>
        </p:nvSpPr>
        <p:spPr>
          <a:xfrm>
            <a:off x="-35858" y="2737341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Create Qualification Categories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C6F871E-7BB5-77D9-A152-3937BEB685AF}"/>
              </a:ext>
            </a:extLst>
          </p:cNvPr>
          <p:cNvSpPr txBox="1"/>
          <p:nvPr/>
        </p:nvSpPr>
        <p:spPr>
          <a:xfrm>
            <a:off x="-22412" y="1068958"/>
            <a:ext cx="6149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Identify Key Qualifications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C74FB8B2-1036-EC7B-5E4E-03673102F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702" y="4071942"/>
            <a:ext cx="3475962" cy="231730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="" xmlns:a16="http://schemas.microsoft.com/office/drawing/2014/main" id="{3266333E-7A94-4A8A-956A-ECDA582B98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368743371"/>
              </p:ext>
            </p:extLst>
          </p:nvPr>
        </p:nvGraphicFramePr>
        <p:xfrm>
          <a:off x="738150" y="1214422"/>
          <a:ext cx="5572164" cy="3429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="" xmlns:a16="http://schemas.microsoft.com/office/drawing/2014/main" id="{1A6F468D-506F-43F1-B6AA-64D5204334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635675021"/>
              </p:ext>
            </p:extLst>
          </p:nvPr>
        </p:nvGraphicFramePr>
        <p:xfrm>
          <a:off x="5881686" y="3571876"/>
          <a:ext cx="4724400" cy="2931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66844" y="5572140"/>
            <a:ext cx="392909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/>
              <a:t>Employee Gender Analysis</a:t>
            </a:r>
            <a:endParaRPr lang="en-US" sz="2300" b="1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="" xmlns:a16="http://schemas.microsoft.com/office/drawing/2014/main" id="{5E63263F-4C7D-415F-91E2-767768983B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4062142615"/>
              </p:ext>
            </p:extLst>
          </p:nvPr>
        </p:nvGraphicFramePr>
        <p:xfrm>
          <a:off x="666712" y="642918"/>
          <a:ext cx="10506108" cy="5743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22719399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0C208A9-9913-AF70-B092-7772E4E09C6D}"/>
              </a:ext>
            </a:extLst>
          </p:cNvPr>
          <p:cNvSpPr txBox="1"/>
          <p:nvPr/>
        </p:nvSpPr>
        <p:spPr>
          <a:xfrm>
            <a:off x="1214718" y="1524000"/>
            <a:ext cx="7879976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/>
              <a:t>This approach not only improves individual performance but also strengthens overall organizational capabilities. </a:t>
            </a:r>
          </a:p>
          <a:p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/>
              <a:t>By centralizing data, automating assessments, and enabling data-driven decision-making, Excel allows HR teams and managers to efficiently monitor and develop employee skills.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5" name="Picture 4" descr="WhatsApp_Image_2024-08-30_at_07.04.52_1a34a94f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794" y="3929066"/>
            <a:ext cx="2500330" cy="25003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TextBox 5"/>
          <p:cNvSpPr txBox="1"/>
          <p:nvPr/>
        </p:nvSpPr>
        <p:spPr>
          <a:xfrm rot="21197621">
            <a:off x="4111925" y="6091273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THANK YOU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US" spc="5" dirty="0" smtClean="0"/>
              <a:t>PROJECT</a:t>
            </a:r>
            <a:r>
              <a:rPr lang="en-US" spc="-85" dirty="0" smtClean="0"/>
              <a:t> </a:t>
            </a:r>
            <a:r>
              <a:rPr lang="en-US" spc="25" dirty="0" smtClean="0"/>
              <a:t>TITLE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1026" y="2071678"/>
            <a:ext cx="928694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Qualification Analysis using Excel</a:t>
            </a:r>
            <a:endParaRPr lang="en-IN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5" dirty="0" smtClean="0"/>
              <a:t>A</a:t>
            </a:r>
            <a:r>
              <a:rPr lang="en-US" spc="-5" dirty="0" smtClean="0"/>
              <a:t>G</a:t>
            </a:r>
            <a:r>
              <a:rPr lang="en-US" spc="-35" dirty="0" smtClean="0"/>
              <a:t>E</a:t>
            </a:r>
            <a:r>
              <a:rPr lang="en-US" spc="15" dirty="0" smtClean="0"/>
              <a:t>N</a:t>
            </a:r>
            <a:r>
              <a:rPr lang="en-US" dirty="0" smtClean="0"/>
              <a:t>DA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95538" y="1571612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Approach</a:t>
            </a:r>
          </a:p>
          <a:p>
            <a:pPr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Picture1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0825"/>
            <a:ext cx="5572125" cy="406717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708115F-3EC9-D85B-F4B8-D31B87D2DB9A}"/>
              </a:ext>
            </a:extLst>
          </p:cNvPr>
          <p:cNvSpPr txBox="1"/>
          <p:nvPr/>
        </p:nvSpPr>
        <p:spPr>
          <a:xfrm>
            <a:off x="1148044" y="1857375"/>
            <a:ext cx="662435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In today's competitive and rapidly evolving business environment, ensuring that employees possess the necessary qualifications, skills, and competencies is critical for organizational success.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3D0ABB2-C5DA-87D6-6A33-8FCBC86CEDF2}"/>
              </a:ext>
            </a:extLst>
          </p:cNvPr>
          <p:cNvSpPr txBox="1"/>
          <p:nvPr/>
        </p:nvSpPr>
        <p:spPr>
          <a:xfrm>
            <a:off x="990600" y="3495318"/>
            <a:ext cx="7995956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This gap between employee qualifications and job demands can lead to decreased productivity, higher turnover rates, and reduced competitive advantage.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By centralizing data, automating assessments, and enabling data-driven decision-making, Excel allows HR teams and managers to efficiently monitor and develop employee skills.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4527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783A482-9302-7D5C-2ED8-509CF9331675}"/>
              </a:ext>
            </a:extLst>
          </p:cNvPr>
          <p:cNvSpPr txBox="1"/>
          <p:nvPr/>
        </p:nvSpPr>
        <p:spPr>
          <a:xfrm>
            <a:off x="990600" y="2209800"/>
            <a:ext cx="79248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Designing a tailored training program that includes modules on basic, intermediate, and advanced Excel functions, such as data entry, formulas, pivot tables, and data visualization.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 Conducting a baseline assessment to identify employees' existing Excel skills and knowledge gaps.</a:t>
            </a:r>
          </a:p>
          <a:p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 Assessing the effectiveness of the training through tests, quizzes, or practical assessments, and gathering feedback to refine the program as needed.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2CEE585-81C2-D36A-11F8-B417A7880454}"/>
              </a:ext>
            </a:extLst>
          </p:cNvPr>
          <p:cNvSpPr txBox="1"/>
          <p:nvPr/>
        </p:nvSpPr>
        <p:spPr>
          <a:xfrm>
            <a:off x="874134" y="2239783"/>
            <a:ext cx="848957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/>
              <a:t>HR teams use the information to assess training needs, track employee development, and ensure that staff have the necessary qualifications for their roles.</a:t>
            </a:r>
          </a:p>
          <a:p>
            <a:r>
              <a:rPr lang="en-US" sz="22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/>
              <a:t>Staff members can refer to the short note to understand the expectations around Excel proficiency, identify areas for self-improvement, and track their own progress. </a:t>
            </a:r>
          </a:p>
          <a:p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/>
              <a:t>These professionals rely on the short note to design, implement, and evaluate training programs aimed at improving employees' Excel skills.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16BCE5A-83F7-6A85-0BC1-29BD807D3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396" y="285728"/>
            <a:ext cx="2916309" cy="1828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65F7BCC-5B03-D3DF-D065-B3B77C389CC3}"/>
              </a:ext>
            </a:extLst>
          </p:cNvPr>
          <p:cNvSpPr txBox="1"/>
          <p:nvPr/>
        </p:nvSpPr>
        <p:spPr>
          <a:xfrm>
            <a:off x="2863776" y="2019300"/>
            <a:ext cx="673361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We develop interactive Excel dashboards that provide real-time insights into employee qualifications, helping managers identify gaps and strengths at a glance.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We create a centralized, easily accessible Excel-based database that records all relevant employee qualifications, certifications, and skills.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Excel-based solution streamlines the qualification tracking process, reducing manual errors and saving time for HR teams and managers.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solution is scalable, allowing it to grow with the organization, and flexible enough to adapt to different industries, roles, and specific qualification requirements.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B8E88EF-8CCC-ECD9-0B9B-84A139BA8C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85" y="1785927"/>
            <a:ext cx="2071702" cy="207170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903FE5C-21FC-042C-21AF-45D1CF6FDEAD}"/>
              </a:ext>
            </a:extLst>
          </p:cNvPr>
          <p:cNvSpPr txBox="1"/>
          <p:nvPr/>
        </p:nvSpPr>
        <p:spPr>
          <a:xfrm>
            <a:off x="1066800" y="1586858"/>
            <a:ext cx="8731624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Information on the specific qualifications or certifications each employee holds, including course names, certification levels, and the date of attainment.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 Documentation of any training programs or workshops attended by employees, including dates, topics covered, and outcomes or scores.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Visual cues like color-coding or conditional formatting to quickly identify employees who meet, exceed, or fall below the required qualification standards.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 Basic details such as employee ID, name, department, role, and date of hire.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object 2"/>
          <p:cNvGrpSpPr/>
          <p:nvPr/>
        </p:nvGrpSpPr>
        <p:grpSpPr>
          <a:xfrm rot="621297">
            <a:off x="9048685" y="3515604"/>
            <a:ext cx="2971800" cy="3448050"/>
            <a:chOff x="8658225" y="2647950"/>
            <a:chExt cx="3533775" cy="3810000"/>
          </a:xfrm>
        </p:grpSpPr>
        <p:sp>
          <p:nvSpPr>
            <p:cNvPr id="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09654" y="1311866"/>
            <a:ext cx="9358378" cy="5546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 smtClean="0"/>
              <a:t>Interactive Dashboard:</a:t>
            </a:r>
            <a:r>
              <a:rPr lang="en-US" sz="2000" dirty="0" smtClean="0"/>
              <a:t> A dynamic Excel dashboard that updates in real-time, offering easy-to-navigate visuals and instant insights into employee qualifications and gaps.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 smtClean="0"/>
              <a:t>Automated Reports:</a:t>
            </a:r>
            <a:r>
              <a:rPr lang="en-US" sz="2000" dirty="0" smtClean="0"/>
              <a:t> Automated generation of tailored reports for different departments, highlighting key findings, training needs, and promotion opportunities.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 smtClean="0"/>
              <a:t>Advanced Analysis Tools:</a:t>
            </a:r>
            <a:r>
              <a:rPr lang="en-US" sz="2000" dirty="0" smtClean="0"/>
              <a:t> Use of advanced Excel functions like Power Query and Power Pivot for deeper insights, enabling predictive analysis and scenario planning.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 smtClean="0"/>
              <a:t>User-Friendly Interface:</a:t>
            </a:r>
            <a:r>
              <a:rPr lang="en-US" sz="2000" dirty="0" smtClean="0"/>
              <a:t> An intuitive interface allowing HR teams to filter, sort, and explore data effortlessly, making complex analysis accessible to all users.</a:t>
            </a:r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737</Words>
  <Application>Microsoft Office PowerPoint</Application>
  <PresentationFormat>Custom</PresentationFormat>
  <Paragraphs>87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Slide 12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lenovo</cp:lastModifiedBy>
  <cp:revision>28</cp:revision>
  <dcterms:created xsi:type="dcterms:W3CDTF">2024-03-29T15:07:22Z</dcterms:created>
  <dcterms:modified xsi:type="dcterms:W3CDTF">2024-08-30T16:40:40Z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