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6lNR59cDXVPiqwmbhPFvN5Plt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227f3ded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227f3ded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c-fD1thizXQofLAv2vTLUG1lAtWZoAHC/view"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3668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200"/>
              <a:buFont typeface="Arial"/>
              <a:buNone/>
            </a:pPr>
            <a:r>
              <a:t/>
            </a:r>
            <a:endParaRPr sz="3000">
              <a:latin typeface="Arial"/>
              <a:ea typeface="Arial"/>
              <a:cs typeface="Arial"/>
              <a:sym typeface="Arial"/>
            </a:endParaRPr>
          </a:p>
          <a:p>
            <a:pPr indent="0" lvl="0" marL="0" rtl="0" algn="ctr">
              <a:lnSpc>
                <a:spcPct val="100000"/>
              </a:lnSpc>
              <a:spcBef>
                <a:spcPts val="0"/>
              </a:spcBef>
              <a:spcAft>
                <a:spcPts val="0"/>
              </a:spcAft>
              <a:buClr>
                <a:schemeClr val="dk1"/>
              </a:buClr>
              <a:buSzPts val="5200"/>
              <a:buFont typeface="Arial"/>
              <a:buNone/>
            </a:pPr>
            <a:r>
              <a:t/>
            </a:r>
            <a:endParaRPr sz="3000">
              <a:latin typeface="Arial"/>
              <a:ea typeface="Arial"/>
              <a:cs typeface="Arial"/>
              <a:sym typeface="Arial"/>
            </a:endParaRPr>
          </a:p>
          <a:p>
            <a:pPr indent="0" lvl="0" marL="0" rtl="0" algn="ctr">
              <a:lnSpc>
                <a:spcPct val="100000"/>
              </a:lnSpc>
              <a:spcBef>
                <a:spcPts val="0"/>
              </a:spcBef>
              <a:spcAft>
                <a:spcPts val="0"/>
              </a:spcAft>
              <a:buClr>
                <a:schemeClr val="dk1"/>
              </a:buClr>
              <a:buSzPts val="5200"/>
              <a:buFont typeface="Arial"/>
              <a:buNone/>
            </a:pPr>
            <a:r>
              <a:rPr lang="en-IN" sz="3000">
                <a:latin typeface="Arial"/>
                <a:ea typeface="Arial"/>
                <a:cs typeface="Arial"/>
                <a:sym typeface="Arial"/>
              </a:rPr>
              <a:t>     MERN Stack Powered By Mongodb</a:t>
            </a:r>
            <a:endParaRPr sz="3000">
              <a:latin typeface="Arial"/>
              <a:ea typeface="Arial"/>
              <a:cs typeface="Arial"/>
              <a:sym typeface="Arial"/>
            </a:endParaRPr>
          </a:p>
          <a:p>
            <a:pPr indent="457200" lvl="0" marL="1828800" rtl="0" algn="l">
              <a:lnSpc>
                <a:spcPct val="100000"/>
              </a:lnSpc>
              <a:spcBef>
                <a:spcPts val="0"/>
              </a:spcBef>
              <a:spcAft>
                <a:spcPts val="0"/>
              </a:spcAft>
              <a:buClr>
                <a:schemeClr val="dk1"/>
              </a:buClr>
              <a:buSzPts val="1100"/>
              <a:buFont typeface="Arial"/>
              <a:buNone/>
            </a:pPr>
            <a:r>
              <a:rPr lang="en-IN" sz="1800">
                <a:solidFill>
                  <a:srgbClr val="595959"/>
                </a:solidFill>
                <a:latin typeface="Arial"/>
                <a:ea typeface="Arial"/>
                <a:cs typeface="Arial"/>
                <a:sym typeface="Arial"/>
              </a:rPr>
              <a:t>A Book Store Application Using MERN Stack</a:t>
            </a:r>
            <a:endParaRPr sz="1800">
              <a:solidFill>
                <a:srgbClr val="595959"/>
              </a:solidFill>
              <a:latin typeface="Arial"/>
              <a:ea typeface="Arial"/>
              <a:cs typeface="Arial"/>
              <a:sym typeface="Arial"/>
            </a:endParaRPr>
          </a:p>
          <a:p>
            <a:pPr indent="0" lvl="0" marL="0" rtl="0" algn="ctr">
              <a:lnSpc>
                <a:spcPct val="100000"/>
              </a:lnSpc>
              <a:spcBef>
                <a:spcPts val="0"/>
              </a:spcBef>
              <a:spcAft>
                <a:spcPts val="0"/>
              </a:spcAft>
              <a:buClr>
                <a:schemeClr val="dk1"/>
              </a:buClr>
              <a:buSzPts val="5200"/>
              <a:buFont typeface="Arial"/>
              <a:buNone/>
            </a:pPr>
            <a:r>
              <a:t/>
            </a:r>
            <a:endParaRPr sz="3000">
              <a:latin typeface="Arial"/>
              <a:ea typeface="Arial"/>
              <a:cs typeface="Arial"/>
              <a:sym typeface="Arial"/>
            </a:endParaRPr>
          </a:p>
        </p:txBody>
      </p:sp>
      <p:sp>
        <p:nvSpPr>
          <p:cNvPr id="85" name="Google Shape;85;p1"/>
          <p:cNvSpPr txBox="1"/>
          <p:nvPr>
            <p:ph idx="1" type="subTitle"/>
          </p:nvPr>
        </p:nvSpPr>
        <p:spPr>
          <a:xfrm>
            <a:off x="1524000" y="3754474"/>
            <a:ext cx="9144000" cy="2387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a:t>
            </a:r>
            <a:endParaRPr/>
          </a:p>
          <a:p>
            <a:pPr indent="457200" lvl="0" marL="1828800" rtl="0" algn="l">
              <a:lnSpc>
                <a:spcPct val="90000"/>
              </a:lnSpc>
              <a:spcBef>
                <a:spcPts val="0"/>
              </a:spcBef>
              <a:spcAft>
                <a:spcPts val="0"/>
              </a:spcAft>
              <a:buClr>
                <a:schemeClr val="dk1"/>
              </a:buClr>
              <a:buSzPct val="100000"/>
              <a:buNone/>
            </a:pPr>
            <a:r>
              <a:rPr lang="en-IN"/>
              <a:t> Team Members                      Register Number</a:t>
            </a:r>
            <a:endParaRPr/>
          </a:p>
          <a:p>
            <a:pPr indent="0" lvl="0" marL="0" rtl="0" algn="ctr">
              <a:lnSpc>
                <a:spcPct val="90000"/>
              </a:lnSpc>
              <a:spcBef>
                <a:spcPts val="0"/>
              </a:spcBef>
              <a:spcAft>
                <a:spcPts val="0"/>
              </a:spcAft>
              <a:buClr>
                <a:schemeClr val="dk1"/>
              </a:buClr>
              <a:buSzPct val="100000"/>
              <a:buNone/>
            </a:pPr>
            <a:r>
              <a:t/>
            </a:r>
            <a:endParaRPr/>
          </a:p>
          <a:p>
            <a:pPr indent="457200" lvl="0" marL="1828800" rtl="0" algn="l">
              <a:lnSpc>
                <a:spcPct val="90000"/>
              </a:lnSpc>
              <a:spcBef>
                <a:spcPts val="1000"/>
              </a:spcBef>
              <a:spcAft>
                <a:spcPts val="0"/>
              </a:spcAft>
              <a:buNone/>
            </a:pPr>
            <a:r>
              <a:rPr lang="en-IN"/>
              <a:t>Jeevaregai Shanmugam         311121205025</a:t>
            </a:r>
            <a:endParaRPr/>
          </a:p>
          <a:p>
            <a:pPr indent="457200" lvl="0" marL="1828800" rtl="0" algn="l">
              <a:lnSpc>
                <a:spcPct val="90000"/>
              </a:lnSpc>
              <a:spcBef>
                <a:spcPts val="1000"/>
              </a:spcBef>
              <a:spcAft>
                <a:spcPts val="0"/>
              </a:spcAft>
              <a:buNone/>
            </a:pPr>
            <a:r>
              <a:rPr lang="en-IN"/>
              <a:t>Varshini G                                 311121205061</a:t>
            </a:r>
            <a:endParaRPr/>
          </a:p>
          <a:p>
            <a:pPr indent="457200" lvl="0" marL="1828800" rtl="0" algn="l">
              <a:lnSpc>
                <a:spcPct val="90000"/>
              </a:lnSpc>
              <a:spcBef>
                <a:spcPts val="1000"/>
              </a:spcBef>
              <a:spcAft>
                <a:spcPts val="0"/>
              </a:spcAft>
              <a:buNone/>
            </a:pPr>
            <a:r>
              <a:rPr lang="en-IN"/>
              <a:t>Allan Thiyagaseelan                311121205007</a:t>
            </a:r>
            <a:endParaRPr/>
          </a:p>
          <a:p>
            <a:pPr indent="457200" lvl="0" marL="1828800" rtl="0" algn="l">
              <a:lnSpc>
                <a:spcPct val="90000"/>
              </a:lnSpc>
              <a:spcBef>
                <a:spcPts val="1000"/>
              </a:spcBef>
              <a:spcAft>
                <a:spcPts val="0"/>
              </a:spcAft>
              <a:buNone/>
            </a:pPr>
            <a:r>
              <a:rPr lang="en-IN"/>
              <a:t>Allan Gabrial                            311121205006</a:t>
            </a:r>
            <a:endParaRPr/>
          </a:p>
          <a:p>
            <a:pPr indent="457200" lvl="0" marL="1828800" rtl="0" algn="l">
              <a:lnSpc>
                <a:spcPct val="90000"/>
              </a:lnSpc>
              <a:spcBef>
                <a:spcPts val="1000"/>
              </a:spcBef>
              <a:spcAft>
                <a:spcPts val="0"/>
              </a:spcAft>
              <a:buNone/>
            </a:pPr>
            <a:r>
              <a:rPr lang="en-IN"/>
              <a:t>Anthony George Agil</a:t>
            </a:r>
            <a:r>
              <a:rPr lang="en-IN"/>
              <a:t>              311121205009</a:t>
            </a:r>
            <a:endParaRPr/>
          </a:p>
        </p:txBody>
      </p:sp>
      <p:sp>
        <p:nvSpPr>
          <p:cNvPr id="86" name="Google Shape;86;p1"/>
          <p:cNvSpPr txBox="1"/>
          <p:nvPr/>
        </p:nvSpPr>
        <p:spPr>
          <a:xfrm>
            <a:off x="2562576" y="472726"/>
            <a:ext cx="8105424" cy="1400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IN" sz="1900" u="none" cap="none" strike="noStrike">
                <a:solidFill>
                  <a:schemeClr val="dk1"/>
                </a:solidFill>
                <a:latin typeface="Times New Roman"/>
                <a:ea typeface="Times New Roman"/>
                <a:cs typeface="Times New Roman"/>
                <a:sym typeface="Times New Roman"/>
              </a:rPr>
              <a:t>LOYOLA – ICAM</a:t>
            </a:r>
            <a:r>
              <a:rPr b="0" i="0" lang="en-IN" sz="1900" u="none" cap="none" strike="noStrike">
                <a:solidFill>
                  <a:schemeClr val="dk1"/>
                </a:solidFill>
                <a:latin typeface="Times New Roman"/>
                <a:ea typeface="Times New Roman"/>
                <a:cs typeface="Times New Roman"/>
                <a:sym typeface="Times New Roman"/>
              </a:rPr>
              <a:t> </a:t>
            </a:r>
            <a:r>
              <a:rPr b="1" i="0" lang="en-IN" sz="1900" u="none" cap="none" strike="noStrike">
                <a:solidFill>
                  <a:schemeClr val="dk1"/>
                </a:solidFill>
                <a:latin typeface="Times New Roman"/>
                <a:ea typeface="Times New Roman"/>
                <a:cs typeface="Times New Roman"/>
                <a:sym typeface="Times New Roman"/>
              </a:rPr>
              <a:t>COLLEGE OF </a:t>
            </a:r>
            <a:endParaRPr b="1"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i="0" lang="en-IN" sz="1900" u="none" cap="none" strike="noStrike">
                <a:solidFill>
                  <a:schemeClr val="dk1"/>
                </a:solidFill>
                <a:latin typeface="Times New Roman"/>
                <a:ea typeface="Times New Roman"/>
                <a:cs typeface="Times New Roman"/>
                <a:sym typeface="Times New Roman"/>
              </a:rPr>
              <a:t>ENGINEERING AND TECHNOLOGY (LICET)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1100"/>
              <a:buFont typeface="Arial"/>
              <a:buNone/>
            </a:pPr>
            <a:r>
              <a:rPr b="0" i="0" lang="en-IN" sz="1200" u="none" cap="none" strike="noStrike">
                <a:solidFill>
                  <a:schemeClr val="dk1"/>
                </a:solidFill>
                <a:latin typeface="Times New Roman"/>
                <a:ea typeface="Times New Roman"/>
                <a:cs typeface="Times New Roman"/>
                <a:sym typeface="Times New Roman"/>
              </a:rPr>
              <a:t>LOYOLA CAMPUS, NUNGAMBAKKAM , CHENNAI – 34</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1100"/>
              <a:buFont typeface="Arial"/>
              <a:buNone/>
            </a:pPr>
            <a:r>
              <a:rPr b="0" i="0" lang="en-IN" sz="1500" u="none" cap="none" strike="noStrike">
                <a:solidFill>
                  <a:schemeClr val="dk1"/>
                </a:solidFill>
                <a:latin typeface="Times New Roman"/>
                <a:ea typeface="Times New Roman"/>
                <a:cs typeface="Times New Roman"/>
                <a:sym typeface="Times New Roman"/>
              </a:rPr>
              <a:t>DEPARTMENT OF INFORMATION TECHNOLOGY</a:t>
            </a:r>
            <a:endParaRPr b="0" i="0" sz="1400" u="none" cap="none" strike="noStrike">
              <a:solidFill>
                <a:srgbClr val="000000"/>
              </a:solidFill>
              <a:latin typeface="Arial"/>
              <a:ea typeface="Arial"/>
              <a:cs typeface="Arial"/>
              <a:sym typeface="Arial"/>
            </a:endParaRPr>
          </a:p>
        </p:txBody>
      </p:sp>
      <p:pic>
        <p:nvPicPr>
          <p:cNvPr descr="LICET_logo" id="87" name="Google Shape;87;p1"/>
          <p:cNvPicPr preferRelativeResize="0"/>
          <p:nvPr/>
        </p:nvPicPr>
        <p:blipFill rotWithShape="1">
          <a:blip r:embed="rId3">
            <a:alphaModFix/>
          </a:blip>
          <a:srcRect b="0" l="0" r="0" t="0"/>
          <a:stretch/>
        </p:blipFill>
        <p:spPr>
          <a:xfrm>
            <a:off x="1025725" y="472726"/>
            <a:ext cx="1166153" cy="111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2227f3ded9_4_0"/>
          <p:cNvSpPr txBox="1"/>
          <p:nvPr>
            <p:ph type="title"/>
          </p:nvPr>
        </p:nvSpPr>
        <p:spPr>
          <a:xfrm>
            <a:off x="838200" y="0"/>
            <a:ext cx="10515600" cy="90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Demo Video </a:t>
            </a:r>
            <a:endParaRPr/>
          </a:p>
        </p:txBody>
      </p:sp>
      <p:sp>
        <p:nvSpPr>
          <p:cNvPr id="149" name="Google Shape;149;g32227f3ded9_4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0" name="Google Shape;150;g32227f3ded9_4_0" title="final NM project demo video.mp4">
            <a:hlinkClick r:id="rId3"/>
          </p:cNvPr>
          <p:cNvPicPr preferRelativeResize="0"/>
          <p:nvPr/>
        </p:nvPicPr>
        <p:blipFill>
          <a:blip r:embed="rId4">
            <a:alphaModFix/>
          </a:blip>
          <a:stretch>
            <a:fillRect/>
          </a:stretch>
        </p:blipFill>
        <p:spPr>
          <a:xfrm>
            <a:off x="0" y="818125"/>
            <a:ext cx="12227549" cy="603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Abstract</a:t>
            </a:r>
            <a:endParaRPr/>
          </a:p>
        </p:txBody>
      </p:sp>
      <p:sp>
        <p:nvSpPr>
          <p:cNvPr id="93" name="Google Shape;93;p2"/>
          <p:cNvSpPr txBox="1"/>
          <p:nvPr>
            <p:ph idx="1" type="body"/>
          </p:nvPr>
        </p:nvSpPr>
        <p:spPr>
          <a:xfrm>
            <a:off x="838200" y="1825625"/>
            <a:ext cx="10515600" cy="46551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1200"/>
              </a:spcBef>
              <a:spcAft>
                <a:spcPts val="0"/>
              </a:spcAft>
              <a:buSzPts val="1700"/>
              <a:buFont typeface="Times New Roman"/>
              <a:buChar char="•"/>
            </a:pPr>
            <a:r>
              <a:rPr lang="en-IN" sz="1700">
                <a:latin typeface="Times New Roman"/>
                <a:ea typeface="Times New Roman"/>
                <a:cs typeface="Times New Roman"/>
                <a:sym typeface="Times New Roman"/>
              </a:rPr>
              <a:t>The E-Book Store application is a versatile and intuitive platform designed to streamline the browsing, purchasing, and management of books, catering to both customers and administrators through a dual-login system. For customers, the platform offers a seamless and responsive user experience, allowing them to explore a comprehensive catalog, add books to their cart, and complete transactions effortlessly.</a:t>
            </a:r>
            <a:endParaRPr sz="17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1200"/>
              </a:spcBef>
              <a:spcAft>
                <a:spcPts val="0"/>
              </a:spcAft>
              <a:buSzPts val="1700"/>
              <a:buFont typeface="Times New Roman"/>
              <a:buChar char="•"/>
            </a:pPr>
            <a:r>
              <a:rPr lang="en-IN" sz="1700">
                <a:latin typeface="Times New Roman"/>
                <a:ea typeface="Times New Roman"/>
                <a:cs typeface="Times New Roman"/>
                <a:sym typeface="Times New Roman"/>
              </a:rPr>
              <a:t>Administrators benefit from a robust management interface with CRUD functionality, enabling them to add new books, update existing records, and delete outdated entries, ensuring the catalog remains accurate and up-to-date. </a:t>
            </a:r>
            <a:endParaRPr sz="17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1200"/>
              </a:spcBef>
              <a:spcAft>
                <a:spcPts val="0"/>
              </a:spcAft>
              <a:buSzPts val="1700"/>
              <a:buFont typeface="Times New Roman"/>
              <a:buChar char="•"/>
            </a:pPr>
            <a:r>
              <a:rPr lang="en-IN" sz="1700">
                <a:latin typeface="Times New Roman"/>
                <a:ea typeface="Times New Roman"/>
                <a:cs typeface="Times New Roman"/>
                <a:sym typeface="Times New Roman"/>
              </a:rPr>
              <a:t>Built with a focus on secure data handling, scalability, and responsive design, the system provides a modern, efficient solution that enhances user satisfaction and simplifies inventory management. By integrating functionality and usability, the E-Book Store application serves as a comprehensive and adaptable tool for the needs of contemporary bookstores.</a:t>
            </a:r>
            <a:endParaRPr sz="1700">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Introduction</a:t>
            </a:r>
            <a:endParaRPr/>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200"/>
              </a:spcBef>
              <a:spcAft>
                <a:spcPts val="0"/>
              </a:spcAft>
              <a:buSzPts val="1800"/>
              <a:buFont typeface="Times New Roman"/>
              <a:buChar char="•"/>
            </a:pPr>
            <a:r>
              <a:rPr lang="en-IN" sz="1800">
                <a:latin typeface="Times New Roman"/>
                <a:ea typeface="Times New Roman"/>
                <a:cs typeface="Times New Roman"/>
                <a:sym typeface="Times New Roman"/>
              </a:rPr>
              <a:t>Books have long been essential for knowledge and leisure, but traditional methods of purchasing and managing them often face challenges like limited accessibility and inventory inefficiencies. This project addresses these issues with a dual-login Bookstore Management System tailored for customers and administrators. </a:t>
            </a:r>
            <a:endParaRPr sz="18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IN" sz="1800">
                <a:latin typeface="Times New Roman"/>
                <a:ea typeface="Times New Roman"/>
                <a:cs typeface="Times New Roman"/>
                <a:sym typeface="Times New Roman"/>
              </a:rPr>
              <a:t>Customers enjoy a seamless shopping experience with features like book browsing, cart management, and easy checkout. Administrators are empowered to manage inventory effectively through tools for adding, updating, and deleting books. </a:t>
            </a:r>
            <a:endParaRPr sz="18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IN" sz="1800">
                <a:latin typeface="Times New Roman"/>
                <a:ea typeface="Times New Roman"/>
                <a:cs typeface="Times New Roman"/>
                <a:sym typeface="Times New Roman"/>
              </a:rPr>
              <a:t>By streamlining operations and enhancing accessibility, this system meets the growing demand for efficient, real-time solutions in the book retail sector, benefiting both readers and bookstore owners.</a:t>
            </a:r>
            <a:endParaRPr sz="18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Objective</a:t>
            </a:r>
            <a:endParaRPr/>
          </a:p>
        </p:txBody>
      </p:sp>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200000"/>
              </a:lnSpc>
              <a:spcBef>
                <a:spcPts val="1200"/>
              </a:spcBef>
              <a:spcAft>
                <a:spcPts val="0"/>
              </a:spcAft>
              <a:buSzPts val="1800"/>
              <a:buFont typeface="Times New Roman"/>
              <a:buChar char="•"/>
            </a:pPr>
            <a:r>
              <a:rPr lang="en-IN" sz="1800">
                <a:latin typeface="Times New Roman"/>
                <a:ea typeface="Times New Roman"/>
                <a:cs typeface="Times New Roman"/>
                <a:sym typeface="Times New Roman"/>
              </a:rPr>
              <a:t>To p</a:t>
            </a:r>
            <a:r>
              <a:rPr lang="en-IN" sz="1800">
                <a:latin typeface="Times New Roman"/>
                <a:ea typeface="Times New Roman"/>
                <a:cs typeface="Times New Roman"/>
                <a:sym typeface="Times New Roman"/>
              </a:rPr>
              <a:t>rovide customers with an intuitive platform to browse, add books to a cart, and complete purchases seamlessly.</a:t>
            </a:r>
            <a:endParaRPr sz="1800">
              <a:latin typeface="Times New Roman"/>
              <a:ea typeface="Times New Roman"/>
              <a:cs typeface="Times New Roman"/>
              <a:sym typeface="Times New Roman"/>
            </a:endParaRPr>
          </a:p>
          <a:p>
            <a:pPr indent="-342900" lvl="0" marL="457200" rtl="0" algn="just">
              <a:lnSpc>
                <a:spcPct val="2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enable administrators to efficiently manage the book inventory through CRUD operations.</a:t>
            </a:r>
            <a:endParaRPr sz="1800">
              <a:latin typeface="Times New Roman"/>
              <a:ea typeface="Times New Roman"/>
              <a:cs typeface="Times New Roman"/>
              <a:sym typeface="Times New Roman"/>
            </a:endParaRPr>
          </a:p>
          <a:p>
            <a:pPr indent="-342900" lvl="0" marL="457200" rtl="0" algn="just">
              <a:lnSpc>
                <a:spcPct val="2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ensure real-time data accuracy for book availability and system operations.</a:t>
            </a:r>
            <a:endParaRPr sz="1800">
              <a:latin typeface="Times New Roman"/>
              <a:ea typeface="Times New Roman"/>
              <a:cs typeface="Times New Roman"/>
              <a:sym typeface="Times New Roman"/>
            </a:endParaRPr>
          </a:p>
          <a:p>
            <a:pPr indent="-342900" lvl="0" marL="457200" rtl="0" algn="just">
              <a:lnSpc>
                <a:spcPct val="2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design a scalable and secure system to handle growing user demands and ensure data integrity.</a:t>
            </a:r>
            <a:endParaRPr sz="1800">
              <a:latin typeface="Times New Roman"/>
              <a:ea typeface="Times New Roman"/>
              <a:cs typeface="Times New Roman"/>
              <a:sym typeface="Times New Roman"/>
            </a:endParaRPr>
          </a:p>
          <a:p>
            <a:pPr indent="-342900" lvl="0" marL="457200" rtl="0" algn="just">
              <a:lnSpc>
                <a:spcPct val="2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To enhance the user experience by offering features like top-selling books and genre-based browsing for easier book discovery.</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Existing System</a:t>
            </a:r>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50000"/>
              </a:lnSpc>
              <a:spcBef>
                <a:spcPts val="1200"/>
              </a:spcBef>
              <a:spcAft>
                <a:spcPts val="0"/>
              </a:spcAft>
              <a:buClr>
                <a:schemeClr val="dk1"/>
              </a:buClr>
              <a:buSzPts val="1100"/>
              <a:buFont typeface="Arial"/>
              <a:buNone/>
            </a:pPr>
            <a:r>
              <a:rPr b="1" lang="en-IN" sz="1900">
                <a:latin typeface="Times New Roman"/>
                <a:ea typeface="Times New Roman"/>
                <a:cs typeface="Times New Roman"/>
                <a:sym typeface="Times New Roman"/>
              </a:rPr>
              <a:t>Challenges Faced by Existing Systems</a:t>
            </a:r>
            <a:endParaRPr b="1" sz="1900">
              <a:latin typeface="Times New Roman"/>
              <a:ea typeface="Times New Roman"/>
              <a:cs typeface="Times New Roman"/>
              <a:sym typeface="Times New Roman"/>
            </a:endParaRPr>
          </a:p>
          <a:p>
            <a:pPr indent="-349250" lvl="0" marL="457200" rtl="0" algn="just">
              <a:lnSpc>
                <a:spcPct val="150000"/>
              </a:lnSpc>
              <a:spcBef>
                <a:spcPts val="1200"/>
              </a:spcBef>
              <a:spcAft>
                <a:spcPts val="0"/>
              </a:spcAft>
              <a:buSzPts val="1900"/>
              <a:buAutoNum type="arabicPeriod"/>
            </a:pPr>
            <a:r>
              <a:rPr b="1" lang="en-IN" sz="1900">
                <a:latin typeface="Times New Roman"/>
                <a:ea typeface="Times New Roman"/>
                <a:cs typeface="Times New Roman"/>
                <a:sym typeface="Times New Roman"/>
              </a:rPr>
              <a:t>Poor User Experience:</a:t>
            </a:r>
            <a:r>
              <a:rPr lang="en-IN" sz="1900">
                <a:latin typeface="Times New Roman"/>
                <a:ea typeface="Times New Roman"/>
                <a:cs typeface="Times New Roman"/>
                <a:sym typeface="Times New Roman"/>
              </a:rPr>
              <a:t> Existing systems may lack intuitive interfaces, making it difficult for customers to browse and purchase books easily.</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AutoNum type="arabicPeriod"/>
            </a:pPr>
            <a:r>
              <a:rPr b="1" lang="en-IN" sz="1900">
                <a:latin typeface="Times New Roman"/>
                <a:ea typeface="Times New Roman"/>
                <a:cs typeface="Times New Roman"/>
                <a:sym typeface="Times New Roman"/>
              </a:rPr>
              <a:t>Inefficient Inventory Management:</a:t>
            </a:r>
            <a:r>
              <a:rPr lang="en-IN" sz="1900">
                <a:latin typeface="Times New Roman"/>
                <a:ea typeface="Times New Roman"/>
                <a:cs typeface="Times New Roman"/>
                <a:sym typeface="Times New Roman"/>
              </a:rPr>
              <a:t> Admins face challenges in manually updating and maintaining an accurate book catalog.</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AutoNum type="arabicPeriod"/>
            </a:pPr>
            <a:r>
              <a:rPr b="1" lang="en-IN" sz="1900">
                <a:latin typeface="Times New Roman"/>
                <a:ea typeface="Times New Roman"/>
                <a:cs typeface="Times New Roman"/>
                <a:sym typeface="Times New Roman"/>
              </a:rPr>
              <a:t>No Real-Time Updates:</a:t>
            </a:r>
            <a:r>
              <a:rPr lang="en-IN" sz="1900">
                <a:latin typeface="Times New Roman"/>
                <a:ea typeface="Times New Roman"/>
                <a:cs typeface="Times New Roman"/>
                <a:sym typeface="Times New Roman"/>
              </a:rPr>
              <a:t> Lack of real-time data causes discrepancies in book availability and cart status.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AutoNum type="arabicPeriod"/>
            </a:pPr>
            <a:r>
              <a:rPr b="1" lang="en-IN" sz="1900">
                <a:latin typeface="Times New Roman"/>
                <a:ea typeface="Times New Roman"/>
                <a:cs typeface="Times New Roman"/>
                <a:sym typeface="Times New Roman"/>
              </a:rPr>
              <a:t>Security Issues:</a:t>
            </a:r>
            <a:r>
              <a:rPr lang="en-IN" sz="1900">
                <a:latin typeface="Times New Roman"/>
                <a:ea typeface="Times New Roman"/>
                <a:cs typeface="Times New Roman"/>
                <a:sym typeface="Times New Roman"/>
              </a:rPr>
              <a:t> Inadequate login systems and data management can compromise user data and inventory security.</a:t>
            </a:r>
            <a:endParaRPr sz="1900">
              <a:latin typeface="Times New Roman"/>
              <a:ea typeface="Times New Roman"/>
              <a:cs typeface="Times New Roman"/>
              <a:sym typeface="Times New Roman"/>
            </a:endParaRPr>
          </a:p>
          <a:p>
            <a:pPr indent="0" lvl="0" marL="228600" rtl="0" algn="just">
              <a:lnSpc>
                <a:spcPct val="150000"/>
              </a:lnSpc>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Proposed System</a:t>
            </a:r>
            <a:endParaRPr/>
          </a:p>
        </p:txBody>
      </p:sp>
      <p:sp>
        <p:nvSpPr>
          <p:cNvPr id="117" name="Google Shape;11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IN" sz="1800">
                <a:latin typeface="Arial"/>
                <a:ea typeface="Arial"/>
                <a:cs typeface="Arial"/>
                <a:sym typeface="Arial"/>
              </a:rPr>
              <a:t>The E-Book Store application provides the following solutions:</a:t>
            </a:r>
            <a:endParaRPr b="1" sz="1800">
              <a:latin typeface="Arial"/>
              <a:ea typeface="Arial"/>
              <a:cs typeface="Arial"/>
              <a:sym typeface="Arial"/>
            </a:endParaRPr>
          </a:p>
          <a:p>
            <a:pPr indent="0" lvl="0" marL="0" rtl="0" algn="just">
              <a:lnSpc>
                <a:spcPct val="150000"/>
              </a:lnSpc>
              <a:spcBef>
                <a:spcPts val="0"/>
              </a:spcBef>
              <a:spcAft>
                <a:spcPts val="0"/>
              </a:spcAft>
              <a:buNone/>
            </a:pPr>
            <a:r>
              <a:t/>
            </a:r>
            <a:endParaRPr b="1" sz="1800">
              <a:latin typeface="Arial"/>
              <a:ea typeface="Arial"/>
              <a:cs typeface="Arial"/>
              <a:sym typeface="Arial"/>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Users can easily browse books by genre and top sellers, with a smooth cart and checkout process.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Admins can efficiently manage book listings through CRUD operations.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Book availability, cart status, and orders are updated in real-time.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Secure login for both users and admins ensures data protection.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Users can view top-selling books and browse by genre for easier discovery.</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MongoDB provides flexible, scalable, and efficient data management.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Users can add, update, and remove items in their cart, streamlining the purchase process.</a:t>
            </a:r>
            <a:endParaRPr sz="1800">
              <a:latin typeface="Times New Roman"/>
              <a:ea typeface="Times New Roman"/>
              <a:cs typeface="Times New Roman"/>
              <a:sym typeface="Times New Roman"/>
            </a:endParaRPr>
          </a:p>
          <a:p>
            <a:pPr indent="0" lvl="0" marL="228600" rtl="0" algn="just">
              <a:lnSpc>
                <a:spcPct val="150000"/>
              </a:lnSpc>
              <a:spcBef>
                <a:spcPts val="0"/>
              </a:spcBef>
              <a:spcAft>
                <a:spcPts val="0"/>
              </a:spcAft>
              <a:buNone/>
            </a:pPr>
            <a:r>
              <a:t/>
            </a:r>
            <a:endParaRPr b="1"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621700" y="183500"/>
            <a:ext cx="10732200" cy="104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sz="3400"/>
              <a:t>System Specifications</a:t>
            </a:r>
            <a:endParaRPr sz="3400"/>
          </a:p>
        </p:txBody>
      </p:sp>
      <p:sp>
        <p:nvSpPr>
          <p:cNvPr id="123" name="Google Shape;123;p7"/>
          <p:cNvSpPr txBox="1"/>
          <p:nvPr>
            <p:ph idx="1" type="body"/>
          </p:nvPr>
        </p:nvSpPr>
        <p:spPr>
          <a:xfrm>
            <a:off x="561175" y="1293775"/>
            <a:ext cx="10792500" cy="4964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b="1" lang="en-IN" sz="1700">
                <a:latin typeface="Times New Roman"/>
                <a:ea typeface="Times New Roman"/>
                <a:cs typeface="Times New Roman"/>
                <a:sym typeface="Times New Roman"/>
              </a:rPr>
              <a:t>Hardware Requirements</a:t>
            </a:r>
            <a:endParaRPr b="1" sz="17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523"/>
              <a:buNone/>
            </a:pPr>
            <a:r>
              <a:rPr b="1" lang="en-IN" sz="1700">
                <a:latin typeface="Times New Roman"/>
                <a:ea typeface="Times New Roman"/>
                <a:cs typeface="Times New Roman"/>
                <a:sym typeface="Times New Roman"/>
              </a:rPr>
              <a:t>Server:</a:t>
            </a:r>
            <a:endParaRPr b="1" sz="1700">
              <a:latin typeface="Times New Roman"/>
              <a:ea typeface="Times New Roman"/>
              <a:cs typeface="Times New Roman"/>
              <a:sym typeface="Times New Roman"/>
            </a:endParaRPr>
          </a:p>
          <a:p>
            <a:pPr indent="-336550" lvl="0" marL="457200" rtl="0" algn="just">
              <a:lnSpc>
                <a:spcPct val="100000"/>
              </a:lnSpc>
              <a:spcBef>
                <a:spcPts val="1200"/>
              </a:spcBef>
              <a:spcAft>
                <a:spcPts val="0"/>
              </a:spcAft>
              <a:buSzPts val="1700"/>
              <a:buChar char="●"/>
            </a:pPr>
            <a:r>
              <a:rPr b="1" lang="en-IN" sz="1700">
                <a:latin typeface="Times New Roman"/>
                <a:ea typeface="Times New Roman"/>
                <a:cs typeface="Times New Roman"/>
                <a:sym typeface="Times New Roman"/>
              </a:rPr>
              <a:t>Processor:</a:t>
            </a:r>
            <a:r>
              <a:rPr lang="en-IN" sz="1700">
                <a:latin typeface="Times New Roman"/>
                <a:ea typeface="Times New Roman"/>
                <a:cs typeface="Times New Roman"/>
                <a:sym typeface="Times New Roman"/>
              </a:rPr>
              <a:t> 2 GHz dual-core (minimum); quad-core (recommended).</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Char char="●"/>
            </a:pPr>
            <a:r>
              <a:rPr b="1" lang="en-IN" sz="1700">
                <a:latin typeface="Times New Roman"/>
                <a:ea typeface="Times New Roman"/>
                <a:cs typeface="Times New Roman"/>
                <a:sym typeface="Times New Roman"/>
              </a:rPr>
              <a:t>RAM:</a:t>
            </a:r>
            <a:r>
              <a:rPr lang="en-IN" sz="1700">
                <a:latin typeface="Times New Roman"/>
                <a:ea typeface="Times New Roman"/>
                <a:cs typeface="Times New Roman"/>
                <a:sym typeface="Times New Roman"/>
              </a:rPr>
              <a:t> 4 GB (minimum); 8 GB (recommended).</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Char char="●"/>
            </a:pPr>
            <a:r>
              <a:rPr b="1" lang="en-IN" sz="1700">
                <a:latin typeface="Times New Roman"/>
                <a:ea typeface="Times New Roman"/>
                <a:cs typeface="Times New Roman"/>
                <a:sym typeface="Times New Roman"/>
              </a:rPr>
              <a:t>Storage:</a:t>
            </a:r>
            <a:r>
              <a:rPr lang="en-IN" sz="1700">
                <a:latin typeface="Times New Roman"/>
                <a:ea typeface="Times New Roman"/>
                <a:cs typeface="Times New Roman"/>
                <a:sym typeface="Times New Roman"/>
              </a:rPr>
              <a:t> 20 GB (minimum); 50 GB+ (recommended).</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Char char="●"/>
            </a:pPr>
            <a:r>
              <a:rPr b="1" lang="en-IN" sz="1700">
                <a:latin typeface="Times New Roman"/>
                <a:ea typeface="Times New Roman"/>
                <a:cs typeface="Times New Roman"/>
                <a:sym typeface="Times New Roman"/>
              </a:rPr>
              <a:t>Internet:</a:t>
            </a:r>
            <a:r>
              <a:rPr lang="en-IN" sz="1700">
                <a:latin typeface="Times New Roman"/>
                <a:ea typeface="Times New Roman"/>
                <a:cs typeface="Times New Roman"/>
                <a:sym typeface="Times New Roman"/>
              </a:rPr>
              <a:t> Stable connection with sufficient bandwidth.</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523"/>
              <a:buNone/>
            </a:pPr>
            <a:r>
              <a:rPr b="1" lang="en-IN" sz="1700">
                <a:latin typeface="Times New Roman"/>
                <a:ea typeface="Times New Roman"/>
                <a:cs typeface="Times New Roman"/>
                <a:sym typeface="Times New Roman"/>
              </a:rPr>
              <a:t>Client:</a:t>
            </a:r>
            <a:endParaRPr b="1" sz="1700">
              <a:latin typeface="Times New Roman"/>
              <a:ea typeface="Times New Roman"/>
              <a:cs typeface="Times New Roman"/>
              <a:sym typeface="Times New Roman"/>
            </a:endParaRPr>
          </a:p>
          <a:p>
            <a:pPr indent="-336550" lvl="0" marL="457200" rtl="0" algn="just">
              <a:lnSpc>
                <a:spcPct val="100000"/>
              </a:lnSpc>
              <a:spcBef>
                <a:spcPts val="1200"/>
              </a:spcBef>
              <a:spcAft>
                <a:spcPts val="0"/>
              </a:spcAft>
              <a:buSzPts val="1700"/>
              <a:buChar char="●"/>
            </a:pPr>
            <a:r>
              <a:rPr b="1" lang="en-IN" sz="1700">
                <a:latin typeface="Times New Roman"/>
                <a:ea typeface="Times New Roman"/>
                <a:cs typeface="Times New Roman"/>
                <a:sym typeface="Times New Roman"/>
              </a:rPr>
              <a:t>Device:</a:t>
            </a:r>
            <a:r>
              <a:rPr lang="en-IN" sz="1700">
                <a:latin typeface="Times New Roman"/>
                <a:ea typeface="Times New Roman"/>
                <a:cs typeface="Times New Roman"/>
                <a:sym typeface="Times New Roman"/>
              </a:rPr>
              <a:t> Any modern computer, tablet, or smartphone.</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Char char="●"/>
            </a:pPr>
            <a:r>
              <a:rPr b="1" lang="en-IN" sz="1700">
                <a:latin typeface="Times New Roman"/>
                <a:ea typeface="Times New Roman"/>
                <a:cs typeface="Times New Roman"/>
                <a:sym typeface="Times New Roman"/>
              </a:rPr>
              <a:t>Browser:</a:t>
            </a:r>
            <a:r>
              <a:rPr lang="en-IN" sz="1700">
                <a:latin typeface="Times New Roman"/>
                <a:ea typeface="Times New Roman"/>
                <a:cs typeface="Times New Roman"/>
                <a:sym typeface="Times New Roman"/>
              </a:rPr>
              <a:t> Supports JavaScript and HTML5 (e.g., Chrome, Firefox, Safari, Edge).</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Char char="●"/>
            </a:pPr>
            <a:r>
              <a:rPr b="1" lang="en-IN" sz="1700">
                <a:latin typeface="Times New Roman"/>
                <a:ea typeface="Times New Roman"/>
                <a:cs typeface="Times New Roman"/>
                <a:sym typeface="Times New Roman"/>
              </a:rPr>
              <a:t>Internet Speed:</a:t>
            </a:r>
            <a:r>
              <a:rPr lang="en-IN" sz="1700">
                <a:latin typeface="Times New Roman"/>
                <a:ea typeface="Times New Roman"/>
                <a:cs typeface="Times New Roman"/>
                <a:sym typeface="Times New Roman"/>
              </a:rPr>
              <a:t> Minimum 2 Mbps download.</a:t>
            </a:r>
            <a:endParaRPr sz="1700">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IN" sz="1700">
                <a:latin typeface="Times New Roman"/>
                <a:ea typeface="Times New Roman"/>
                <a:cs typeface="Times New Roman"/>
                <a:sym typeface="Times New Roman"/>
              </a:rPr>
              <a:t>Software Requirements</a:t>
            </a:r>
            <a:endParaRPr b="1" sz="1700">
              <a:latin typeface="Times New Roman"/>
              <a:ea typeface="Times New Roman"/>
              <a:cs typeface="Times New Roman"/>
              <a:sym typeface="Times New Roman"/>
            </a:endParaRPr>
          </a:p>
          <a:p>
            <a:pPr indent="-336550" lvl="0" marL="457200" rtl="0" algn="just">
              <a:lnSpc>
                <a:spcPct val="100000"/>
              </a:lnSpc>
              <a:spcBef>
                <a:spcPts val="1400"/>
              </a:spcBef>
              <a:spcAft>
                <a:spcPts val="0"/>
              </a:spcAft>
              <a:buSzPts val="1700"/>
              <a:buFont typeface="Times New Roman"/>
              <a:buChar char="•"/>
            </a:pPr>
            <a:r>
              <a:rPr b="1" lang="en-IN" sz="1700">
                <a:latin typeface="Times New Roman"/>
                <a:ea typeface="Times New Roman"/>
                <a:cs typeface="Times New Roman"/>
                <a:sym typeface="Times New Roman"/>
              </a:rPr>
              <a:t>Frontend:Framework:</a:t>
            </a:r>
            <a:r>
              <a:rPr lang="en-IN" sz="1700">
                <a:latin typeface="Times New Roman"/>
                <a:ea typeface="Times New Roman"/>
                <a:cs typeface="Times New Roman"/>
                <a:sym typeface="Times New Roman"/>
              </a:rPr>
              <a:t> React.js</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Font typeface="Times New Roman"/>
              <a:buChar char="•"/>
            </a:pPr>
            <a:r>
              <a:rPr b="1" lang="en-IN" sz="1700">
                <a:latin typeface="Times New Roman"/>
                <a:ea typeface="Times New Roman"/>
                <a:cs typeface="Times New Roman"/>
                <a:sym typeface="Times New Roman"/>
              </a:rPr>
              <a:t>Backend:Runtime:</a:t>
            </a:r>
            <a:r>
              <a:rPr lang="en-IN" sz="1700">
                <a:latin typeface="Times New Roman"/>
                <a:ea typeface="Times New Roman"/>
                <a:cs typeface="Times New Roman"/>
                <a:sym typeface="Times New Roman"/>
              </a:rPr>
              <a:t> Node.js Express.js</a:t>
            </a:r>
            <a:endParaRPr sz="17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Font typeface="Times New Roman"/>
              <a:buChar char="•"/>
            </a:pPr>
            <a:r>
              <a:rPr b="1" lang="en-IN" sz="1700">
                <a:latin typeface="Times New Roman"/>
                <a:ea typeface="Times New Roman"/>
                <a:cs typeface="Times New Roman"/>
                <a:sym typeface="Times New Roman"/>
              </a:rPr>
              <a:t>Database: </a:t>
            </a:r>
            <a:r>
              <a:rPr lang="en-IN" sz="1700">
                <a:latin typeface="Times New Roman"/>
                <a:ea typeface="Times New Roman"/>
                <a:cs typeface="Times New Roman"/>
                <a:sym typeface="Times New Roman"/>
              </a:rPr>
              <a:t> MongoDB </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Software Specification</a:t>
            </a:r>
            <a:endParaRPr/>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80000"/>
              </a:lnSpc>
              <a:spcBef>
                <a:spcPts val="1200"/>
              </a:spcBef>
              <a:spcAft>
                <a:spcPts val="0"/>
              </a:spcAft>
              <a:buClr>
                <a:schemeClr val="dk1"/>
              </a:buClr>
              <a:buSzPct val="100000"/>
              <a:buFont typeface="Arial"/>
              <a:buNone/>
            </a:pPr>
            <a:r>
              <a:rPr b="1" lang="en-IN" sz="1800">
                <a:latin typeface="Times New Roman"/>
                <a:ea typeface="Times New Roman"/>
                <a:cs typeface="Times New Roman"/>
                <a:sym typeface="Times New Roman"/>
              </a:rPr>
              <a:t>MERN Stack</a:t>
            </a:r>
            <a:r>
              <a:rPr lang="en-I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34327" lvl="0" marL="457200" rtl="0" algn="just">
              <a:lnSpc>
                <a:spcPct val="180000"/>
              </a:lnSpc>
              <a:spcBef>
                <a:spcPts val="1200"/>
              </a:spcBef>
              <a:spcAft>
                <a:spcPts val="0"/>
              </a:spcAft>
              <a:buClr>
                <a:schemeClr val="dk1"/>
              </a:buClr>
              <a:buSzPct val="100000"/>
              <a:buChar char="●"/>
            </a:pPr>
            <a:r>
              <a:rPr b="1" lang="en-IN" sz="1800">
                <a:latin typeface="Times New Roman"/>
                <a:ea typeface="Times New Roman"/>
                <a:cs typeface="Times New Roman"/>
                <a:sym typeface="Times New Roman"/>
              </a:rPr>
              <a:t>MongoDB</a:t>
            </a:r>
            <a:r>
              <a:rPr lang="en-IN" sz="1800">
                <a:latin typeface="Times New Roman"/>
                <a:ea typeface="Times New Roman"/>
                <a:cs typeface="Times New Roman"/>
                <a:sym typeface="Times New Roman"/>
              </a:rPr>
              <a:t>: NoSQL database for storing and managing book records.</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chemeClr val="dk1"/>
              </a:buClr>
              <a:buSzPct val="100000"/>
              <a:buChar char="●"/>
            </a:pPr>
            <a:r>
              <a:rPr b="1" lang="en-IN" sz="1800">
                <a:latin typeface="Times New Roman"/>
                <a:ea typeface="Times New Roman"/>
                <a:cs typeface="Times New Roman"/>
                <a:sym typeface="Times New Roman"/>
              </a:rPr>
              <a:t>Express.js</a:t>
            </a:r>
            <a:r>
              <a:rPr lang="en-IN" sz="1800">
                <a:latin typeface="Times New Roman"/>
                <a:ea typeface="Times New Roman"/>
                <a:cs typeface="Times New Roman"/>
                <a:sym typeface="Times New Roman"/>
              </a:rPr>
              <a:t>: Backend framework for building RESTful APIs and handling server-side logic.</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chemeClr val="dk1"/>
              </a:buClr>
              <a:buSzPct val="100000"/>
              <a:buChar char="●"/>
            </a:pPr>
            <a:r>
              <a:rPr b="1" lang="en-IN" sz="1800">
                <a:latin typeface="Times New Roman"/>
                <a:ea typeface="Times New Roman"/>
                <a:cs typeface="Times New Roman"/>
                <a:sym typeface="Times New Roman"/>
              </a:rPr>
              <a:t>React (with Vite)</a:t>
            </a:r>
            <a:r>
              <a:rPr lang="en-IN" sz="1800">
                <a:latin typeface="Times New Roman"/>
                <a:ea typeface="Times New Roman"/>
                <a:cs typeface="Times New Roman"/>
                <a:sym typeface="Times New Roman"/>
              </a:rPr>
              <a:t>: Frontend library for creating an interactive user interface, using Vite as a fast development build tool.</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chemeClr val="dk1"/>
              </a:buClr>
              <a:buSzPct val="100000"/>
              <a:buChar char="●"/>
            </a:pPr>
            <a:r>
              <a:rPr b="1" lang="en-IN" sz="1800">
                <a:latin typeface="Times New Roman"/>
                <a:ea typeface="Times New Roman"/>
                <a:cs typeface="Times New Roman"/>
                <a:sym typeface="Times New Roman"/>
              </a:rPr>
              <a:t>Node.js</a:t>
            </a:r>
            <a:r>
              <a:rPr lang="en-IN" sz="1800">
                <a:latin typeface="Times New Roman"/>
                <a:ea typeface="Times New Roman"/>
                <a:cs typeface="Times New Roman"/>
                <a:sym typeface="Times New Roman"/>
              </a:rPr>
              <a:t>: JavaScript runtime for running server-side applications.</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chemeClr val="dk1"/>
              </a:buClr>
              <a:buSzPct val="100000"/>
              <a:buChar char="●"/>
            </a:pPr>
            <a:r>
              <a:rPr b="1" lang="en-IN" sz="1800">
                <a:latin typeface="Times New Roman"/>
                <a:ea typeface="Times New Roman"/>
                <a:cs typeface="Times New Roman"/>
                <a:sym typeface="Times New Roman"/>
              </a:rPr>
              <a:t>Vite:</a:t>
            </a:r>
            <a:r>
              <a:rPr lang="en-IN" sz="1800">
                <a:latin typeface="Times New Roman"/>
                <a:ea typeface="Times New Roman"/>
                <a:cs typeface="Times New Roman"/>
                <a:sym typeface="Times New Roman"/>
              </a:rPr>
              <a:t> A modern build tool for faster and optimized React app development.</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chemeClr val="dk1"/>
              </a:buClr>
              <a:buSzPct val="100000"/>
              <a:buChar char="●"/>
            </a:pPr>
            <a:r>
              <a:rPr b="1" lang="en-IN" sz="1800">
                <a:latin typeface="Times New Roman"/>
                <a:ea typeface="Times New Roman"/>
                <a:cs typeface="Times New Roman"/>
                <a:sym typeface="Times New Roman"/>
              </a:rPr>
              <a:t>UI Framework:</a:t>
            </a:r>
            <a:r>
              <a:rPr lang="en-IN" sz="1800">
                <a:latin typeface="Times New Roman"/>
                <a:ea typeface="Times New Roman"/>
                <a:cs typeface="Times New Roman"/>
                <a:sym typeface="Times New Roman"/>
              </a:rPr>
              <a:t>Tailwind CSS, Material-UI, or Bootstrap for styling</a:t>
            </a:r>
            <a:endParaRPr sz="1800">
              <a:latin typeface="Times New Roman"/>
              <a:ea typeface="Times New Roman"/>
              <a:cs typeface="Times New Roman"/>
              <a:sym typeface="Times New Roman"/>
            </a:endParaRPr>
          </a:p>
          <a:p>
            <a:pPr indent="-334327" lvl="0" marL="457200" rtl="0" algn="just">
              <a:lnSpc>
                <a:spcPct val="180000"/>
              </a:lnSpc>
              <a:spcBef>
                <a:spcPts val="0"/>
              </a:spcBef>
              <a:spcAft>
                <a:spcPts val="0"/>
              </a:spcAft>
              <a:buClr>
                <a:srgbClr val="595959"/>
              </a:buClr>
              <a:buSzPct val="100000"/>
              <a:buFont typeface="Times New Roman"/>
              <a:buChar char="●"/>
            </a:pPr>
            <a:r>
              <a:rPr b="1" lang="en-IN" sz="1800">
                <a:latin typeface="Times New Roman"/>
                <a:ea typeface="Times New Roman"/>
                <a:cs typeface="Times New Roman"/>
                <a:sym typeface="Times New Roman"/>
              </a:rPr>
              <a:t>Development Tools:</a:t>
            </a:r>
            <a:r>
              <a:rPr lang="en-IN" sz="1800">
                <a:latin typeface="Times New Roman"/>
                <a:ea typeface="Times New Roman"/>
                <a:cs typeface="Times New Roman"/>
                <a:sym typeface="Times New Roman"/>
              </a:rPr>
              <a:t> npm/yarn for package management , Git for version control ,Postman for API testing</a:t>
            </a:r>
            <a:endParaRPr sz="18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ct val="155555"/>
              <a:buNone/>
            </a:pPr>
            <a:r>
              <a:t/>
            </a:r>
            <a:endParaRPr sz="1800">
              <a:latin typeface="Times New Roman"/>
              <a:ea typeface="Times New Roman"/>
              <a:cs typeface="Times New Roman"/>
              <a:sym typeface="Times New Roman"/>
            </a:endParaRPr>
          </a:p>
        </p:txBody>
      </p:sp>
      <p:pic>
        <p:nvPicPr>
          <p:cNvPr id="130" name="Google Shape;130;p8"/>
          <p:cNvPicPr preferRelativeResize="0"/>
          <p:nvPr/>
        </p:nvPicPr>
        <p:blipFill rotWithShape="1">
          <a:blip r:embed="rId3">
            <a:alphaModFix/>
          </a:blip>
          <a:srcRect b="0" l="0" r="0" t="0"/>
          <a:stretch/>
        </p:blipFill>
        <p:spPr>
          <a:xfrm>
            <a:off x="7553450" y="274225"/>
            <a:ext cx="1099402" cy="1099402"/>
          </a:xfrm>
          <a:prstGeom prst="rect">
            <a:avLst/>
          </a:prstGeom>
          <a:noFill/>
          <a:ln>
            <a:noFill/>
          </a:ln>
        </p:spPr>
      </p:pic>
      <p:pic>
        <p:nvPicPr>
          <p:cNvPr id="131" name="Google Shape;131;p8"/>
          <p:cNvPicPr preferRelativeResize="0"/>
          <p:nvPr/>
        </p:nvPicPr>
        <p:blipFill rotWithShape="1">
          <a:blip r:embed="rId4">
            <a:alphaModFix/>
          </a:blip>
          <a:srcRect b="0" l="0" r="0" t="0"/>
          <a:stretch/>
        </p:blipFill>
        <p:spPr>
          <a:xfrm>
            <a:off x="9250650" y="283438"/>
            <a:ext cx="1016350" cy="947400"/>
          </a:xfrm>
          <a:prstGeom prst="rect">
            <a:avLst/>
          </a:prstGeom>
          <a:noFill/>
          <a:ln>
            <a:noFill/>
          </a:ln>
        </p:spPr>
      </p:pic>
      <p:pic>
        <p:nvPicPr>
          <p:cNvPr id="132" name="Google Shape;132;p8"/>
          <p:cNvPicPr preferRelativeResize="0"/>
          <p:nvPr/>
        </p:nvPicPr>
        <p:blipFill rotWithShape="1">
          <a:blip r:embed="rId5">
            <a:alphaModFix/>
          </a:blip>
          <a:srcRect b="0" l="0" r="0" t="0"/>
          <a:stretch/>
        </p:blipFill>
        <p:spPr>
          <a:xfrm>
            <a:off x="10562125" y="417025"/>
            <a:ext cx="1424174" cy="813800"/>
          </a:xfrm>
          <a:prstGeom prst="rect">
            <a:avLst/>
          </a:prstGeom>
          <a:noFill/>
          <a:ln>
            <a:noFill/>
          </a:ln>
        </p:spPr>
      </p:pic>
      <p:pic>
        <p:nvPicPr>
          <p:cNvPr id="133" name="Google Shape;133;p8"/>
          <p:cNvPicPr preferRelativeResize="0"/>
          <p:nvPr/>
        </p:nvPicPr>
        <p:blipFill rotWithShape="1">
          <a:blip r:embed="rId6">
            <a:alphaModFix/>
          </a:blip>
          <a:srcRect b="0" l="0" r="0" t="0"/>
          <a:stretch/>
        </p:blipFill>
        <p:spPr>
          <a:xfrm>
            <a:off x="9453973" y="1373625"/>
            <a:ext cx="2402225" cy="134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Hardware Specifications</a:t>
            </a:r>
            <a:endParaRPr/>
          </a:p>
        </p:txBody>
      </p:sp>
      <p:sp>
        <p:nvSpPr>
          <p:cNvPr id="139" name="Google Shape;1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400"/>
              </a:spcBef>
              <a:spcAft>
                <a:spcPts val="0"/>
              </a:spcAft>
              <a:buClr>
                <a:schemeClr val="dk1"/>
              </a:buClr>
              <a:buSzPts val="1100"/>
              <a:buFont typeface="Arial"/>
              <a:buNone/>
            </a:pPr>
            <a:r>
              <a:rPr b="1" lang="en-IN" sz="1800">
                <a:latin typeface="Times New Roman"/>
                <a:ea typeface="Times New Roman"/>
                <a:cs typeface="Times New Roman"/>
                <a:sym typeface="Times New Roman"/>
              </a:rPr>
              <a:t>Server Requirements:</a:t>
            </a:r>
            <a:endParaRPr b="1" sz="1800">
              <a:latin typeface="Times New Roman"/>
              <a:ea typeface="Times New Roman"/>
              <a:cs typeface="Times New Roman"/>
              <a:sym typeface="Times New Roman"/>
            </a:endParaRPr>
          </a:p>
          <a:p>
            <a:pPr indent="-342900" lvl="0" marL="457200" rtl="0" algn="just">
              <a:lnSpc>
                <a:spcPct val="150000"/>
              </a:lnSpc>
              <a:spcBef>
                <a:spcPts val="1200"/>
              </a:spcBef>
              <a:spcAft>
                <a:spcPts val="0"/>
              </a:spcAft>
              <a:buSzPts val="1800"/>
              <a:buChar char="●"/>
            </a:pPr>
            <a:r>
              <a:rPr b="1" lang="en-IN" sz="1800">
                <a:latin typeface="Times New Roman"/>
                <a:ea typeface="Times New Roman"/>
                <a:cs typeface="Times New Roman"/>
                <a:sym typeface="Times New Roman"/>
              </a:rPr>
              <a:t>Processor:</a:t>
            </a:r>
            <a:r>
              <a:rPr lang="en-IN" sz="1800">
                <a:latin typeface="Times New Roman"/>
                <a:ea typeface="Times New Roman"/>
                <a:cs typeface="Times New Roman"/>
                <a:sym typeface="Times New Roman"/>
              </a:rPr>
              <a:t> Minimum 2 GHz dual-core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b="1" lang="en-IN" sz="1800">
                <a:latin typeface="Times New Roman"/>
                <a:ea typeface="Times New Roman"/>
                <a:cs typeface="Times New Roman"/>
                <a:sym typeface="Times New Roman"/>
              </a:rPr>
              <a:t>RAM:</a:t>
            </a:r>
            <a:r>
              <a:rPr lang="en-IN" sz="1800">
                <a:latin typeface="Times New Roman"/>
                <a:ea typeface="Times New Roman"/>
                <a:cs typeface="Times New Roman"/>
                <a:sym typeface="Times New Roman"/>
              </a:rPr>
              <a:t> 4 GB or more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b="1" lang="en-IN" sz="1800">
                <a:latin typeface="Times New Roman"/>
                <a:ea typeface="Times New Roman"/>
                <a:cs typeface="Times New Roman"/>
                <a:sym typeface="Times New Roman"/>
              </a:rPr>
              <a:t>Storage:</a:t>
            </a:r>
            <a:r>
              <a:rPr lang="en-IN" sz="1800">
                <a:latin typeface="Times New Roman"/>
                <a:ea typeface="Times New Roman"/>
                <a:cs typeface="Times New Roman"/>
                <a:sym typeface="Times New Roman"/>
              </a:rPr>
              <a:t> At least 20 GB</a:t>
            </a:r>
            <a:endParaRPr sz="1800">
              <a:latin typeface="Times New Roman"/>
              <a:ea typeface="Times New Roman"/>
              <a:cs typeface="Times New Roman"/>
              <a:sym typeface="Times New Roman"/>
            </a:endParaRPr>
          </a:p>
          <a:p>
            <a:pPr indent="0" lvl="0" marL="0" rtl="0" algn="just">
              <a:lnSpc>
                <a:spcPct val="150000"/>
              </a:lnSpc>
              <a:spcBef>
                <a:spcPts val="1400"/>
              </a:spcBef>
              <a:spcAft>
                <a:spcPts val="0"/>
              </a:spcAft>
              <a:buClr>
                <a:schemeClr val="dk1"/>
              </a:buClr>
              <a:buSzPts val="1100"/>
              <a:buFont typeface="Arial"/>
              <a:buNone/>
            </a:pPr>
            <a:r>
              <a:rPr b="1" lang="en-IN" sz="1800">
                <a:latin typeface="Times New Roman"/>
                <a:ea typeface="Times New Roman"/>
                <a:cs typeface="Times New Roman"/>
                <a:sym typeface="Times New Roman"/>
              </a:rPr>
              <a:t>Client Requirements:</a:t>
            </a:r>
            <a:endParaRPr b="1" sz="1800">
              <a:latin typeface="Times New Roman"/>
              <a:ea typeface="Times New Roman"/>
              <a:cs typeface="Times New Roman"/>
              <a:sym typeface="Times New Roman"/>
            </a:endParaRPr>
          </a:p>
          <a:p>
            <a:pPr indent="-342900" lvl="0" marL="457200" rtl="0" algn="just">
              <a:lnSpc>
                <a:spcPct val="150000"/>
              </a:lnSpc>
              <a:spcBef>
                <a:spcPts val="1200"/>
              </a:spcBef>
              <a:spcAft>
                <a:spcPts val="0"/>
              </a:spcAft>
              <a:buSzPts val="1800"/>
              <a:buChar char="●"/>
            </a:pPr>
            <a:r>
              <a:rPr b="1" lang="en-IN" sz="1800">
                <a:latin typeface="Times New Roman"/>
                <a:ea typeface="Times New Roman"/>
                <a:cs typeface="Times New Roman"/>
                <a:sym typeface="Times New Roman"/>
              </a:rPr>
              <a:t>Device:</a:t>
            </a:r>
            <a:r>
              <a:rPr lang="en-IN" sz="1800">
                <a:latin typeface="Times New Roman"/>
                <a:ea typeface="Times New Roman"/>
                <a:cs typeface="Times New Roman"/>
                <a:sym typeface="Times New Roman"/>
              </a:rPr>
              <a:t> Desktop, laptop, or mobile with modern browser support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b="1" lang="en-IN" sz="1800">
                <a:latin typeface="Times New Roman"/>
                <a:ea typeface="Times New Roman"/>
                <a:cs typeface="Times New Roman"/>
                <a:sym typeface="Times New Roman"/>
              </a:rPr>
              <a:t>Internet:</a:t>
            </a:r>
            <a:r>
              <a:rPr lang="en-IN" sz="1800">
                <a:latin typeface="Times New Roman"/>
                <a:ea typeface="Times New Roman"/>
                <a:cs typeface="Times New Roman"/>
                <a:sym typeface="Times New Roman"/>
              </a:rPr>
              <a:t> Stable connection of at least 5 Mbps</a:t>
            </a:r>
            <a:endParaRPr sz="1800">
              <a:latin typeface="Times New Roman"/>
              <a:ea typeface="Times New Roman"/>
              <a:cs typeface="Times New Roman"/>
              <a:sym typeface="Times New Roman"/>
            </a:endParaRPr>
          </a:p>
          <a:p>
            <a:pPr indent="-50800" lvl="0" marL="228600" rtl="0" algn="just">
              <a:lnSpc>
                <a:spcPct val="150000"/>
              </a:lnSpc>
              <a:spcBef>
                <a:spcPts val="1200"/>
              </a:spcBef>
              <a:spcAft>
                <a:spcPts val="0"/>
              </a:spcAft>
              <a:buClr>
                <a:schemeClr val="dk1"/>
              </a:buClr>
              <a:buSzPts val="2800"/>
              <a:buNone/>
            </a:pPr>
            <a:r>
              <a:t/>
            </a:r>
            <a:endParaRPr sz="1800">
              <a:latin typeface="Times New Roman"/>
              <a:ea typeface="Times New Roman"/>
              <a:cs typeface="Times New Roman"/>
              <a:sym typeface="Times New Roman"/>
            </a:endParaRPr>
          </a:p>
        </p:txBody>
      </p:sp>
      <p:pic>
        <p:nvPicPr>
          <p:cNvPr id="140" name="Google Shape;140;p9"/>
          <p:cNvPicPr preferRelativeResize="0"/>
          <p:nvPr/>
        </p:nvPicPr>
        <p:blipFill>
          <a:blip r:embed="rId3">
            <a:alphaModFix/>
          </a:blip>
          <a:stretch>
            <a:fillRect/>
          </a:stretch>
        </p:blipFill>
        <p:spPr>
          <a:xfrm>
            <a:off x="9435013" y="4450313"/>
            <a:ext cx="2143125" cy="2143125"/>
          </a:xfrm>
          <a:prstGeom prst="rect">
            <a:avLst/>
          </a:prstGeom>
          <a:noFill/>
          <a:ln>
            <a:noFill/>
          </a:ln>
        </p:spPr>
      </p:pic>
      <p:pic>
        <p:nvPicPr>
          <p:cNvPr id="141" name="Google Shape;141;p9"/>
          <p:cNvPicPr preferRelativeResize="0"/>
          <p:nvPr/>
        </p:nvPicPr>
        <p:blipFill>
          <a:blip r:embed="rId4">
            <a:alphaModFix/>
          </a:blip>
          <a:stretch>
            <a:fillRect/>
          </a:stretch>
        </p:blipFill>
        <p:spPr>
          <a:xfrm>
            <a:off x="7125125" y="365125"/>
            <a:ext cx="2761426" cy="1554575"/>
          </a:xfrm>
          <a:prstGeom prst="rect">
            <a:avLst/>
          </a:prstGeom>
          <a:noFill/>
          <a:ln>
            <a:noFill/>
          </a:ln>
        </p:spPr>
      </p:pic>
      <p:pic>
        <p:nvPicPr>
          <p:cNvPr id="142" name="Google Shape;142;p9"/>
          <p:cNvPicPr preferRelativeResize="0"/>
          <p:nvPr/>
        </p:nvPicPr>
        <p:blipFill>
          <a:blip r:embed="rId5">
            <a:alphaModFix/>
          </a:blip>
          <a:stretch>
            <a:fillRect/>
          </a:stretch>
        </p:blipFill>
        <p:spPr>
          <a:xfrm>
            <a:off x="9650038" y="2037450"/>
            <a:ext cx="2143125" cy="2143125"/>
          </a:xfrm>
          <a:prstGeom prst="rect">
            <a:avLst/>
          </a:prstGeom>
          <a:noFill/>
          <a:ln>
            <a:noFill/>
          </a:ln>
        </p:spPr>
      </p:pic>
      <p:pic>
        <p:nvPicPr>
          <p:cNvPr id="143" name="Google Shape;143;p9"/>
          <p:cNvPicPr preferRelativeResize="0"/>
          <p:nvPr/>
        </p:nvPicPr>
        <p:blipFill>
          <a:blip r:embed="rId6">
            <a:alphaModFix/>
          </a:blip>
          <a:stretch>
            <a:fillRect/>
          </a:stretch>
        </p:blipFill>
        <p:spPr>
          <a:xfrm>
            <a:off x="6579286" y="4902749"/>
            <a:ext cx="2294564" cy="155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2024-03-05T10:28:44Z</dcterms:created>
  <dc:creator>Preethika P</dc:creator>
</cp:coreProperties>
</file>