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86" r:id="rId6"/>
    <p:sldId id="267" r:id="rId7"/>
    <p:sldId id="260" r:id="rId8"/>
    <p:sldId id="284" r:id="rId9"/>
    <p:sldId id="285"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8" y="3810003"/>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2"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2"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 y="3675530"/>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90"/>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B61BEF0D-F0BB-DE4B-95CE-6DB70DBA9567}" type="datetimeFigureOut">
              <a:rPr lang="en-US" smtClean="0"/>
              <a:pPr/>
              <a:t>2/3/2020</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2" y="1136"/>
            <a:ext cx="996949" cy="365760"/>
          </a:xfrm>
        </p:spPr>
        <p:txBody>
          <a:bodyPr/>
          <a:lstStyle>
            <a:lvl1pPr algn="r">
              <a:defRPr sz="1800">
                <a:solidFill>
                  <a:schemeClr val="bg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FA754-D5C3-4E66-96A6-867B257F58DC}" type="datetimeFigureOut">
              <a:rPr lang="en-US" smtClean="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3"/>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7"/>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7"/>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BFA754-D5C3-4E66-96A6-867B257F58DC}" type="datetimeFigureOut">
              <a:rPr lang="en-US" smtClean="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9"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4"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61BEF0D-F0BB-DE4B-95CE-6DB70DBA9567}" type="datetimeFigureOut">
              <a:rPr lang="en-US" smtClean="0"/>
              <a:pPr/>
              <a:t>2/3/2020</a:t>
            </a:fld>
            <a:endParaRPr lang="en-US" dirty="0"/>
          </a:p>
        </p:txBody>
      </p:sp>
      <p:sp>
        <p:nvSpPr>
          <p:cNvPr id="27" name="Slide Number Placeholder 26"/>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B61BEF0D-F0BB-DE4B-95CE-6DB70DBA9567}" type="datetimeFigureOut">
              <a:rPr lang="en-US" smtClean="0"/>
              <a:pPr/>
              <a:t>2/3/2020</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4" y="1109162"/>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11"/>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1"/>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2" y="308279"/>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8" y="360249"/>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2" y="440115"/>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9"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B61BEF0D-F0BB-DE4B-95CE-6DB70DBA9567}" type="datetimeFigureOut">
              <a:rPr lang="en-US" smtClean="0"/>
              <a:pPr/>
              <a:t>2/3/2020</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185" y="1805355"/>
            <a:ext cx="11746523" cy="1961053"/>
          </a:xfrm>
        </p:spPr>
        <p:txBody>
          <a:bodyPr/>
          <a:lstStyle/>
          <a:p>
            <a:r>
              <a:rPr lang="en-IN" dirty="0"/>
              <a:t>Neural Networks and Fuzzy Control</a:t>
            </a:r>
            <a:r>
              <a:rPr lang="en-US" dirty="0" smtClean="0"/>
              <a:t>(</a:t>
            </a:r>
            <a:r>
              <a:rPr lang="en-IN" dirty="0"/>
              <a:t>ECE3009</a:t>
            </a:r>
            <a:r>
              <a:rPr lang="en-US" dirty="0" smtClean="0"/>
              <a:t>)</a:t>
            </a:r>
            <a:endParaRPr lang="en-US" dirty="0"/>
          </a:p>
        </p:txBody>
      </p:sp>
      <p:sp>
        <p:nvSpPr>
          <p:cNvPr id="3" name="Subtitle 2"/>
          <p:cNvSpPr>
            <a:spLocks noGrp="1"/>
          </p:cNvSpPr>
          <p:nvPr>
            <p:ph type="subTitle" idx="1"/>
          </p:nvPr>
        </p:nvSpPr>
        <p:spPr>
          <a:xfrm>
            <a:off x="153719" y="4122676"/>
            <a:ext cx="12038281" cy="1527847"/>
          </a:xfrm>
        </p:spPr>
        <p:txBody>
          <a:bodyPr>
            <a:normAutofit/>
          </a:bodyPr>
          <a:lstStyle/>
          <a:p>
            <a:r>
              <a:rPr lang="en-US" sz="3600" dirty="0" smtClean="0">
                <a:solidFill>
                  <a:schemeClr val="tx1"/>
                </a:solidFill>
                <a:latin typeface="Calibri" pitchFamily="34" charset="0"/>
                <a:cs typeface="Calibri" pitchFamily="34" charset="0"/>
              </a:rPr>
              <a:t>Project Title:</a:t>
            </a:r>
          </a:p>
          <a:p>
            <a:r>
              <a:rPr lang="en-IN" sz="3200" dirty="0" smtClean="0"/>
              <a:t>“VEHICLE </a:t>
            </a:r>
            <a:r>
              <a:rPr lang="en-IN" sz="3200" dirty="0"/>
              <a:t>DETECTION BY USING VEHICLE ENGINE </a:t>
            </a:r>
            <a:r>
              <a:rPr lang="en-IN" sz="3200" dirty="0" smtClean="0"/>
              <a:t>SOUND”</a:t>
            </a:r>
            <a:endParaRPr lang="en-US" sz="3200" dirty="0" smtClean="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525600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990088"/>
            <a:ext cx="10071100" cy="1213612"/>
          </a:xfrm>
        </p:spPr>
        <p:txBody>
          <a:bodyPr>
            <a:normAutofit/>
          </a:bodyPr>
          <a:lstStyle/>
          <a:p>
            <a:pPr marL="109728" indent="0" algn="ctr">
              <a:buNone/>
            </a:pPr>
            <a:r>
              <a:rPr lang="en-IN" sz="3600" i="1" dirty="0" smtClean="0"/>
              <a:t>Thank You!</a:t>
            </a:r>
            <a:endParaRPr lang="en-IN" sz="3600" i="1" dirty="0"/>
          </a:p>
        </p:txBody>
      </p:sp>
    </p:spTree>
    <p:extLst>
      <p:ext uri="{BB962C8B-B14F-4D97-AF65-F5344CB8AC3E}">
        <p14:creationId xmlns:p14="http://schemas.microsoft.com/office/powerpoint/2010/main" val="302584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1172307"/>
            <a:ext cx="10925908" cy="908539"/>
          </a:xfrm>
        </p:spPr>
        <p:txBody>
          <a:bodyPr/>
          <a:lstStyle/>
          <a:p>
            <a:r>
              <a:rPr lang="en-US" dirty="0" smtClean="0">
                <a:solidFill>
                  <a:schemeClr val="tx2">
                    <a:lumMod val="75000"/>
                  </a:schemeClr>
                </a:solidFill>
              </a:rPr>
              <a:t>GROUP MEMBERS</a:t>
            </a:r>
            <a:endParaRPr lang="en-US" dirty="0">
              <a:solidFill>
                <a:schemeClr val="tx2">
                  <a:lumMod val="75000"/>
                </a:schemeClr>
              </a:solidFill>
            </a:endParaRPr>
          </a:p>
        </p:txBody>
      </p:sp>
      <p:sp>
        <p:nvSpPr>
          <p:cNvPr id="3" name="Content Placeholder 2"/>
          <p:cNvSpPr>
            <a:spLocks noGrp="1"/>
          </p:cNvSpPr>
          <p:nvPr>
            <p:ph idx="1"/>
          </p:nvPr>
        </p:nvSpPr>
        <p:spPr>
          <a:xfrm>
            <a:off x="550985" y="2179085"/>
            <a:ext cx="10972800" cy="4325112"/>
          </a:xfrm>
        </p:spPr>
        <p:txBody>
          <a:bodyPr>
            <a:normAutofit/>
          </a:bodyPr>
          <a:lstStyle/>
          <a:p>
            <a:r>
              <a:rPr lang="en-US" dirty="0" err="1" smtClean="0">
                <a:latin typeface="Calibri" pitchFamily="34" charset="0"/>
                <a:cs typeface="Calibri" pitchFamily="34" charset="0"/>
              </a:rPr>
              <a:t>Vishakha</a:t>
            </a:r>
            <a:r>
              <a:rPr lang="en-US" dirty="0" smtClean="0">
                <a:latin typeface="Calibri" pitchFamily="34" charset="0"/>
                <a:cs typeface="Calibri" pitchFamily="34" charset="0"/>
              </a:rPr>
              <a:t> Kumar – </a:t>
            </a:r>
            <a:r>
              <a:rPr lang="en-US" dirty="0" smtClean="0">
                <a:latin typeface="Calibri" pitchFamily="34" charset="0"/>
                <a:cs typeface="Calibri" pitchFamily="34" charset="0"/>
              </a:rPr>
              <a:t>17BEC0673</a:t>
            </a:r>
          </a:p>
          <a:p>
            <a:r>
              <a:rPr lang="en-US" dirty="0" err="1" smtClean="0">
                <a:latin typeface="Calibri" pitchFamily="34" charset="0"/>
                <a:cs typeface="Calibri" pitchFamily="34" charset="0"/>
              </a:rPr>
              <a:t>Mishu</a:t>
            </a:r>
            <a:r>
              <a:rPr lang="en-US" dirty="0" smtClean="0">
                <a:latin typeface="Calibri" pitchFamily="34" charset="0"/>
                <a:cs typeface="Calibri" pitchFamily="34" charset="0"/>
              </a:rPr>
              <a:t> Dave – 17BEC0835</a:t>
            </a: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Diksha</a:t>
            </a:r>
            <a:r>
              <a:rPr lang="en-US" dirty="0" smtClean="0">
                <a:latin typeface="Calibri" pitchFamily="34" charset="0"/>
                <a:cs typeface="Calibri" pitchFamily="34" charset="0"/>
              </a:rPr>
              <a:t> </a:t>
            </a:r>
            <a:r>
              <a:rPr lang="en-US" dirty="0" err="1" smtClean="0">
                <a:latin typeface="Calibri" pitchFamily="34" charset="0"/>
                <a:cs typeface="Calibri" pitchFamily="34" charset="0"/>
              </a:rPr>
              <a:t>Raghunathan</a:t>
            </a:r>
            <a:r>
              <a:rPr lang="en-US" dirty="0" smtClean="0">
                <a:latin typeface="Calibri" pitchFamily="34" charset="0"/>
                <a:cs typeface="Calibri" pitchFamily="34" charset="0"/>
              </a:rPr>
              <a:t> – 17BMD0068</a:t>
            </a:r>
          </a:p>
          <a:p>
            <a:r>
              <a:rPr lang="en-US" dirty="0" err="1" smtClean="0">
                <a:latin typeface="Calibri" pitchFamily="34" charset="0"/>
                <a:cs typeface="Calibri" pitchFamily="34" charset="0"/>
              </a:rPr>
              <a:t>Jevetha</a:t>
            </a:r>
            <a:r>
              <a:rPr lang="en-US" dirty="0" smtClean="0">
                <a:latin typeface="Calibri" pitchFamily="34" charset="0"/>
                <a:cs typeface="Calibri" pitchFamily="34" charset="0"/>
              </a:rPr>
              <a:t> </a:t>
            </a:r>
            <a:r>
              <a:rPr lang="en-US" dirty="0" err="1" smtClean="0">
                <a:latin typeface="Calibri" pitchFamily="34" charset="0"/>
                <a:cs typeface="Calibri" pitchFamily="34" charset="0"/>
              </a:rPr>
              <a:t>Vijayadasan</a:t>
            </a:r>
            <a:r>
              <a:rPr lang="en-US" dirty="0" smtClean="0">
                <a:latin typeface="Calibri" pitchFamily="34" charset="0"/>
                <a:cs typeface="Calibri" pitchFamily="34" charset="0"/>
              </a:rPr>
              <a:t> – 17BMD0073</a:t>
            </a:r>
          </a:p>
          <a:p>
            <a:endParaRPr lang="en-US" dirty="0" smtClean="0">
              <a:latin typeface="Calibri" pitchFamily="34" charset="0"/>
              <a:cs typeface="Calibri" pitchFamily="34" charset="0"/>
            </a:endParaRPr>
          </a:p>
          <a:p>
            <a:pPr marL="109728" indent="0">
              <a:buNone/>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281063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6719"/>
            <a:ext cx="10972800" cy="1066800"/>
          </a:xfrm>
        </p:spPr>
        <p:txBody>
          <a:bodyPr/>
          <a:lstStyle/>
          <a:p>
            <a:r>
              <a:rPr lang="en-US" dirty="0" smtClean="0"/>
              <a:t>ABSTRACT</a:t>
            </a:r>
            <a:endParaRPr lang="en-US" dirty="0"/>
          </a:p>
        </p:txBody>
      </p:sp>
      <p:sp>
        <p:nvSpPr>
          <p:cNvPr id="3" name="Content Placeholder 2"/>
          <p:cNvSpPr>
            <a:spLocks noGrp="1"/>
          </p:cNvSpPr>
          <p:nvPr>
            <p:ph idx="1"/>
          </p:nvPr>
        </p:nvSpPr>
        <p:spPr>
          <a:xfrm>
            <a:off x="597877" y="2061854"/>
            <a:ext cx="5893075" cy="4325112"/>
          </a:xfrm>
        </p:spPr>
        <p:txBody>
          <a:bodyPr>
            <a:normAutofit/>
          </a:bodyPr>
          <a:lstStyle/>
          <a:p>
            <a:pPr marL="109728" indent="0">
              <a:buNone/>
            </a:pPr>
            <a:r>
              <a:rPr lang="en-IN" dirty="0">
                <a:latin typeface="Calibri" pitchFamily="34" charset="0"/>
                <a:cs typeface="Calibri" pitchFamily="34" charset="0"/>
              </a:rPr>
              <a:t>This project aims for detection/classification of cars of different companies/models using 2 layered neural network with back propagation algorithm. Different cars engine sounds will be having different frequencies, this property is utilized for car classification. </a:t>
            </a:r>
            <a:endParaRPr lang="en-US" b="1" dirty="0">
              <a:latin typeface="Calibri" pitchFamily="34" charset="0"/>
              <a:cs typeface="Calibri" pitchFamily="34" charset="0"/>
            </a:endParaRPr>
          </a:p>
        </p:txBody>
      </p:sp>
      <p:pic>
        <p:nvPicPr>
          <p:cNvPr id="4" name="Picture 2" descr="Image result for vehicle de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169" y="1330119"/>
            <a:ext cx="4979831" cy="459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757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74" y="680723"/>
            <a:ext cx="10972800" cy="1066800"/>
          </a:xfrm>
        </p:spPr>
        <p:txBody>
          <a:bodyPr/>
          <a:lstStyle/>
          <a:p>
            <a:r>
              <a:rPr lang="en-US" dirty="0" smtClean="0"/>
              <a:t>INTRODUCTION</a:t>
            </a:r>
            <a:endParaRPr lang="en-US" dirty="0"/>
          </a:p>
        </p:txBody>
      </p:sp>
      <p:sp>
        <p:nvSpPr>
          <p:cNvPr id="3" name="Content Placeholder 2"/>
          <p:cNvSpPr>
            <a:spLocks noGrp="1"/>
          </p:cNvSpPr>
          <p:nvPr>
            <p:ph idx="1"/>
          </p:nvPr>
        </p:nvSpPr>
        <p:spPr>
          <a:xfrm>
            <a:off x="553792" y="1558344"/>
            <a:ext cx="10989972" cy="4997001"/>
          </a:xfrm>
        </p:spPr>
        <p:txBody>
          <a:bodyPr>
            <a:normAutofit fontScale="70000" lnSpcReduction="20000"/>
          </a:bodyPr>
          <a:lstStyle/>
          <a:p>
            <a:endParaRPr lang="en-IN" sz="3300" dirty="0">
              <a:latin typeface="Calibri" pitchFamily="34" charset="0"/>
              <a:cs typeface="Calibri" pitchFamily="34" charset="0"/>
            </a:endParaRPr>
          </a:p>
          <a:p>
            <a:pPr marL="109728" indent="0">
              <a:buNone/>
            </a:pPr>
            <a:r>
              <a:rPr lang="en-IN" sz="3300" dirty="0">
                <a:latin typeface="Calibri" pitchFamily="34" charset="0"/>
                <a:cs typeface="Calibri" pitchFamily="34" charset="0"/>
              </a:rPr>
              <a:t>1.Data collection: </a:t>
            </a:r>
            <a:endParaRPr lang="en-IN" sz="3300" dirty="0" smtClean="0">
              <a:latin typeface="Calibri" pitchFamily="34" charset="0"/>
              <a:cs typeface="Calibri" pitchFamily="34" charset="0"/>
            </a:endParaRPr>
          </a:p>
          <a:p>
            <a:pPr marL="109728" indent="0">
              <a:buNone/>
            </a:pPr>
            <a:endParaRPr lang="en-IN" sz="3300" dirty="0">
              <a:latin typeface="Calibri" pitchFamily="34" charset="0"/>
              <a:cs typeface="Calibri" pitchFamily="34" charset="0"/>
            </a:endParaRPr>
          </a:p>
          <a:p>
            <a:r>
              <a:rPr lang="en-IN" sz="3300" dirty="0" smtClean="0">
                <a:latin typeface="Calibri" pitchFamily="34" charset="0"/>
                <a:cs typeface="Calibri" pitchFamily="34" charset="0"/>
              </a:rPr>
              <a:t>To collect 7 </a:t>
            </a:r>
            <a:r>
              <a:rPr lang="en-IN" sz="3300" dirty="0">
                <a:latin typeface="Calibri" pitchFamily="34" charset="0"/>
                <a:cs typeface="Calibri" pitchFamily="34" charset="0"/>
              </a:rPr>
              <a:t>different car engine sounds using mobile microphone. </a:t>
            </a:r>
          </a:p>
          <a:p>
            <a:r>
              <a:rPr lang="en-IN" sz="3300" dirty="0" smtClean="0">
                <a:latin typeface="Calibri" pitchFamily="34" charset="0"/>
                <a:cs typeface="Calibri" pitchFamily="34" charset="0"/>
              </a:rPr>
              <a:t>To scan </a:t>
            </a:r>
            <a:r>
              <a:rPr lang="en-IN" sz="3300" dirty="0">
                <a:latin typeface="Calibri" pitchFamily="34" charset="0"/>
                <a:cs typeface="Calibri" pitchFamily="34" charset="0"/>
              </a:rPr>
              <a:t>for car engine sound </a:t>
            </a:r>
            <a:endParaRPr lang="en-IN" sz="3300" dirty="0" smtClean="0">
              <a:latin typeface="Calibri" pitchFamily="34" charset="0"/>
              <a:cs typeface="Calibri" pitchFamily="34" charset="0"/>
            </a:endParaRPr>
          </a:p>
          <a:p>
            <a:endParaRPr lang="en-IN" sz="3300" dirty="0" smtClean="0">
              <a:latin typeface="Calibri" pitchFamily="34" charset="0"/>
              <a:cs typeface="Calibri" pitchFamily="34" charset="0"/>
            </a:endParaRPr>
          </a:p>
          <a:p>
            <a:pPr marL="109728" indent="0">
              <a:buNone/>
            </a:pPr>
            <a:r>
              <a:rPr lang="en-IN" sz="3300" dirty="0" smtClean="0">
                <a:latin typeface="Calibri" pitchFamily="34" charset="0"/>
                <a:cs typeface="Calibri" pitchFamily="34" charset="0"/>
              </a:rPr>
              <a:t>2.Data </a:t>
            </a:r>
            <a:r>
              <a:rPr lang="en-IN" sz="3300" dirty="0">
                <a:latin typeface="Calibri" pitchFamily="34" charset="0"/>
                <a:cs typeface="Calibri" pitchFamily="34" charset="0"/>
              </a:rPr>
              <a:t>pre processing</a:t>
            </a:r>
            <a:r>
              <a:rPr lang="en-IN" sz="3300" dirty="0" smtClean="0">
                <a:latin typeface="Calibri" pitchFamily="34" charset="0"/>
                <a:cs typeface="Calibri" pitchFamily="34" charset="0"/>
              </a:rPr>
              <a:t>.</a:t>
            </a:r>
          </a:p>
          <a:p>
            <a:pPr marL="109728" indent="0">
              <a:buNone/>
            </a:pPr>
            <a:r>
              <a:rPr lang="en-IN" sz="3300" dirty="0" smtClean="0">
                <a:latin typeface="Calibri" pitchFamily="34" charset="0"/>
                <a:cs typeface="Calibri" pitchFamily="34" charset="0"/>
              </a:rPr>
              <a:t> </a:t>
            </a:r>
            <a:endParaRPr lang="en-IN" sz="3300" dirty="0">
              <a:latin typeface="Calibri" pitchFamily="34" charset="0"/>
              <a:cs typeface="Calibri" pitchFamily="34" charset="0"/>
            </a:endParaRPr>
          </a:p>
          <a:p>
            <a:r>
              <a:rPr lang="en-IN" sz="3300" dirty="0" smtClean="0">
                <a:latin typeface="Calibri" pitchFamily="34" charset="0"/>
                <a:cs typeface="Calibri" pitchFamily="34" charset="0"/>
              </a:rPr>
              <a:t>The </a:t>
            </a:r>
            <a:r>
              <a:rPr lang="en-IN" sz="3300" dirty="0">
                <a:latin typeface="Calibri" pitchFamily="34" charset="0"/>
                <a:cs typeface="Calibri" pitchFamily="34" charset="0"/>
              </a:rPr>
              <a:t>car sounds .mp3 file are read into </a:t>
            </a:r>
            <a:r>
              <a:rPr lang="en-IN" sz="3300" dirty="0" err="1">
                <a:latin typeface="Calibri" pitchFamily="34" charset="0"/>
                <a:cs typeface="Calibri" pitchFamily="34" charset="0"/>
              </a:rPr>
              <a:t>matlab</a:t>
            </a:r>
            <a:r>
              <a:rPr lang="en-IN" sz="3300" dirty="0">
                <a:latin typeface="Calibri" pitchFamily="34" charset="0"/>
                <a:cs typeface="Calibri" pitchFamily="34" charset="0"/>
              </a:rPr>
              <a:t> using </a:t>
            </a:r>
            <a:r>
              <a:rPr lang="en-IN" sz="3300" dirty="0" err="1">
                <a:latin typeface="Calibri" pitchFamily="34" charset="0"/>
                <a:cs typeface="Calibri" pitchFamily="34" charset="0"/>
              </a:rPr>
              <a:t>audioread</a:t>
            </a:r>
            <a:r>
              <a:rPr lang="en-IN" sz="3300" dirty="0">
                <a:latin typeface="Calibri" pitchFamily="34" charset="0"/>
                <a:cs typeface="Calibri" pitchFamily="34" charset="0"/>
              </a:rPr>
              <a:t> command. </a:t>
            </a:r>
          </a:p>
          <a:p>
            <a:r>
              <a:rPr lang="en-IN" sz="3300" dirty="0">
                <a:latin typeface="Calibri" pitchFamily="34" charset="0"/>
                <a:cs typeface="Calibri" pitchFamily="34" charset="0"/>
              </a:rPr>
              <a:t>Then we have to divide each type of car engine sound into 5s , so that we will get 10 training car sound for each type. </a:t>
            </a:r>
          </a:p>
          <a:p>
            <a:r>
              <a:rPr lang="en-IN" sz="3300" dirty="0">
                <a:latin typeface="Calibri" pitchFamily="34" charset="0"/>
                <a:cs typeface="Calibri" pitchFamily="34" charset="0"/>
              </a:rPr>
              <a:t>Then we have to apply fast </a:t>
            </a:r>
            <a:r>
              <a:rPr lang="en-IN" sz="3300" dirty="0" err="1">
                <a:latin typeface="Calibri" pitchFamily="34" charset="0"/>
                <a:cs typeface="Calibri" pitchFamily="34" charset="0"/>
              </a:rPr>
              <a:t>fourier</a:t>
            </a:r>
            <a:r>
              <a:rPr lang="en-IN" sz="3300" dirty="0">
                <a:latin typeface="Calibri" pitchFamily="34" charset="0"/>
                <a:cs typeface="Calibri" pitchFamily="34" charset="0"/>
              </a:rPr>
              <a:t> transform to all trainings engine sounds to get the frequencies of engine sound. </a:t>
            </a:r>
          </a:p>
          <a:p>
            <a:r>
              <a:rPr lang="en-IN" sz="3300" dirty="0" smtClean="0">
                <a:latin typeface="Calibri" pitchFamily="34" charset="0"/>
                <a:cs typeface="Calibri" pitchFamily="34" charset="0"/>
              </a:rPr>
              <a:t> </a:t>
            </a:r>
            <a:r>
              <a:rPr lang="en-IN" sz="3300" dirty="0">
                <a:latin typeface="Calibri" pitchFamily="34" charset="0"/>
                <a:cs typeface="Calibri" pitchFamily="34" charset="0"/>
              </a:rPr>
              <a:t>Then we normalize the signal after </a:t>
            </a:r>
            <a:r>
              <a:rPr lang="en-IN" sz="3300" dirty="0" err="1">
                <a:latin typeface="Calibri" pitchFamily="34" charset="0"/>
                <a:cs typeface="Calibri" pitchFamily="34" charset="0"/>
              </a:rPr>
              <a:t>fft</a:t>
            </a:r>
            <a:r>
              <a:rPr lang="en-IN" sz="3300" dirty="0">
                <a:latin typeface="Calibri" pitchFamily="34" charset="0"/>
                <a:cs typeface="Calibri" pitchFamily="34" charset="0"/>
              </a:rPr>
              <a:t>. </a:t>
            </a:r>
          </a:p>
          <a:p>
            <a:r>
              <a:rPr lang="en-IN" sz="3300" dirty="0" smtClean="0">
                <a:latin typeface="Calibri" pitchFamily="34" charset="0"/>
                <a:cs typeface="Calibri" pitchFamily="34" charset="0"/>
              </a:rPr>
              <a:t> </a:t>
            </a:r>
            <a:r>
              <a:rPr lang="en-IN" sz="3300" dirty="0">
                <a:latin typeface="Calibri" pitchFamily="34" charset="0"/>
                <a:cs typeface="Calibri" pitchFamily="34" charset="0"/>
              </a:rPr>
              <a:t>And then we have to take absolute value. </a:t>
            </a:r>
          </a:p>
          <a:p>
            <a:pPr marL="109728" indent="0">
              <a:buNone/>
            </a:pPr>
            <a:endParaRPr lang="en-US" dirty="0"/>
          </a:p>
        </p:txBody>
      </p:sp>
    </p:spTree>
    <p:extLst>
      <p:ext uri="{BB962C8B-B14F-4D97-AF65-F5344CB8AC3E}">
        <p14:creationId xmlns:p14="http://schemas.microsoft.com/office/powerpoint/2010/main" val="1672450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691" y="743756"/>
            <a:ext cx="10972800" cy="1066800"/>
          </a:xfrm>
        </p:spPr>
        <p:txBody>
          <a:bodyPr/>
          <a:lstStyle/>
          <a:p>
            <a:r>
              <a:rPr lang="en-IN" dirty="0" smtClean="0"/>
              <a:t>METHODOLOGY</a:t>
            </a:r>
            <a:endParaRPr lang="en-IN" dirty="0"/>
          </a:p>
        </p:txBody>
      </p:sp>
      <p:sp>
        <p:nvSpPr>
          <p:cNvPr id="3" name="Content Placeholder 2"/>
          <p:cNvSpPr>
            <a:spLocks noGrp="1"/>
          </p:cNvSpPr>
          <p:nvPr>
            <p:ph idx="1"/>
          </p:nvPr>
        </p:nvSpPr>
        <p:spPr>
          <a:xfrm>
            <a:off x="553792" y="1841808"/>
            <a:ext cx="11067245" cy="5016192"/>
          </a:xfrm>
        </p:spPr>
        <p:txBody>
          <a:bodyPr>
            <a:normAutofit/>
          </a:bodyPr>
          <a:lstStyle/>
          <a:p>
            <a:r>
              <a:rPr lang="en-IN" dirty="0" smtClean="0">
                <a:latin typeface="Calibri" pitchFamily="34" charset="0"/>
                <a:cs typeface="Calibri" pitchFamily="34" charset="0"/>
              </a:rPr>
              <a:t>Neural </a:t>
            </a:r>
            <a:r>
              <a:rPr lang="en-IN" dirty="0">
                <a:latin typeface="Calibri" pitchFamily="34" charset="0"/>
                <a:cs typeface="Calibri" pitchFamily="34" charset="0"/>
              </a:rPr>
              <a:t>Network for classification </a:t>
            </a:r>
          </a:p>
          <a:p>
            <a:r>
              <a:rPr lang="en-IN" dirty="0" smtClean="0">
                <a:latin typeface="Calibri" pitchFamily="34" charset="0"/>
                <a:cs typeface="Calibri" pitchFamily="34" charset="0"/>
              </a:rPr>
              <a:t>The </a:t>
            </a:r>
            <a:r>
              <a:rPr lang="en-IN" dirty="0">
                <a:latin typeface="Calibri" pitchFamily="34" charset="0"/>
                <a:cs typeface="Calibri" pitchFamily="34" charset="0"/>
              </a:rPr>
              <a:t>car data X is fed into the neural network, </a:t>
            </a:r>
          </a:p>
          <a:p>
            <a:r>
              <a:rPr lang="en-IN" dirty="0" smtClean="0">
                <a:latin typeface="Calibri" pitchFamily="34" charset="0"/>
                <a:cs typeface="Calibri" pitchFamily="34" charset="0"/>
              </a:rPr>
              <a:t>Our </a:t>
            </a:r>
            <a:r>
              <a:rPr lang="en-IN" dirty="0">
                <a:latin typeface="Calibri" pitchFamily="34" charset="0"/>
                <a:cs typeface="Calibri" pitchFamily="34" charset="0"/>
              </a:rPr>
              <a:t>neural network is made up of two layers, </a:t>
            </a:r>
          </a:p>
          <a:p>
            <a:r>
              <a:rPr lang="en-IN" dirty="0" smtClean="0">
                <a:latin typeface="Calibri" pitchFamily="34" charset="0"/>
                <a:cs typeface="Calibri" pitchFamily="34" charset="0"/>
              </a:rPr>
              <a:t>1 </a:t>
            </a:r>
            <a:r>
              <a:rPr lang="en-IN" dirty="0">
                <a:latin typeface="Calibri" pitchFamily="34" charset="0"/>
                <a:cs typeface="Calibri" pitchFamily="34" charset="0"/>
              </a:rPr>
              <a:t>hidden and 1 output layer. </a:t>
            </a:r>
          </a:p>
          <a:p>
            <a:r>
              <a:rPr lang="en-IN" dirty="0" smtClean="0">
                <a:latin typeface="Calibri" pitchFamily="34" charset="0"/>
                <a:cs typeface="Calibri" pitchFamily="34" charset="0"/>
              </a:rPr>
              <a:t>Hidden </a:t>
            </a:r>
            <a:r>
              <a:rPr lang="en-IN" dirty="0">
                <a:latin typeface="Calibri" pitchFamily="34" charset="0"/>
                <a:cs typeface="Calibri" pitchFamily="34" charset="0"/>
              </a:rPr>
              <a:t>layer consists of 2 neuron. Output layer consists of 7 neurons. </a:t>
            </a:r>
          </a:p>
          <a:p>
            <a:r>
              <a:rPr lang="en-IN" dirty="0" err="1" smtClean="0">
                <a:latin typeface="Calibri" pitchFamily="34" charset="0"/>
                <a:cs typeface="Calibri" pitchFamily="34" charset="0"/>
              </a:rPr>
              <a:t>Tanh</a:t>
            </a:r>
            <a:r>
              <a:rPr lang="en-IN" dirty="0" smtClean="0">
                <a:latin typeface="Calibri" pitchFamily="34" charset="0"/>
                <a:cs typeface="Calibri" pitchFamily="34" charset="0"/>
              </a:rPr>
              <a:t> </a:t>
            </a:r>
            <a:r>
              <a:rPr lang="en-IN" dirty="0">
                <a:latin typeface="Calibri" pitchFamily="34" charset="0"/>
                <a:cs typeface="Calibri" pitchFamily="34" charset="0"/>
              </a:rPr>
              <a:t>activation function is used. </a:t>
            </a:r>
            <a:endParaRPr lang="en-IN" dirty="0" smtClean="0">
              <a:latin typeface="Calibri" pitchFamily="34" charset="0"/>
              <a:cs typeface="Calibri" pitchFamily="34" charset="0"/>
            </a:endParaRPr>
          </a:p>
          <a:p>
            <a:r>
              <a:rPr lang="en-IN" dirty="0" smtClean="0">
                <a:latin typeface="Calibri" pitchFamily="34" charset="0"/>
                <a:cs typeface="Calibri" pitchFamily="34" charset="0"/>
              </a:rPr>
              <a:t>Our </a:t>
            </a:r>
            <a:r>
              <a:rPr lang="en-IN" dirty="0">
                <a:latin typeface="Calibri" pitchFamily="34" charset="0"/>
                <a:cs typeface="Calibri" pitchFamily="34" charset="0"/>
              </a:rPr>
              <a:t>aim is to get output equal to target. </a:t>
            </a:r>
          </a:p>
          <a:p>
            <a:r>
              <a:rPr lang="en-IN" dirty="0">
                <a:latin typeface="Calibri" pitchFamily="34" charset="0"/>
                <a:cs typeface="Calibri" pitchFamily="34" charset="0"/>
              </a:rPr>
              <a:t>Using back propagation algorithm all weights and bias are updated. </a:t>
            </a:r>
          </a:p>
        </p:txBody>
      </p:sp>
    </p:spTree>
    <p:extLst>
      <p:ext uri="{BB962C8B-B14F-4D97-AF65-F5344CB8AC3E}">
        <p14:creationId xmlns:p14="http://schemas.microsoft.com/office/powerpoint/2010/main" val="399998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715" y="662188"/>
            <a:ext cx="10972800" cy="1066800"/>
          </a:xfrm>
        </p:spPr>
        <p:txBody>
          <a:bodyPr/>
          <a:lstStyle/>
          <a:p>
            <a:r>
              <a:rPr lang="en-IN" dirty="0" smtClean="0"/>
              <a:t>FLOWCHART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34" y="1493949"/>
            <a:ext cx="9523879" cy="489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91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23" y="356344"/>
            <a:ext cx="10972800" cy="1066800"/>
          </a:xfrm>
        </p:spPr>
        <p:txBody>
          <a:bodyPr/>
          <a:lstStyle/>
          <a:p>
            <a:r>
              <a:rPr lang="en-US" dirty="0" smtClean="0"/>
              <a:t>LITERATURE SURVEY</a:t>
            </a:r>
            <a:endParaRPr lang="en-US" dirty="0"/>
          </a:p>
        </p:txBody>
      </p:sp>
      <p:sp>
        <p:nvSpPr>
          <p:cNvPr id="3" name="Content Placeholder 2"/>
          <p:cNvSpPr>
            <a:spLocks noGrp="1"/>
          </p:cNvSpPr>
          <p:nvPr>
            <p:ph idx="1"/>
          </p:nvPr>
        </p:nvSpPr>
        <p:spPr>
          <a:xfrm>
            <a:off x="128789" y="1262131"/>
            <a:ext cx="11771290" cy="4778062"/>
          </a:xfrm>
        </p:spPr>
        <p:txBody>
          <a:bodyPr>
            <a:noAutofit/>
          </a:bodyPr>
          <a:lstStyle/>
          <a:p>
            <a:r>
              <a:rPr lang="en-IN" sz="2400" dirty="0" smtClean="0">
                <a:latin typeface="Calibri" pitchFamily="34" charset="0"/>
                <a:cs typeface="Calibri" pitchFamily="34" charset="0"/>
              </a:rPr>
              <a:t>Paper 1:</a:t>
            </a:r>
          </a:p>
          <a:p>
            <a:pPr marL="109728" indent="0">
              <a:buNone/>
            </a:pPr>
            <a:r>
              <a:rPr lang="en-IN" sz="2400" dirty="0" smtClean="0">
                <a:latin typeface="Calibri" pitchFamily="34" charset="0"/>
                <a:cs typeface="Calibri" pitchFamily="34" charset="0"/>
              </a:rPr>
              <a:t>When </a:t>
            </a:r>
            <a:r>
              <a:rPr lang="en-IN" sz="2400" dirty="0">
                <a:latin typeface="Calibri" pitchFamily="34" charset="0"/>
                <a:cs typeface="Calibri" pitchFamily="34" charset="0"/>
              </a:rPr>
              <a:t>a vehicle passes the microphone the recorded acoustic signal shows a peak in energy. The energy contour is smoothed and peaks are automatically located for detection of vehicle sound signal. Mel frequency </a:t>
            </a:r>
            <a:r>
              <a:rPr lang="en-IN" sz="2400" dirty="0" err="1">
                <a:latin typeface="Calibri" pitchFamily="34" charset="0"/>
                <a:cs typeface="Calibri" pitchFamily="34" charset="0"/>
              </a:rPr>
              <a:t>cepstral</a:t>
            </a:r>
            <a:r>
              <a:rPr lang="en-IN" sz="2400" dirty="0">
                <a:latin typeface="Calibri" pitchFamily="34" charset="0"/>
                <a:cs typeface="Calibri" pitchFamily="34" charset="0"/>
              </a:rPr>
              <a:t> coefficients are extracted for detection the regions around detected peaks. The feature vectors are used for training ANN/KNN classifiers</a:t>
            </a:r>
            <a:r>
              <a:rPr lang="en-IN" sz="2400" dirty="0" smtClean="0">
                <a:latin typeface="Calibri" pitchFamily="34" charset="0"/>
                <a:cs typeface="Calibri" pitchFamily="34" charset="0"/>
              </a:rPr>
              <a:t>.</a:t>
            </a:r>
            <a:endParaRPr lang="en-IN" sz="2400" dirty="0">
              <a:latin typeface="Calibri" pitchFamily="34" charset="0"/>
              <a:cs typeface="Calibri" pitchFamily="34" charset="0"/>
            </a:endParaRPr>
          </a:p>
          <a:p>
            <a:r>
              <a:rPr lang="en-IN" sz="2400" dirty="0" smtClean="0">
                <a:latin typeface="Calibri" pitchFamily="34" charset="0"/>
                <a:cs typeface="Calibri" pitchFamily="34" charset="0"/>
              </a:rPr>
              <a:t>Paper 2:</a:t>
            </a:r>
          </a:p>
          <a:p>
            <a:pPr marL="109728" indent="0">
              <a:buNone/>
            </a:pPr>
            <a:r>
              <a:rPr lang="en-IN" sz="2400" dirty="0" smtClean="0">
                <a:latin typeface="Calibri" pitchFamily="34" charset="0"/>
                <a:cs typeface="Calibri" pitchFamily="34" charset="0"/>
              </a:rPr>
              <a:t>Sound </a:t>
            </a:r>
            <a:r>
              <a:rPr lang="en-IN" sz="2400" dirty="0">
                <a:latin typeface="Calibri" pitchFamily="34" charset="0"/>
                <a:cs typeface="Calibri" pitchFamily="34" charset="0"/>
              </a:rPr>
              <a:t>emitted by vehicles are captured for a two lane undivided road carrying moderate traffic. Simultaneous arrival of different types vehicles, overtaking at the study location, sound of horns, </a:t>
            </a:r>
            <a:r>
              <a:rPr lang="en-IN" sz="2400" dirty="0" smtClean="0">
                <a:latin typeface="Calibri" pitchFamily="34" charset="0"/>
                <a:cs typeface="Calibri" pitchFamily="34" charset="0"/>
              </a:rPr>
              <a:t>continuous </a:t>
            </a:r>
            <a:r>
              <a:rPr lang="en-IN" sz="2400" dirty="0">
                <a:latin typeface="Calibri" pitchFamily="34" charset="0"/>
                <a:cs typeface="Calibri" pitchFamily="34" charset="0"/>
              </a:rPr>
              <a:t>high energy noises on the back ground are the different challenges encountered in the data collection. Different features were explored out of which smoothed log energy was found to be useful for automatic vehicle detection by locating peaks. Mel-frequency </a:t>
            </a:r>
            <a:r>
              <a:rPr lang="en-IN" sz="2400" dirty="0" err="1">
                <a:latin typeface="Calibri" pitchFamily="34" charset="0"/>
                <a:cs typeface="Calibri" pitchFamily="34" charset="0"/>
              </a:rPr>
              <a:t>ceptral</a:t>
            </a:r>
            <a:r>
              <a:rPr lang="en-IN" sz="2400" dirty="0">
                <a:latin typeface="Calibri" pitchFamily="34" charset="0"/>
                <a:cs typeface="Calibri" pitchFamily="34" charset="0"/>
              </a:rPr>
              <a:t> coefficients extracted from fixed regions around the detected peaks along with the manual vehicle labels are utilised to train an Artificial Neural Network (ANN)</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12895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206" y="974416"/>
            <a:ext cx="10972800" cy="4325112"/>
          </a:xfrm>
        </p:spPr>
        <p:txBody>
          <a:bodyPr>
            <a:normAutofit fontScale="92500"/>
          </a:bodyPr>
          <a:lstStyle/>
          <a:p>
            <a:r>
              <a:rPr lang="en-IN" dirty="0">
                <a:latin typeface="Calibri" pitchFamily="34" charset="0"/>
                <a:cs typeface="Calibri" pitchFamily="34" charset="0"/>
              </a:rPr>
              <a:t>Paper </a:t>
            </a:r>
            <a:r>
              <a:rPr lang="en-IN">
                <a:latin typeface="Calibri" pitchFamily="34" charset="0"/>
                <a:cs typeface="Calibri" pitchFamily="34" charset="0"/>
              </a:rPr>
              <a:t>3</a:t>
            </a:r>
            <a:r>
              <a:rPr lang="en-IN" smtClean="0">
                <a:latin typeface="Calibri" pitchFamily="34" charset="0"/>
                <a:cs typeface="Calibri" pitchFamily="34" charset="0"/>
              </a:rPr>
              <a:t>:</a:t>
            </a:r>
          </a:p>
          <a:p>
            <a:endParaRPr lang="en-IN" dirty="0" smtClean="0">
              <a:latin typeface="Calibri" pitchFamily="34" charset="0"/>
              <a:cs typeface="Calibri" pitchFamily="34" charset="0"/>
            </a:endParaRPr>
          </a:p>
          <a:p>
            <a:pPr marL="109728" indent="0">
              <a:buNone/>
            </a:pPr>
            <a:r>
              <a:rPr lang="en-IN" dirty="0" smtClean="0">
                <a:latin typeface="Calibri" pitchFamily="34" charset="0"/>
                <a:cs typeface="Calibri" pitchFamily="34" charset="0"/>
              </a:rPr>
              <a:t>An </a:t>
            </a:r>
            <a:r>
              <a:rPr lang="en-IN" dirty="0">
                <a:latin typeface="Calibri" pitchFamily="34" charset="0"/>
                <a:cs typeface="Calibri" pitchFamily="34" charset="0"/>
              </a:rPr>
              <a:t>investigation of acoustic features relating to vehicular traffic on roadways is reported. Computable features that relate to the type of vehicle and state of motion can be useful in monitoring traffic congestion. In the present work, different vehicles, broadly classified into two, three wheelers and heavy vehicle, are studied for their acoustic signatures. A source filter model of engine sound is used to derive suitable features. The performance of formant based features is compared with that of Mel-frequency </a:t>
            </a:r>
            <a:r>
              <a:rPr lang="en-IN" dirty="0" err="1">
                <a:latin typeface="Calibri" pitchFamily="34" charset="0"/>
                <a:cs typeface="Calibri" pitchFamily="34" charset="0"/>
              </a:rPr>
              <a:t>cepstral</a:t>
            </a:r>
            <a:r>
              <a:rPr lang="en-IN" dirty="0">
                <a:latin typeface="Calibri" pitchFamily="34" charset="0"/>
                <a:cs typeface="Calibri" pitchFamily="34" charset="0"/>
              </a:rPr>
              <a:t> coefficients (MFCC) via a k-NN classifier on a manually labelled database of traffic sounds. </a:t>
            </a:r>
          </a:p>
        </p:txBody>
      </p:sp>
    </p:spTree>
    <p:extLst>
      <p:ext uri="{BB962C8B-B14F-4D97-AF65-F5344CB8AC3E}">
        <p14:creationId xmlns:p14="http://schemas.microsoft.com/office/powerpoint/2010/main" val="350543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48" y="795271"/>
            <a:ext cx="10972800" cy="1066800"/>
          </a:xfrm>
        </p:spPr>
        <p:txBody>
          <a:bodyPr/>
          <a:lstStyle/>
          <a:p>
            <a:r>
              <a:rPr lang="en-IN" dirty="0" smtClean="0"/>
              <a:t>REFERENCES</a:t>
            </a:r>
            <a:endParaRPr lang="en-IN" dirty="0"/>
          </a:p>
        </p:txBody>
      </p:sp>
      <p:sp>
        <p:nvSpPr>
          <p:cNvPr id="3" name="Content Placeholder 2"/>
          <p:cNvSpPr>
            <a:spLocks noGrp="1"/>
          </p:cNvSpPr>
          <p:nvPr>
            <p:ph idx="1"/>
          </p:nvPr>
        </p:nvSpPr>
        <p:spPr>
          <a:xfrm>
            <a:off x="609600" y="2004725"/>
            <a:ext cx="10972800" cy="4325112"/>
          </a:xfrm>
        </p:spPr>
        <p:txBody>
          <a:bodyPr>
            <a:normAutofit/>
          </a:bodyPr>
          <a:lstStyle/>
          <a:p>
            <a:r>
              <a:rPr lang="en-IN" sz="2400" dirty="0">
                <a:latin typeface="Calibri" pitchFamily="34" charset="0"/>
                <a:cs typeface="Calibri" pitchFamily="34" charset="0"/>
              </a:rPr>
              <a:t>George, </a:t>
            </a:r>
            <a:r>
              <a:rPr lang="en-IN" sz="2400" dirty="0" err="1">
                <a:latin typeface="Calibri" pitchFamily="34" charset="0"/>
                <a:cs typeface="Calibri" pitchFamily="34" charset="0"/>
              </a:rPr>
              <a:t>Jobin</a:t>
            </a:r>
            <a:r>
              <a:rPr lang="en-IN" sz="2400" dirty="0">
                <a:latin typeface="Calibri" pitchFamily="34" charset="0"/>
                <a:cs typeface="Calibri" pitchFamily="34" charset="0"/>
              </a:rPr>
              <a:t> &amp; Mary, </a:t>
            </a:r>
            <a:r>
              <a:rPr lang="en-IN" sz="2400" dirty="0" err="1">
                <a:latin typeface="Calibri" pitchFamily="34" charset="0"/>
                <a:cs typeface="Calibri" pitchFamily="34" charset="0"/>
              </a:rPr>
              <a:t>Leena</a:t>
            </a:r>
            <a:r>
              <a:rPr lang="en-IN" sz="2400" dirty="0">
                <a:latin typeface="Calibri" pitchFamily="34" charset="0"/>
                <a:cs typeface="Calibri" pitchFamily="34" charset="0"/>
              </a:rPr>
              <a:t> &amp; S., </a:t>
            </a:r>
            <a:r>
              <a:rPr lang="en-IN" sz="2400" dirty="0" err="1">
                <a:latin typeface="Calibri" pitchFamily="34" charset="0"/>
                <a:cs typeface="Calibri" pitchFamily="34" charset="0"/>
              </a:rPr>
              <a:t>Riyas</a:t>
            </a:r>
            <a:r>
              <a:rPr lang="en-IN" sz="2400" dirty="0">
                <a:latin typeface="Calibri" pitchFamily="34" charset="0"/>
                <a:cs typeface="Calibri" pitchFamily="34" charset="0"/>
              </a:rPr>
              <a:t>. (2013). Vehicle Detection and Classification From Acoustic Signal Using ANN and KNN. 2013 International Conference on Control Communication and Computing, ICCC 2013. 10.1109/ICCC.2013.6731694. </a:t>
            </a:r>
            <a:endParaRPr lang="en-IN" sz="2400" dirty="0" smtClean="0">
              <a:latin typeface="Calibri" pitchFamily="34" charset="0"/>
              <a:cs typeface="Calibri" pitchFamily="34" charset="0"/>
            </a:endParaRPr>
          </a:p>
          <a:p>
            <a:endParaRPr lang="en-IN" sz="2400" dirty="0" smtClean="0">
              <a:latin typeface="Calibri" pitchFamily="34" charset="0"/>
              <a:cs typeface="Calibri" pitchFamily="34" charset="0"/>
            </a:endParaRPr>
          </a:p>
          <a:p>
            <a:r>
              <a:rPr lang="en-IN" sz="2400" dirty="0">
                <a:latin typeface="Calibri" pitchFamily="34" charset="0"/>
                <a:cs typeface="Calibri" pitchFamily="34" charset="0"/>
              </a:rPr>
              <a:t>George, </a:t>
            </a:r>
            <a:r>
              <a:rPr lang="en-IN" sz="2400" dirty="0" err="1">
                <a:latin typeface="Calibri" pitchFamily="34" charset="0"/>
                <a:cs typeface="Calibri" pitchFamily="34" charset="0"/>
              </a:rPr>
              <a:t>Jobin</a:t>
            </a:r>
            <a:r>
              <a:rPr lang="en-IN" sz="2400" dirty="0">
                <a:latin typeface="Calibri" pitchFamily="34" charset="0"/>
                <a:cs typeface="Calibri" pitchFamily="34" charset="0"/>
              </a:rPr>
              <a:t> &amp; Cyril, </a:t>
            </a:r>
            <a:r>
              <a:rPr lang="en-IN" sz="2400" dirty="0" err="1">
                <a:latin typeface="Calibri" pitchFamily="34" charset="0"/>
                <a:cs typeface="Calibri" pitchFamily="34" charset="0"/>
              </a:rPr>
              <a:t>Anila</a:t>
            </a:r>
            <a:r>
              <a:rPr lang="en-IN" sz="2400" dirty="0">
                <a:latin typeface="Calibri" pitchFamily="34" charset="0"/>
                <a:cs typeface="Calibri" pitchFamily="34" charset="0"/>
              </a:rPr>
              <a:t> &amp; </a:t>
            </a:r>
            <a:r>
              <a:rPr lang="en-IN" sz="2400" dirty="0" err="1">
                <a:latin typeface="Calibri" pitchFamily="34" charset="0"/>
                <a:cs typeface="Calibri" pitchFamily="34" charset="0"/>
              </a:rPr>
              <a:t>Koshy</a:t>
            </a:r>
            <a:r>
              <a:rPr lang="en-IN" sz="2400" dirty="0">
                <a:latin typeface="Calibri" pitchFamily="34" charset="0"/>
                <a:cs typeface="Calibri" pitchFamily="34" charset="0"/>
              </a:rPr>
              <a:t>, </a:t>
            </a:r>
            <a:r>
              <a:rPr lang="en-IN" sz="2400" dirty="0" err="1">
                <a:latin typeface="Calibri" pitchFamily="34" charset="0"/>
                <a:cs typeface="Calibri" pitchFamily="34" charset="0"/>
              </a:rPr>
              <a:t>Bino</a:t>
            </a:r>
            <a:r>
              <a:rPr lang="en-IN" sz="2400" dirty="0">
                <a:latin typeface="Calibri" pitchFamily="34" charset="0"/>
                <a:cs typeface="Calibri" pitchFamily="34" charset="0"/>
              </a:rPr>
              <a:t> &amp; Mary, </a:t>
            </a:r>
            <a:r>
              <a:rPr lang="en-IN" sz="2400" dirty="0" err="1">
                <a:latin typeface="Calibri" pitchFamily="34" charset="0"/>
                <a:cs typeface="Calibri" pitchFamily="34" charset="0"/>
              </a:rPr>
              <a:t>Leena</a:t>
            </a:r>
            <a:r>
              <a:rPr lang="en-IN" sz="2400" dirty="0">
                <a:latin typeface="Calibri" pitchFamily="34" charset="0"/>
                <a:cs typeface="Calibri" pitchFamily="34" charset="0"/>
              </a:rPr>
              <a:t>. (2013). Exploring Sound Signature for Vehicle Detection and Classification Using ANN. International Journal on Soft Computing. 4. 10.5121/ijsc.2013.4203. </a:t>
            </a:r>
            <a:endParaRPr lang="en-IN" sz="2400" dirty="0" smtClean="0">
              <a:latin typeface="Calibri" pitchFamily="34" charset="0"/>
              <a:cs typeface="Calibri" pitchFamily="34" charset="0"/>
            </a:endParaRPr>
          </a:p>
          <a:p>
            <a:endParaRPr lang="en-IN" sz="2400" dirty="0" smtClean="0">
              <a:latin typeface="Calibri" pitchFamily="34" charset="0"/>
              <a:cs typeface="Calibri" pitchFamily="34" charset="0"/>
            </a:endParaRPr>
          </a:p>
          <a:p>
            <a:r>
              <a:rPr lang="en-IN" sz="2400" dirty="0">
                <a:latin typeface="Calibri" pitchFamily="34" charset="0"/>
                <a:cs typeface="Calibri" pitchFamily="34" charset="0"/>
              </a:rPr>
              <a:t>Nikhil </a:t>
            </a:r>
            <a:r>
              <a:rPr lang="en-IN" sz="2400" dirty="0" err="1">
                <a:latin typeface="Calibri" pitchFamily="34" charset="0"/>
                <a:cs typeface="Calibri" pitchFamily="34" charset="0"/>
              </a:rPr>
              <a:t>Bhave</a:t>
            </a:r>
            <a:r>
              <a:rPr lang="en-IN" sz="2400" dirty="0">
                <a:latin typeface="Calibri" pitchFamily="34" charset="0"/>
                <a:cs typeface="Calibri" pitchFamily="34" charset="0"/>
              </a:rPr>
              <a:t> and </a:t>
            </a:r>
            <a:r>
              <a:rPr lang="en-IN" sz="2400" dirty="0" err="1">
                <a:latin typeface="Calibri" pitchFamily="34" charset="0"/>
                <a:cs typeface="Calibri" pitchFamily="34" charset="0"/>
              </a:rPr>
              <a:t>Preeti</a:t>
            </a:r>
            <a:r>
              <a:rPr lang="en-IN" sz="2400" dirty="0">
                <a:latin typeface="Calibri" pitchFamily="34" charset="0"/>
                <a:cs typeface="Calibri" pitchFamily="34" charset="0"/>
              </a:rPr>
              <a:t> </a:t>
            </a:r>
            <a:r>
              <a:rPr lang="en-IN" sz="2400" dirty="0" err="1" smtClean="0">
                <a:latin typeface="Calibri" pitchFamily="34" charset="0"/>
                <a:cs typeface="Calibri" pitchFamily="34" charset="0"/>
              </a:rPr>
              <a:t>Rao</a:t>
            </a:r>
            <a:r>
              <a:rPr lang="en-IN" sz="2400" dirty="0">
                <a:latin typeface="Calibri" pitchFamily="34" charset="0"/>
                <a:cs typeface="Calibri" pitchFamily="34" charset="0"/>
              </a:rPr>
              <a:t>.(2011) </a:t>
            </a:r>
            <a:r>
              <a:rPr lang="en-IN" sz="2400" dirty="0" smtClean="0">
                <a:latin typeface="Calibri" pitchFamily="34" charset="0"/>
                <a:cs typeface="Calibri" pitchFamily="34" charset="0"/>
              </a:rPr>
              <a:t>Vehicle engine sound analysis applied to traffic </a:t>
            </a:r>
            <a:r>
              <a:rPr lang="en-IN" sz="2400" dirty="0">
                <a:latin typeface="Calibri" pitchFamily="34" charset="0"/>
                <a:cs typeface="Calibri" pitchFamily="34" charset="0"/>
              </a:rPr>
              <a:t>congestion estimation. </a:t>
            </a:r>
            <a:r>
              <a:rPr lang="en-IN" sz="2400" dirty="0" smtClean="0">
                <a:latin typeface="Calibri" pitchFamily="34" charset="0"/>
                <a:cs typeface="Calibri" pitchFamily="34" charset="0"/>
              </a:rPr>
              <a:t>CMMR/FRSM.</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2625284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296</TotalTime>
  <Words>639</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Urban</vt:lpstr>
      <vt:lpstr>Neural Networks and Fuzzy Control(ECE3009)</vt:lpstr>
      <vt:lpstr>GROUP MEMBERS</vt:lpstr>
      <vt:lpstr>ABSTRACT</vt:lpstr>
      <vt:lpstr>INTRODUCTION</vt:lpstr>
      <vt:lpstr>METHODOLOGY</vt:lpstr>
      <vt:lpstr>FLOWCHART</vt:lpstr>
      <vt:lpstr>LITERATURE SURVEY</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Start-Up Management</dc:title>
  <dc:creator>ashwi</dc:creator>
  <cp:lastModifiedBy>HP</cp:lastModifiedBy>
  <cp:revision>25</cp:revision>
  <dcterms:created xsi:type="dcterms:W3CDTF">2019-08-29T07:44:23Z</dcterms:created>
  <dcterms:modified xsi:type="dcterms:W3CDTF">2020-02-03T02:17:49Z</dcterms:modified>
</cp:coreProperties>
</file>