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7" r:id="rId10"/>
    <p:sldId id="266" r:id="rId11"/>
    <p:sldId id="264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1C15-1BE5-4B1C-965D-A948D8136081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2EBD-AD39-4FCD-A2CD-CE55C0B50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34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1C15-1BE5-4B1C-965D-A948D8136081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2EBD-AD39-4FCD-A2CD-CE55C0B50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21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1C15-1BE5-4B1C-965D-A948D8136081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2EBD-AD39-4FCD-A2CD-CE55C0B50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82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1C15-1BE5-4B1C-965D-A948D8136081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2EBD-AD39-4FCD-A2CD-CE55C0B50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86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1C15-1BE5-4B1C-965D-A948D8136081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2EBD-AD39-4FCD-A2CD-CE55C0B50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97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1C15-1BE5-4B1C-965D-A948D8136081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2EBD-AD39-4FCD-A2CD-CE55C0B50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40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1C15-1BE5-4B1C-965D-A948D8136081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2EBD-AD39-4FCD-A2CD-CE55C0B50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89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1C15-1BE5-4B1C-965D-A948D8136081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2EBD-AD39-4FCD-A2CD-CE55C0B50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88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1C15-1BE5-4B1C-965D-A948D8136081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2EBD-AD39-4FCD-A2CD-CE55C0B50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27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1C15-1BE5-4B1C-965D-A948D8136081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2EBD-AD39-4FCD-A2CD-CE55C0B50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36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1C15-1BE5-4B1C-965D-A948D8136081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2EBD-AD39-4FCD-A2CD-CE55C0B50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55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31C15-1BE5-4B1C-965D-A948D8136081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C2EBD-AD39-4FCD-A2CD-CE55C0B50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14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rchanab.saxena@gmail.com" TargetMode="External"/><Relationship Id="rId2" Type="http://schemas.openxmlformats.org/officeDocument/2006/relationships/hyperlink" Target="mailto:archanabsaxen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logger.googleusercontent.com/img/b/R29vZ2xl/AVvXsEg58BOmZ2VE9x2IdNXpiZPZYosKOhcG1xIcmyNegreffGYo7g-0_IXonsCJN5ChpsZrJ903zFYJJcRQGZZR866yn48Pe0fUt3nl9iUT6jsB6CfaXod7beuOsAsyRBw-wnrHPbeq0SMawS0/s1600/hibernate-orm-mapping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Java Based Frameworks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Archana</a:t>
            </a:r>
            <a:r>
              <a:rPr lang="en-IN" dirty="0" smtClean="0"/>
              <a:t> B </a:t>
            </a:r>
            <a:r>
              <a:rPr lang="en-IN" dirty="0" err="1" smtClean="0"/>
              <a:t>Saxena</a:t>
            </a:r>
            <a:r>
              <a:rPr lang="en-IN" dirty="0" smtClean="0"/>
              <a:t>, Professor, Department of IT</a:t>
            </a:r>
          </a:p>
          <a:p>
            <a:r>
              <a:rPr lang="en-IN" dirty="0" smtClean="0">
                <a:hlinkClick r:id="rId2"/>
              </a:rPr>
              <a:t>archanabsaxena@gmail.com</a:t>
            </a:r>
            <a:r>
              <a:rPr lang="en-IN" dirty="0" smtClean="0"/>
              <a:t>, </a:t>
            </a:r>
            <a:r>
              <a:rPr lang="en-IN" dirty="0" smtClean="0">
                <a:hlinkClick r:id="rId3"/>
              </a:rPr>
              <a:t>archanab.saxena@gmail.com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3650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Libraries Vs API’s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43289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b="1" dirty="0" smtClean="0"/>
              <a:t>API(Application Programing Interface)</a:t>
            </a:r>
          </a:p>
          <a:p>
            <a:pPr algn="just"/>
            <a:r>
              <a:rPr lang="en-US" dirty="0" smtClean="0"/>
              <a:t>An </a:t>
            </a:r>
            <a:r>
              <a:rPr lang="en-US" dirty="0"/>
              <a:t>API is an Application Programming Interface. It is a set of clearly defined methods of communication between different software components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Example: Google GPS API/Location API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86489" y="1690688"/>
            <a:ext cx="40432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/>
              <a:t>Library</a:t>
            </a:r>
          </a:p>
          <a:p>
            <a:r>
              <a:rPr lang="en-US" dirty="0"/>
              <a:t> A library is a collection of already written code that can be used to perform various tasks. </a:t>
            </a:r>
            <a:endParaRPr lang="en-US" dirty="0" smtClean="0"/>
          </a:p>
          <a:p>
            <a:r>
              <a:rPr lang="en-US" dirty="0"/>
              <a:t>An API may provide the functionality to a </a:t>
            </a:r>
            <a:r>
              <a:rPr lang="en-US" dirty="0" smtClean="0"/>
              <a:t>library.</a:t>
            </a:r>
          </a:p>
          <a:p>
            <a:pPr marL="0" indent="0">
              <a:buNone/>
            </a:pPr>
            <a:r>
              <a:rPr lang="en-US" dirty="0" smtClean="0"/>
              <a:t>Example : C++ STL (Standard Template Library)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98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975"/>
            <a:ext cx="10515600" cy="4085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Types of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4573"/>
            <a:ext cx="10515600" cy="564239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Web application development framework</a:t>
            </a:r>
          </a:p>
          <a:p>
            <a:pPr lvl="1"/>
            <a:r>
              <a:rPr lang="en-IN" dirty="0" smtClean="0"/>
              <a:t>Django is a python based framework.</a:t>
            </a:r>
          </a:p>
          <a:p>
            <a:pPr lvl="1"/>
            <a:r>
              <a:rPr lang="en-IN" dirty="0" smtClean="0"/>
              <a:t>Express is backend web application framework</a:t>
            </a:r>
          </a:p>
          <a:p>
            <a:pPr lvl="1"/>
            <a:r>
              <a:rPr lang="en-IN" dirty="0" smtClean="0"/>
              <a:t>Ruby on rails is server side web application framework</a:t>
            </a:r>
          </a:p>
          <a:p>
            <a:pPr lvl="1"/>
            <a:r>
              <a:rPr lang="en-IN" dirty="0" smtClean="0"/>
              <a:t>Angular is type script based web application framework</a:t>
            </a:r>
          </a:p>
          <a:p>
            <a:pPr lvl="1"/>
            <a:r>
              <a:rPr lang="en-IN" dirty="0" err="1" smtClean="0"/>
              <a:t>Laravel</a:t>
            </a:r>
            <a:r>
              <a:rPr lang="en-IN" dirty="0" smtClean="0"/>
              <a:t> is a </a:t>
            </a:r>
            <a:r>
              <a:rPr lang="en-IN" dirty="0" err="1" smtClean="0"/>
              <a:t>php</a:t>
            </a:r>
            <a:r>
              <a:rPr lang="en-IN" dirty="0" smtClean="0"/>
              <a:t> framework for building web application</a:t>
            </a:r>
          </a:p>
          <a:p>
            <a:r>
              <a:rPr lang="en-IN" dirty="0" smtClean="0"/>
              <a:t>Data science frameworks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is a free and open-source software library for machine learning and artificial </a:t>
            </a:r>
            <a:r>
              <a:rPr lang="en-US" dirty="0" smtClean="0"/>
              <a:t>intelligence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is a library for the Python programming language, </a:t>
            </a:r>
            <a:endParaRPr lang="en-IN" dirty="0" smtClean="0"/>
          </a:p>
          <a:p>
            <a:r>
              <a:rPr lang="en-IN" dirty="0" smtClean="0"/>
              <a:t>Mobile application Development frameworks</a:t>
            </a:r>
          </a:p>
          <a:p>
            <a:pPr lvl="1"/>
            <a:r>
              <a:rPr lang="en-IN" dirty="0" smtClean="0"/>
              <a:t>React Native</a:t>
            </a:r>
          </a:p>
          <a:p>
            <a:pPr lvl="1"/>
            <a:r>
              <a:rPr lang="en-IN" dirty="0" err="1" smtClean="0"/>
              <a:t>Jquery</a:t>
            </a:r>
            <a:r>
              <a:rPr lang="en-IN" dirty="0" smtClean="0"/>
              <a:t> Mobile</a:t>
            </a:r>
          </a:p>
          <a:p>
            <a:pPr lvl="1"/>
            <a:r>
              <a:rPr lang="en-IN" dirty="0" smtClean="0"/>
              <a:t>Flutter</a:t>
            </a:r>
          </a:p>
          <a:p>
            <a:pPr lvl="1"/>
            <a:r>
              <a:rPr lang="en-IN" dirty="0" smtClean="0"/>
              <a:t>Ionic</a:t>
            </a:r>
          </a:p>
          <a:p>
            <a:r>
              <a:rPr lang="en-IN" dirty="0" smtClean="0"/>
              <a:t>Content management framework</a:t>
            </a:r>
          </a:p>
          <a:p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5256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"/>
            <a:ext cx="10515600" cy="599408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Enterprise level application is a large –scale software solution designed  to operate in a corporate environment ex: business/ government </a:t>
            </a:r>
          </a:p>
          <a:p>
            <a:r>
              <a:rPr lang="en-IN" dirty="0" smtClean="0"/>
              <a:t>These applications are sophisticated and aims to streamline and automate various processes with organization to complete complex operations.</a:t>
            </a:r>
          </a:p>
          <a:p>
            <a:r>
              <a:rPr lang="en-IN" dirty="0" smtClean="0"/>
              <a:t>Java EE (Enterprise Edition) is a set of specifications that provide a standard for developing enterprise level application.</a:t>
            </a:r>
          </a:p>
          <a:p>
            <a:r>
              <a:rPr lang="en-IN" dirty="0" smtClean="0"/>
              <a:t>Java EE uses various technologies:</a:t>
            </a:r>
          </a:p>
          <a:p>
            <a:pPr lvl="1"/>
            <a:r>
              <a:rPr lang="en-IN" dirty="0" smtClean="0"/>
              <a:t>Servlets</a:t>
            </a:r>
          </a:p>
          <a:p>
            <a:pPr lvl="1"/>
            <a:r>
              <a:rPr lang="en-IN" dirty="0" smtClean="0"/>
              <a:t>JSP (Java Server Pages)</a:t>
            </a:r>
          </a:p>
          <a:p>
            <a:pPr lvl="1"/>
            <a:r>
              <a:rPr lang="en-IN" dirty="0" smtClean="0"/>
              <a:t>Enterprise Java Beans   </a:t>
            </a:r>
          </a:p>
          <a:p>
            <a:r>
              <a:rPr lang="en-IN" dirty="0" smtClean="0"/>
              <a:t>Java EE is very good but complex and heavy, to solve these issues Spring framework was introduced in 2003.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032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Java Base framework: Hibernate</a:t>
            </a:r>
            <a:br>
              <a:rPr lang="en-IN" sz="3200" dirty="0" smtClean="0"/>
            </a:br>
            <a:r>
              <a:rPr lang="en-IN" sz="3200" dirty="0" smtClean="0"/>
              <a:t>[</a:t>
            </a:r>
            <a:r>
              <a:rPr lang="en-IN" sz="2400" dirty="0" smtClean="0"/>
              <a:t>A JPA implementation framework] 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Hibernate is an Object-Relational Mapping (ORM) framework for Java that simplifies database interactions by allowing developers to work with Java objects rather than SQL queries. It provides a way to map Java classes to database tables and supports various database operations through a clean and encapsulated API, making data manipulation easier and reducing boilerplate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145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JPA Jakarta Persistence API /(Java Persistence API)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JPA is just a specification that facilitates object-relational mapping to manage relational data in java application. It provides a platform to work directly with objects instead of SQL statements.</a:t>
            </a:r>
          </a:p>
          <a:p>
            <a:r>
              <a:rPr lang="en-IN" dirty="0" smtClean="0"/>
              <a:t>JPI implementations are:</a:t>
            </a:r>
          </a:p>
          <a:p>
            <a:pPr lvl="1"/>
            <a:r>
              <a:rPr lang="en-IN" dirty="0" smtClean="0"/>
              <a:t>Hibernate</a:t>
            </a:r>
          </a:p>
          <a:p>
            <a:pPr lvl="1"/>
            <a:r>
              <a:rPr lang="en-IN" dirty="0" err="1" smtClean="0"/>
              <a:t>EclipseLink</a:t>
            </a:r>
            <a:endParaRPr lang="en-IN" dirty="0" smtClean="0"/>
          </a:p>
          <a:p>
            <a:pPr lvl="1"/>
            <a:r>
              <a:rPr lang="en-IN" dirty="0" err="1" smtClean="0"/>
              <a:t>TopLink</a:t>
            </a:r>
            <a:endParaRPr lang="en-IN" dirty="0" smtClean="0"/>
          </a:p>
          <a:p>
            <a:pPr lvl="1"/>
            <a:r>
              <a:rPr lang="en-IN" dirty="0" err="1" smtClean="0"/>
              <a:t>MyBatis</a:t>
            </a:r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05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30000"/>
            <a:ext cx="11718388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8700" tIns="45720" rIns="15870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Example: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The diagram below shows an </a:t>
            </a:r>
            <a:r>
              <a:rPr kumimoji="0" lang="en-US" altLang="en-US" sz="2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ORM 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Object-Relational Mapping) tool between the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Student Java class and the student's table in the database.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3D85C6"/>
                </a:solidFill>
                <a:effectLst/>
                <a:latin typeface="-apple-system"/>
                <a:hlinkClick r:id="rId2"/>
              </a:rPr>
              <a:t>  </a:t>
            </a:r>
            <a:endParaRPr kumimoji="0" lang="en-US" altLang="en-US" sz="16900" b="1" i="0" u="none" strike="noStrike" cap="none" normalizeH="0" baseline="0" dirty="0" smtClean="0">
              <a:ln>
                <a:noFill/>
              </a:ln>
              <a:solidFill>
                <a:srgbClr val="3D85C6"/>
              </a:solidFill>
              <a:effectLst/>
              <a:latin typeface="-apple-system"/>
            </a:endParaRPr>
          </a:p>
        </p:txBody>
      </p:sp>
      <p:pic>
        <p:nvPicPr>
          <p:cNvPr id="1026" name="Picture 2" descr="https://blogger.googleusercontent.com/img/b/R29vZ2xl/AVvXsEg58BOmZ2VE9x2IdNXpiZPZYosKOhcG1xIcmyNegreffGYo7g-0_IXonsCJN5ChpsZrJ903zFYJJcRQGZZR866yn48Pe0fUt3nl9iUT6jsB6CfaXod7beuOsAsyRBw-wnrHPbeq0SMawS0/s1600/hibernate-orm-mapping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19" y="1972726"/>
            <a:ext cx="11041837" cy="421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93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068"/>
            <a:ext cx="8412480" cy="68439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36037" y="323557"/>
            <a:ext cx="295421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- JDBC(Java Database Connectivity)</a:t>
            </a:r>
          </a:p>
          <a:p>
            <a:endParaRPr lang="en-IN" sz="2400" dirty="0" smtClean="0"/>
          </a:p>
          <a:p>
            <a:r>
              <a:rPr lang="en-IN" sz="2400" dirty="0" smtClean="0"/>
              <a:t>- JTA (Java Transaction API) handles transaction across  multiple resources in a distributed environment.</a:t>
            </a:r>
          </a:p>
          <a:p>
            <a:endParaRPr lang="en-IN" sz="2400" dirty="0"/>
          </a:p>
          <a:p>
            <a:r>
              <a:rPr lang="en-IN" sz="2400" dirty="0" smtClean="0"/>
              <a:t>JNDI (Java Naming and Directory Interface  ): it is used to configure data source in your application.</a:t>
            </a:r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7101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388" y="2588455"/>
            <a:ext cx="10515600" cy="959168"/>
          </a:xfrm>
        </p:spPr>
        <p:txBody>
          <a:bodyPr/>
          <a:lstStyle/>
          <a:p>
            <a:pPr algn="ctr"/>
            <a:r>
              <a:rPr lang="en-IN" b="1" dirty="0"/>
              <a:t>S</a:t>
            </a:r>
            <a:r>
              <a:rPr lang="en-IN" b="1" dirty="0" smtClean="0"/>
              <a:t>pring Framework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0724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313"/>
            <a:ext cx="10515600" cy="64774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What is a framework?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26" y="1037834"/>
            <a:ext cx="10515600" cy="4351338"/>
          </a:xfrm>
        </p:spPr>
        <p:txBody>
          <a:bodyPr/>
          <a:lstStyle/>
          <a:p>
            <a:r>
              <a:rPr lang="en-IN" dirty="0" smtClean="0"/>
              <a:t>A framework is a layered structure that provides reusable  software components for building applications. It allows you to build various programs  using templates and tools and correlate them without starting from the scratch.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87" y="2630659"/>
            <a:ext cx="9833316" cy="396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2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5813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Libraries Vs frameworks</a:t>
            </a:r>
            <a:br>
              <a:rPr lang="en-IN" dirty="0" smtClean="0"/>
            </a:br>
            <a:r>
              <a:rPr lang="en-IN" sz="2000" dirty="0" smtClean="0"/>
              <a:t>Difference lies in usage and structures of libraries and frameworks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7741" y="858130"/>
            <a:ext cx="4121833" cy="545973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dirty="0" smtClean="0"/>
              <a:t>Frameworks</a:t>
            </a:r>
          </a:p>
          <a:p>
            <a:pPr>
              <a:buFontTx/>
              <a:buChar char="-"/>
            </a:pPr>
            <a:r>
              <a:rPr lang="en-IN" dirty="0" smtClean="0"/>
              <a:t>Framework offers comprehensive solutions for large applications that includes structures and guidelines for building applications.</a:t>
            </a:r>
          </a:p>
          <a:p>
            <a:pPr>
              <a:buFontTx/>
              <a:buChar char="-"/>
            </a:pPr>
            <a:r>
              <a:rPr lang="en-IN" dirty="0" smtClean="0"/>
              <a:t>It dictates the flow of control how different components will interact with one another.</a:t>
            </a:r>
          </a:p>
          <a:p>
            <a:pPr>
              <a:buFontTx/>
              <a:buChar char="-"/>
            </a:pPr>
            <a:r>
              <a:rPr lang="en-IN" dirty="0" smtClean="0"/>
              <a:t>Framework contains API’s , compilers and tools</a:t>
            </a:r>
          </a:p>
          <a:p>
            <a:pPr>
              <a:buFontTx/>
              <a:buChar char="-"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1620" y="1978025"/>
            <a:ext cx="55508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 smtClean="0"/>
              <a:t>Libraries</a:t>
            </a:r>
          </a:p>
          <a:p>
            <a:pPr>
              <a:buFontTx/>
              <a:buChar char="-"/>
            </a:pPr>
            <a:r>
              <a:rPr lang="en-IN" dirty="0" smtClean="0"/>
              <a:t>Library comprises collection of reusable code that developer can call to perform specific task.</a:t>
            </a:r>
          </a:p>
          <a:p>
            <a:pPr>
              <a:buFontTx/>
              <a:buChar char="-"/>
            </a:pPr>
            <a:r>
              <a:rPr lang="en-IN" dirty="0" smtClean="0"/>
              <a:t>Libraries provide functionality that can be reused.</a:t>
            </a:r>
          </a:p>
          <a:p>
            <a:pPr>
              <a:buFontTx/>
              <a:buChar char="-"/>
            </a:pPr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5936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44588" cy="2781688"/>
          </a:xfrm>
          <a:prstGeom prst="rect">
            <a:avLst/>
          </a:prstGeom>
        </p:spPr>
      </p:pic>
      <p:pic>
        <p:nvPicPr>
          <p:cNvPr id="2052" name="Picture 4" descr="Library vs Frameworks ??. Libraries and frameworks are both tools… | by  Abhinav Vinci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977" y="3010486"/>
            <a:ext cx="9341357" cy="380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77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588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Office Theme</vt:lpstr>
      <vt:lpstr>Java Based Frameworks</vt:lpstr>
      <vt:lpstr>Java Base framework: Hibernate [A JPA implementation framework] </vt:lpstr>
      <vt:lpstr>JPA Jakarta Persistence API /(Java Persistence API)</vt:lpstr>
      <vt:lpstr>PowerPoint Presentation</vt:lpstr>
      <vt:lpstr>PowerPoint Presentation</vt:lpstr>
      <vt:lpstr>Spring Framework</vt:lpstr>
      <vt:lpstr>What is a framework?</vt:lpstr>
      <vt:lpstr>Libraries Vs frameworks Difference lies in usage and structures of libraries and frameworks</vt:lpstr>
      <vt:lpstr>PowerPoint Presentation</vt:lpstr>
      <vt:lpstr>Libraries Vs API’s</vt:lpstr>
      <vt:lpstr>Types of framework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Based Frameworks</dc:title>
  <dc:creator>archanab</dc:creator>
  <cp:lastModifiedBy>archanab</cp:lastModifiedBy>
  <cp:revision>19</cp:revision>
  <dcterms:created xsi:type="dcterms:W3CDTF">2024-08-14T04:53:53Z</dcterms:created>
  <dcterms:modified xsi:type="dcterms:W3CDTF">2024-08-14T09:16:08Z</dcterms:modified>
</cp:coreProperties>
</file>