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6" r:id="rId4"/>
    <p:sldId id="297" r:id="rId5"/>
    <p:sldId id="298" r:id="rId6"/>
    <p:sldId id="299" r:id="rId7"/>
    <p:sldId id="301" r:id="rId8"/>
    <p:sldId id="258" r:id="rId9"/>
    <p:sldId id="349" r:id="rId10"/>
    <p:sldId id="288" r:id="rId11"/>
    <p:sldId id="261" r:id="rId12"/>
    <p:sldId id="262" r:id="rId13"/>
    <p:sldId id="302" r:id="rId14"/>
    <p:sldId id="304" r:id="rId15"/>
    <p:sldId id="263" r:id="rId16"/>
    <p:sldId id="303" r:id="rId17"/>
    <p:sldId id="264" r:id="rId18"/>
    <p:sldId id="265" r:id="rId19"/>
    <p:sldId id="305" r:id="rId20"/>
    <p:sldId id="266" r:id="rId21"/>
    <p:sldId id="267" r:id="rId22"/>
    <p:sldId id="268" r:id="rId23"/>
    <p:sldId id="286" r:id="rId24"/>
    <p:sldId id="347" r:id="rId25"/>
    <p:sldId id="348" r:id="rId26"/>
    <p:sldId id="308" r:id="rId27"/>
    <p:sldId id="309" r:id="rId28"/>
    <p:sldId id="310" r:id="rId29"/>
    <p:sldId id="311" r:id="rId30"/>
    <p:sldId id="312" r:id="rId31"/>
    <p:sldId id="313" r:id="rId32"/>
    <p:sldId id="316" r:id="rId33"/>
    <p:sldId id="317" r:id="rId34"/>
    <p:sldId id="318" r:id="rId35"/>
    <p:sldId id="319" r:id="rId36"/>
    <p:sldId id="275" r:id="rId37"/>
    <p:sldId id="306" r:id="rId38"/>
    <p:sldId id="307" r:id="rId39"/>
    <p:sldId id="276" r:id="rId40"/>
    <p:sldId id="277" r:id="rId41"/>
    <p:sldId id="278" r:id="rId42"/>
    <p:sldId id="279" r:id="rId43"/>
    <p:sldId id="340" r:id="rId44"/>
    <p:sldId id="342" r:id="rId45"/>
    <p:sldId id="343" r:id="rId46"/>
    <p:sldId id="344" r:id="rId47"/>
    <p:sldId id="345" r:id="rId48"/>
    <p:sldId id="346" r:id="rId49"/>
    <p:sldId id="280" r:id="rId50"/>
    <p:sldId id="281" r:id="rId51"/>
    <p:sldId id="322" r:id="rId52"/>
    <p:sldId id="323" r:id="rId53"/>
    <p:sldId id="324" r:id="rId54"/>
    <p:sldId id="326" r:id="rId55"/>
    <p:sldId id="351" r:id="rId56"/>
    <p:sldId id="329" r:id="rId57"/>
    <p:sldId id="328" r:id="rId58"/>
    <p:sldId id="352" r:id="rId59"/>
    <p:sldId id="353" r:id="rId60"/>
    <p:sldId id="354" r:id="rId61"/>
    <p:sldId id="355" r:id="rId62"/>
    <p:sldId id="356" r:id="rId63"/>
    <p:sldId id="336" r:id="rId64"/>
    <p:sldId id="335" r:id="rId65"/>
    <p:sldId id="337" r:id="rId66"/>
    <p:sldId id="338" r:id="rId67"/>
    <p:sldId id="339" r:id="rId68"/>
    <p:sldId id="300" r:id="rId69"/>
    <p:sldId id="350"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4660"/>
  </p:normalViewPr>
  <p:slideViewPr>
    <p:cSldViewPr snapToGrid="0">
      <p:cViewPr varScale="1">
        <p:scale>
          <a:sx n="82" d="100"/>
          <a:sy n="82"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E524-CDF3-05E9-3261-DA7EC2507681}"/>
              </a:ext>
            </a:extLst>
          </p:cNvPr>
          <p:cNvSpPr>
            <a:spLocks noGrp="1"/>
          </p:cNvSpPr>
          <p:nvPr>
            <p:ph type="ctrTitle"/>
          </p:nvPr>
        </p:nvSpPr>
        <p:spPr>
          <a:xfrm>
            <a:off x="1097280" y="4495175"/>
            <a:ext cx="10058400" cy="562016"/>
          </a:xfrm>
        </p:spPr>
        <p:txBody>
          <a:bodyPr>
            <a:noAutofit/>
          </a:bodyPr>
          <a:lstStyle/>
          <a:p>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t>
            </a: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t>
            </a: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t>
            </a: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t>
            </a: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DEPARTMENT  OF  ARTIFICIAL  INTELLIGENCE  AND  DATA  SCIENCE</a:t>
            </a:r>
            <a:br>
              <a:rPr lang="en-US" sz="2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MEPCO SCHLENK ENGINEERING COLLEGE</a:t>
            </a:r>
            <a:br>
              <a:rPr lang="en-IN" sz="1200" dirty="0"/>
            </a:br>
            <a:br>
              <a:rPr lang="en-IN" sz="1200" dirty="0"/>
            </a:b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t>
            </a:r>
            <a:br>
              <a:rPr lang="en-US" sz="6000" dirty="0">
                <a:latin typeface="Book Antiqua" panose="0204060205030503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C600353-1178-FF02-F0EF-8E327E45E343}"/>
              </a:ext>
            </a:extLst>
          </p:cNvPr>
          <p:cNvSpPr>
            <a:spLocks noGrp="1"/>
          </p:cNvSpPr>
          <p:nvPr>
            <p:ph type="subTitle" idx="1"/>
          </p:nvPr>
        </p:nvSpPr>
        <p:spPr>
          <a:xfrm>
            <a:off x="6830008" y="3798850"/>
            <a:ext cx="4794973" cy="2348142"/>
          </a:xfrm>
        </p:spPr>
        <p:txBody>
          <a:bodyPr>
            <a:normAutofit fontScale="85000" lnSpcReduction="10000"/>
          </a:bodyPr>
          <a:lstStyle/>
          <a:p>
            <a:r>
              <a:rPr lang="en-US" dirty="0"/>
              <a:t>                                                                               </a:t>
            </a:r>
            <a:r>
              <a:rPr lang="en-US" dirty="0">
                <a:latin typeface="Times New Roman" panose="02020603050405020304" pitchFamily="18" charset="0"/>
                <a:cs typeface="Times New Roman" panose="02020603050405020304" pitchFamily="18" charset="0"/>
              </a:rPr>
              <a:t>by</a:t>
            </a:r>
          </a:p>
          <a:p>
            <a:r>
              <a:rPr lang="en-US" dirty="0" err="1">
                <a:latin typeface="Times New Roman" panose="02020603050405020304" pitchFamily="18" charset="0"/>
                <a:cs typeface="Times New Roman" panose="02020603050405020304" pitchFamily="18" charset="0"/>
              </a:rPr>
              <a:t>k.Harsitha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sree</a:t>
            </a:r>
            <a:r>
              <a:rPr lang="en-US" dirty="0">
                <a:latin typeface="Times New Roman" panose="02020603050405020304" pitchFamily="18" charset="0"/>
                <a:cs typeface="Times New Roman" panose="02020603050405020304" pitchFamily="18" charset="0"/>
              </a:rPr>
              <a:t> – 23bad071</a:t>
            </a:r>
          </a:p>
          <a:p>
            <a:r>
              <a:rPr lang="en-US" dirty="0" err="1">
                <a:latin typeface="Times New Roman" panose="02020603050405020304" pitchFamily="18" charset="0"/>
                <a:cs typeface="Times New Roman" panose="02020603050405020304" pitchFamily="18" charset="0"/>
              </a:rPr>
              <a:t>J.Jeevitha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princy</a:t>
            </a:r>
            <a:r>
              <a:rPr lang="en-US" dirty="0">
                <a:latin typeface="Times New Roman" panose="02020603050405020304" pitchFamily="18" charset="0"/>
                <a:cs typeface="Times New Roman" panose="02020603050405020304" pitchFamily="18" charset="0"/>
              </a:rPr>
              <a:t> – 23bad072</a:t>
            </a:r>
          </a:p>
          <a:p>
            <a:r>
              <a:rPr lang="en-US" dirty="0" err="1">
                <a:latin typeface="Times New Roman" panose="02020603050405020304" pitchFamily="18" charset="0"/>
                <a:cs typeface="Times New Roman" panose="02020603050405020304" pitchFamily="18" charset="0"/>
              </a:rPr>
              <a:t>N.Karthigaipriya</a:t>
            </a:r>
            <a:r>
              <a:rPr lang="en-US" dirty="0">
                <a:latin typeface="Times New Roman" panose="02020603050405020304" pitchFamily="18" charset="0"/>
                <a:cs typeface="Times New Roman" panose="02020603050405020304" pitchFamily="18" charset="0"/>
              </a:rPr>
              <a:t> – 23bad073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966AA7-44CB-E471-D5CF-21F39328EF5A}"/>
              </a:ext>
            </a:extLst>
          </p:cNvPr>
          <p:cNvPicPr>
            <a:picLocks noChangeAspect="1"/>
          </p:cNvPicPr>
          <p:nvPr/>
        </p:nvPicPr>
        <p:blipFill>
          <a:blip r:embed="rId2"/>
          <a:stretch>
            <a:fillRect/>
          </a:stretch>
        </p:blipFill>
        <p:spPr>
          <a:xfrm>
            <a:off x="557010" y="377585"/>
            <a:ext cx="1477063" cy="1341380"/>
          </a:xfrm>
          <a:prstGeom prst="rect">
            <a:avLst/>
          </a:prstGeom>
        </p:spPr>
      </p:pic>
      <p:pic>
        <p:nvPicPr>
          <p:cNvPr id="6" name="Picture 5">
            <a:extLst>
              <a:ext uri="{FF2B5EF4-FFF2-40B4-BE49-F238E27FC236}">
                <a16:creationId xmlns:a16="http://schemas.microsoft.com/office/drawing/2014/main" id="{263610FE-F522-4229-5A2C-69834BAF5BBC}"/>
              </a:ext>
            </a:extLst>
          </p:cNvPr>
          <p:cNvPicPr>
            <a:picLocks noChangeAspect="1"/>
          </p:cNvPicPr>
          <p:nvPr/>
        </p:nvPicPr>
        <p:blipFill>
          <a:blip r:embed="rId3"/>
          <a:stretch>
            <a:fillRect/>
          </a:stretch>
        </p:blipFill>
        <p:spPr>
          <a:xfrm>
            <a:off x="9774270" y="469918"/>
            <a:ext cx="1320450" cy="1447024"/>
          </a:xfrm>
          <a:prstGeom prst="rect">
            <a:avLst/>
          </a:prstGeom>
        </p:spPr>
      </p:pic>
      <p:sp>
        <p:nvSpPr>
          <p:cNvPr id="8" name="TextBox 7">
            <a:extLst>
              <a:ext uri="{FF2B5EF4-FFF2-40B4-BE49-F238E27FC236}">
                <a16:creationId xmlns:a16="http://schemas.microsoft.com/office/drawing/2014/main" id="{05655CFD-4D86-90C2-E57F-7CDF2153B604}"/>
              </a:ext>
            </a:extLst>
          </p:cNvPr>
          <p:cNvSpPr txBox="1"/>
          <p:nvPr/>
        </p:nvSpPr>
        <p:spPr>
          <a:xfrm>
            <a:off x="2444620" y="711008"/>
            <a:ext cx="767985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 EXPLORATION AND VISUALIZATION</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A1A2D27-6376-FA85-67F4-CE0E49543CCB}"/>
              </a:ext>
            </a:extLst>
          </p:cNvPr>
          <p:cNvSpPr txBox="1"/>
          <p:nvPr/>
        </p:nvSpPr>
        <p:spPr>
          <a:xfrm>
            <a:off x="3406581" y="1343360"/>
            <a:ext cx="609755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23AD353  -</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51A1A4C-4BB0-1277-4B31-F63E0FFD8146}"/>
              </a:ext>
            </a:extLst>
          </p:cNvPr>
          <p:cNvSpPr txBox="1"/>
          <p:nvPr/>
        </p:nvSpPr>
        <p:spPr>
          <a:xfrm>
            <a:off x="4997166" y="1343360"/>
            <a:ext cx="609755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MINI PROJECT-1</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88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37CE-88EF-5475-288A-E26C288EBA2F}"/>
              </a:ext>
            </a:extLst>
          </p:cNvPr>
          <p:cNvSpPr>
            <a:spLocks noGrp="1"/>
          </p:cNvSpPr>
          <p:nvPr>
            <p:ph type="title" idx="4294967295"/>
          </p:nvPr>
        </p:nvSpPr>
        <p:spPr>
          <a:xfrm>
            <a:off x="1334277" y="0"/>
            <a:ext cx="10058400" cy="990601"/>
          </a:xfrm>
        </p:spPr>
        <p:txBody>
          <a:bodyPr/>
          <a:lstStyle/>
          <a:p>
            <a:r>
              <a:rPr lang="en-IN" b="1" dirty="0">
                <a:latin typeface="Times New Roman" panose="02020603050405020304" pitchFamily="18" charset="0"/>
                <a:cs typeface="Times New Roman" panose="02020603050405020304" pitchFamily="18" charset="0"/>
              </a:rPr>
              <a:t>Purpose:</a:t>
            </a:r>
          </a:p>
        </p:txBody>
      </p:sp>
      <p:sp>
        <p:nvSpPr>
          <p:cNvPr id="3" name="Rectangle 1">
            <a:extLst>
              <a:ext uri="{FF2B5EF4-FFF2-40B4-BE49-F238E27FC236}">
                <a16:creationId xmlns:a16="http://schemas.microsoft.com/office/drawing/2014/main" id="{13EC3E3D-A4A8-AF57-4AD0-6411736E1953}"/>
              </a:ext>
            </a:extLst>
          </p:cNvPr>
          <p:cNvSpPr>
            <a:spLocks noGrp="1" noChangeArrowheads="1"/>
          </p:cNvSpPr>
          <p:nvPr>
            <p:ph idx="4294967295"/>
          </p:nvPr>
        </p:nvSpPr>
        <p:spPr bwMode="auto">
          <a:xfrm>
            <a:off x="1462088" y="1031538"/>
            <a:ext cx="1072991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Pct val="104000"/>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Real-World Significance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buClrTx/>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Addresses an important environmental issue.</a:t>
            </a:r>
          </a:p>
          <a:p>
            <a:pPr lvl="1" eaLnBrk="0" fontAlgn="base" hangingPunct="0">
              <a:lnSpc>
                <a:spcPct val="100000"/>
              </a:lnSpc>
              <a:spcBef>
                <a:spcPct val="0"/>
              </a:spcBef>
              <a:spcAft>
                <a:spcPct val="0"/>
              </a:spcAft>
              <a:buClrTx/>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in understanding and managing forest fires.</a:t>
            </a:r>
          </a:p>
          <a:p>
            <a:pPr eaLnBrk="0" fontAlgn="base" hangingPunct="0">
              <a:lnSpc>
                <a:spcPct val="100000"/>
              </a:lnSpc>
              <a:spcBef>
                <a:spcPct val="0"/>
              </a:spcBef>
              <a:spcAft>
                <a:spcPct val="0"/>
              </a:spcAft>
              <a:buClrTx/>
              <a:buFont typeface="Arial" panose="020B0604020202020204" pitchFamily="34" charset="0"/>
              <a:buChar char="•"/>
            </a:pPr>
            <a:r>
              <a:rPr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Modeling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lvl="1" eaLnBrk="0" fontAlgn="base" hangingPunct="0">
              <a:lnSpc>
                <a:spcPct val="150000"/>
              </a:lnSpc>
              <a:spcBef>
                <a:spcPct val="0"/>
              </a:spcBef>
              <a:spcAft>
                <a:spcPct val="0"/>
              </a:spcAft>
              <a:buClrTx/>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Ideal for developing models to predict forest fire behavior.</a:t>
            </a:r>
          </a:p>
          <a:p>
            <a:pPr marL="0" indent="0" eaLnBrk="0" fontAlgn="base" hangingPunct="0">
              <a:lnSpc>
                <a:spcPct val="100000"/>
              </a:lnSpc>
              <a:spcBef>
                <a:spcPct val="0"/>
              </a:spcBef>
              <a:spcAft>
                <a:spcPct val="0"/>
              </a:spcAft>
              <a:buClr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Learning Opportunity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2400" dirty="0">
              <a:solidFill>
                <a:schemeClr val="tx1"/>
              </a:solidFill>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buClrTx/>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Excellent for practicing data visualization and exploration techniques.</a:t>
            </a:r>
          </a:p>
          <a:p>
            <a:pPr lvl="1" eaLnBrk="0" fontAlgn="base" hangingPunct="0">
              <a:lnSpc>
                <a:spcPct val="100000"/>
              </a:lnSpc>
              <a:spcBef>
                <a:spcPct val="0"/>
              </a:spcBef>
              <a:spcAft>
                <a:spcPct val="0"/>
              </a:spcAft>
              <a:buClrTx/>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hands-on experience with real-world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Geographical Analysis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buClrTx/>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for the study of fire patterns in different locations.</a:t>
            </a:r>
          </a:p>
          <a:p>
            <a:pPr lvl="1" eaLnBrk="0" fontAlgn="base" hangingPunct="0">
              <a:lnSpc>
                <a:spcPct val="100000"/>
              </a:lnSpc>
              <a:spcBef>
                <a:spcPct val="0"/>
              </a:spcBef>
              <a:spcAft>
                <a:spcPct val="0"/>
              </a:spcAft>
              <a:buClrTx/>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Useful for identifying high-risk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Decision Support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buClrTx/>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strategies for fire prevention and control.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192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C58F39-CA41-6174-F304-BCC3617C7208}"/>
              </a:ext>
            </a:extLst>
          </p:cNvPr>
          <p:cNvSpPr>
            <a:spLocks noGrp="1"/>
          </p:cNvSpPr>
          <p:nvPr>
            <p:ph type="title"/>
          </p:nvPr>
        </p:nvSpPr>
        <p:spPr>
          <a:xfrm>
            <a:off x="1066800" y="342586"/>
            <a:ext cx="10058400" cy="4593307"/>
          </a:xfrm>
        </p:spPr>
        <p:txBody>
          <a:bodyPr>
            <a:normAutofit/>
          </a:bodyPr>
          <a:lstStyle/>
          <a:p>
            <a:r>
              <a:rPr lang="en-US" sz="6000" b="1" dirty="0">
                <a:latin typeface="Times New Roman" panose="02020603050405020304" pitchFamily="18" charset="0"/>
                <a:cs typeface="Times New Roman" panose="02020603050405020304" pitchFamily="18" charset="0"/>
              </a:rPr>
              <a:t>Module-2</a:t>
            </a:r>
            <a:br>
              <a:rPr lang="en-US" sz="6000" b="1" dirty="0">
                <a:latin typeface="Times New Roman" panose="02020603050405020304" pitchFamily="18" charset="0"/>
                <a:cs typeface="Times New Roman" panose="02020603050405020304" pitchFamily="18" charset="0"/>
              </a:rPr>
            </a:b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Data Processing</a:t>
            </a:r>
            <a:br>
              <a:rPr lang="en-US" sz="6000" dirty="0">
                <a:latin typeface="Times New Roman" panose="02020603050405020304" pitchFamily="18" charset="0"/>
                <a:cs typeface="Times New Roman" panose="02020603050405020304" pitchFamily="18" charset="0"/>
              </a:rPr>
            </a:br>
            <a:br>
              <a:rPr lang="en-US" sz="6000" dirty="0"/>
            </a:br>
            <a:endParaRPr lang="en-IN" sz="6000" dirty="0"/>
          </a:p>
        </p:txBody>
      </p:sp>
    </p:spTree>
    <p:extLst>
      <p:ext uri="{BB962C8B-B14F-4D97-AF65-F5344CB8AC3E}">
        <p14:creationId xmlns:p14="http://schemas.microsoft.com/office/powerpoint/2010/main" val="23864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BE0D-0293-788E-A1DB-D1C46EAD0D50}"/>
              </a:ext>
            </a:extLst>
          </p:cNvPr>
          <p:cNvSpPr>
            <a:spLocks noGrp="1"/>
          </p:cNvSpPr>
          <p:nvPr>
            <p:ph type="title"/>
          </p:nvPr>
        </p:nvSpPr>
        <p:spPr>
          <a:xfrm>
            <a:off x="1097280" y="286604"/>
            <a:ext cx="10058400" cy="1359316"/>
          </a:xfrm>
        </p:spPr>
        <p:txBody>
          <a:bodyPr>
            <a:normAutofit/>
          </a:bodyPr>
          <a:lstStyle/>
          <a:p>
            <a:r>
              <a:rPr lang="en-US" sz="6000" b="1" dirty="0" err="1">
                <a:latin typeface="Times New Roman" panose="02020603050405020304" pitchFamily="18" charset="0"/>
                <a:cs typeface="Times New Roman" panose="02020603050405020304" pitchFamily="18" charset="0"/>
              </a:rPr>
              <a:t>Numpy</a:t>
            </a:r>
            <a:endParaRPr lang="en-IN" sz="60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7706C5A-DE59-770C-873C-BC64F22040AC}"/>
              </a:ext>
            </a:extLst>
          </p:cNvPr>
          <p:cNvSpPr>
            <a:spLocks noGrp="1"/>
          </p:cNvSpPr>
          <p:nvPr>
            <p:ph sz="half" idx="1"/>
          </p:nvPr>
        </p:nvSpPr>
        <p:spPr>
          <a:xfrm>
            <a:off x="597159" y="1884783"/>
            <a:ext cx="5437880" cy="3807029"/>
          </a:xfrm>
        </p:spPr>
        <p:txBody>
          <a:bodyPr>
            <a:noAutofit/>
          </a:bodyPr>
          <a:lstStyle/>
          <a:p>
            <a:pPr>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 Display the first 5 rows </a:t>
            </a:r>
          </a:p>
          <a:p>
            <a:pPr marL="0" indent="0">
              <a:buNone/>
            </a:pPr>
            <a:r>
              <a:rPr lang="en-US" sz="2400" dirty="0">
                <a:solidFill>
                  <a:srgbClr val="C00000"/>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display(</a:t>
            </a:r>
            <a:r>
              <a:rPr lang="en-US" sz="2400" dirty="0" err="1">
                <a:solidFill>
                  <a:schemeClr val="tx1"/>
                </a:solidFill>
                <a:latin typeface="Times New Roman" panose="02020603050405020304" pitchFamily="18" charset="0"/>
                <a:cs typeface="Times New Roman" panose="02020603050405020304" pitchFamily="18" charset="0"/>
              </a:rPr>
              <a:t>df.head</a:t>
            </a:r>
            <a:r>
              <a:rPr lang="en-US" sz="2400" dirty="0">
                <a:solidFill>
                  <a:schemeClr val="tx1"/>
                </a:solidFill>
                <a:latin typeface="Times New Roman" panose="02020603050405020304" pitchFamily="18" charset="0"/>
                <a:cs typeface="Times New Roman" panose="02020603050405020304" pitchFamily="18" charset="0"/>
              </a:rPr>
              <a:t>())</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 Checking for missing Values:</a:t>
            </a:r>
          </a:p>
          <a:p>
            <a:pPr marL="0" indent="0">
              <a:buNone/>
            </a:pPr>
            <a:r>
              <a:rPr lang="en-US" sz="2400" dirty="0">
                <a:solidFill>
                  <a:srgbClr val="C00000"/>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Print(</a:t>
            </a:r>
            <a:r>
              <a:rPr lang="en-US" sz="2400" dirty="0" err="1">
                <a:solidFill>
                  <a:schemeClr val="tx1"/>
                </a:solidFill>
                <a:latin typeface="Times New Roman" panose="02020603050405020304" pitchFamily="18" charset="0"/>
                <a:cs typeface="Times New Roman" panose="02020603050405020304" pitchFamily="18" charset="0"/>
              </a:rPr>
              <a:t>df.isnull</a:t>
            </a:r>
            <a:r>
              <a:rPr lang="en-US" sz="2400" dirty="0">
                <a:solidFill>
                  <a:schemeClr val="tx1"/>
                </a:solidFill>
                <a:latin typeface="Times New Roman" panose="02020603050405020304" pitchFamily="18" charset="0"/>
                <a:cs typeface="Times New Roman" panose="02020603050405020304" pitchFamily="18" charset="0"/>
              </a:rPr>
              <a:t>().sum())</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 Adding a new column:</a:t>
            </a:r>
          </a:p>
          <a:p>
            <a:pPr marL="0" indent="0">
              <a:buNone/>
            </a:pPr>
            <a:r>
              <a:rPr lang="en-US" sz="2400" dirty="0">
                <a:solidFill>
                  <a:srgbClr val="C00000"/>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rgbClr val="C00000"/>
                </a:solidFill>
                <a:latin typeface="Times New Roman" panose="02020603050405020304" pitchFamily="18" charset="0"/>
                <a:cs typeface="Times New Roman" panose="02020603050405020304" pitchFamily="18" charset="0"/>
              </a:rPr>
              <a:t>         </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BB15CD42-E528-AC43-B544-10C0E3BD9477}"/>
              </a:ext>
            </a:extLst>
          </p:cNvPr>
          <p:cNvPicPr>
            <a:picLocks noGrp="1" noChangeAspect="1"/>
          </p:cNvPicPr>
          <p:nvPr>
            <p:ph sz="half" idx="2"/>
          </p:nvPr>
        </p:nvPicPr>
        <p:blipFill>
          <a:blip r:embed="rId2"/>
          <a:stretch>
            <a:fillRect/>
          </a:stretch>
        </p:blipFill>
        <p:spPr>
          <a:xfrm>
            <a:off x="6218238" y="2062065"/>
            <a:ext cx="5376603" cy="3228392"/>
          </a:xfrm>
        </p:spPr>
      </p:pic>
      <p:pic>
        <p:nvPicPr>
          <p:cNvPr id="4" name="Picture 3">
            <a:extLst>
              <a:ext uri="{FF2B5EF4-FFF2-40B4-BE49-F238E27FC236}">
                <a16:creationId xmlns:a16="http://schemas.microsoft.com/office/drawing/2014/main" id="{D4A1D4B7-115D-284C-B7FB-9EDEACD02038}"/>
              </a:ext>
            </a:extLst>
          </p:cNvPr>
          <p:cNvPicPr>
            <a:picLocks noChangeAspect="1"/>
          </p:cNvPicPr>
          <p:nvPr/>
        </p:nvPicPr>
        <p:blipFill>
          <a:blip r:embed="rId3"/>
          <a:stretch>
            <a:fillRect/>
          </a:stretch>
        </p:blipFill>
        <p:spPr>
          <a:xfrm>
            <a:off x="830424" y="5103845"/>
            <a:ext cx="7763070" cy="994782"/>
          </a:xfrm>
          <a:prstGeom prst="rect">
            <a:avLst/>
          </a:prstGeom>
        </p:spPr>
      </p:pic>
      <p:sp>
        <p:nvSpPr>
          <p:cNvPr id="5" name="Rectangle 1">
            <a:extLst>
              <a:ext uri="{FF2B5EF4-FFF2-40B4-BE49-F238E27FC236}">
                <a16:creationId xmlns:a16="http://schemas.microsoft.com/office/drawing/2014/main" id="{A949CC9A-F275-B0FF-D691-AC9E8ECD72A4}"/>
              </a:ext>
            </a:extLst>
          </p:cNvPr>
          <p:cNvSpPr>
            <a:spLocks noChangeArrowheads="1"/>
          </p:cNvSpPr>
          <p:nvPr/>
        </p:nvSpPr>
        <p:spPr bwMode="auto">
          <a:xfrm>
            <a:off x="1383019" y="4430416"/>
            <a:ext cx="45907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temp_F</a:t>
            </a:r>
            <a:r>
              <a:rPr kumimoji="0" lang="en-US" altLang="en-US"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['temp']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9</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5)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32</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72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BD60-D514-F6F6-2EE9-06471449F9EA}"/>
              </a:ext>
            </a:extLst>
          </p:cNvPr>
          <p:cNvSpPr>
            <a:spLocks noGrp="1"/>
          </p:cNvSpPr>
          <p:nvPr>
            <p:ph type="title"/>
          </p:nvPr>
        </p:nvSpPr>
        <p:spPr>
          <a:xfrm>
            <a:off x="1097280" y="550506"/>
            <a:ext cx="10058400" cy="1186854"/>
          </a:xfrm>
        </p:spPr>
        <p:txBody>
          <a:bodyPr>
            <a:normAutofit/>
          </a:bodyPr>
          <a:lstStyle/>
          <a:p>
            <a:r>
              <a:rPr lang="en-IN" sz="4400" b="1" dirty="0">
                <a:latin typeface="Times New Roman" panose="02020603050405020304" pitchFamily="18" charset="0"/>
                <a:cs typeface="Times New Roman" panose="02020603050405020304" pitchFamily="18" charset="0"/>
              </a:rPr>
              <a:t>Handling Missing Values</a:t>
            </a:r>
          </a:p>
        </p:txBody>
      </p:sp>
      <p:pic>
        <p:nvPicPr>
          <p:cNvPr id="5" name="Content Placeholder 4">
            <a:extLst>
              <a:ext uri="{FF2B5EF4-FFF2-40B4-BE49-F238E27FC236}">
                <a16:creationId xmlns:a16="http://schemas.microsoft.com/office/drawing/2014/main" id="{5CB5864E-5C35-0525-801E-2D7C1E34C3E7}"/>
              </a:ext>
            </a:extLst>
          </p:cNvPr>
          <p:cNvPicPr>
            <a:picLocks noGrp="1" noChangeAspect="1"/>
          </p:cNvPicPr>
          <p:nvPr>
            <p:ph idx="1"/>
          </p:nvPr>
        </p:nvPicPr>
        <p:blipFill>
          <a:blip r:embed="rId2"/>
          <a:stretch>
            <a:fillRect/>
          </a:stretch>
        </p:blipFill>
        <p:spPr>
          <a:xfrm>
            <a:off x="1212979" y="2714202"/>
            <a:ext cx="9563877" cy="878084"/>
          </a:xfrm>
        </p:spPr>
      </p:pic>
      <p:pic>
        <p:nvPicPr>
          <p:cNvPr id="7" name="Picture 6">
            <a:extLst>
              <a:ext uri="{FF2B5EF4-FFF2-40B4-BE49-F238E27FC236}">
                <a16:creationId xmlns:a16="http://schemas.microsoft.com/office/drawing/2014/main" id="{B24FC529-A27A-5622-948A-A39890B382F4}"/>
              </a:ext>
            </a:extLst>
          </p:cNvPr>
          <p:cNvPicPr>
            <a:picLocks noChangeAspect="1"/>
          </p:cNvPicPr>
          <p:nvPr/>
        </p:nvPicPr>
        <p:blipFill>
          <a:blip r:embed="rId3"/>
          <a:stretch>
            <a:fillRect/>
          </a:stretch>
        </p:blipFill>
        <p:spPr>
          <a:xfrm>
            <a:off x="1212980" y="4506685"/>
            <a:ext cx="8201607" cy="1334277"/>
          </a:xfrm>
          <a:prstGeom prst="rect">
            <a:avLst/>
          </a:prstGeom>
        </p:spPr>
      </p:pic>
      <p:sp>
        <p:nvSpPr>
          <p:cNvPr id="9" name="TextBox 8">
            <a:extLst>
              <a:ext uri="{FF2B5EF4-FFF2-40B4-BE49-F238E27FC236}">
                <a16:creationId xmlns:a16="http://schemas.microsoft.com/office/drawing/2014/main" id="{C6AD1851-B34E-12AE-1F55-DD6D6AB7B556}"/>
              </a:ext>
            </a:extLst>
          </p:cNvPr>
          <p:cNvSpPr txBox="1"/>
          <p:nvPr/>
        </p:nvSpPr>
        <p:spPr>
          <a:xfrm>
            <a:off x="1212979" y="2041115"/>
            <a:ext cx="627017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Numerical values </a:t>
            </a:r>
            <a:endParaRPr lang="en-IN" sz="2800" dirty="0"/>
          </a:p>
        </p:txBody>
      </p:sp>
      <p:sp>
        <p:nvSpPr>
          <p:cNvPr id="11" name="TextBox 10">
            <a:extLst>
              <a:ext uri="{FF2B5EF4-FFF2-40B4-BE49-F238E27FC236}">
                <a16:creationId xmlns:a16="http://schemas.microsoft.com/office/drawing/2014/main" id="{3FF42F2A-A210-A7CE-D773-92062326B732}"/>
              </a:ext>
            </a:extLst>
          </p:cNvPr>
          <p:cNvSpPr txBox="1"/>
          <p:nvPr/>
        </p:nvSpPr>
        <p:spPr>
          <a:xfrm>
            <a:off x="1222310" y="3934799"/>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Categorical Values</a:t>
            </a:r>
            <a:endParaRPr lang="en-IN" sz="2800" dirty="0"/>
          </a:p>
        </p:txBody>
      </p:sp>
    </p:spTree>
    <p:extLst>
      <p:ext uri="{BB962C8B-B14F-4D97-AF65-F5344CB8AC3E}">
        <p14:creationId xmlns:p14="http://schemas.microsoft.com/office/powerpoint/2010/main" val="199505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8931-1B78-9A1D-416A-A6F24A39AABC}"/>
              </a:ext>
            </a:extLst>
          </p:cNvPr>
          <p:cNvSpPr>
            <a:spLocks noGrp="1"/>
          </p:cNvSpPr>
          <p:nvPr>
            <p:ph type="title"/>
          </p:nvPr>
        </p:nvSpPr>
        <p:spPr>
          <a:xfrm>
            <a:off x="1097280" y="933061"/>
            <a:ext cx="10058400" cy="804299"/>
          </a:xfrm>
        </p:spPr>
        <p:txBody>
          <a:bodyPr>
            <a:normAutofit/>
          </a:bodyPr>
          <a:lstStyle/>
          <a:p>
            <a:r>
              <a:rPr lang="en-IN" sz="4000" b="1" dirty="0">
                <a:latin typeface="Times New Roman" panose="02020603050405020304" pitchFamily="18" charset="0"/>
                <a:cs typeface="Times New Roman" panose="02020603050405020304" pitchFamily="18" charset="0"/>
              </a:rPr>
              <a:t>Adding new columns</a:t>
            </a:r>
          </a:p>
        </p:txBody>
      </p:sp>
      <p:pic>
        <p:nvPicPr>
          <p:cNvPr id="5" name="Content Placeholder 4">
            <a:extLst>
              <a:ext uri="{FF2B5EF4-FFF2-40B4-BE49-F238E27FC236}">
                <a16:creationId xmlns:a16="http://schemas.microsoft.com/office/drawing/2014/main" id="{55C7FF8C-98D1-35DD-58A6-707422D02335}"/>
              </a:ext>
            </a:extLst>
          </p:cNvPr>
          <p:cNvPicPr>
            <a:picLocks noGrp="1" noChangeAspect="1"/>
          </p:cNvPicPr>
          <p:nvPr>
            <p:ph idx="1"/>
          </p:nvPr>
        </p:nvPicPr>
        <p:blipFill>
          <a:blip r:embed="rId2"/>
          <a:stretch>
            <a:fillRect/>
          </a:stretch>
        </p:blipFill>
        <p:spPr>
          <a:xfrm>
            <a:off x="1097280" y="2556113"/>
            <a:ext cx="7906853" cy="3715268"/>
          </a:xfrm>
        </p:spPr>
      </p:pic>
      <p:sp>
        <p:nvSpPr>
          <p:cNvPr id="7" name="TextBox 6">
            <a:extLst>
              <a:ext uri="{FF2B5EF4-FFF2-40B4-BE49-F238E27FC236}">
                <a16:creationId xmlns:a16="http://schemas.microsoft.com/office/drawing/2014/main" id="{A6DE7D9C-A3AC-2D4A-A26B-66FF213A7B9F}"/>
              </a:ext>
            </a:extLst>
          </p:cNvPr>
          <p:cNvSpPr txBox="1"/>
          <p:nvPr/>
        </p:nvSpPr>
        <p:spPr>
          <a:xfrm>
            <a:off x="1174361" y="1915904"/>
            <a:ext cx="6097554"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Converting Temperature to Fahrenheit</a:t>
            </a:r>
          </a:p>
        </p:txBody>
      </p:sp>
    </p:spTree>
    <p:extLst>
      <p:ext uri="{BB962C8B-B14F-4D97-AF65-F5344CB8AC3E}">
        <p14:creationId xmlns:p14="http://schemas.microsoft.com/office/powerpoint/2010/main" val="99747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B2B28E-8FCF-186B-970A-3E2673C98C3C}"/>
              </a:ext>
            </a:extLst>
          </p:cNvPr>
          <p:cNvSpPr>
            <a:spLocks noGrp="1"/>
          </p:cNvSpPr>
          <p:nvPr>
            <p:ph type="title"/>
          </p:nvPr>
        </p:nvSpPr>
        <p:spPr>
          <a:xfrm>
            <a:off x="1097280" y="286604"/>
            <a:ext cx="10058400" cy="1294770"/>
          </a:xfrm>
        </p:spPr>
        <p:txBody>
          <a:bodyPr>
            <a:normAutofit/>
          </a:bodyPr>
          <a:lstStyle/>
          <a:p>
            <a:r>
              <a:rPr lang="en-US" sz="6000" dirty="0">
                <a:solidFill>
                  <a:schemeClr val="tx1"/>
                </a:solidFill>
                <a:latin typeface="Times New Roman" panose="02020603050405020304" pitchFamily="18" charset="0"/>
                <a:cs typeface="Times New Roman" panose="02020603050405020304" pitchFamily="18" charset="0"/>
              </a:rPr>
              <a:t>Pandas</a:t>
            </a:r>
            <a:endParaRPr lang="en-IN" sz="60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97FF5A3-C701-1ABB-1BC7-C6462DA6A521}"/>
              </a:ext>
            </a:extLst>
          </p:cNvPr>
          <p:cNvSpPr>
            <a:spLocks noGrp="1"/>
          </p:cNvSpPr>
          <p:nvPr>
            <p:ph idx="1"/>
          </p:nvPr>
        </p:nvSpPr>
        <p:spPr>
          <a:xfrm>
            <a:off x="410547" y="1914860"/>
            <a:ext cx="11524779" cy="3954233"/>
          </a:xfrm>
        </p:spPr>
        <p:txBody>
          <a:bodyPr>
            <a:normAutofit/>
          </a:bodyPr>
          <a:lstStyle/>
          <a:p>
            <a:pPr>
              <a:buFont typeface="Arial" panose="020B0604020202020204" pitchFamily="34" charset="0"/>
              <a:buChar char="•"/>
            </a:pPr>
            <a:r>
              <a:rPr lang="en-US" dirty="0">
                <a:solidFill>
                  <a:srgbClr val="C00000"/>
                </a:solidFill>
              </a:rPr>
              <a:t> </a:t>
            </a:r>
            <a:r>
              <a:rPr lang="en-US" sz="2400" b="1" dirty="0">
                <a:solidFill>
                  <a:srgbClr val="C00000"/>
                </a:solidFill>
                <a:latin typeface="Times New Roman" panose="02020603050405020304" pitchFamily="18" charset="0"/>
                <a:cs typeface="Times New Roman" panose="02020603050405020304" pitchFamily="18" charset="0"/>
              </a:rPr>
              <a:t>Using group by function:</a:t>
            </a:r>
          </a:p>
          <a:p>
            <a:pPr marL="0" indent="0">
              <a:buNone/>
            </a:pPr>
            <a:r>
              <a:rPr lang="en-IN" sz="2400" dirty="0">
                <a:solidFill>
                  <a:srgbClr val="C00000"/>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grp_data</a:t>
            </a:r>
            <a:r>
              <a:rPr lang="en-IN" sz="2400" dirty="0">
                <a:solidFill>
                  <a:schemeClr val="tx1"/>
                </a:solidFill>
                <a:latin typeface="Times New Roman" panose="02020603050405020304" pitchFamily="18" charset="0"/>
                <a:cs typeface="Times New Roman" panose="02020603050405020304" pitchFamily="18" charset="0"/>
              </a:rPr>
              <a:t>=</a:t>
            </a:r>
            <a:r>
              <a:rPr lang="en-IN" sz="2400" dirty="0" err="1">
                <a:solidFill>
                  <a:schemeClr val="tx1"/>
                </a:solidFill>
                <a:latin typeface="Times New Roman" panose="02020603050405020304" pitchFamily="18" charset="0"/>
                <a:cs typeface="Times New Roman" panose="02020603050405020304" pitchFamily="18" charset="0"/>
              </a:rPr>
              <a:t>df.groupby</a:t>
            </a:r>
            <a:r>
              <a:rPr lang="en-IN" sz="2400" dirty="0">
                <a:solidFill>
                  <a:schemeClr val="tx1"/>
                </a:solidFill>
                <a:latin typeface="Times New Roman" panose="02020603050405020304" pitchFamily="18" charset="0"/>
                <a:cs typeface="Times New Roman" panose="02020603050405020304" pitchFamily="18" charset="0"/>
              </a:rPr>
              <a:t>(‘month’).</a:t>
            </a:r>
            <a:r>
              <a:rPr lang="en-IN" sz="2400" dirty="0" err="1">
                <a:solidFill>
                  <a:schemeClr val="tx1"/>
                </a:solidFill>
                <a:latin typeface="Times New Roman" panose="02020603050405020304" pitchFamily="18" charset="0"/>
                <a:cs typeface="Times New Roman" panose="02020603050405020304" pitchFamily="18" charset="0"/>
              </a:rPr>
              <a:t>agg</a:t>
            </a:r>
            <a:r>
              <a:rPr lang="en-IN" sz="2400" dirty="0">
                <a:solidFill>
                  <a:schemeClr val="tx1"/>
                </a:solidFill>
                <a:latin typeface="Times New Roman" panose="02020603050405020304" pitchFamily="18" charset="0"/>
                <a:cs typeface="Times New Roman" panose="02020603050405020304" pitchFamily="18" charset="0"/>
              </a:rPr>
              <a:t>({‘</a:t>
            </a:r>
            <a:r>
              <a:rPr lang="en-IN" sz="2400" dirty="0" err="1">
                <a:solidFill>
                  <a:schemeClr val="tx1"/>
                </a:solidFill>
                <a:latin typeface="Times New Roman" panose="02020603050405020304" pitchFamily="18" charset="0"/>
                <a:cs typeface="Times New Roman" panose="02020603050405020304" pitchFamily="18" charset="0"/>
              </a:rPr>
              <a:t>temp’:’mean’,’rain’:’sum</a:t>
            </a:r>
            <a:r>
              <a:rPr lang="en-IN" sz="2400" dirty="0">
                <a:solidFill>
                  <a:schemeClr val="tx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400" dirty="0">
                <a:solidFill>
                  <a:srgbClr val="C00000"/>
                </a:solidFill>
                <a:latin typeface="Times New Roman" panose="02020603050405020304" pitchFamily="18" charset="0"/>
                <a:cs typeface="Times New Roman" panose="02020603050405020304" pitchFamily="18" charset="0"/>
              </a:rPr>
              <a:t> </a:t>
            </a:r>
            <a:r>
              <a:rPr lang="en-IN" sz="2400" b="1" dirty="0">
                <a:solidFill>
                  <a:srgbClr val="C00000"/>
                </a:solidFill>
                <a:latin typeface="Times New Roman" panose="02020603050405020304" pitchFamily="18" charset="0"/>
                <a:cs typeface="Times New Roman" panose="02020603050405020304" pitchFamily="18" charset="0"/>
              </a:rPr>
              <a:t>Find correlation</a:t>
            </a:r>
            <a:r>
              <a:rPr lang="en-IN" sz="2400" dirty="0">
                <a:solidFill>
                  <a:srgbClr val="C00000"/>
                </a:solidFill>
                <a:latin typeface="Times New Roman" panose="02020603050405020304" pitchFamily="18" charset="0"/>
                <a:cs typeface="Times New Roman" panose="02020603050405020304" pitchFamily="18" charset="0"/>
              </a:rPr>
              <a: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corr_temp</a:t>
            </a:r>
            <a:r>
              <a:rPr lang="en-IN" sz="2400" dirty="0">
                <a:solidFill>
                  <a:schemeClr val="tx1"/>
                </a:solidFill>
                <a:latin typeface="Times New Roman" panose="02020603050405020304" pitchFamily="18" charset="0"/>
                <a:cs typeface="Times New Roman" panose="02020603050405020304" pitchFamily="18" charset="0"/>
              </a:rPr>
              <a:t>=</a:t>
            </a:r>
            <a:r>
              <a:rPr lang="en-IN" sz="2400" dirty="0" err="1">
                <a:solidFill>
                  <a:schemeClr val="tx1"/>
                </a:solidFill>
                <a:latin typeface="Times New Roman" panose="02020603050405020304" pitchFamily="18" charset="0"/>
                <a:cs typeface="Times New Roman" panose="02020603050405020304" pitchFamily="18" charset="0"/>
              </a:rPr>
              <a:t>df</a:t>
            </a:r>
            <a:r>
              <a:rPr lang="en-IN" sz="2400" dirty="0">
                <a:solidFill>
                  <a:schemeClr val="tx1"/>
                </a:solidFill>
                <a:latin typeface="Times New Roman" panose="02020603050405020304" pitchFamily="18" charset="0"/>
                <a:cs typeface="Times New Roman" panose="02020603050405020304" pitchFamily="18" charset="0"/>
              </a:rPr>
              <a:t>[‘temp’].</a:t>
            </a:r>
            <a:r>
              <a:rPr lang="en-IN" sz="2400" dirty="0" err="1">
                <a:solidFill>
                  <a:schemeClr val="tx1"/>
                </a:solidFill>
                <a:latin typeface="Times New Roman" panose="02020603050405020304" pitchFamily="18" charset="0"/>
                <a:cs typeface="Times New Roman" panose="02020603050405020304" pitchFamily="18" charset="0"/>
              </a:rPr>
              <a:t>corr</a:t>
            </a:r>
            <a:r>
              <a:rPr lang="en-IN" sz="2400" dirty="0">
                <a:solidFill>
                  <a:schemeClr val="tx1"/>
                </a:solidFill>
                <a:latin typeface="Times New Roman" panose="02020603050405020304" pitchFamily="18" charset="0"/>
                <a:cs typeface="Times New Roman" panose="02020603050405020304" pitchFamily="18" charset="0"/>
              </a:rPr>
              <a:t>(</a:t>
            </a:r>
            <a:r>
              <a:rPr lang="en-IN" sz="2400" dirty="0" err="1">
                <a:solidFill>
                  <a:schemeClr val="tx1"/>
                </a:solidFill>
                <a:latin typeface="Times New Roman" panose="02020603050405020304" pitchFamily="18" charset="0"/>
                <a:cs typeface="Times New Roman" panose="02020603050405020304" pitchFamily="18" charset="0"/>
              </a:rPr>
              <a:t>df</a:t>
            </a:r>
            <a:r>
              <a:rPr lang="en-IN" sz="2400" dirty="0">
                <a:solidFill>
                  <a:schemeClr val="tx1"/>
                </a:solidFill>
                <a:latin typeface="Times New Roman" panose="02020603050405020304" pitchFamily="18" charset="0"/>
                <a:cs typeface="Times New Roman" panose="02020603050405020304" pitchFamily="18" charset="0"/>
              </a:rPr>
              <a:t>[‘wind’])</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961B3FD-31EE-746F-3983-CE5B88106893}"/>
              </a:ext>
            </a:extLst>
          </p:cNvPr>
          <p:cNvPicPr>
            <a:picLocks noChangeAspect="1"/>
          </p:cNvPicPr>
          <p:nvPr/>
        </p:nvPicPr>
        <p:blipFill>
          <a:blip r:embed="rId2"/>
          <a:stretch>
            <a:fillRect/>
          </a:stretch>
        </p:blipFill>
        <p:spPr>
          <a:xfrm>
            <a:off x="4838851" y="988907"/>
            <a:ext cx="3735982" cy="408034"/>
          </a:xfrm>
          <a:prstGeom prst="rect">
            <a:avLst/>
          </a:prstGeom>
        </p:spPr>
      </p:pic>
      <p:pic>
        <p:nvPicPr>
          <p:cNvPr id="4" name="Picture 3">
            <a:extLst>
              <a:ext uri="{FF2B5EF4-FFF2-40B4-BE49-F238E27FC236}">
                <a16:creationId xmlns:a16="http://schemas.microsoft.com/office/drawing/2014/main" id="{1233AB19-C33E-95BD-E008-2A3C67B6596F}"/>
              </a:ext>
            </a:extLst>
          </p:cNvPr>
          <p:cNvPicPr>
            <a:picLocks noChangeAspect="1"/>
          </p:cNvPicPr>
          <p:nvPr/>
        </p:nvPicPr>
        <p:blipFill>
          <a:blip r:embed="rId3"/>
          <a:stretch>
            <a:fillRect/>
          </a:stretch>
        </p:blipFill>
        <p:spPr>
          <a:xfrm>
            <a:off x="2687525" y="4294277"/>
            <a:ext cx="4637005" cy="1574816"/>
          </a:xfrm>
          <a:prstGeom prst="rect">
            <a:avLst/>
          </a:prstGeom>
        </p:spPr>
      </p:pic>
    </p:spTree>
    <p:extLst>
      <p:ext uri="{BB962C8B-B14F-4D97-AF65-F5344CB8AC3E}">
        <p14:creationId xmlns:p14="http://schemas.microsoft.com/office/powerpoint/2010/main" val="2169346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4963-7583-4A5B-DE86-A24E7E2BA75F}"/>
              </a:ext>
            </a:extLst>
          </p:cNvPr>
          <p:cNvSpPr>
            <a:spLocks noGrp="1"/>
          </p:cNvSpPr>
          <p:nvPr>
            <p:ph type="title"/>
          </p:nvPr>
        </p:nvSpPr>
        <p:spPr>
          <a:xfrm>
            <a:off x="574766" y="650497"/>
            <a:ext cx="10058400" cy="665119"/>
          </a:xfrm>
        </p:spPr>
        <p:txBody>
          <a:bodyPr>
            <a:normAutofit/>
          </a:bodyPr>
          <a:lstStyle/>
          <a:p>
            <a:r>
              <a:rPr lang="en-US" sz="4000" b="1" dirty="0">
                <a:latin typeface="Times New Roman" panose="02020603050405020304" pitchFamily="18" charset="0"/>
                <a:cs typeface="Times New Roman" panose="02020603050405020304" pitchFamily="18" charset="0"/>
              </a:rPr>
              <a:t>Aggregating Weather Data by Month</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BFC03B9-0276-C215-2917-38C453F186D0}"/>
              </a:ext>
            </a:extLst>
          </p:cNvPr>
          <p:cNvPicPr>
            <a:picLocks noGrp="1" noChangeAspect="1"/>
          </p:cNvPicPr>
          <p:nvPr>
            <p:ph idx="1"/>
          </p:nvPr>
        </p:nvPicPr>
        <p:blipFill>
          <a:blip r:embed="rId2"/>
          <a:srcRect t="1" b="73480"/>
          <a:stretch/>
        </p:blipFill>
        <p:spPr>
          <a:xfrm>
            <a:off x="0" y="1922106"/>
            <a:ext cx="7595118" cy="2071396"/>
          </a:xfrm>
        </p:spPr>
      </p:pic>
      <p:pic>
        <p:nvPicPr>
          <p:cNvPr id="7" name="Picture 6">
            <a:extLst>
              <a:ext uri="{FF2B5EF4-FFF2-40B4-BE49-F238E27FC236}">
                <a16:creationId xmlns:a16="http://schemas.microsoft.com/office/drawing/2014/main" id="{9041FB94-65E7-DCFB-B2C3-8A0E4F3F9FD2}"/>
              </a:ext>
            </a:extLst>
          </p:cNvPr>
          <p:cNvPicPr>
            <a:picLocks noChangeAspect="1"/>
          </p:cNvPicPr>
          <p:nvPr/>
        </p:nvPicPr>
        <p:blipFill>
          <a:blip r:embed="rId2"/>
          <a:srcRect t="26395" r="40346"/>
          <a:stretch/>
        </p:blipFill>
        <p:spPr>
          <a:xfrm>
            <a:off x="7819309" y="1369579"/>
            <a:ext cx="4189810" cy="4837924"/>
          </a:xfrm>
          <a:prstGeom prst="rect">
            <a:avLst/>
          </a:prstGeom>
        </p:spPr>
      </p:pic>
      <p:sp>
        <p:nvSpPr>
          <p:cNvPr id="9" name="TextBox 8">
            <a:extLst>
              <a:ext uri="{FF2B5EF4-FFF2-40B4-BE49-F238E27FC236}">
                <a16:creationId xmlns:a16="http://schemas.microsoft.com/office/drawing/2014/main" id="{0FAC10CE-A4A2-F60B-D439-3678FAE2D4FE}"/>
              </a:ext>
            </a:extLst>
          </p:cNvPr>
          <p:cNvSpPr txBox="1"/>
          <p:nvPr/>
        </p:nvSpPr>
        <p:spPr>
          <a:xfrm>
            <a:off x="266856" y="4477435"/>
            <a:ext cx="7048343"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aggregation function</a:t>
            </a:r>
            <a:r>
              <a:rPr lang="en-US" sz="2400" dirty="0">
                <a:latin typeface="Times New Roman" panose="02020603050405020304" pitchFamily="18" charset="0"/>
                <a:cs typeface="Times New Roman" panose="02020603050405020304" pitchFamily="18" charset="0"/>
              </a:rPr>
              <a:t> is a powerful tool used in data analysis to summarize or perform calculations on grouped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701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BAC3-C1E5-6E7A-A2E2-1C9E886ADFED}"/>
              </a:ext>
            </a:extLst>
          </p:cNvPr>
          <p:cNvSpPr>
            <a:spLocks noGrp="1"/>
          </p:cNvSpPr>
          <p:nvPr>
            <p:ph type="title"/>
          </p:nvPr>
        </p:nvSpPr>
        <p:spPr/>
        <p:txBody>
          <a:bodyPr>
            <a:normAutofit/>
          </a:bodyPr>
          <a:lstStyle/>
          <a:p>
            <a:r>
              <a:rPr lang="en-US" sz="6000" b="1" dirty="0">
                <a:latin typeface="Times New Roman" panose="02020603050405020304" pitchFamily="18" charset="0"/>
                <a:cs typeface="Times New Roman" panose="02020603050405020304" pitchFamily="18" charset="0"/>
              </a:rPr>
              <a:t>Module - 3</a:t>
            </a:r>
            <a:endParaRPr lang="en-IN"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26FD89-235F-A8C7-24A5-6E95350978C1}"/>
              </a:ext>
            </a:extLst>
          </p:cNvPr>
          <p:cNvSpPr>
            <a:spLocks noGrp="1"/>
          </p:cNvSpPr>
          <p:nvPr>
            <p:ph idx="1"/>
          </p:nvPr>
        </p:nvSpPr>
        <p:spPr/>
        <p:txBody>
          <a:bodyPr>
            <a:normAutofit/>
          </a:bodyPr>
          <a:lstStyle/>
          <a:p>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Data Visualization </a:t>
            </a:r>
            <a:r>
              <a:rPr lang="en-US" sz="3600" dirty="0">
                <a:latin typeface="Times New Roman" panose="02020603050405020304" pitchFamily="18" charset="0"/>
                <a:cs typeface="Times New Roman" panose="02020603050405020304" pitchFamily="18" charset="0"/>
              </a:rPr>
              <a:t>using</a:t>
            </a:r>
            <a:endParaRPr lang="en-IN"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 Matplotlib</a:t>
            </a:r>
          </a:p>
          <a:p>
            <a:pPr>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 Seaborn</a:t>
            </a:r>
          </a:p>
          <a:p>
            <a:pPr>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 </a:t>
            </a:r>
            <a:r>
              <a:rPr lang="en-IN" sz="3600" dirty="0" err="1">
                <a:latin typeface="Times New Roman" panose="02020603050405020304" pitchFamily="18" charset="0"/>
                <a:cs typeface="Times New Roman" panose="02020603050405020304" pitchFamily="18" charset="0"/>
              </a:rPr>
              <a:t>Autoviz</a:t>
            </a:r>
            <a:r>
              <a:rPr lang="en-IN" sz="3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40232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D640-ABAC-28F1-0D7B-42B1931DCDAB}"/>
              </a:ext>
            </a:extLst>
          </p:cNvPr>
          <p:cNvSpPr>
            <a:spLocks noGrp="1"/>
          </p:cNvSpPr>
          <p:nvPr>
            <p:ph type="title"/>
          </p:nvPr>
        </p:nvSpPr>
        <p:spPr>
          <a:xfrm>
            <a:off x="382556" y="286603"/>
            <a:ext cx="10773124" cy="1559132"/>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Bar Chart</a:t>
            </a:r>
            <a:r>
              <a:rPr lang="en-US" sz="4000"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1E7DE552-E258-34A1-082A-1916A14F2881}"/>
              </a:ext>
            </a:extLst>
          </p:cNvPr>
          <p:cNvPicPr>
            <a:picLocks noGrp="1" noChangeAspect="1"/>
          </p:cNvPicPr>
          <p:nvPr>
            <p:ph sz="half" idx="1"/>
          </p:nvPr>
        </p:nvPicPr>
        <p:blipFill rotWithShape="1">
          <a:blip r:embed="rId2"/>
          <a:srcRect t="3552"/>
          <a:stretch/>
        </p:blipFill>
        <p:spPr>
          <a:xfrm>
            <a:off x="167951" y="2202024"/>
            <a:ext cx="6780141" cy="3004458"/>
          </a:xfrm>
        </p:spPr>
      </p:pic>
      <p:pic>
        <p:nvPicPr>
          <p:cNvPr id="3" name="Content Placeholder 7">
            <a:extLst>
              <a:ext uri="{FF2B5EF4-FFF2-40B4-BE49-F238E27FC236}">
                <a16:creationId xmlns:a16="http://schemas.microsoft.com/office/drawing/2014/main" id="{7D0379FA-3411-9AFF-B056-31B4D37893EC}"/>
              </a:ext>
            </a:extLst>
          </p:cNvPr>
          <p:cNvPicPr>
            <a:picLocks noGrp="1" noChangeAspect="1"/>
          </p:cNvPicPr>
          <p:nvPr>
            <p:ph sz="half" idx="2"/>
          </p:nvPr>
        </p:nvPicPr>
        <p:blipFill>
          <a:blip r:embed="rId3"/>
          <a:stretch>
            <a:fillRect/>
          </a:stretch>
        </p:blipFill>
        <p:spPr>
          <a:xfrm>
            <a:off x="6948092" y="1897166"/>
            <a:ext cx="5243908" cy="4022725"/>
          </a:xfrm>
        </p:spPr>
      </p:pic>
      <p:sp>
        <p:nvSpPr>
          <p:cNvPr id="5" name="TextBox 4">
            <a:extLst>
              <a:ext uri="{FF2B5EF4-FFF2-40B4-BE49-F238E27FC236}">
                <a16:creationId xmlns:a16="http://schemas.microsoft.com/office/drawing/2014/main" id="{CE68C52F-9844-984D-D93F-36BB5727908A}"/>
              </a:ext>
            </a:extLst>
          </p:cNvPr>
          <p:cNvSpPr txBox="1"/>
          <p:nvPr/>
        </p:nvSpPr>
        <p:spPr>
          <a:xfrm>
            <a:off x="382556" y="235172"/>
            <a:ext cx="6097554"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MATPLOTLIB</a:t>
            </a:r>
            <a:endParaRPr lang="en-IN" sz="4800" b="1" dirty="0"/>
          </a:p>
        </p:txBody>
      </p:sp>
    </p:spTree>
    <p:extLst>
      <p:ext uri="{BB962C8B-B14F-4D97-AF65-F5344CB8AC3E}">
        <p14:creationId xmlns:p14="http://schemas.microsoft.com/office/powerpoint/2010/main" val="285573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2855-18DD-E1E5-6305-4EA7F0A5B68C}"/>
              </a:ext>
            </a:extLst>
          </p:cNvPr>
          <p:cNvSpPr>
            <a:spLocks noGrp="1"/>
          </p:cNvSpPr>
          <p:nvPr>
            <p:ph type="title"/>
          </p:nvPr>
        </p:nvSpPr>
        <p:spPr>
          <a:xfrm>
            <a:off x="490790" y="295934"/>
            <a:ext cx="10058400" cy="1187634"/>
          </a:xfrm>
        </p:spPr>
        <p:txBody>
          <a:bodyPr>
            <a:normAutofit/>
          </a:bodyPr>
          <a:lstStyle/>
          <a:p>
            <a:r>
              <a:rPr lang="en-IN" sz="4400" b="1" dirty="0">
                <a:latin typeface="Times New Roman" panose="02020603050405020304" pitchFamily="18" charset="0"/>
                <a:cs typeface="Times New Roman" panose="02020603050405020304" pitchFamily="18" charset="0"/>
              </a:rPr>
              <a:t>Histogram</a:t>
            </a:r>
          </a:p>
        </p:txBody>
      </p:sp>
      <p:pic>
        <p:nvPicPr>
          <p:cNvPr id="5" name="Content Placeholder 4">
            <a:extLst>
              <a:ext uri="{FF2B5EF4-FFF2-40B4-BE49-F238E27FC236}">
                <a16:creationId xmlns:a16="http://schemas.microsoft.com/office/drawing/2014/main" id="{01C06B74-2755-D6C6-4A5A-67E36B3C3332}"/>
              </a:ext>
            </a:extLst>
          </p:cNvPr>
          <p:cNvPicPr>
            <a:picLocks noGrp="1" noChangeAspect="1"/>
          </p:cNvPicPr>
          <p:nvPr>
            <p:ph idx="1"/>
          </p:nvPr>
        </p:nvPicPr>
        <p:blipFill>
          <a:blip r:embed="rId2"/>
          <a:srcRect l="920" r="6583"/>
          <a:stretch/>
        </p:blipFill>
        <p:spPr>
          <a:xfrm>
            <a:off x="7078825" y="1986222"/>
            <a:ext cx="5113175" cy="4022725"/>
          </a:xfrm>
        </p:spPr>
      </p:pic>
      <p:pic>
        <p:nvPicPr>
          <p:cNvPr id="7" name="Picture 6">
            <a:extLst>
              <a:ext uri="{FF2B5EF4-FFF2-40B4-BE49-F238E27FC236}">
                <a16:creationId xmlns:a16="http://schemas.microsoft.com/office/drawing/2014/main" id="{53D312DC-8478-0B11-CED8-BC9704653D38}"/>
              </a:ext>
            </a:extLst>
          </p:cNvPr>
          <p:cNvPicPr>
            <a:picLocks noChangeAspect="1"/>
          </p:cNvPicPr>
          <p:nvPr/>
        </p:nvPicPr>
        <p:blipFill>
          <a:blip r:embed="rId3"/>
          <a:stretch>
            <a:fillRect/>
          </a:stretch>
        </p:blipFill>
        <p:spPr>
          <a:xfrm>
            <a:off x="0" y="1874255"/>
            <a:ext cx="7268589" cy="1848659"/>
          </a:xfrm>
          <a:prstGeom prst="rect">
            <a:avLst/>
          </a:prstGeom>
        </p:spPr>
      </p:pic>
      <p:sp>
        <p:nvSpPr>
          <p:cNvPr id="9" name="TextBox 8">
            <a:extLst>
              <a:ext uri="{FF2B5EF4-FFF2-40B4-BE49-F238E27FC236}">
                <a16:creationId xmlns:a16="http://schemas.microsoft.com/office/drawing/2014/main" id="{CE1715F8-C0D9-E63C-6E6E-F5DF485B3CFD}"/>
              </a:ext>
            </a:extLst>
          </p:cNvPr>
          <p:cNvSpPr txBox="1"/>
          <p:nvPr/>
        </p:nvSpPr>
        <p:spPr>
          <a:xfrm>
            <a:off x="156288" y="4024382"/>
            <a:ext cx="6922537"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histogram is smooth and symmetrical, it suggests that there are fewer outliers, as extreme values would have affected the symmetry</a:t>
            </a:r>
            <a:r>
              <a:rPr lang="en-US" sz="2400" dirty="0"/>
              <a:t>.</a:t>
            </a:r>
            <a:endParaRPr lang="en-IN" sz="2400" dirty="0"/>
          </a:p>
        </p:txBody>
      </p:sp>
    </p:spTree>
    <p:extLst>
      <p:ext uri="{BB962C8B-B14F-4D97-AF65-F5344CB8AC3E}">
        <p14:creationId xmlns:p14="http://schemas.microsoft.com/office/powerpoint/2010/main" val="334671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ADCD09-5DD9-6BF0-187D-CA4320C6EA80}"/>
              </a:ext>
            </a:extLst>
          </p:cNvPr>
          <p:cNvSpPr>
            <a:spLocks noGrp="1"/>
          </p:cNvSpPr>
          <p:nvPr>
            <p:ph type="title"/>
          </p:nvPr>
        </p:nvSpPr>
        <p:spPr>
          <a:xfrm>
            <a:off x="1097280" y="286603"/>
            <a:ext cx="10058400" cy="1019683"/>
          </a:xfrm>
        </p:spPr>
        <p:txBody>
          <a:bodyPr>
            <a:normAutofit/>
          </a:bodyPr>
          <a:lstStyle/>
          <a:p>
            <a:r>
              <a:rPr lang="en-US" sz="6000" b="1" dirty="0">
                <a:latin typeface="Times New Roman" panose="02020603050405020304" pitchFamily="18" charset="0"/>
                <a:cs typeface="Times New Roman" panose="02020603050405020304" pitchFamily="18" charset="0"/>
              </a:rPr>
              <a:t>CONTENTS</a:t>
            </a:r>
            <a:endParaRPr lang="en-IN" sz="60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6507BCB-9FC5-78D9-02F4-06C2AF9E1E7A}"/>
              </a:ext>
            </a:extLst>
          </p:cNvPr>
          <p:cNvSpPr>
            <a:spLocks noGrp="1"/>
          </p:cNvSpPr>
          <p:nvPr>
            <p:ph idx="1"/>
          </p:nvPr>
        </p:nvSpPr>
        <p:spPr>
          <a:xfrm>
            <a:off x="821094" y="1845733"/>
            <a:ext cx="10334586" cy="4424437"/>
          </a:xfrm>
        </p:spPr>
        <p:txBody>
          <a:bodyPr>
            <a:normAutofit fontScale="92500" lnSpcReduction="20000"/>
          </a:bodyPr>
          <a:lstStyle/>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Data Exploration – About the dataset</a:t>
            </a:r>
          </a:p>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Data Processing</a:t>
            </a:r>
          </a:p>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Data Visualization</a:t>
            </a:r>
          </a:p>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Data Cleaning and Post Visualization</a:t>
            </a:r>
          </a:p>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Advanced Visualization</a:t>
            </a:r>
          </a:p>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Data Transformation</a:t>
            </a:r>
          </a:p>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Visualization with R and Power BI</a:t>
            </a:r>
          </a:p>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Conclusion</a:t>
            </a:r>
          </a:p>
          <a:p>
            <a:pPr>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4000" dirty="0"/>
          </a:p>
        </p:txBody>
      </p:sp>
    </p:spTree>
    <p:extLst>
      <p:ext uri="{BB962C8B-B14F-4D97-AF65-F5344CB8AC3E}">
        <p14:creationId xmlns:p14="http://schemas.microsoft.com/office/powerpoint/2010/main" val="698099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F757-E64B-C2B3-8CD6-325B661704C2}"/>
              </a:ext>
            </a:extLst>
          </p:cNvPr>
          <p:cNvSpPr>
            <a:spLocks noGrp="1"/>
          </p:cNvSpPr>
          <p:nvPr>
            <p:ph type="title"/>
          </p:nvPr>
        </p:nvSpPr>
        <p:spPr>
          <a:xfrm>
            <a:off x="434806" y="601922"/>
            <a:ext cx="10058400" cy="991691"/>
          </a:xfrm>
        </p:spPr>
        <p:txBody>
          <a:bodyPr>
            <a:normAutofit/>
          </a:bodyPr>
          <a:lstStyle/>
          <a:p>
            <a:r>
              <a:rPr lang="en-US" b="1" dirty="0">
                <a:latin typeface="Times New Roman" panose="02020603050405020304" pitchFamily="18" charset="0"/>
                <a:cs typeface="Times New Roman" panose="02020603050405020304" pitchFamily="18" charset="0"/>
              </a:rPr>
              <a:t>Pie Chart</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838FA62-130D-553F-BD0B-7B5FBEB64AA4}"/>
              </a:ext>
            </a:extLst>
          </p:cNvPr>
          <p:cNvPicPr>
            <a:picLocks noGrp="1" noChangeAspect="1"/>
          </p:cNvPicPr>
          <p:nvPr>
            <p:ph sz="half" idx="1"/>
          </p:nvPr>
        </p:nvPicPr>
        <p:blipFill>
          <a:blip r:embed="rId2"/>
          <a:stretch>
            <a:fillRect/>
          </a:stretch>
        </p:blipFill>
        <p:spPr>
          <a:xfrm>
            <a:off x="93305" y="2483558"/>
            <a:ext cx="7109927" cy="1890883"/>
          </a:xfrm>
        </p:spPr>
      </p:pic>
      <p:pic>
        <p:nvPicPr>
          <p:cNvPr id="11" name="Content Placeholder 10">
            <a:extLst>
              <a:ext uri="{FF2B5EF4-FFF2-40B4-BE49-F238E27FC236}">
                <a16:creationId xmlns:a16="http://schemas.microsoft.com/office/drawing/2014/main" id="{180C5609-612E-18ED-DF76-A95D3D0EB54F}"/>
              </a:ext>
            </a:extLst>
          </p:cNvPr>
          <p:cNvPicPr>
            <a:picLocks noGrp="1" noChangeAspect="1"/>
          </p:cNvPicPr>
          <p:nvPr>
            <p:ph sz="half" idx="2"/>
          </p:nvPr>
        </p:nvPicPr>
        <p:blipFill>
          <a:blip r:embed="rId3"/>
          <a:srcRect l="5070" r="12986" b="3712"/>
          <a:stretch/>
        </p:blipFill>
        <p:spPr>
          <a:xfrm>
            <a:off x="7277878" y="1939570"/>
            <a:ext cx="3999100" cy="3873402"/>
          </a:xfrm>
        </p:spPr>
      </p:pic>
    </p:spTree>
    <p:extLst>
      <p:ext uri="{BB962C8B-B14F-4D97-AF65-F5344CB8AC3E}">
        <p14:creationId xmlns:p14="http://schemas.microsoft.com/office/powerpoint/2010/main" val="2528113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D147-BC9A-71E2-ED23-995D98279B7F}"/>
              </a:ext>
            </a:extLst>
          </p:cNvPr>
          <p:cNvSpPr>
            <a:spLocks noGrp="1"/>
          </p:cNvSpPr>
          <p:nvPr>
            <p:ph type="title"/>
          </p:nvPr>
        </p:nvSpPr>
        <p:spPr>
          <a:xfrm>
            <a:off x="653143" y="74645"/>
            <a:ext cx="10502537" cy="1558212"/>
          </a:xfrm>
        </p:spPr>
        <p:txBody>
          <a:bodyPr>
            <a:normAutofit fontScale="90000"/>
          </a:bodyPr>
          <a:lstStyle/>
          <a:p>
            <a:pPr>
              <a:lnSpc>
                <a:spcPct val="100000"/>
              </a:lnSpc>
            </a:pPr>
            <a:r>
              <a:rPr lang="en-US" sz="6000" b="1" dirty="0">
                <a:latin typeface="Times New Roman" panose="02020603050405020304" pitchFamily="18" charset="0"/>
                <a:cs typeface="Times New Roman" panose="02020603050405020304" pitchFamily="18" charset="0"/>
              </a:rPr>
              <a:t>SEABORN</a:t>
            </a:r>
            <a:br>
              <a:rPr lang="en-US" sz="6000" dirty="0">
                <a:latin typeface="Times New Roman" panose="02020603050405020304" pitchFamily="18" charset="0"/>
                <a:cs typeface="Times New Roman" panose="02020603050405020304" pitchFamily="18" charset="0"/>
              </a:rPr>
            </a:br>
            <a:r>
              <a:rPr lang="en-US" sz="4400" b="1" dirty="0" err="1">
                <a:latin typeface="Times New Roman" panose="02020603050405020304" pitchFamily="18" charset="0"/>
                <a:cs typeface="Times New Roman" panose="02020603050405020304" pitchFamily="18" charset="0"/>
              </a:rPr>
              <a:t>Contourplot</a:t>
            </a:r>
            <a:endParaRPr lang="en-IN" sz="44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8D85161-148A-1B3D-1FDB-58D964928794}"/>
              </a:ext>
            </a:extLst>
          </p:cNvPr>
          <p:cNvPicPr>
            <a:picLocks noGrp="1" noChangeAspect="1"/>
          </p:cNvPicPr>
          <p:nvPr>
            <p:ph sz="half" idx="1"/>
          </p:nvPr>
        </p:nvPicPr>
        <p:blipFill>
          <a:blip r:embed="rId2"/>
          <a:stretch>
            <a:fillRect/>
          </a:stretch>
        </p:blipFill>
        <p:spPr>
          <a:xfrm>
            <a:off x="410548" y="2006082"/>
            <a:ext cx="5625128" cy="3228392"/>
          </a:xfrm>
        </p:spPr>
      </p:pic>
      <p:pic>
        <p:nvPicPr>
          <p:cNvPr id="5" name="Content Placeholder 7">
            <a:extLst>
              <a:ext uri="{FF2B5EF4-FFF2-40B4-BE49-F238E27FC236}">
                <a16:creationId xmlns:a16="http://schemas.microsoft.com/office/drawing/2014/main" id="{AA439F78-82C9-11B9-8A56-36D7079827ED}"/>
              </a:ext>
            </a:extLst>
          </p:cNvPr>
          <p:cNvPicPr>
            <a:picLocks noGrp="1" noChangeAspect="1"/>
          </p:cNvPicPr>
          <p:nvPr>
            <p:ph sz="half" idx="2"/>
          </p:nvPr>
        </p:nvPicPr>
        <p:blipFill>
          <a:blip r:embed="rId3"/>
          <a:stretch>
            <a:fillRect/>
          </a:stretch>
        </p:blipFill>
        <p:spPr>
          <a:xfrm>
            <a:off x="6096000" y="2174068"/>
            <a:ext cx="5832863" cy="3069737"/>
          </a:xfrm>
        </p:spPr>
      </p:pic>
    </p:spTree>
    <p:extLst>
      <p:ext uri="{BB962C8B-B14F-4D97-AF65-F5344CB8AC3E}">
        <p14:creationId xmlns:p14="http://schemas.microsoft.com/office/powerpoint/2010/main" val="1966937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BA77-9F09-89B9-7343-25BBCB62C725}"/>
              </a:ext>
            </a:extLst>
          </p:cNvPr>
          <p:cNvSpPr>
            <a:spLocks noGrp="1"/>
          </p:cNvSpPr>
          <p:nvPr>
            <p:ph type="title"/>
          </p:nvPr>
        </p:nvSpPr>
        <p:spPr>
          <a:xfrm>
            <a:off x="1097280" y="286604"/>
            <a:ext cx="10058400" cy="1220206"/>
          </a:xfrm>
        </p:spPr>
        <p:txBody>
          <a:bodyPr>
            <a:normAutofit/>
          </a:bodyPr>
          <a:lstStyle/>
          <a:p>
            <a:r>
              <a:rPr lang="en-US" b="1" dirty="0" err="1">
                <a:latin typeface="Times New Roman" panose="02020603050405020304" pitchFamily="18" charset="0"/>
                <a:cs typeface="Times New Roman" panose="02020603050405020304" pitchFamily="18" charset="0"/>
              </a:rPr>
              <a:t>Lineplot</a:t>
            </a:r>
            <a:endParaRPr lang="en-IN" b="1" dirty="0">
              <a:latin typeface="Times New Roman" panose="02020603050405020304" pitchFamily="18" charset="0"/>
              <a:cs typeface="Times New Roman" panose="02020603050405020304" pitchFamily="18" charset="0"/>
            </a:endParaRPr>
          </a:p>
        </p:txBody>
      </p:sp>
      <p:pic>
        <p:nvPicPr>
          <p:cNvPr id="9" name="Content Placeholder 7">
            <a:extLst>
              <a:ext uri="{FF2B5EF4-FFF2-40B4-BE49-F238E27FC236}">
                <a16:creationId xmlns:a16="http://schemas.microsoft.com/office/drawing/2014/main" id="{5059E3AA-6C45-8B37-D52A-1465AF7A52FA}"/>
              </a:ext>
            </a:extLst>
          </p:cNvPr>
          <p:cNvPicPr>
            <a:picLocks noGrp="1" noChangeAspect="1"/>
          </p:cNvPicPr>
          <p:nvPr>
            <p:ph sz="half" idx="1"/>
          </p:nvPr>
        </p:nvPicPr>
        <p:blipFill rotWithShape="1">
          <a:blip r:embed="rId2"/>
          <a:srcRect t="3406" b="3715"/>
          <a:stretch/>
        </p:blipFill>
        <p:spPr>
          <a:xfrm>
            <a:off x="0" y="1986545"/>
            <a:ext cx="6096000" cy="3134096"/>
          </a:xfrm>
          <a:prstGeom prst="rect">
            <a:avLst/>
          </a:prstGeom>
        </p:spPr>
      </p:pic>
      <p:pic>
        <p:nvPicPr>
          <p:cNvPr id="10" name="Content Placeholder 5">
            <a:extLst>
              <a:ext uri="{FF2B5EF4-FFF2-40B4-BE49-F238E27FC236}">
                <a16:creationId xmlns:a16="http://schemas.microsoft.com/office/drawing/2014/main" id="{F3894FEF-FE5C-5010-7B01-B5CAF116BC31}"/>
              </a:ext>
            </a:extLst>
          </p:cNvPr>
          <p:cNvPicPr>
            <a:picLocks noGrp="1" noChangeAspect="1"/>
          </p:cNvPicPr>
          <p:nvPr>
            <p:ph sz="half" idx="2"/>
          </p:nvPr>
        </p:nvPicPr>
        <p:blipFill>
          <a:blip r:embed="rId3"/>
          <a:stretch>
            <a:fillRect/>
          </a:stretch>
        </p:blipFill>
        <p:spPr>
          <a:xfrm>
            <a:off x="6218238" y="1737360"/>
            <a:ext cx="4937125" cy="3613831"/>
          </a:xfrm>
          <a:prstGeom prst="rect">
            <a:avLst/>
          </a:prstGeom>
        </p:spPr>
      </p:pic>
    </p:spTree>
    <p:extLst>
      <p:ext uri="{BB962C8B-B14F-4D97-AF65-F5344CB8AC3E}">
        <p14:creationId xmlns:p14="http://schemas.microsoft.com/office/powerpoint/2010/main" val="315205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64D4-C9B9-B4E3-AC33-1C2B3992F082}"/>
              </a:ext>
            </a:extLst>
          </p:cNvPr>
          <p:cNvSpPr>
            <a:spLocks noGrp="1"/>
          </p:cNvSpPr>
          <p:nvPr>
            <p:ph type="title"/>
          </p:nvPr>
        </p:nvSpPr>
        <p:spPr>
          <a:xfrm>
            <a:off x="1066800" y="118652"/>
            <a:ext cx="10058400" cy="1450757"/>
          </a:xfrm>
        </p:spPr>
        <p:txBody>
          <a:bodyPr>
            <a:normAutofit/>
          </a:bodyPr>
          <a:lstStyle/>
          <a:p>
            <a:r>
              <a:rPr lang="en-IN" sz="5400" b="1" dirty="0" err="1">
                <a:latin typeface="Times New Roman" panose="02020603050405020304" pitchFamily="18" charset="0"/>
                <a:cs typeface="Times New Roman" panose="02020603050405020304" pitchFamily="18" charset="0"/>
              </a:rPr>
              <a:t>Autoviz</a:t>
            </a:r>
            <a:endParaRPr lang="en-IN" sz="54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948938A-F076-3B4D-AC5F-D73F5F82ED88}"/>
              </a:ext>
            </a:extLst>
          </p:cNvPr>
          <p:cNvSpPr>
            <a:spLocks noGrp="1" noChangeArrowheads="1"/>
          </p:cNvSpPr>
          <p:nvPr>
            <p:ph idx="1"/>
          </p:nvPr>
        </p:nvSpPr>
        <p:spPr bwMode="auto">
          <a:xfrm>
            <a:off x="1066800" y="2349483"/>
            <a:ext cx="98848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AutoViz</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Python library designed to simplify and automate the process of data visualization</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insightful visualizations for your dataset with just a single line of code. </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It's particularly useful for exploratory data analysis (EDA) as it abstracts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away the complexities of various plotting libraries and techniques </a:t>
            </a:r>
          </a:p>
        </p:txBody>
      </p:sp>
    </p:spTree>
    <p:extLst>
      <p:ext uri="{BB962C8B-B14F-4D97-AF65-F5344CB8AC3E}">
        <p14:creationId xmlns:p14="http://schemas.microsoft.com/office/powerpoint/2010/main" val="2440401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11E8-7B72-5677-4DFA-3B428D9B754D}"/>
              </a:ext>
            </a:extLst>
          </p:cNvPr>
          <p:cNvSpPr>
            <a:spLocks noGrp="1"/>
          </p:cNvSpPr>
          <p:nvPr>
            <p:ph type="title"/>
          </p:nvPr>
        </p:nvSpPr>
        <p:spPr>
          <a:xfrm>
            <a:off x="503853" y="286603"/>
            <a:ext cx="10651827" cy="1262279"/>
          </a:xfrm>
        </p:spPr>
        <p:txBody>
          <a:bodyPr/>
          <a:lstStyle/>
          <a:p>
            <a:r>
              <a:rPr lang="en-IN" b="1" dirty="0" err="1">
                <a:solidFill>
                  <a:schemeClr val="tx1"/>
                </a:solidFill>
                <a:latin typeface="Times New Roman" panose="02020603050405020304" pitchFamily="18" charset="0"/>
                <a:cs typeface="Times New Roman" panose="02020603050405020304" pitchFamily="18" charset="0"/>
              </a:rPr>
              <a:t>Autoviz</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A07DFA2-7118-B1D6-77C1-97F15CFFA7E0}"/>
              </a:ext>
            </a:extLst>
          </p:cNvPr>
          <p:cNvPicPr>
            <a:picLocks noGrp="1" noChangeAspect="1"/>
          </p:cNvPicPr>
          <p:nvPr>
            <p:ph idx="1"/>
          </p:nvPr>
        </p:nvPicPr>
        <p:blipFill>
          <a:blip r:embed="rId2"/>
          <a:stretch>
            <a:fillRect/>
          </a:stretch>
        </p:blipFill>
        <p:spPr>
          <a:xfrm>
            <a:off x="503853" y="3004456"/>
            <a:ext cx="11457992" cy="3060441"/>
          </a:xfrm>
        </p:spPr>
      </p:pic>
      <p:pic>
        <p:nvPicPr>
          <p:cNvPr id="7" name="Picture 6">
            <a:extLst>
              <a:ext uri="{FF2B5EF4-FFF2-40B4-BE49-F238E27FC236}">
                <a16:creationId xmlns:a16="http://schemas.microsoft.com/office/drawing/2014/main" id="{B4C4490E-F3BB-D02F-965C-7DED7E4BD6E9}"/>
              </a:ext>
            </a:extLst>
          </p:cNvPr>
          <p:cNvPicPr>
            <a:picLocks noChangeAspect="1"/>
          </p:cNvPicPr>
          <p:nvPr/>
        </p:nvPicPr>
        <p:blipFill>
          <a:blip r:embed="rId3"/>
          <a:stretch>
            <a:fillRect/>
          </a:stretch>
        </p:blipFill>
        <p:spPr>
          <a:xfrm>
            <a:off x="503853" y="1884784"/>
            <a:ext cx="11457992" cy="1119673"/>
          </a:xfrm>
          <a:prstGeom prst="rect">
            <a:avLst/>
          </a:prstGeom>
        </p:spPr>
      </p:pic>
    </p:spTree>
    <p:extLst>
      <p:ext uri="{BB962C8B-B14F-4D97-AF65-F5344CB8AC3E}">
        <p14:creationId xmlns:p14="http://schemas.microsoft.com/office/powerpoint/2010/main" val="1081808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5C155D-E720-2D1C-7CCA-C6BB7C990118}"/>
              </a:ext>
            </a:extLst>
          </p:cNvPr>
          <p:cNvPicPr>
            <a:picLocks noChangeAspect="1"/>
          </p:cNvPicPr>
          <p:nvPr/>
        </p:nvPicPr>
        <p:blipFill>
          <a:blip r:embed="rId2"/>
          <a:stretch>
            <a:fillRect/>
          </a:stretch>
        </p:blipFill>
        <p:spPr>
          <a:xfrm>
            <a:off x="0" y="46653"/>
            <a:ext cx="12192000" cy="3461657"/>
          </a:xfrm>
          <a:prstGeom prst="rect">
            <a:avLst/>
          </a:prstGeom>
        </p:spPr>
      </p:pic>
      <p:pic>
        <p:nvPicPr>
          <p:cNvPr id="7" name="Picture 6">
            <a:extLst>
              <a:ext uri="{FF2B5EF4-FFF2-40B4-BE49-F238E27FC236}">
                <a16:creationId xmlns:a16="http://schemas.microsoft.com/office/drawing/2014/main" id="{DF6188BC-3059-FD13-5E64-5AA224DD5D0D}"/>
              </a:ext>
            </a:extLst>
          </p:cNvPr>
          <p:cNvPicPr>
            <a:picLocks noChangeAspect="1"/>
          </p:cNvPicPr>
          <p:nvPr/>
        </p:nvPicPr>
        <p:blipFill>
          <a:blip r:embed="rId3"/>
          <a:stretch>
            <a:fillRect/>
          </a:stretch>
        </p:blipFill>
        <p:spPr>
          <a:xfrm>
            <a:off x="0" y="3508310"/>
            <a:ext cx="12045820" cy="2640564"/>
          </a:xfrm>
          <a:prstGeom prst="rect">
            <a:avLst/>
          </a:prstGeom>
        </p:spPr>
      </p:pic>
    </p:spTree>
    <p:extLst>
      <p:ext uri="{BB962C8B-B14F-4D97-AF65-F5344CB8AC3E}">
        <p14:creationId xmlns:p14="http://schemas.microsoft.com/office/powerpoint/2010/main" val="1452861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8C83-3FCA-F535-B0C8-B5BC90D726AD}"/>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Module-4</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4B3F40-3B5B-FB64-1724-A92AACBCD2F6}"/>
              </a:ext>
            </a:extLst>
          </p:cNvPr>
          <p:cNvSpPr>
            <a:spLocks noGrp="1"/>
          </p:cNvSpPr>
          <p:nvPr>
            <p:ph idx="1"/>
          </p:nvPr>
        </p:nvSpPr>
        <p:spPr/>
        <p:txBody>
          <a:bodyPr/>
          <a:lstStyle/>
          <a:p>
            <a:r>
              <a:rPr lang="en-US" sz="3600" dirty="0">
                <a:latin typeface="Times New Roman" panose="02020603050405020304" pitchFamily="18" charset="0"/>
                <a:cs typeface="Times New Roman" panose="02020603050405020304" pitchFamily="18" charset="0"/>
              </a:rPr>
              <a:t>Scikit learn</a:t>
            </a:r>
          </a:p>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Data Cleaning</a:t>
            </a:r>
          </a:p>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Imputation</a:t>
            </a:r>
          </a:p>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Normalization</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059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834A-236B-B68D-29EE-56A2B1635EF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Scikit learn</a:t>
            </a:r>
          </a:p>
        </p:txBody>
      </p:sp>
      <p:sp>
        <p:nvSpPr>
          <p:cNvPr id="3" name="Content Placeholder 2">
            <a:extLst>
              <a:ext uri="{FF2B5EF4-FFF2-40B4-BE49-F238E27FC236}">
                <a16:creationId xmlns:a16="http://schemas.microsoft.com/office/drawing/2014/main" id="{6E8FCBD6-2064-81E6-BF13-1F22D5C82E15}"/>
              </a:ext>
            </a:extLst>
          </p:cNvPr>
          <p:cNvSpPr>
            <a:spLocks noGrp="1"/>
          </p:cNvSpPr>
          <p:nvPr>
            <p:ph idx="1"/>
          </p:nvPr>
        </p:nvSpPr>
        <p:spPr/>
        <p:txBody>
          <a:bodyPr>
            <a:norm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Scikit-learn is a powerful open-source machine learning library in Python, designed to provide simple and efficient tools for data analysis and modeling.</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It is primarily used for tasks such as classification, regression, clustering, dimensionality reduction, model selection, and data preprocessing.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54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12EB-B754-AD67-1C1D-26446D16283C}"/>
              </a:ext>
            </a:extLst>
          </p:cNvPr>
          <p:cNvSpPr>
            <a:spLocks noGrp="1"/>
          </p:cNvSpPr>
          <p:nvPr>
            <p:ph type="title"/>
          </p:nvPr>
        </p:nvSpPr>
        <p:spPr>
          <a:xfrm>
            <a:off x="1097280" y="286603"/>
            <a:ext cx="10058400" cy="1112989"/>
          </a:xfrm>
        </p:spPr>
        <p:txBody>
          <a:bodyPr>
            <a:normAutofit/>
          </a:bodyPr>
          <a:lstStyle/>
          <a:p>
            <a:r>
              <a:rPr lang="en-IN" sz="5400" b="1" dirty="0">
                <a:latin typeface="Times New Roman" panose="02020603050405020304" pitchFamily="18" charset="0"/>
                <a:cs typeface="Times New Roman" panose="02020603050405020304" pitchFamily="18" charset="0"/>
              </a:rPr>
              <a:t>Scikit learn-Data cleaning</a:t>
            </a:r>
          </a:p>
        </p:txBody>
      </p:sp>
      <p:sp>
        <p:nvSpPr>
          <p:cNvPr id="3" name="Content Placeholder 2">
            <a:extLst>
              <a:ext uri="{FF2B5EF4-FFF2-40B4-BE49-F238E27FC236}">
                <a16:creationId xmlns:a16="http://schemas.microsoft.com/office/drawing/2014/main" id="{9B07F493-D715-DCBA-5187-47ADD9939BE0}"/>
              </a:ext>
            </a:extLst>
          </p:cNvPr>
          <p:cNvSpPr>
            <a:spLocks noGrp="1"/>
          </p:cNvSpPr>
          <p:nvPr>
            <p:ph idx="1"/>
          </p:nvPr>
        </p:nvSpPr>
        <p:spPr>
          <a:xfrm>
            <a:off x="1097280" y="1892387"/>
            <a:ext cx="10058400" cy="4312470"/>
          </a:xfrm>
        </p:spPr>
        <p:txBody>
          <a:bodyPr>
            <a:normAutofit/>
          </a:bodyPr>
          <a:lstStyle/>
          <a:p>
            <a:pPr>
              <a:buFont typeface="Arial" panose="020B0604020202020204" pitchFamily="34" charset="0"/>
              <a:buChar char="•"/>
            </a:pPr>
            <a:r>
              <a:rPr lang="en-IN" sz="2800" dirty="0">
                <a:solidFill>
                  <a:srgbClr val="C00000"/>
                </a:solidFill>
                <a:latin typeface="Times New Roman" panose="02020603050405020304" pitchFamily="18" charset="0"/>
                <a:cs typeface="Times New Roman" panose="02020603050405020304" pitchFamily="18" charset="0"/>
              </a:rPr>
              <a:t> Create dummy </a:t>
            </a:r>
            <a:r>
              <a:rPr lang="en-IN" sz="2800" dirty="0" err="1">
                <a:solidFill>
                  <a:srgbClr val="C00000"/>
                </a:solidFill>
                <a:latin typeface="Times New Roman" panose="02020603050405020304" pitchFamily="18" charset="0"/>
                <a:cs typeface="Times New Roman" panose="02020603050405020304" pitchFamily="18" charset="0"/>
              </a:rPr>
              <a:t>varaiables</a:t>
            </a:r>
            <a:endParaRPr lang="en-IN" sz="2800" dirty="0">
              <a:solidFill>
                <a:srgbClr val="C00000"/>
              </a:solidFill>
              <a:latin typeface="Times New Roman" panose="02020603050405020304" pitchFamily="18" charset="0"/>
              <a:cs typeface="Times New Roman" panose="02020603050405020304" pitchFamily="18" charset="0"/>
            </a:endParaRPr>
          </a:p>
          <a:p>
            <a:pPr marL="0" indent="0">
              <a:buNone/>
            </a:pPr>
            <a:r>
              <a:rPr lang="en-IN" sz="3200" dirty="0">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df_dummy</a:t>
            </a:r>
            <a:r>
              <a:rPr lang="en-IN" sz="2400" dirty="0">
                <a:solidFill>
                  <a:schemeClr val="tx1"/>
                </a:solidFill>
                <a:latin typeface="Times New Roman" panose="02020603050405020304" pitchFamily="18" charset="0"/>
                <a:cs typeface="Times New Roman" panose="02020603050405020304" pitchFamily="18" charset="0"/>
              </a:rPr>
              <a:t>=</a:t>
            </a:r>
            <a:r>
              <a:rPr lang="en-IN" sz="2400" dirty="0" err="1">
                <a:solidFill>
                  <a:schemeClr val="tx1"/>
                </a:solidFill>
                <a:latin typeface="Times New Roman" panose="02020603050405020304" pitchFamily="18" charset="0"/>
                <a:cs typeface="Times New Roman" panose="02020603050405020304" pitchFamily="18" charset="0"/>
              </a:rPr>
              <a:t>pd.get_dummies</a:t>
            </a:r>
            <a:r>
              <a:rPr lang="en-IN" sz="2400" dirty="0">
                <a:solidFill>
                  <a:schemeClr val="tx1"/>
                </a:solidFill>
                <a:latin typeface="Times New Roman" panose="02020603050405020304" pitchFamily="18" charset="0"/>
                <a:cs typeface="Times New Roman" panose="02020603050405020304" pitchFamily="18" charset="0"/>
              </a:rPr>
              <a:t>(</a:t>
            </a:r>
            <a:r>
              <a:rPr lang="en-IN" sz="2400" dirty="0" err="1">
                <a:solidFill>
                  <a:schemeClr val="tx1"/>
                </a:solidFill>
                <a:latin typeface="Times New Roman" panose="02020603050405020304" pitchFamily="18" charset="0"/>
                <a:cs typeface="Times New Roman" panose="02020603050405020304" pitchFamily="18" charset="0"/>
              </a:rPr>
              <a:t>df,column</a:t>
            </a:r>
            <a:r>
              <a:rPr lang="en-IN" sz="2400" dirty="0">
                <a:solidFill>
                  <a:schemeClr val="tx1"/>
                </a:solidFill>
                <a:latin typeface="Times New Roman" panose="02020603050405020304" pitchFamily="18" charset="0"/>
                <a:cs typeface="Times New Roman" panose="02020603050405020304" pitchFamily="18" charset="0"/>
              </a:rPr>
              <a:t>=[‘month’],</a:t>
            </a:r>
            <a:r>
              <a:rPr lang="en-IN" sz="2400" dirty="0" err="1">
                <a:solidFill>
                  <a:schemeClr val="tx1"/>
                </a:solidFill>
                <a:latin typeface="Times New Roman" panose="02020603050405020304" pitchFamily="18" charset="0"/>
                <a:cs typeface="Times New Roman" panose="02020603050405020304" pitchFamily="18" charset="0"/>
              </a:rPr>
              <a:t>drop_first</a:t>
            </a:r>
            <a:r>
              <a:rPr lang="en-IN" sz="2400" dirty="0">
                <a:solidFill>
                  <a:schemeClr val="tx1"/>
                </a:solidFill>
                <a:latin typeface="Times New Roman" panose="02020603050405020304" pitchFamily="18" charset="0"/>
                <a:cs typeface="Times New Roman" panose="02020603050405020304" pitchFamily="18" charset="0"/>
              </a:rPr>
              <a:t>=True)</a:t>
            </a:r>
          </a:p>
          <a:p>
            <a:pPr marL="0" indent="0">
              <a:buNone/>
            </a:pPr>
            <a:r>
              <a:rPr lang="en-IN" sz="3200" dirty="0">
                <a:solidFill>
                  <a:srgbClr val="C00000"/>
                </a:solidFill>
                <a:latin typeface="Times New Roman" panose="02020603050405020304" pitchFamily="18" charset="0"/>
                <a:cs typeface="Times New Roman" panose="02020603050405020304" pitchFamily="18" charset="0"/>
              </a:rPr>
              <a:t>    </a:t>
            </a:r>
          </a:p>
        </p:txBody>
      </p:sp>
      <p:pic>
        <p:nvPicPr>
          <p:cNvPr id="4" name="Content Placeholder 4">
            <a:extLst>
              <a:ext uri="{FF2B5EF4-FFF2-40B4-BE49-F238E27FC236}">
                <a16:creationId xmlns:a16="http://schemas.microsoft.com/office/drawing/2014/main" id="{54057152-E28F-D934-85E5-80D1A75D864E}"/>
              </a:ext>
            </a:extLst>
          </p:cNvPr>
          <p:cNvPicPr>
            <a:picLocks noChangeAspect="1"/>
          </p:cNvPicPr>
          <p:nvPr/>
        </p:nvPicPr>
        <p:blipFill>
          <a:blip r:embed="rId2"/>
          <a:stretch>
            <a:fillRect/>
          </a:stretch>
        </p:blipFill>
        <p:spPr>
          <a:xfrm>
            <a:off x="2770434" y="3116424"/>
            <a:ext cx="6244928" cy="2836507"/>
          </a:xfrm>
          <a:prstGeom prst="rect">
            <a:avLst/>
          </a:prstGeom>
        </p:spPr>
      </p:pic>
    </p:spTree>
    <p:extLst>
      <p:ext uri="{BB962C8B-B14F-4D97-AF65-F5344CB8AC3E}">
        <p14:creationId xmlns:p14="http://schemas.microsoft.com/office/powerpoint/2010/main" val="271083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4FEF-78AC-DEF2-95C4-AFE00280D612}"/>
              </a:ext>
            </a:extLst>
          </p:cNvPr>
          <p:cNvSpPr>
            <a:spLocks noGrp="1"/>
          </p:cNvSpPr>
          <p:nvPr>
            <p:ph type="title"/>
          </p:nvPr>
        </p:nvSpPr>
        <p:spPr>
          <a:xfrm>
            <a:off x="1097280" y="427343"/>
            <a:ext cx="10058400" cy="1233506"/>
          </a:xfrm>
        </p:spPr>
        <p:txBody>
          <a:bodyPr>
            <a:noAutofit/>
          </a:bodyPr>
          <a:lstStyle/>
          <a:p>
            <a:br>
              <a:rPr lang="en-IN" sz="4400" b="1" dirty="0">
                <a:solidFill>
                  <a:srgbClr val="C00000"/>
                </a:solidFill>
                <a:latin typeface="Times New Roman" panose="02020603050405020304" pitchFamily="18" charset="0"/>
                <a:cs typeface="Times New Roman" panose="02020603050405020304" pitchFamily="18" charset="0"/>
              </a:rPr>
            </a:br>
            <a:br>
              <a:rPr lang="en-IN" sz="4400" b="1" dirty="0">
                <a:solidFill>
                  <a:srgbClr val="C00000"/>
                </a:solidFill>
                <a:latin typeface="Times New Roman" panose="02020603050405020304" pitchFamily="18" charset="0"/>
                <a:cs typeface="Times New Roman" panose="02020603050405020304" pitchFamily="18" charset="0"/>
              </a:rPr>
            </a:br>
            <a:br>
              <a:rPr lang="en-IN" sz="4400" b="1" dirty="0">
                <a:solidFill>
                  <a:srgbClr val="C00000"/>
                </a:solidFill>
                <a:latin typeface="Times New Roman" panose="02020603050405020304" pitchFamily="18" charset="0"/>
                <a:cs typeface="Times New Roman" panose="02020603050405020304" pitchFamily="18" charset="0"/>
              </a:rPr>
            </a:br>
            <a:r>
              <a:rPr lang="en-IN" sz="4400" b="1" dirty="0">
                <a:solidFill>
                  <a:schemeClr val="tx1"/>
                </a:solidFill>
                <a:latin typeface="Times New Roman" panose="02020603050405020304" pitchFamily="18" charset="0"/>
                <a:cs typeface="Times New Roman" panose="02020603050405020304" pitchFamily="18" charset="0"/>
              </a:rPr>
              <a:t>Detect Outliers</a:t>
            </a:r>
            <a:endParaRPr lang="en-IN" sz="4400" b="1" dirty="0">
              <a:solidFill>
                <a:schemeClr val="tx1"/>
              </a:solidFill>
            </a:endParaRPr>
          </a:p>
        </p:txBody>
      </p:sp>
      <p:sp>
        <p:nvSpPr>
          <p:cNvPr id="3" name="Content Placeholder 2">
            <a:extLst>
              <a:ext uri="{FF2B5EF4-FFF2-40B4-BE49-F238E27FC236}">
                <a16:creationId xmlns:a16="http://schemas.microsoft.com/office/drawing/2014/main" id="{BDA01A42-A446-D277-D220-7EBE82B56D55}"/>
              </a:ext>
            </a:extLst>
          </p:cNvPr>
          <p:cNvSpPr>
            <a:spLocks noGrp="1"/>
          </p:cNvSpPr>
          <p:nvPr>
            <p:ph idx="1"/>
          </p:nvPr>
        </p:nvSpPr>
        <p:spPr>
          <a:xfrm>
            <a:off x="1097280" y="1735495"/>
            <a:ext cx="10058400" cy="4534676"/>
          </a:xfrm>
        </p:spPr>
        <p:txBody>
          <a:bodyPr/>
          <a:lstStyle/>
          <a:p>
            <a:pPr>
              <a:buFont typeface="Arial" panose="020B0604020202020204" pitchFamily="34" charset="0"/>
              <a:buChar char="•"/>
            </a:pPr>
            <a:r>
              <a:rPr lang="en-IN" sz="2000" dirty="0">
                <a:solidFill>
                  <a:srgbClr val="C00000"/>
                </a:solidFill>
                <a:latin typeface="Times New Roman" panose="02020603050405020304" pitchFamily="18" charset="0"/>
                <a:cs typeface="Times New Roman" panose="02020603050405020304" pitchFamily="18" charset="0"/>
              </a:rPr>
              <a:t> </a:t>
            </a:r>
            <a:r>
              <a:rPr lang="en-IN" sz="2800" dirty="0">
                <a:solidFill>
                  <a:schemeClr val="tx1"/>
                </a:solidFill>
                <a:latin typeface="Times New Roman" panose="02020603050405020304" pitchFamily="18" charset="0"/>
                <a:cs typeface="Times New Roman" panose="02020603050405020304" pitchFamily="18" charset="0"/>
              </a:rPr>
              <a:t>To detect outliers using the IQR method</a:t>
            </a:r>
          </a:p>
          <a:p>
            <a:endParaRPr lang="en-IN" dirty="0"/>
          </a:p>
        </p:txBody>
      </p:sp>
      <p:pic>
        <p:nvPicPr>
          <p:cNvPr id="6" name="Picture 5">
            <a:extLst>
              <a:ext uri="{FF2B5EF4-FFF2-40B4-BE49-F238E27FC236}">
                <a16:creationId xmlns:a16="http://schemas.microsoft.com/office/drawing/2014/main" id="{F812DCA8-E873-1F49-9464-C1723F542B6F}"/>
              </a:ext>
            </a:extLst>
          </p:cNvPr>
          <p:cNvPicPr>
            <a:picLocks noChangeAspect="1"/>
          </p:cNvPicPr>
          <p:nvPr/>
        </p:nvPicPr>
        <p:blipFill>
          <a:blip r:embed="rId2"/>
          <a:stretch>
            <a:fillRect/>
          </a:stretch>
        </p:blipFill>
        <p:spPr>
          <a:xfrm>
            <a:off x="1934547" y="2276670"/>
            <a:ext cx="8322905" cy="4030824"/>
          </a:xfrm>
          <a:prstGeom prst="rect">
            <a:avLst/>
          </a:prstGeom>
        </p:spPr>
      </p:pic>
    </p:spTree>
    <p:extLst>
      <p:ext uri="{BB962C8B-B14F-4D97-AF65-F5344CB8AC3E}">
        <p14:creationId xmlns:p14="http://schemas.microsoft.com/office/powerpoint/2010/main" val="257819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1311-2CC5-E1B3-8394-433D4C2CD7B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MODULE – 1</a:t>
            </a:r>
            <a:br>
              <a:rPr lang="en-US" sz="4000" b="1"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Sample Dataset </a:t>
            </a:r>
            <a:r>
              <a:rPr lang="en-US" sz="3600" dirty="0"/>
              <a:t>Description</a:t>
            </a:r>
            <a:endParaRPr lang="en-IN" sz="3600" dirty="0"/>
          </a:p>
        </p:txBody>
      </p:sp>
      <p:sp>
        <p:nvSpPr>
          <p:cNvPr id="3" name="Content Placeholder 2">
            <a:extLst>
              <a:ext uri="{FF2B5EF4-FFF2-40B4-BE49-F238E27FC236}">
                <a16:creationId xmlns:a16="http://schemas.microsoft.com/office/drawing/2014/main" id="{76F11A28-C4A9-98A1-0BAA-553097E439A6}"/>
              </a:ext>
            </a:extLst>
          </p:cNvPr>
          <p:cNvSpPr>
            <a:spLocks noGrp="1"/>
          </p:cNvSpPr>
          <p:nvPr>
            <p:ph idx="1"/>
          </p:nvPr>
        </p:nvSpPr>
        <p:spPr/>
        <p:txBody>
          <a:bodyPr/>
          <a:lstStyle/>
          <a:p>
            <a:pPr marL="0" indent="0">
              <a:buNone/>
            </a:pPr>
            <a:r>
              <a:rPr lang="en-US" b="1" dirty="0"/>
              <a:t>   </a:t>
            </a:r>
            <a:r>
              <a:rPr lang="en-US" sz="2800" b="1" dirty="0">
                <a:latin typeface="Times New Roman" panose="02020603050405020304" pitchFamily="18" charset="0"/>
                <a:cs typeface="Times New Roman" panose="02020603050405020304" pitchFamily="18" charset="0"/>
              </a:rPr>
              <a:t>A ) Heart Disease Dataset</a:t>
            </a:r>
          </a:p>
          <a:p>
            <a:r>
              <a:rPr lang="en-US" sz="2400" b="1" dirty="0">
                <a:latin typeface="Times New Roman" panose="02020603050405020304" pitchFamily="18" charset="0"/>
                <a:cs typeface="Times New Roman" panose="02020603050405020304" pitchFamily="18" charset="0"/>
              </a:rPr>
              <a:t>Description</a:t>
            </a:r>
            <a:r>
              <a:rPr lang="en-US" sz="2400" dirty="0">
                <a:latin typeface="Times New Roman" panose="02020603050405020304" pitchFamily="18" charset="0"/>
                <a:cs typeface="Times New Roman" panose="02020603050405020304" pitchFamily="18" charset="0"/>
              </a:rPr>
              <a:t>: Dataset to predict the presence of heart disease in patients based on various health indicators.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Size</a:t>
            </a:r>
            <a:r>
              <a:rPr lang="en-US" sz="2400" dirty="0">
                <a:latin typeface="Times New Roman" panose="02020603050405020304" pitchFamily="18" charset="0"/>
                <a:cs typeface="Times New Roman" panose="02020603050405020304" pitchFamily="18" charset="0"/>
              </a:rPr>
              <a:t>: 303 rows, 16 columns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Features</a:t>
            </a:r>
            <a:r>
              <a:rPr lang="en-US" sz="2400" dirty="0">
                <a:latin typeface="Times New Roman" panose="02020603050405020304" pitchFamily="18" charset="0"/>
                <a:cs typeface="Times New Roman" panose="02020603050405020304" pitchFamily="18" charset="0"/>
              </a:rPr>
              <a:t>: 13 (7 categorical, 6 numerical)</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Classes</a:t>
            </a:r>
            <a:r>
              <a:rPr lang="en-US" sz="2400" dirty="0">
                <a:latin typeface="Times New Roman" panose="02020603050405020304" pitchFamily="18" charset="0"/>
                <a:cs typeface="Times New Roman" panose="02020603050405020304" pitchFamily="18" charset="0"/>
              </a:rPr>
              <a:t>: Presence of heart disease (values 1, 2, 3, 4) vs. absence (value 0)</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Missing Values</a:t>
            </a:r>
            <a:r>
              <a:rPr lang="en-US" sz="2400" dirty="0">
                <a:latin typeface="Times New Roman" panose="02020603050405020304" pitchFamily="18" charset="0"/>
                <a:cs typeface="Times New Roman" panose="02020603050405020304" pitchFamily="18" charset="0"/>
              </a:rPr>
              <a:t>: Contains missing values (0.2%)</a:t>
            </a:r>
          </a:p>
          <a:p>
            <a:pPr marL="0" indent="0">
              <a:buNone/>
            </a:pPr>
            <a:endParaRPr lang="en-IN" dirty="0"/>
          </a:p>
        </p:txBody>
      </p:sp>
    </p:spTree>
    <p:extLst>
      <p:ext uri="{BB962C8B-B14F-4D97-AF65-F5344CB8AC3E}">
        <p14:creationId xmlns:p14="http://schemas.microsoft.com/office/powerpoint/2010/main" val="1350317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FD9E-4D58-3F34-2FC0-C42C5BD10AD2}"/>
              </a:ext>
            </a:extLst>
          </p:cNvPr>
          <p:cNvSpPr>
            <a:spLocks noGrp="1"/>
          </p:cNvSpPr>
          <p:nvPr>
            <p:ph type="title"/>
          </p:nvPr>
        </p:nvSpPr>
        <p:spPr>
          <a:xfrm>
            <a:off x="1097280" y="286604"/>
            <a:ext cx="10058400" cy="1196964"/>
          </a:xfrm>
        </p:spPr>
        <p:txBody>
          <a:bodyPr/>
          <a:lstStyle/>
          <a:p>
            <a:r>
              <a:rPr lang="en-IN" b="1" dirty="0">
                <a:latin typeface="Times New Roman" panose="02020603050405020304" pitchFamily="18" charset="0"/>
                <a:cs typeface="Times New Roman" panose="02020603050405020304" pitchFamily="18" charset="0"/>
              </a:rPr>
              <a:t>Imputation</a:t>
            </a:r>
          </a:p>
        </p:txBody>
      </p:sp>
      <p:sp>
        <p:nvSpPr>
          <p:cNvPr id="3" name="Content Placeholder 2">
            <a:extLst>
              <a:ext uri="{FF2B5EF4-FFF2-40B4-BE49-F238E27FC236}">
                <a16:creationId xmlns:a16="http://schemas.microsoft.com/office/drawing/2014/main" id="{1722E3FC-1E07-0310-75BD-6C2F383BC90C}"/>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Imputation is the process of replacing missing or incomplete data with substituted values.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The goal is to fill in missing data points in a dataset to prevent incomplete information from hindering analysis or machine learning model performance. </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Proper imputation helps to maintain the integrity of the dataset while preserving patterns and relationships between variables.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47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E79C-E48C-464A-7023-846FFA32CC9D}"/>
              </a:ext>
            </a:extLst>
          </p:cNvPr>
          <p:cNvSpPr>
            <a:spLocks noGrp="1"/>
          </p:cNvSpPr>
          <p:nvPr>
            <p:ph type="title"/>
          </p:nvPr>
        </p:nvSpPr>
        <p:spPr>
          <a:xfrm>
            <a:off x="1097280" y="286604"/>
            <a:ext cx="10058400" cy="1075666"/>
          </a:xfrm>
        </p:spPr>
        <p:txBody>
          <a:bodyPr>
            <a:normAutofit/>
          </a:bodyPr>
          <a:lstStyle/>
          <a:p>
            <a:r>
              <a:rPr lang="en-IN" sz="3200" b="1" dirty="0">
                <a:latin typeface="Times New Roman" panose="02020603050405020304" pitchFamily="18" charset="0"/>
                <a:cs typeface="Times New Roman" panose="02020603050405020304" pitchFamily="18" charset="0"/>
              </a:rPr>
              <a:t>Treating missing values with imputation</a:t>
            </a:r>
          </a:p>
        </p:txBody>
      </p:sp>
      <p:pic>
        <p:nvPicPr>
          <p:cNvPr id="11" name="Picture 10">
            <a:extLst>
              <a:ext uri="{FF2B5EF4-FFF2-40B4-BE49-F238E27FC236}">
                <a16:creationId xmlns:a16="http://schemas.microsoft.com/office/drawing/2014/main" id="{805C16B5-12EC-FD09-AB8E-EA0E3C2F8010}"/>
              </a:ext>
            </a:extLst>
          </p:cNvPr>
          <p:cNvPicPr>
            <a:picLocks noChangeAspect="1"/>
          </p:cNvPicPr>
          <p:nvPr/>
        </p:nvPicPr>
        <p:blipFill>
          <a:blip r:embed="rId2"/>
          <a:stretch>
            <a:fillRect/>
          </a:stretch>
        </p:blipFill>
        <p:spPr>
          <a:xfrm>
            <a:off x="1250303" y="2015412"/>
            <a:ext cx="7968343" cy="3405812"/>
          </a:xfrm>
          <a:prstGeom prst="rect">
            <a:avLst/>
          </a:prstGeom>
        </p:spPr>
      </p:pic>
    </p:spTree>
    <p:extLst>
      <p:ext uri="{BB962C8B-B14F-4D97-AF65-F5344CB8AC3E}">
        <p14:creationId xmlns:p14="http://schemas.microsoft.com/office/powerpoint/2010/main" val="2916486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22BF-EDBD-3CCF-81A5-B9381CD1FAA0}"/>
              </a:ext>
            </a:extLst>
          </p:cNvPr>
          <p:cNvSpPr>
            <a:spLocks noGrp="1"/>
          </p:cNvSpPr>
          <p:nvPr>
            <p:ph type="title"/>
          </p:nvPr>
        </p:nvSpPr>
        <p:spPr>
          <a:xfrm>
            <a:off x="808031" y="-189259"/>
            <a:ext cx="10058400" cy="1450757"/>
          </a:xfrm>
        </p:spPr>
        <p:txBody>
          <a:bodyPr>
            <a:normAutofit/>
          </a:bodyPr>
          <a:lstStyle/>
          <a:p>
            <a:r>
              <a:rPr lang="en-IN" sz="4000" b="1" dirty="0">
                <a:latin typeface="Times New Roman" panose="02020603050405020304" pitchFamily="18" charset="0"/>
                <a:cs typeface="Times New Roman" panose="02020603050405020304" pitchFamily="18" charset="0"/>
              </a:rPr>
              <a:t>Imputation in Scatter plot</a:t>
            </a:r>
          </a:p>
        </p:txBody>
      </p:sp>
      <p:pic>
        <p:nvPicPr>
          <p:cNvPr id="6" name="Content Placeholder 5">
            <a:extLst>
              <a:ext uri="{FF2B5EF4-FFF2-40B4-BE49-F238E27FC236}">
                <a16:creationId xmlns:a16="http://schemas.microsoft.com/office/drawing/2014/main" id="{30DFE25C-48E2-5A69-2603-B9DBC9D79350}"/>
              </a:ext>
            </a:extLst>
          </p:cNvPr>
          <p:cNvPicPr>
            <a:picLocks noGrp="1" noChangeAspect="1"/>
          </p:cNvPicPr>
          <p:nvPr>
            <p:ph sz="half" idx="1"/>
          </p:nvPr>
        </p:nvPicPr>
        <p:blipFill>
          <a:blip r:embed="rId2"/>
          <a:stretch>
            <a:fillRect/>
          </a:stretch>
        </p:blipFill>
        <p:spPr>
          <a:xfrm>
            <a:off x="121298" y="1950098"/>
            <a:ext cx="6759414" cy="3265714"/>
          </a:xfrm>
        </p:spPr>
      </p:pic>
      <p:pic>
        <p:nvPicPr>
          <p:cNvPr id="8" name="Content Placeholder 7">
            <a:extLst>
              <a:ext uri="{FF2B5EF4-FFF2-40B4-BE49-F238E27FC236}">
                <a16:creationId xmlns:a16="http://schemas.microsoft.com/office/drawing/2014/main" id="{5BEE5A42-1B25-F7A9-3FC1-7F28FF4AAB82}"/>
              </a:ext>
            </a:extLst>
          </p:cNvPr>
          <p:cNvPicPr>
            <a:picLocks noGrp="1" noChangeAspect="1"/>
          </p:cNvPicPr>
          <p:nvPr>
            <p:ph sz="half" idx="2"/>
          </p:nvPr>
        </p:nvPicPr>
        <p:blipFill>
          <a:blip r:embed="rId3"/>
          <a:stretch>
            <a:fillRect/>
          </a:stretch>
        </p:blipFill>
        <p:spPr>
          <a:xfrm>
            <a:off x="6880712" y="1950098"/>
            <a:ext cx="4937125" cy="3750801"/>
          </a:xfrm>
        </p:spPr>
      </p:pic>
    </p:spTree>
    <p:extLst>
      <p:ext uri="{BB962C8B-B14F-4D97-AF65-F5344CB8AC3E}">
        <p14:creationId xmlns:p14="http://schemas.microsoft.com/office/powerpoint/2010/main" val="1997791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8602-62D0-0ED8-D755-3B668F14707E}"/>
              </a:ext>
            </a:extLst>
          </p:cNvPr>
          <p:cNvSpPr>
            <a:spLocks noGrp="1"/>
          </p:cNvSpPr>
          <p:nvPr>
            <p:ph type="title"/>
          </p:nvPr>
        </p:nvSpPr>
        <p:spPr>
          <a:xfrm>
            <a:off x="1097280" y="286603"/>
            <a:ext cx="10058400" cy="1180077"/>
          </a:xfrm>
        </p:spPr>
        <p:txBody>
          <a:bodyPr/>
          <a:lstStyle/>
          <a:p>
            <a:r>
              <a:rPr lang="en-IN" b="1" dirty="0">
                <a:latin typeface="Times New Roman" panose="02020603050405020304" pitchFamily="18" charset="0"/>
                <a:cs typeface="Times New Roman" panose="02020603050405020304" pitchFamily="18" charset="0"/>
              </a:rPr>
              <a:t>Data Normalization</a:t>
            </a:r>
          </a:p>
        </p:txBody>
      </p:sp>
      <p:sp>
        <p:nvSpPr>
          <p:cNvPr id="3" name="Content Placeholder 2">
            <a:extLst>
              <a:ext uri="{FF2B5EF4-FFF2-40B4-BE49-F238E27FC236}">
                <a16:creationId xmlns:a16="http://schemas.microsoft.com/office/drawing/2014/main" id="{6DA0C596-CA82-B690-E520-E57CCF481EBF}"/>
              </a:ext>
            </a:extLst>
          </p:cNvPr>
          <p:cNvSpPr>
            <a:spLocks noGrp="1"/>
          </p:cNvSpPr>
          <p:nvPr>
            <p:ph idx="1"/>
          </p:nvPr>
        </p:nvSpPr>
        <p:spPr/>
        <p:txBody>
          <a:bodyPr>
            <a:norm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Normalization is the process of scaling or transforming data into a specific range, typically [0, 1] or [-1, 1], to ensure that all features contribute equally to the analysis or machine learning model.</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The main goal is to prevent features with larger ranges from dominating those with smaller ranges.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953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E4E8-8050-DE98-7C2A-C43B5D36FCDC}"/>
              </a:ext>
            </a:extLst>
          </p:cNvPr>
          <p:cNvSpPr>
            <a:spLocks noGrp="1"/>
          </p:cNvSpPr>
          <p:nvPr>
            <p:ph type="title"/>
          </p:nvPr>
        </p:nvSpPr>
        <p:spPr/>
        <p:txBody>
          <a:bodyPr>
            <a:normAutofit/>
          </a:bodyPr>
          <a:lstStyle/>
          <a:p>
            <a:r>
              <a:rPr lang="en-US" sz="3200" b="1" i="0" dirty="0">
                <a:effectLst/>
                <a:latin typeface="Times New Roman" panose="02020603050405020304" pitchFamily="18" charset="0"/>
                <a:cs typeface="Times New Roman" panose="02020603050405020304" pitchFamily="18" charset="0"/>
              </a:rPr>
              <a:t>Plot histograms of the features before and after normalization</a:t>
            </a:r>
            <a:endParaRPr lang="en-IN" sz="3200" b="1" dirty="0">
              <a:latin typeface="Times New Roman" panose="02020603050405020304" pitchFamily="18" charset="0"/>
              <a:cs typeface="Times New Roman" panose="02020603050405020304" pitchFamily="18" charset="0"/>
            </a:endParaRPr>
          </a:p>
        </p:txBody>
      </p:sp>
      <p:pic>
        <p:nvPicPr>
          <p:cNvPr id="6" name="Content Placeholder 6">
            <a:extLst>
              <a:ext uri="{FF2B5EF4-FFF2-40B4-BE49-F238E27FC236}">
                <a16:creationId xmlns:a16="http://schemas.microsoft.com/office/drawing/2014/main" id="{C85ED0EB-D76B-9106-6794-0761CEF45A21}"/>
              </a:ext>
            </a:extLst>
          </p:cNvPr>
          <p:cNvPicPr>
            <a:picLocks noGrp="1" noChangeAspect="1"/>
          </p:cNvPicPr>
          <p:nvPr>
            <p:ph idx="1"/>
          </p:nvPr>
        </p:nvPicPr>
        <p:blipFill>
          <a:blip r:embed="rId2"/>
          <a:stretch>
            <a:fillRect/>
          </a:stretch>
        </p:blipFill>
        <p:spPr>
          <a:xfrm>
            <a:off x="737118" y="1959429"/>
            <a:ext cx="9955764" cy="4030824"/>
          </a:xfrm>
        </p:spPr>
      </p:pic>
    </p:spTree>
    <p:extLst>
      <p:ext uri="{BB962C8B-B14F-4D97-AF65-F5344CB8AC3E}">
        <p14:creationId xmlns:p14="http://schemas.microsoft.com/office/powerpoint/2010/main" val="1928671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B916-81A1-BF41-B33A-B5858EFA698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Histogram</a:t>
            </a:r>
          </a:p>
        </p:txBody>
      </p:sp>
      <p:pic>
        <p:nvPicPr>
          <p:cNvPr id="5" name="Content Placeholder 4">
            <a:extLst>
              <a:ext uri="{FF2B5EF4-FFF2-40B4-BE49-F238E27FC236}">
                <a16:creationId xmlns:a16="http://schemas.microsoft.com/office/drawing/2014/main" id="{0F7C09D3-418E-6E68-84A8-1BD9D838517C}"/>
              </a:ext>
            </a:extLst>
          </p:cNvPr>
          <p:cNvPicPr>
            <a:picLocks noGrp="1" noChangeAspect="1"/>
          </p:cNvPicPr>
          <p:nvPr>
            <p:ph idx="1"/>
          </p:nvPr>
        </p:nvPicPr>
        <p:blipFill>
          <a:blip r:embed="rId2"/>
          <a:stretch>
            <a:fillRect/>
          </a:stretch>
        </p:blipFill>
        <p:spPr>
          <a:xfrm>
            <a:off x="1397543" y="1893595"/>
            <a:ext cx="9457240" cy="3909399"/>
          </a:xfrm>
        </p:spPr>
      </p:pic>
    </p:spTree>
    <p:extLst>
      <p:ext uri="{BB962C8B-B14F-4D97-AF65-F5344CB8AC3E}">
        <p14:creationId xmlns:p14="http://schemas.microsoft.com/office/powerpoint/2010/main" val="1201655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BC0D-B0C4-DA77-EDF9-55AD10864484}"/>
              </a:ext>
            </a:extLst>
          </p:cNvPr>
          <p:cNvSpPr>
            <a:spLocks noGrp="1"/>
          </p:cNvSpPr>
          <p:nvPr>
            <p:ph type="title"/>
          </p:nvPr>
        </p:nvSpPr>
        <p:spPr/>
        <p:txBody>
          <a:bodyPr>
            <a:normAutofit/>
          </a:bodyPr>
          <a:lstStyle/>
          <a:p>
            <a:r>
              <a:rPr lang="en-IN" sz="6000" b="1" dirty="0">
                <a:latin typeface="Times New Roman" panose="02020603050405020304" pitchFamily="18" charset="0"/>
                <a:cs typeface="Times New Roman" panose="02020603050405020304" pitchFamily="18" charset="0"/>
              </a:rPr>
              <a:t>Module-5</a:t>
            </a:r>
          </a:p>
        </p:txBody>
      </p:sp>
      <p:sp>
        <p:nvSpPr>
          <p:cNvPr id="3" name="Content Placeholder 2">
            <a:extLst>
              <a:ext uri="{FF2B5EF4-FFF2-40B4-BE49-F238E27FC236}">
                <a16:creationId xmlns:a16="http://schemas.microsoft.com/office/drawing/2014/main" id="{0A1486C0-AAC0-51DA-5CC6-B90E3609CDA2}"/>
              </a:ext>
            </a:extLst>
          </p:cNvPr>
          <p:cNvSpPr>
            <a:spLocks noGrp="1"/>
          </p:cNvSpPr>
          <p:nvPr>
            <p:ph idx="1"/>
          </p:nvPr>
        </p:nvSpPr>
        <p:spPr/>
        <p:txBody>
          <a:bodyPr>
            <a:normAutofit/>
          </a:bodyPr>
          <a:lstStyle/>
          <a:p>
            <a:r>
              <a:rPr lang="en-IN" sz="4000" dirty="0">
                <a:latin typeface="Times New Roman" panose="02020603050405020304" pitchFamily="18" charset="0"/>
                <a:cs typeface="Times New Roman" panose="02020603050405020304" pitchFamily="18" charset="0"/>
              </a:rPr>
              <a:t>Advanced Visualization:</a:t>
            </a:r>
          </a:p>
          <a:p>
            <a:pP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  Geospatial Data Analysis and visualization</a:t>
            </a:r>
          </a:p>
          <a:p>
            <a:pP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  Temporal Data Visualisation</a:t>
            </a:r>
          </a:p>
        </p:txBody>
      </p:sp>
    </p:spTree>
    <p:extLst>
      <p:ext uri="{BB962C8B-B14F-4D97-AF65-F5344CB8AC3E}">
        <p14:creationId xmlns:p14="http://schemas.microsoft.com/office/powerpoint/2010/main" val="2100400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9EE4-EAD2-9965-91DE-F49FA569871B}"/>
              </a:ext>
            </a:extLst>
          </p:cNvPr>
          <p:cNvSpPr>
            <a:spLocks noGrp="1"/>
          </p:cNvSpPr>
          <p:nvPr>
            <p:ph type="title"/>
          </p:nvPr>
        </p:nvSpPr>
        <p:spPr>
          <a:xfrm>
            <a:off x="1113455" y="259390"/>
            <a:ext cx="10058400" cy="664340"/>
          </a:xfrm>
        </p:spPr>
        <p:txBody>
          <a:bodyPr>
            <a:normAutofit/>
          </a:bodyPr>
          <a:lstStyle/>
          <a:p>
            <a:r>
              <a:rPr lang="en-US" sz="4000" b="1" dirty="0">
                <a:latin typeface="Times New Roman" panose="02020603050405020304" pitchFamily="18" charset="0"/>
                <a:cs typeface="Times New Roman" panose="02020603050405020304" pitchFamily="18" charset="0"/>
              </a:rPr>
              <a:t>Geospatial Data Analysis and Visualization </a:t>
            </a:r>
            <a:endParaRPr lang="en-IN" sz="4000" dirty="0"/>
          </a:p>
        </p:txBody>
      </p:sp>
      <p:pic>
        <p:nvPicPr>
          <p:cNvPr id="5" name="Content Placeholder 4">
            <a:extLst>
              <a:ext uri="{FF2B5EF4-FFF2-40B4-BE49-F238E27FC236}">
                <a16:creationId xmlns:a16="http://schemas.microsoft.com/office/drawing/2014/main" id="{AE1FFF2F-9224-0A2C-72BB-291FC599A168}"/>
              </a:ext>
            </a:extLst>
          </p:cNvPr>
          <p:cNvPicPr>
            <a:picLocks noGrp="1" noChangeAspect="1"/>
          </p:cNvPicPr>
          <p:nvPr>
            <p:ph idx="1"/>
          </p:nvPr>
        </p:nvPicPr>
        <p:blipFill>
          <a:blip r:embed="rId2"/>
          <a:stretch>
            <a:fillRect/>
          </a:stretch>
        </p:blipFill>
        <p:spPr>
          <a:xfrm>
            <a:off x="2453951" y="1953338"/>
            <a:ext cx="7417836" cy="4074238"/>
          </a:xfrm>
        </p:spPr>
      </p:pic>
      <p:sp>
        <p:nvSpPr>
          <p:cNvPr id="7" name="TextBox 6">
            <a:extLst>
              <a:ext uri="{FF2B5EF4-FFF2-40B4-BE49-F238E27FC236}">
                <a16:creationId xmlns:a16="http://schemas.microsoft.com/office/drawing/2014/main" id="{9E73CD23-83B6-2C1E-F6E1-CD993D9B14F6}"/>
              </a:ext>
            </a:extLst>
          </p:cNvPr>
          <p:cNvSpPr txBox="1"/>
          <p:nvPr/>
        </p:nvSpPr>
        <p:spPr>
          <a:xfrm>
            <a:off x="1229309" y="1130271"/>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Simple World Map</a:t>
            </a:r>
            <a:endParaRPr lang="en-IN" sz="2800" dirty="0"/>
          </a:p>
        </p:txBody>
      </p:sp>
    </p:spTree>
    <p:extLst>
      <p:ext uri="{BB962C8B-B14F-4D97-AF65-F5344CB8AC3E}">
        <p14:creationId xmlns:p14="http://schemas.microsoft.com/office/powerpoint/2010/main" val="3620957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5BF870-FBF4-7A13-1F63-810CF1CCB9B7}"/>
              </a:ext>
            </a:extLst>
          </p:cNvPr>
          <p:cNvPicPr>
            <a:picLocks noChangeAspect="1"/>
          </p:cNvPicPr>
          <p:nvPr/>
        </p:nvPicPr>
        <p:blipFill>
          <a:blip r:embed="rId2"/>
          <a:srcRect l="5357" t="1481" r="6020" b="2290"/>
          <a:stretch/>
        </p:blipFill>
        <p:spPr>
          <a:xfrm>
            <a:off x="693575" y="718457"/>
            <a:ext cx="10804849" cy="5561046"/>
          </a:xfrm>
          <a:prstGeom prst="rect">
            <a:avLst/>
          </a:prstGeom>
        </p:spPr>
      </p:pic>
      <p:sp>
        <p:nvSpPr>
          <p:cNvPr id="5" name="TextBox 4">
            <a:extLst>
              <a:ext uri="{FF2B5EF4-FFF2-40B4-BE49-F238E27FC236}">
                <a16:creationId xmlns:a16="http://schemas.microsoft.com/office/drawing/2014/main" id="{BFA6F458-C993-DB19-B6EB-D39953CDD2BF}"/>
              </a:ext>
            </a:extLst>
          </p:cNvPr>
          <p:cNvSpPr txBox="1"/>
          <p:nvPr/>
        </p:nvSpPr>
        <p:spPr>
          <a:xfrm>
            <a:off x="800101" y="260483"/>
            <a:ext cx="6097554" cy="646331"/>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Output : </a:t>
            </a:r>
          </a:p>
        </p:txBody>
      </p:sp>
    </p:spTree>
    <p:extLst>
      <p:ext uri="{BB962C8B-B14F-4D97-AF65-F5344CB8AC3E}">
        <p14:creationId xmlns:p14="http://schemas.microsoft.com/office/powerpoint/2010/main" val="3171544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7AC4-1E61-1893-F13D-9EB51C31A11B}"/>
              </a:ext>
            </a:extLst>
          </p:cNvPr>
          <p:cNvSpPr>
            <a:spLocks noGrp="1"/>
          </p:cNvSpPr>
          <p:nvPr>
            <p:ph type="title"/>
          </p:nvPr>
        </p:nvSpPr>
        <p:spPr>
          <a:xfrm>
            <a:off x="798700" y="-6687"/>
            <a:ext cx="10058400" cy="1201005"/>
          </a:xfrm>
        </p:spPr>
        <p:txBody>
          <a:bodyPr>
            <a:noAutofit/>
          </a:bodyPr>
          <a:lstStyle/>
          <a:p>
            <a:pPr>
              <a:lnSpc>
                <a:spcPct val="100000"/>
              </a:lnSpc>
            </a:pPr>
            <a:r>
              <a:rPr lang="en-US" sz="2800" b="1" dirty="0">
                <a:latin typeface="Times New Roman" panose="02020603050405020304" pitchFamily="18" charset="0"/>
                <a:cs typeface="Times New Roman" panose="02020603050405020304" pitchFamily="18" charset="0"/>
              </a:rPr>
              <a:t>Geographic Distribution of Forest Fires: Visual Representation of Fire Locations</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365F24-DBF1-7311-4644-5B4FE7AA67C3}"/>
              </a:ext>
            </a:extLst>
          </p:cNvPr>
          <p:cNvPicPr>
            <a:picLocks noChangeAspect="1"/>
          </p:cNvPicPr>
          <p:nvPr/>
        </p:nvPicPr>
        <p:blipFill>
          <a:blip r:embed="rId2"/>
          <a:stretch>
            <a:fillRect/>
          </a:stretch>
        </p:blipFill>
        <p:spPr>
          <a:xfrm>
            <a:off x="698241" y="1138335"/>
            <a:ext cx="10814179" cy="4310742"/>
          </a:xfrm>
          <a:prstGeom prst="rect">
            <a:avLst/>
          </a:prstGeom>
        </p:spPr>
      </p:pic>
    </p:spTree>
    <p:extLst>
      <p:ext uri="{BB962C8B-B14F-4D97-AF65-F5344CB8AC3E}">
        <p14:creationId xmlns:p14="http://schemas.microsoft.com/office/powerpoint/2010/main" val="237084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2BB4CE9-B1DE-E990-4F0D-6240A769D6D2}"/>
              </a:ext>
            </a:extLst>
          </p:cNvPr>
          <p:cNvSpPr>
            <a:spLocks noGrp="1"/>
          </p:cNvSpPr>
          <p:nvPr>
            <p:ph type="title"/>
          </p:nvPr>
        </p:nvSpPr>
        <p:spPr>
          <a:xfrm>
            <a:off x="1097280" y="286604"/>
            <a:ext cx="10058400" cy="917046"/>
          </a:xfrm>
        </p:spPr>
        <p:txBody>
          <a:bodyPr>
            <a:normAutofit/>
          </a:bodyPr>
          <a:lstStyle/>
          <a:p>
            <a:r>
              <a:rPr lang="en-IN" sz="4000" b="1" dirty="0">
                <a:latin typeface="Times New Roman" panose="02020603050405020304" pitchFamily="18" charset="0"/>
                <a:cs typeface="Times New Roman" panose="02020603050405020304" pitchFamily="18" charset="0"/>
              </a:rPr>
              <a:t>B ) Steel Industry Dataset</a:t>
            </a:r>
          </a:p>
        </p:txBody>
      </p:sp>
      <p:sp>
        <p:nvSpPr>
          <p:cNvPr id="11" name="Content Placeholder 10">
            <a:extLst>
              <a:ext uri="{FF2B5EF4-FFF2-40B4-BE49-F238E27FC236}">
                <a16:creationId xmlns:a16="http://schemas.microsoft.com/office/drawing/2014/main" id="{C59EB288-982A-2943-8B46-24020E5B256D}"/>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Description</a:t>
            </a:r>
            <a:r>
              <a:rPr lang="en-IN" sz="2400" dirty="0">
                <a:latin typeface="Times New Roman" panose="02020603050405020304" pitchFamily="18" charset="0"/>
                <a:cs typeface="Times New Roman" panose="02020603050405020304" pitchFamily="18" charset="0"/>
              </a:rPr>
              <a:t>: Dataset from a smart small-scale steel industry in South Korea, focusing on electricity consumption.</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Size</a:t>
            </a:r>
            <a:r>
              <a:rPr lang="en-IN" sz="2400" dirty="0">
                <a:latin typeface="Times New Roman" panose="02020603050405020304" pitchFamily="18" charset="0"/>
                <a:cs typeface="Times New Roman" panose="02020603050405020304" pitchFamily="18" charset="0"/>
              </a:rPr>
              <a:t>: 35,040 rows, 11 columns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Features</a:t>
            </a:r>
            <a:r>
              <a:rPr lang="en-IN" sz="2400" dirty="0">
                <a:latin typeface="Times New Roman" panose="02020603050405020304" pitchFamily="18" charset="0"/>
                <a:cs typeface="Times New Roman" panose="02020603050405020304" pitchFamily="18" charset="0"/>
              </a:rPr>
              <a:t>: 9 (3 categorical, 7 numerical)</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Classes</a:t>
            </a:r>
            <a:r>
              <a:rPr lang="en-IN" sz="2400" dirty="0">
                <a:latin typeface="Times New Roman" panose="02020603050405020304" pitchFamily="18" charset="0"/>
                <a:cs typeface="Times New Roman" panose="02020603050405020304" pitchFamily="18" charset="0"/>
              </a:rPr>
              <a:t>: N/A (Regression)</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Missing Values</a:t>
            </a:r>
            <a:r>
              <a:rPr lang="en-IN" sz="2400" dirty="0">
                <a:latin typeface="Times New Roman" panose="02020603050405020304" pitchFamily="18" charset="0"/>
                <a:cs typeface="Times New Roman" panose="02020603050405020304" pitchFamily="18" charset="0"/>
              </a:rPr>
              <a:t>: No missing values</a:t>
            </a:r>
          </a:p>
          <a:p>
            <a:endParaRPr lang="en-IN" dirty="0"/>
          </a:p>
        </p:txBody>
      </p:sp>
    </p:spTree>
    <p:extLst>
      <p:ext uri="{BB962C8B-B14F-4D97-AF65-F5344CB8AC3E}">
        <p14:creationId xmlns:p14="http://schemas.microsoft.com/office/powerpoint/2010/main" val="3580647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C77B62-936A-857E-426C-94851AB7C2FD}"/>
              </a:ext>
            </a:extLst>
          </p:cNvPr>
          <p:cNvPicPr>
            <a:picLocks noChangeAspect="1"/>
          </p:cNvPicPr>
          <p:nvPr/>
        </p:nvPicPr>
        <p:blipFill>
          <a:blip r:embed="rId2"/>
          <a:srcRect l="5535" t="3164" r="3690" b="1108"/>
          <a:stretch/>
        </p:blipFill>
        <p:spPr>
          <a:xfrm>
            <a:off x="1276738" y="727788"/>
            <a:ext cx="9638524" cy="5645020"/>
          </a:xfrm>
          <a:prstGeom prst="rect">
            <a:avLst/>
          </a:prstGeom>
        </p:spPr>
      </p:pic>
      <p:sp>
        <p:nvSpPr>
          <p:cNvPr id="4" name="TextBox 3">
            <a:extLst>
              <a:ext uri="{FF2B5EF4-FFF2-40B4-BE49-F238E27FC236}">
                <a16:creationId xmlns:a16="http://schemas.microsoft.com/office/drawing/2014/main" id="{BDB9BF4D-ED93-EF9E-423C-4C8ACA436940}"/>
              </a:ext>
            </a:extLst>
          </p:cNvPr>
          <p:cNvSpPr txBox="1"/>
          <p:nvPr/>
        </p:nvSpPr>
        <p:spPr>
          <a:xfrm>
            <a:off x="1378599" y="230547"/>
            <a:ext cx="6097554"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Output : </a:t>
            </a:r>
          </a:p>
        </p:txBody>
      </p:sp>
    </p:spTree>
    <p:extLst>
      <p:ext uri="{BB962C8B-B14F-4D97-AF65-F5344CB8AC3E}">
        <p14:creationId xmlns:p14="http://schemas.microsoft.com/office/powerpoint/2010/main" val="490183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4805-B3FF-7392-738F-C0E6C053EF06}"/>
              </a:ext>
            </a:extLst>
          </p:cNvPr>
          <p:cNvSpPr>
            <a:spLocks noGrp="1"/>
          </p:cNvSpPr>
          <p:nvPr>
            <p:ph type="title"/>
          </p:nvPr>
        </p:nvSpPr>
        <p:spPr>
          <a:xfrm>
            <a:off x="522515" y="6120"/>
            <a:ext cx="10063998" cy="3060441"/>
          </a:xfrm>
        </p:spPr>
        <p:txBody>
          <a:bodyPr>
            <a:normAutofit fontScale="90000"/>
          </a:bodyPr>
          <a:lstStyle/>
          <a:p>
            <a:r>
              <a:rPr lang="en-US" sz="4400" b="1" dirty="0">
                <a:latin typeface="Times New Roman" panose="02020603050405020304" pitchFamily="18" charset="0"/>
                <a:cs typeface="Times New Roman" panose="02020603050405020304" pitchFamily="18" charset="0"/>
              </a:rPr>
              <a:t>Temporal Data Visualization</a:t>
            </a:r>
            <a:br>
              <a:rPr lang="en-US" sz="44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Time Series Data</a:t>
            </a:r>
            <a:br>
              <a:rPr lang="en-US" sz="3600" b="1"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Plot fire area over time </a:t>
            </a:r>
            <a:r>
              <a:rPr lang="en-US" dirty="0"/>
              <a:t>:</a:t>
            </a:r>
            <a:br>
              <a:rPr lang="en-US" dirty="0"/>
            </a:br>
            <a:endParaRPr lang="en-IN" dirty="0"/>
          </a:p>
        </p:txBody>
      </p:sp>
      <p:pic>
        <p:nvPicPr>
          <p:cNvPr id="5" name="Content Placeholder 4">
            <a:extLst>
              <a:ext uri="{FF2B5EF4-FFF2-40B4-BE49-F238E27FC236}">
                <a16:creationId xmlns:a16="http://schemas.microsoft.com/office/drawing/2014/main" id="{B19534BA-E06A-8B28-6BD6-CE0798447364}"/>
              </a:ext>
            </a:extLst>
          </p:cNvPr>
          <p:cNvPicPr>
            <a:picLocks noGrp="1" noChangeAspect="1"/>
          </p:cNvPicPr>
          <p:nvPr>
            <p:ph idx="1"/>
          </p:nvPr>
        </p:nvPicPr>
        <p:blipFill>
          <a:blip r:embed="rId2"/>
          <a:stretch>
            <a:fillRect/>
          </a:stretch>
        </p:blipFill>
        <p:spPr>
          <a:xfrm>
            <a:off x="0" y="3066561"/>
            <a:ext cx="7287208" cy="2276669"/>
          </a:xfrm>
        </p:spPr>
      </p:pic>
      <p:pic>
        <p:nvPicPr>
          <p:cNvPr id="7" name="Picture 6">
            <a:extLst>
              <a:ext uri="{FF2B5EF4-FFF2-40B4-BE49-F238E27FC236}">
                <a16:creationId xmlns:a16="http://schemas.microsoft.com/office/drawing/2014/main" id="{88E0908A-0D58-F675-9D06-3958EF9860D7}"/>
              </a:ext>
            </a:extLst>
          </p:cNvPr>
          <p:cNvPicPr>
            <a:picLocks noChangeAspect="1"/>
          </p:cNvPicPr>
          <p:nvPr/>
        </p:nvPicPr>
        <p:blipFill>
          <a:blip r:embed="rId3"/>
          <a:srcRect t="-240" r="6209" b="240"/>
          <a:stretch/>
        </p:blipFill>
        <p:spPr>
          <a:xfrm>
            <a:off x="7153431" y="1828801"/>
            <a:ext cx="5038569" cy="4484585"/>
          </a:xfrm>
          <a:prstGeom prst="rect">
            <a:avLst/>
          </a:prstGeom>
        </p:spPr>
      </p:pic>
    </p:spTree>
    <p:extLst>
      <p:ext uri="{BB962C8B-B14F-4D97-AF65-F5344CB8AC3E}">
        <p14:creationId xmlns:p14="http://schemas.microsoft.com/office/powerpoint/2010/main" val="1300563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2AA1-46E8-64DB-B6E7-4E4567880E16}"/>
              </a:ext>
            </a:extLst>
          </p:cNvPr>
          <p:cNvSpPr>
            <a:spLocks noGrp="1"/>
          </p:cNvSpPr>
          <p:nvPr>
            <p:ph type="title"/>
          </p:nvPr>
        </p:nvSpPr>
        <p:spPr>
          <a:xfrm>
            <a:off x="1097280" y="585182"/>
            <a:ext cx="10058400" cy="1450757"/>
          </a:xfrm>
        </p:spPr>
        <p:txBody>
          <a:bodyPr/>
          <a:lstStyle/>
          <a:p>
            <a:r>
              <a:rPr lang="en-IN" b="1" dirty="0">
                <a:latin typeface="Times New Roman" panose="02020603050405020304" pitchFamily="18" charset="0"/>
                <a:cs typeface="Times New Roman" panose="02020603050405020304" pitchFamily="18" charset="0"/>
              </a:rPr>
              <a:t>Module-6</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ACB060-5410-C459-8CE7-72AAB09BAFB8}"/>
              </a:ext>
            </a:extLst>
          </p:cNvPr>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Data Transformation and wrangling:</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 Data  transforming using python</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Data Wrangling using python</a:t>
            </a:r>
          </a:p>
          <a:p>
            <a:pPr>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230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A6A8-EBC7-A21B-FDAF-D5A0807389A1}"/>
              </a:ext>
            </a:extLst>
          </p:cNvPr>
          <p:cNvSpPr>
            <a:spLocks noGrp="1"/>
          </p:cNvSpPr>
          <p:nvPr>
            <p:ph type="title"/>
          </p:nvPr>
        </p:nvSpPr>
        <p:spPr>
          <a:xfrm>
            <a:off x="1097280" y="286604"/>
            <a:ext cx="10058400" cy="917046"/>
          </a:xfrm>
        </p:spPr>
        <p:txBody>
          <a:bodyPr>
            <a:normAutofit/>
          </a:bodyPr>
          <a:lstStyle/>
          <a:p>
            <a:r>
              <a:rPr lang="en-US" sz="4400" b="1" dirty="0"/>
              <a:t> </a:t>
            </a:r>
            <a:r>
              <a:rPr lang="en-US" sz="4400" b="1" dirty="0">
                <a:latin typeface="Times New Roman" panose="02020603050405020304" pitchFamily="18" charset="0"/>
                <a:cs typeface="Times New Roman" panose="02020603050405020304" pitchFamily="18" charset="0"/>
              </a:rPr>
              <a:t>Data Transformation using Python   </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39D866-D172-3E1E-7282-2D318BC4DD4F}"/>
              </a:ext>
            </a:extLst>
          </p:cNvPr>
          <p:cNvSpPr>
            <a:spLocks noGrp="1"/>
          </p:cNvSpPr>
          <p:nvPr>
            <p:ph idx="1"/>
          </p:nvPr>
        </p:nvSpPr>
        <p:spPr>
          <a:xfrm>
            <a:off x="1097280" y="1203650"/>
            <a:ext cx="10058400" cy="4665444"/>
          </a:xfrm>
        </p:spPr>
        <p:txBody>
          <a:bodyPr/>
          <a:lstStyle/>
          <a:p>
            <a:r>
              <a:rPr lang="en-US" sz="2400" dirty="0" err="1">
                <a:solidFill>
                  <a:srgbClr val="FF0000"/>
                </a:solidFill>
              </a:rPr>
              <a:t>i</a:t>
            </a:r>
            <a:r>
              <a:rPr lang="en-US" sz="2400" dirty="0">
                <a:solidFill>
                  <a:srgbClr val="FF0000"/>
                </a:solidFill>
              </a:rPr>
              <a:t>) Detect and Count Missing Values in the Dataset</a:t>
            </a:r>
          </a:p>
          <a:p>
            <a:endParaRPr lang="en-US" dirty="0"/>
          </a:p>
          <a:p>
            <a:endParaRPr lang="en-US" dirty="0"/>
          </a:p>
          <a:p>
            <a:endParaRPr lang="en-US" dirty="0"/>
          </a:p>
          <a:p>
            <a:endParaRPr lang="en-US"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ii) Impute Missing Values with </a:t>
            </a:r>
            <a:r>
              <a:rPr lang="en-US" sz="2400" dirty="0" err="1">
                <a:solidFill>
                  <a:srgbClr val="FF0000"/>
                </a:solidFill>
                <a:latin typeface="Times New Roman" panose="02020603050405020304" pitchFamily="18" charset="0"/>
                <a:cs typeface="Times New Roman" panose="02020603050405020304" pitchFamily="18" charset="0"/>
              </a:rPr>
              <a:t>fillna</a:t>
            </a:r>
            <a:r>
              <a:rPr lang="en-US" sz="2400" dirty="0">
                <a:solidFill>
                  <a:srgbClr val="FF0000"/>
                </a:solidFill>
                <a:latin typeface="Times New Roman" panose="02020603050405020304" pitchFamily="18" charset="0"/>
                <a:cs typeface="Times New Roman" panose="02020603050405020304" pitchFamily="18" charset="0"/>
              </a:rPr>
              <a:t>() Function</a:t>
            </a:r>
          </a:p>
          <a:p>
            <a:endParaRPr lang="en-IN" dirty="0"/>
          </a:p>
        </p:txBody>
      </p:sp>
      <p:pic>
        <p:nvPicPr>
          <p:cNvPr id="5" name="Picture 4">
            <a:extLst>
              <a:ext uri="{FF2B5EF4-FFF2-40B4-BE49-F238E27FC236}">
                <a16:creationId xmlns:a16="http://schemas.microsoft.com/office/drawing/2014/main" id="{565A9953-7D41-3FA9-1488-D6D1881125F4}"/>
              </a:ext>
            </a:extLst>
          </p:cNvPr>
          <p:cNvPicPr>
            <a:picLocks noChangeAspect="1"/>
          </p:cNvPicPr>
          <p:nvPr/>
        </p:nvPicPr>
        <p:blipFill>
          <a:blip r:embed="rId2"/>
          <a:stretch>
            <a:fillRect/>
          </a:stretch>
        </p:blipFill>
        <p:spPr>
          <a:xfrm>
            <a:off x="1097279" y="1959430"/>
            <a:ext cx="7440231" cy="1007706"/>
          </a:xfrm>
          <a:prstGeom prst="rect">
            <a:avLst/>
          </a:prstGeom>
        </p:spPr>
      </p:pic>
      <p:pic>
        <p:nvPicPr>
          <p:cNvPr id="7" name="Picture 6">
            <a:extLst>
              <a:ext uri="{FF2B5EF4-FFF2-40B4-BE49-F238E27FC236}">
                <a16:creationId xmlns:a16="http://schemas.microsoft.com/office/drawing/2014/main" id="{8EEA93F4-10D1-D2EE-7C52-F05753C8FA7D}"/>
              </a:ext>
            </a:extLst>
          </p:cNvPr>
          <p:cNvPicPr>
            <a:picLocks noChangeAspect="1"/>
          </p:cNvPicPr>
          <p:nvPr/>
        </p:nvPicPr>
        <p:blipFill>
          <a:blip r:embed="rId3"/>
          <a:stretch>
            <a:fillRect/>
          </a:stretch>
        </p:blipFill>
        <p:spPr>
          <a:xfrm>
            <a:off x="8377024" y="2035022"/>
            <a:ext cx="2248677" cy="2508986"/>
          </a:xfrm>
          <a:prstGeom prst="rect">
            <a:avLst/>
          </a:prstGeom>
        </p:spPr>
      </p:pic>
      <p:pic>
        <p:nvPicPr>
          <p:cNvPr id="9" name="Picture 8">
            <a:extLst>
              <a:ext uri="{FF2B5EF4-FFF2-40B4-BE49-F238E27FC236}">
                <a16:creationId xmlns:a16="http://schemas.microsoft.com/office/drawing/2014/main" id="{543AA86A-CC27-88D8-7464-1E87CFAFBB36}"/>
              </a:ext>
            </a:extLst>
          </p:cNvPr>
          <p:cNvPicPr>
            <a:picLocks noChangeAspect="1"/>
          </p:cNvPicPr>
          <p:nvPr/>
        </p:nvPicPr>
        <p:blipFill>
          <a:blip r:embed="rId4"/>
          <a:stretch>
            <a:fillRect/>
          </a:stretch>
        </p:blipFill>
        <p:spPr>
          <a:xfrm>
            <a:off x="1259633" y="4124132"/>
            <a:ext cx="6587412" cy="1530218"/>
          </a:xfrm>
          <a:prstGeom prst="rect">
            <a:avLst/>
          </a:prstGeom>
        </p:spPr>
      </p:pic>
    </p:spTree>
    <p:extLst>
      <p:ext uri="{BB962C8B-B14F-4D97-AF65-F5344CB8AC3E}">
        <p14:creationId xmlns:p14="http://schemas.microsoft.com/office/powerpoint/2010/main" val="2630591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8491-251F-D224-B966-9EC5AD56C3DB}"/>
              </a:ext>
            </a:extLst>
          </p:cNvPr>
          <p:cNvSpPr>
            <a:spLocks noGrp="1"/>
          </p:cNvSpPr>
          <p:nvPr>
            <p:ph type="title"/>
          </p:nvPr>
        </p:nvSpPr>
        <p:spPr>
          <a:xfrm>
            <a:off x="1097280" y="286604"/>
            <a:ext cx="10058400" cy="935706"/>
          </a:xfrm>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Filling the missing values with the mean of that column</a:t>
            </a:r>
          </a:p>
        </p:txBody>
      </p:sp>
      <p:sp>
        <p:nvSpPr>
          <p:cNvPr id="3" name="Content Placeholder 2">
            <a:extLst>
              <a:ext uri="{FF2B5EF4-FFF2-40B4-BE49-F238E27FC236}">
                <a16:creationId xmlns:a16="http://schemas.microsoft.com/office/drawing/2014/main" id="{9AD6D768-4840-F94A-B86E-D3882B8FC7A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39D5DF1-994D-FA35-2CC5-53AFBFB8A769}"/>
              </a:ext>
            </a:extLst>
          </p:cNvPr>
          <p:cNvPicPr>
            <a:picLocks noChangeAspect="1"/>
          </p:cNvPicPr>
          <p:nvPr/>
        </p:nvPicPr>
        <p:blipFill>
          <a:blip r:embed="rId2"/>
          <a:stretch>
            <a:fillRect/>
          </a:stretch>
        </p:blipFill>
        <p:spPr>
          <a:xfrm>
            <a:off x="1097280" y="1679510"/>
            <a:ext cx="10155438" cy="4534678"/>
          </a:xfrm>
          <a:prstGeom prst="rect">
            <a:avLst/>
          </a:prstGeom>
        </p:spPr>
      </p:pic>
    </p:spTree>
    <p:extLst>
      <p:ext uri="{BB962C8B-B14F-4D97-AF65-F5344CB8AC3E}">
        <p14:creationId xmlns:p14="http://schemas.microsoft.com/office/powerpoint/2010/main" val="3800921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3DC0-1202-DCFA-F8CA-B922A1D7829C}"/>
              </a:ext>
            </a:extLst>
          </p:cNvPr>
          <p:cNvSpPr>
            <a:spLocks noGrp="1"/>
          </p:cNvSpPr>
          <p:nvPr>
            <p:ph type="title"/>
          </p:nvPr>
        </p:nvSpPr>
        <p:spPr>
          <a:xfrm>
            <a:off x="1097280" y="286603"/>
            <a:ext cx="10058400" cy="571813"/>
          </a:xfrm>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iii) Use Dummy Variables for Your Dataset</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704823E-8E72-EB7C-7DD1-CF684263BF08}"/>
              </a:ext>
            </a:extLst>
          </p:cNvPr>
          <p:cNvPicPr>
            <a:picLocks noGrp="1" noChangeAspect="1"/>
          </p:cNvPicPr>
          <p:nvPr>
            <p:ph idx="1"/>
          </p:nvPr>
        </p:nvPicPr>
        <p:blipFill>
          <a:blip r:embed="rId2"/>
          <a:stretch>
            <a:fillRect/>
          </a:stretch>
        </p:blipFill>
        <p:spPr>
          <a:xfrm>
            <a:off x="658741" y="1045029"/>
            <a:ext cx="11138886" cy="1483567"/>
          </a:xfrm>
        </p:spPr>
      </p:pic>
      <p:pic>
        <p:nvPicPr>
          <p:cNvPr id="7" name="Picture 6">
            <a:extLst>
              <a:ext uri="{FF2B5EF4-FFF2-40B4-BE49-F238E27FC236}">
                <a16:creationId xmlns:a16="http://schemas.microsoft.com/office/drawing/2014/main" id="{0E420F96-3CAB-B77E-4B94-FBFFCAC8995F}"/>
              </a:ext>
            </a:extLst>
          </p:cNvPr>
          <p:cNvPicPr>
            <a:picLocks noChangeAspect="1"/>
          </p:cNvPicPr>
          <p:nvPr/>
        </p:nvPicPr>
        <p:blipFill>
          <a:blip r:embed="rId3"/>
          <a:stretch>
            <a:fillRect/>
          </a:stretch>
        </p:blipFill>
        <p:spPr>
          <a:xfrm>
            <a:off x="643812" y="2528596"/>
            <a:ext cx="11153815" cy="3769567"/>
          </a:xfrm>
          <a:prstGeom prst="rect">
            <a:avLst/>
          </a:prstGeom>
        </p:spPr>
      </p:pic>
    </p:spTree>
    <p:extLst>
      <p:ext uri="{BB962C8B-B14F-4D97-AF65-F5344CB8AC3E}">
        <p14:creationId xmlns:p14="http://schemas.microsoft.com/office/powerpoint/2010/main" val="601586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4636-84E0-CBDE-6B0C-86C1F5924FDF}"/>
              </a:ext>
            </a:extLst>
          </p:cNvPr>
          <p:cNvSpPr>
            <a:spLocks noGrp="1"/>
          </p:cNvSpPr>
          <p:nvPr>
            <p:ph type="title"/>
          </p:nvPr>
        </p:nvSpPr>
        <p:spPr>
          <a:xfrm>
            <a:off x="1138644" y="0"/>
            <a:ext cx="10058400" cy="1707502"/>
          </a:xfrm>
        </p:spPr>
        <p:txBody>
          <a:bodyPr>
            <a:noAutofit/>
          </a:bodyPr>
          <a:lstStyle/>
          <a:p>
            <a:pPr>
              <a:lnSpc>
                <a:spcPct val="100000"/>
              </a:lnSpc>
            </a:pPr>
            <a:r>
              <a:rPr lang="en-US" sz="4400" b="1" dirty="0">
                <a:solidFill>
                  <a:schemeClr val="tx1"/>
                </a:solidFill>
                <a:latin typeface="Times New Roman" panose="02020603050405020304" pitchFamily="18" charset="0"/>
                <a:cs typeface="Times New Roman" panose="02020603050405020304" pitchFamily="18" charset="0"/>
              </a:rPr>
              <a:t>Data Wrangling</a:t>
            </a:r>
            <a:br>
              <a:rPr lang="en-US" sz="3200" dirty="0">
                <a:solidFill>
                  <a:srgbClr val="FF0000"/>
                </a:solidFill>
                <a:latin typeface="Times New Roman" panose="02020603050405020304" pitchFamily="18" charset="0"/>
                <a:cs typeface="Times New Roman" panose="02020603050405020304" pitchFamily="18" charset="0"/>
              </a:rPr>
            </a:br>
            <a:r>
              <a:rPr lang="en-US" sz="3200" dirty="0">
                <a:solidFill>
                  <a:srgbClr val="FF0000"/>
                </a:solidFill>
                <a:latin typeface="Times New Roman" panose="02020603050405020304" pitchFamily="18" charset="0"/>
                <a:cs typeface="Times New Roman" panose="02020603050405020304" pitchFamily="18" charset="0"/>
              </a:rPr>
              <a:t>I ) Use </a:t>
            </a:r>
            <a:r>
              <a:rPr lang="en-US" sz="3200" dirty="0" err="1">
                <a:solidFill>
                  <a:srgbClr val="FF0000"/>
                </a:solidFill>
                <a:latin typeface="Times New Roman" panose="02020603050405020304" pitchFamily="18" charset="0"/>
                <a:cs typeface="Times New Roman" panose="02020603050405020304" pitchFamily="18" charset="0"/>
              </a:rPr>
              <a:t>Groupby</a:t>
            </a:r>
            <a:r>
              <a:rPr lang="en-US" sz="3200" dirty="0">
                <a:solidFill>
                  <a:srgbClr val="FF0000"/>
                </a:solidFill>
                <a:latin typeface="Times New Roman" panose="02020603050405020304" pitchFamily="18" charset="0"/>
                <a:cs typeface="Times New Roman" panose="02020603050405020304" pitchFamily="18" charset="0"/>
              </a:rPr>
              <a:t>() to Apply Aggregation Functions</a:t>
            </a:r>
            <a:endParaRPr lang="en-IN" sz="3200"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DBFF6A4-D13A-FFC3-76FE-F141BE124660}"/>
              </a:ext>
            </a:extLst>
          </p:cNvPr>
          <p:cNvPicPr>
            <a:picLocks noGrp="1" noChangeAspect="1"/>
          </p:cNvPicPr>
          <p:nvPr>
            <p:ph idx="1"/>
          </p:nvPr>
        </p:nvPicPr>
        <p:blipFill>
          <a:blip r:embed="rId2"/>
          <a:stretch>
            <a:fillRect/>
          </a:stretch>
        </p:blipFill>
        <p:spPr>
          <a:xfrm>
            <a:off x="1138644" y="1782146"/>
            <a:ext cx="10263051" cy="4030825"/>
          </a:xfrm>
        </p:spPr>
      </p:pic>
    </p:spTree>
    <p:extLst>
      <p:ext uri="{BB962C8B-B14F-4D97-AF65-F5344CB8AC3E}">
        <p14:creationId xmlns:p14="http://schemas.microsoft.com/office/powerpoint/2010/main" val="1336496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912C-E1E6-7D0E-38A6-9C49088A14BA}"/>
              </a:ext>
            </a:extLst>
          </p:cNvPr>
          <p:cNvSpPr>
            <a:spLocks noGrp="1"/>
          </p:cNvSpPr>
          <p:nvPr>
            <p:ph type="title"/>
          </p:nvPr>
        </p:nvSpPr>
        <p:spPr>
          <a:xfrm>
            <a:off x="354563" y="1"/>
            <a:ext cx="10801117" cy="1343608"/>
          </a:xfrm>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Group by month calculating the mean and sum of area burned</a:t>
            </a:r>
          </a:p>
        </p:txBody>
      </p:sp>
      <p:pic>
        <p:nvPicPr>
          <p:cNvPr id="8" name="Content Placeholder 7">
            <a:extLst>
              <a:ext uri="{FF2B5EF4-FFF2-40B4-BE49-F238E27FC236}">
                <a16:creationId xmlns:a16="http://schemas.microsoft.com/office/drawing/2014/main" id="{9727CFF3-E30F-44D8-1379-11AC21498250}"/>
              </a:ext>
            </a:extLst>
          </p:cNvPr>
          <p:cNvPicPr>
            <a:picLocks noGrp="1" noChangeAspect="1"/>
          </p:cNvPicPr>
          <p:nvPr>
            <p:ph sz="half" idx="1"/>
          </p:nvPr>
        </p:nvPicPr>
        <p:blipFill>
          <a:blip r:embed="rId2"/>
          <a:stretch>
            <a:fillRect/>
          </a:stretch>
        </p:blipFill>
        <p:spPr>
          <a:xfrm>
            <a:off x="578498" y="1390262"/>
            <a:ext cx="5639422" cy="4898572"/>
          </a:xfrm>
        </p:spPr>
      </p:pic>
      <p:pic>
        <p:nvPicPr>
          <p:cNvPr id="10" name="Content Placeholder 9">
            <a:extLst>
              <a:ext uri="{FF2B5EF4-FFF2-40B4-BE49-F238E27FC236}">
                <a16:creationId xmlns:a16="http://schemas.microsoft.com/office/drawing/2014/main" id="{979AF16C-0E57-95ED-FF8B-45E50E25D9CA}"/>
              </a:ext>
            </a:extLst>
          </p:cNvPr>
          <p:cNvPicPr>
            <a:picLocks noGrp="1" noChangeAspect="1"/>
          </p:cNvPicPr>
          <p:nvPr>
            <p:ph sz="half" idx="2"/>
          </p:nvPr>
        </p:nvPicPr>
        <p:blipFill>
          <a:blip r:embed="rId3"/>
          <a:stretch>
            <a:fillRect/>
          </a:stretch>
        </p:blipFill>
        <p:spPr>
          <a:xfrm>
            <a:off x="6699379" y="1390263"/>
            <a:ext cx="4599991" cy="4627984"/>
          </a:xfrm>
        </p:spPr>
      </p:pic>
    </p:spTree>
    <p:extLst>
      <p:ext uri="{BB962C8B-B14F-4D97-AF65-F5344CB8AC3E}">
        <p14:creationId xmlns:p14="http://schemas.microsoft.com/office/powerpoint/2010/main" val="4187140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E112-2208-00A6-A2FA-1C722CB3F078}"/>
              </a:ext>
            </a:extLst>
          </p:cNvPr>
          <p:cNvSpPr>
            <a:spLocks noGrp="1"/>
          </p:cNvSpPr>
          <p:nvPr>
            <p:ph type="title"/>
          </p:nvPr>
        </p:nvSpPr>
        <p:spPr>
          <a:xfrm>
            <a:off x="1097280" y="286603"/>
            <a:ext cx="10058400" cy="721103"/>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II ) Apply Merge Function to Concatenate Datasets</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EE75536-3C30-E264-C84A-AE3F4B68693B}"/>
              </a:ext>
            </a:extLst>
          </p:cNvPr>
          <p:cNvPicPr>
            <a:picLocks noGrp="1" noChangeAspect="1"/>
          </p:cNvPicPr>
          <p:nvPr>
            <p:ph idx="1"/>
          </p:nvPr>
        </p:nvPicPr>
        <p:blipFill>
          <a:blip r:embed="rId2"/>
          <a:stretch>
            <a:fillRect/>
          </a:stretch>
        </p:blipFill>
        <p:spPr>
          <a:xfrm>
            <a:off x="373224" y="1707501"/>
            <a:ext cx="5990254" cy="4432041"/>
          </a:xfrm>
        </p:spPr>
      </p:pic>
      <p:pic>
        <p:nvPicPr>
          <p:cNvPr id="7" name="Picture 6">
            <a:extLst>
              <a:ext uri="{FF2B5EF4-FFF2-40B4-BE49-F238E27FC236}">
                <a16:creationId xmlns:a16="http://schemas.microsoft.com/office/drawing/2014/main" id="{3DBFE0BB-04BA-AC8F-1807-91CACED38B32}"/>
              </a:ext>
            </a:extLst>
          </p:cNvPr>
          <p:cNvPicPr>
            <a:picLocks noChangeAspect="1"/>
          </p:cNvPicPr>
          <p:nvPr/>
        </p:nvPicPr>
        <p:blipFill>
          <a:blip r:embed="rId3"/>
          <a:stretch>
            <a:fillRect/>
          </a:stretch>
        </p:blipFill>
        <p:spPr>
          <a:xfrm>
            <a:off x="7343192" y="1791478"/>
            <a:ext cx="4310743" cy="4086808"/>
          </a:xfrm>
          <a:prstGeom prst="rect">
            <a:avLst/>
          </a:prstGeom>
        </p:spPr>
      </p:pic>
    </p:spTree>
    <p:extLst>
      <p:ext uri="{BB962C8B-B14F-4D97-AF65-F5344CB8AC3E}">
        <p14:creationId xmlns:p14="http://schemas.microsoft.com/office/powerpoint/2010/main" val="2548515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AD80-AC79-794E-301F-BCC6FBEE414E}"/>
              </a:ext>
            </a:extLst>
          </p:cNvPr>
          <p:cNvSpPr>
            <a:spLocks noGrp="1"/>
          </p:cNvSpPr>
          <p:nvPr>
            <p:ph type="title"/>
          </p:nvPr>
        </p:nvSpPr>
        <p:spPr/>
        <p:txBody>
          <a:bodyPr>
            <a:normAutofit/>
          </a:bodyPr>
          <a:lstStyle/>
          <a:p>
            <a:r>
              <a:rPr lang="en-IN" sz="6000" b="1" dirty="0">
                <a:latin typeface="Times New Roman" panose="02020603050405020304" pitchFamily="18" charset="0"/>
                <a:cs typeface="Times New Roman" panose="02020603050405020304" pitchFamily="18" charset="0"/>
              </a:rPr>
              <a:t>Module-7</a:t>
            </a:r>
          </a:p>
        </p:txBody>
      </p:sp>
      <p:sp>
        <p:nvSpPr>
          <p:cNvPr id="3" name="Content Placeholder 2">
            <a:extLst>
              <a:ext uri="{FF2B5EF4-FFF2-40B4-BE49-F238E27FC236}">
                <a16:creationId xmlns:a16="http://schemas.microsoft.com/office/drawing/2014/main" id="{B7A8BF90-5CB7-2AC6-E077-0F61AA2DD6EF}"/>
              </a:ext>
            </a:extLst>
          </p:cNvPr>
          <p:cNvSpPr>
            <a:spLocks noGrp="1"/>
          </p:cNvSpPr>
          <p:nvPr>
            <p:ph idx="1"/>
          </p:nvPr>
        </p:nvSpPr>
        <p:spPr/>
        <p:txBody>
          <a:bodyPr>
            <a:normAutofit/>
          </a:bodyPr>
          <a:lstStyle/>
          <a:p>
            <a:r>
              <a:rPr lang="en-IN" sz="4000" dirty="0">
                <a:latin typeface="Times New Roman" panose="02020603050405020304" pitchFamily="18" charset="0"/>
                <a:cs typeface="Times New Roman" panose="02020603050405020304" pitchFamily="18" charset="0"/>
              </a:rPr>
              <a:t>Visualization with R and Power BI:</a:t>
            </a:r>
          </a:p>
          <a:p>
            <a:pP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Visualizing data with R</a:t>
            </a:r>
          </a:p>
          <a:p>
            <a:pP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Building interactive Dashboards with power BI</a:t>
            </a:r>
          </a:p>
        </p:txBody>
      </p:sp>
    </p:spTree>
    <p:extLst>
      <p:ext uri="{BB962C8B-B14F-4D97-AF65-F5344CB8AC3E}">
        <p14:creationId xmlns:p14="http://schemas.microsoft.com/office/powerpoint/2010/main" val="219779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F31A-E07C-22B6-997D-1E2429DE8F08}"/>
              </a:ext>
            </a:extLst>
          </p:cNvPr>
          <p:cNvSpPr>
            <a:spLocks noGrp="1"/>
          </p:cNvSpPr>
          <p:nvPr>
            <p:ph type="title"/>
          </p:nvPr>
        </p:nvSpPr>
        <p:spPr>
          <a:xfrm>
            <a:off x="1162595" y="289250"/>
            <a:ext cx="10058400" cy="1054359"/>
          </a:xfrm>
        </p:spPr>
        <p:txBody>
          <a:bodyPr>
            <a:normAutofit fontScale="90000"/>
          </a:bodyPr>
          <a:lstStyle/>
          <a:p>
            <a:br>
              <a:rPr lang="en-IN"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C ) Lenses Dataset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D86DFF-502B-88DD-2ADD-8FA8DB3E6D8C}"/>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Description</a:t>
            </a:r>
            <a:r>
              <a:rPr lang="en-IN" sz="2400" dirty="0">
                <a:latin typeface="Times New Roman" panose="02020603050405020304" pitchFamily="18" charset="0"/>
                <a:cs typeface="Times New Roman" panose="02020603050405020304" pitchFamily="18" charset="0"/>
              </a:rPr>
              <a:t>: Database for fitting contact lenses based on certain eye and vision attributes.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Size</a:t>
            </a:r>
            <a:r>
              <a:rPr lang="en-IN" sz="2400" dirty="0">
                <a:latin typeface="Times New Roman" panose="02020603050405020304" pitchFamily="18" charset="0"/>
                <a:cs typeface="Times New Roman" panose="02020603050405020304" pitchFamily="18" charset="0"/>
              </a:rPr>
              <a:t>: 24 rows, 4 columns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Features</a:t>
            </a:r>
            <a:r>
              <a:rPr lang="en-IN" sz="2400" dirty="0">
                <a:latin typeface="Times New Roman" panose="02020603050405020304" pitchFamily="18" charset="0"/>
                <a:cs typeface="Times New Roman" panose="02020603050405020304" pitchFamily="18" charset="0"/>
              </a:rPr>
              <a:t>: 3 (all categorical)</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Classes</a:t>
            </a:r>
            <a:r>
              <a:rPr lang="en-IN" sz="2400" dirty="0">
                <a:latin typeface="Times New Roman" panose="02020603050405020304" pitchFamily="18" charset="0"/>
                <a:cs typeface="Times New Roman" panose="02020603050405020304" pitchFamily="18" charset="0"/>
              </a:rPr>
              <a:t>: Types of lenses or no lenses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Missing Values</a:t>
            </a:r>
            <a:r>
              <a:rPr lang="en-IN" sz="2400" dirty="0">
                <a:latin typeface="Times New Roman" panose="02020603050405020304" pitchFamily="18" charset="0"/>
                <a:cs typeface="Times New Roman" panose="02020603050405020304" pitchFamily="18" charset="0"/>
              </a:rPr>
              <a:t>: Contains missing values </a:t>
            </a:r>
          </a:p>
          <a:p>
            <a:endParaRPr lang="en-IN" dirty="0"/>
          </a:p>
        </p:txBody>
      </p:sp>
    </p:spTree>
    <p:extLst>
      <p:ext uri="{BB962C8B-B14F-4D97-AF65-F5344CB8AC3E}">
        <p14:creationId xmlns:p14="http://schemas.microsoft.com/office/powerpoint/2010/main" val="2894414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3387-3599-51B3-30C7-3DF18DA638D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 programming</a:t>
            </a:r>
          </a:p>
        </p:txBody>
      </p:sp>
      <p:sp>
        <p:nvSpPr>
          <p:cNvPr id="3" name="Content Placeholder 2">
            <a:extLst>
              <a:ext uri="{FF2B5EF4-FFF2-40B4-BE49-F238E27FC236}">
                <a16:creationId xmlns:a16="http://schemas.microsoft.com/office/drawing/2014/main" id="{76E4AD2D-5E4D-167C-9B00-0829E383E421}"/>
              </a:ext>
            </a:extLst>
          </p:cNvPr>
          <p:cNvSpPr>
            <a:spLocks noGrp="1"/>
          </p:cNvSpPr>
          <p:nvPr>
            <p:ph idx="1"/>
          </p:nvPr>
        </p:nvSpPr>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 programming is a language and environment primarily used for statistical computing, data analysis, and graphical representation.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Its primary purpose is to help users manipulate, analyze, and visualize data, especially in fields like statistics, machine learning, bioinformatics, and social sciences.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R is widely used in academia, research, and industry for data-driven decision-making</a:t>
            </a:r>
            <a:r>
              <a:rPr lang="en-US" dirty="0"/>
              <a:t>.</a:t>
            </a:r>
            <a:endParaRPr lang="en-IN" dirty="0"/>
          </a:p>
        </p:txBody>
      </p:sp>
    </p:spTree>
    <p:extLst>
      <p:ext uri="{BB962C8B-B14F-4D97-AF65-F5344CB8AC3E}">
        <p14:creationId xmlns:p14="http://schemas.microsoft.com/office/powerpoint/2010/main" val="1380099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B592-9C02-6928-3BB3-9DBBBA89DC2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Using </a:t>
            </a:r>
            <a:r>
              <a:rPr lang="en-IN" dirty="0" err="1">
                <a:latin typeface="Times New Roman" panose="02020603050405020304" pitchFamily="18" charset="0"/>
                <a:cs typeface="Times New Roman" panose="02020603050405020304" pitchFamily="18" charset="0"/>
              </a:rPr>
              <a:t>dplyr</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19A9914-E187-D2EC-74B4-687D50364EE3}"/>
              </a:ext>
            </a:extLst>
          </p:cNvPr>
          <p:cNvPicPr>
            <a:picLocks noGrp="1" noChangeAspect="1"/>
          </p:cNvPicPr>
          <p:nvPr>
            <p:ph sz="half" idx="1"/>
          </p:nvPr>
        </p:nvPicPr>
        <p:blipFill>
          <a:blip r:embed="rId2"/>
          <a:stretch>
            <a:fillRect/>
          </a:stretch>
        </p:blipFill>
        <p:spPr>
          <a:xfrm>
            <a:off x="550506" y="1845736"/>
            <a:ext cx="5667732" cy="3622004"/>
          </a:xfrm>
        </p:spPr>
      </p:pic>
      <p:pic>
        <p:nvPicPr>
          <p:cNvPr id="8" name="Content Placeholder 7">
            <a:extLst>
              <a:ext uri="{FF2B5EF4-FFF2-40B4-BE49-F238E27FC236}">
                <a16:creationId xmlns:a16="http://schemas.microsoft.com/office/drawing/2014/main" id="{650B4AEC-CE9C-7E82-F0C4-0AF8B4E10E8C}"/>
              </a:ext>
            </a:extLst>
          </p:cNvPr>
          <p:cNvPicPr>
            <a:picLocks noGrp="1" noChangeAspect="1"/>
          </p:cNvPicPr>
          <p:nvPr>
            <p:ph sz="half" idx="2"/>
          </p:nvPr>
        </p:nvPicPr>
        <p:blipFill>
          <a:blip r:embed="rId3"/>
          <a:stretch>
            <a:fillRect/>
          </a:stretch>
        </p:blipFill>
        <p:spPr>
          <a:xfrm>
            <a:off x="6218238" y="1845736"/>
            <a:ext cx="4937125" cy="3733970"/>
          </a:xfrm>
        </p:spPr>
      </p:pic>
    </p:spTree>
    <p:extLst>
      <p:ext uri="{BB962C8B-B14F-4D97-AF65-F5344CB8AC3E}">
        <p14:creationId xmlns:p14="http://schemas.microsoft.com/office/powerpoint/2010/main" val="3804507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5E51-2542-378B-8969-816793685F1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Mutate()</a:t>
            </a:r>
          </a:p>
        </p:txBody>
      </p:sp>
      <p:pic>
        <p:nvPicPr>
          <p:cNvPr id="6" name="Content Placeholder 5">
            <a:extLst>
              <a:ext uri="{FF2B5EF4-FFF2-40B4-BE49-F238E27FC236}">
                <a16:creationId xmlns:a16="http://schemas.microsoft.com/office/drawing/2014/main" id="{22632CA0-AFCC-0D40-A291-6E5E35CB363B}"/>
              </a:ext>
            </a:extLst>
          </p:cNvPr>
          <p:cNvPicPr>
            <a:picLocks noGrp="1" noChangeAspect="1"/>
          </p:cNvPicPr>
          <p:nvPr>
            <p:ph sz="half" idx="1"/>
          </p:nvPr>
        </p:nvPicPr>
        <p:blipFill>
          <a:blip r:embed="rId2"/>
          <a:stretch>
            <a:fillRect/>
          </a:stretch>
        </p:blipFill>
        <p:spPr>
          <a:xfrm>
            <a:off x="500066" y="1855066"/>
            <a:ext cx="4937125" cy="3929914"/>
          </a:xfrm>
        </p:spPr>
      </p:pic>
      <p:pic>
        <p:nvPicPr>
          <p:cNvPr id="8" name="Content Placeholder 7">
            <a:extLst>
              <a:ext uri="{FF2B5EF4-FFF2-40B4-BE49-F238E27FC236}">
                <a16:creationId xmlns:a16="http://schemas.microsoft.com/office/drawing/2014/main" id="{F7FA2517-762A-6DDA-98C4-43E1A9C7409F}"/>
              </a:ext>
            </a:extLst>
          </p:cNvPr>
          <p:cNvPicPr>
            <a:picLocks noGrp="1" noChangeAspect="1"/>
          </p:cNvPicPr>
          <p:nvPr>
            <p:ph sz="half" idx="2"/>
          </p:nvPr>
        </p:nvPicPr>
        <p:blipFill>
          <a:blip r:embed="rId3"/>
          <a:stretch>
            <a:fillRect/>
          </a:stretch>
        </p:blipFill>
        <p:spPr>
          <a:xfrm>
            <a:off x="6218238" y="1737361"/>
            <a:ext cx="4937125" cy="4038288"/>
          </a:xfrm>
        </p:spPr>
      </p:pic>
    </p:spTree>
    <p:extLst>
      <p:ext uri="{BB962C8B-B14F-4D97-AF65-F5344CB8AC3E}">
        <p14:creationId xmlns:p14="http://schemas.microsoft.com/office/powerpoint/2010/main" val="3711554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9794-4CD2-C2F3-842F-3B7621A475DF}"/>
              </a:ext>
            </a:extLst>
          </p:cNvPr>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Group_by</a:t>
            </a:r>
            <a:r>
              <a:rPr lang="en-IN" dirty="0">
                <a:latin typeface="Times New Roman" panose="02020603050405020304" pitchFamily="18" charset="0"/>
                <a:cs typeface="Times New Roman" panose="02020603050405020304" pitchFamily="18" charset="0"/>
              </a:rPr>
              <a:t>()</a:t>
            </a:r>
          </a:p>
        </p:txBody>
      </p:sp>
      <p:pic>
        <p:nvPicPr>
          <p:cNvPr id="6" name="Content Placeholder 5">
            <a:extLst>
              <a:ext uri="{FF2B5EF4-FFF2-40B4-BE49-F238E27FC236}">
                <a16:creationId xmlns:a16="http://schemas.microsoft.com/office/drawing/2014/main" id="{19345C9D-7AB9-CB44-7C5B-45AA377E846F}"/>
              </a:ext>
            </a:extLst>
          </p:cNvPr>
          <p:cNvPicPr>
            <a:picLocks noGrp="1" noChangeAspect="1"/>
          </p:cNvPicPr>
          <p:nvPr>
            <p:ph sz="half" idx="1"/>
          </p:nvPr>
        </p:nvPicPr>
        <p:blipFill>
          <a:blip r:embed="rId2"/>
          <a:stretch>
            <a:fillRect/>
          </a:stretch>
        </p:blipFill>
        <p:spPr>
          <a:xfrm>
            <a:off x="382556" y="1845734"/>
            <a:ext cx="6074228" cy="4023359"/>
          </a:xfrm>
        </p:spPr>
      </p:pic>
      <p:pic>
        <p:nvPicPr>
          <p:cNvPr id="8" name="Content Placeholder 7">
            <a:extLst>
              <a:ext uri="{FF2B5EF4-FFF2-40B4-BE49-F238E27FC236}">
                <a16:creationId xmlns:a16="http://schemas.microsoft.com/office/drawing/2014/main" id="{56FEC611-BBD8-83EE-FD93-4CC2B6BCA9BF}"/>
              </a:ext>
            </a:extLst>
          </p:cNvPr>
          <p:cNvPicPr>
            <a:picLocks noGrp="1" noChangeAspect="1"/>
          </p:cNvPicPr>
          <p:nvPr>
            <p:ph sz="half" idx="2"/>
          </p:nvPr>
        </p:nvPicPr>
        <p:blipFill>
          <a:blip r:embed="rId3"/>
          <a:stretch>
            <a:fillRect/>
          </a:stretch>
        </p:blipFill>
        <p:spPr>
          <a:xfrm>
            <a:off x="6662057" y="1845735"/>
            <a:ext cx="3476479" cy="4172510"/>
          </a:xfrm>
        </p:spPr>
      </p:pic>
    </p:spTree>
    <p:extLst>
      <p:ext uri="{BB962C8B-B14F-4D97-AF65-F5344CB8AC3E}">
        <p14:creationId xmlns:p14="http://schemas.microsoft.com/office/powerpoint/2010/main" val="1935058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56FF-5CF9-4ADB-4BC0-FCD8312B50C1}"/>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Hexbin</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8E7FF1C-6F4E-8395-E464-B77088621F5C}"/>
              </a:ext>
            </a:extLst>
          </p:cNvPr>
          <p:cNvPicPr>
            <a:picLocks noGrp="1" noChangeAspect="1"/>
          </p:cNvPicPr>
          <p:nvPr>
            <p:ph idx="1"/>
          </p:nvPr>
        </p:nvPicPr>
        <p:blipFill>
          <a:blip r:embed="rId2"/>
          <a:stretch>
            <a:fillRect/>
          </a:stretch>
        </p:blipFill>
        <p:spPr>
          <a:xfrm>
            <a:off x="1268963" y="2043404"/>
            <a:ext cx="10058399" cy="1810139"/>
          </a:xfrm>
        </p:spPr>
      </p:pic>
    </p:spTree>
    <p:extLst>
      <p:ext uri="{BB962C8B-B14F-4D97-AF65-F5344CB8AC3E}">
        <p14:creationId xmlns:p14="http://schemas.microsoft.com/office/powerpoint/2010/main" val="1103689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3A1EB-D6FA-7FD7-F991-CBDFB51F3D3E}"/>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Hexbin</a:t>
            </a:r>
            <a:endParaRPr lang="en-IN" b="1" dirty="0">
              <a:latin typeface="Times New Roman" panose="02020603050405020304" pitchFamily="18" charset="0"/>
              <a:cs typeface="Times New Roman" panose="02020603050405020304" pitchFamily="18" charset="0"/>
            </a:endParaRPr>
          </a:p>
        </p:txBody>
      </p:sp>
      <p:pic>
        <p:nvPicPr>
          <p:cNvPr id="4" name="Content Placeholder 15">
            <a:extLst>
              <a:ext uri="{FF2B5EF4-FFF2-40B4-BE49-F238E27FC236}">
                <a16:creationId xmlns:a16="http://schemas.microsoft.com/office/drawing/2014/main" id="{6FF5D24C-AEB3-1250-E280-7CF1F0F99048}"/>
              </a:ext>
            </a:extLst>
          </p:cNvPr>
          <p:cNvPicPr>
            <a:picLocks noGrp="1" noChangeAspect="1"/>
          </p:cNvPicPr>
          <p:nvPr>
            <p:ph idx="1"/>
          </p:nvPr>
        </p:nvPicPr>
        <p:blipFill>
          <a:blip r:embed="rId2"/>
          <a:stretch>
            <a:fillRect/>
          </a:stretch>
        </p:blipFill>
        <p:spPr>
          <a:xfrm>
            <a:off x="4144791" y="1853392"/>
            <a:ext cx="3962743" cy="4008467"/>
          </a:xfrm>
        </p:spPr>
      </p:pic>
    </p:spTree>
    <p:extLst>
      <p:ext uri="{BB962C8B-B14F-4D97-AF65-F5344CB8AC3E}">
        <p14:creationId xmlns:p14="http://schemas.microsoft.com/office/powerpoint/2010/main" val="35648670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56FF-5CF9-4ADB-4BC0-FCD8312B50C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Histogram</a:t>
            </a:r>
          </a:p>
        </p:txBody>
      </p:sp>
      <p:sp>
        <p:nvSpPr>
          <p:cNvPr id="4" name="Content Placeholder 3">
            <a:extLst>
              <a:ext uri="{FF2B5EF4-FFF2-40B4-BE49-F238E27FC236}">
                <a16:creationId xmlns:a16="http://schemas.microsoft.com/office/drawing/2014/main" id="{BDDED2D9-6C47-148C-97AF-C6846D9E6864}"/>
              </a:ext>
            </a:extLst>
          </p:cNvPr>
          <p:cNvSpPr>
            <a:spLocks noGrp="1"/>
          </p:cNvSpPr>
          <p:nvPr>
            <p:ph idx="1"/>
          </p:nvPr>
        </p:nvSpPr>
        <p:spPr/>
        <p:txBody>
          <a:bodyPr/>
          <a:lstStyle/>
          <a:p>
            <a:endParaRPr lang="en-IN" dirty="0"/>
          </a:p>
        </p:txBody>
      </p:sp>
      <p:pic>
        <p:nvPicPr>
          <p:cNvPr id="6" name="Content Placeholder 4">
            <a:extLst>
              <a:ext uri="{FF2B5EF4-FFF2-40B4-BE49-F238E27FC236}">
                <a16:creationId xmlns:a16="http://schemas.microsoft.com/office/drawing/2014/main" id="{01552512-D8FC-EF4C-0BC7-4BA3325BBFA6}"/>
              </a:ext>
            </a:extLst>
          </p:cNvPr>
          <p:cNvPicPr>
            <a:picLocks noChangeAspect="1"/>
          </p:cNvPicPr>
          <p:nvPr/>
        </p:nvPicPr>
        <p:blipFill>
          <a:blip r:embed="rId2"/>
          <a:stretch>
            <a:fillRect/>
          </a:stretch>
        </p:blipFill>
        <p:spPr>
          <a:xfrm>
            <a:off x="1306286" y="2481943"/>
            <a:ext cx="9788434" cy="1996751"/>
          </a:xfrm>
          <a:prstGeom prst="rect">
            <a:avLst/>
          </a:prstGeom>
        </p:spPr>
      </p:pic>
    </p:spTree>
    <p:extLst>
      <p:ext uri="{BB962C8B-B14F-4D97-AF65-F5344CB8AC3E}">
        <p14:creationId xmlns:p14="http://schemas.microsoft.com/office/powerpoint/2010/main" val="31430460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7C0B-59A1-282B-0750-BADA1055F60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Histogram</a:t>
            </a:r>
          </a:p>
        </p:txBody>
      </p:sp>
      <p:pic>
        <p:nvPicPr>
          <p:cNvPr id="4" name="Content Placeholder 7">
            <a:extLst>
              <a:ext uri="{FF2B5EF4-FFF2-40B4-BE49-F238E27FC236}">
                <a16:creationId xmlns:a16="http://schemas.microsoft.com/office/drawing/2014/main" id="{0CB20D4B-EC97-06D0-BCD1-47D4E7A1E04D}"/>
              </a:ext>
            </a:extLst>
          </p:cNvPr>
          <p:cNvPicPr>
            <a:picLocks noGrp="1" noChangeAspect="1"/>
          </p:cNvPicPr>
          <p:nvPr>
            <p:ph idx="1"/>
          </p:nvPr>
        </p:nvPicPr>
        <p:blipFill>
          <a:blip r:embed="rId2"/>
          <a:stretch>
            <a:fillRect/>
          </a:stretch>
        </p:blipFill>
        <p:spPr>
          <a:xfrm>
            <a:off x="4022860" y="1868633"/>
            <a:ext cx="4206605" cy="3977985"/>
          </a:xfrm>
        </p:spPr>
      </p:pic>
    </p:spTree>
    <p:extLst>
      <p:ext uri="{BB962C8B-B14F-4D97-AF65-F5344CB8AC3E}">
        <p14:creationId xmlns:p14="http://schemas.microsoft.com/office/powerpoint/2010/main" val="2023016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1950-0B6A-2F33-CB9F-ECBB86819F6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Scatter plot</a:t>
            </a:r>
          </a:p>
        </p:txBody>
      </p:sp>
      <p:pic>
        <p:nvPicPr>
          <p:cNvPr id="5" name="Content Placeholder 4">
            <a:extLst>
              <a:ext uri="{FF2B5EF4-FFF2-40B4-BE49-F238E27FC236}">
                <a16:creationId xmlns:a16="http://schemas.microsoft.com/office/drawing/2014/main" id="{EA54F78C-F16D-9B1C-AD02-013D45C8E47A}"/>
              </a:ext>
            </a:extLst>
          </p:cNvPr>
          <p:cNvPicPr>
            <a:picLocks noGrp="1" noChangeAspect="1"/>
          </p:cNvPicPr>
          <p:nvPr>
            <p:ph idx="1"/>
          </p:nvPr>
        </p:nvPicPr>
        <p:blipFill>
          <a:blip r:embed="rId2"/>
          <a:stretch>
            <a:fillRect/>
          </a:stretch>
        </p:blipFill>
        <p:spPr>
          <a:xfrm>
            <a:off x="503854" y="2211355"/>
            <a:ext cx="10991460" cy="2491274"/>
          </a:xfrm>
        </p:spPr>
      </p:pic>
    </p:spTree>
    <p:extLst>
      <p:ext uri="{BB962C8B-B14F-4D97-AF65-F5344CB8AC3E}">
        <p14:creationId xmlns:p14="http://schemas.microsoft.com/office/powerpoint/2010/main" val="22925260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AAF6-BD07-0AD8-A53F-76F7600382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Scatter plot</a:t>
            </a:r>
          </a:p>
        </p:txBody>
      </p:sp>
      <p:pic>
        <p:nvPicPr>
          <p:cNvPr id="4" name="Content Placeholder 7">
            <a:extLst>
              <a:ext uri="{FF2B5EF4-FFF2-40B4-BE49-F238E27FC236}">
                <a16:creationId xmlns:a16="http://schemas.microsoft.com/office/drawing/2014/main" id="{9A7AD38A-3684-9E66-CC39-2FE29F387EF4}"/>
              </a:ext>
            </a:extLst>
          </p:cNvPr>
          <p:cNvPicPr>
            <a:picLocks noGrp="1" noChangeAspect="1"/>
          </p:cNvPicPr>
          <p:nvPr>
            <p:ph idx="1"/>
          </p:nvPr>
        </p:nvPicPr>
        <p:blipFill>
          <a:blip r:embed="rId2"/>
          <a:stretch>
            <a:fillRect/>
          </a:stretch>
        </p:blipFill>
        <p:spPr>
          <a:xfrm>
            <a:off x="4118119" y="1979132"/>
            <a:ext cx="4016088" cy="3756986"/>
          </a:xfrm>
        </p:spPr>
      </p:pic>
    </p:spTree>
    <p:extLst>
      <p:ext uri="{BB962C8B-B14F-4D97-AF65-F5344CB8AC3E}">
        <p14:creationId xmlns:p14="http://schemas.microsoft.com/office/powerpoint/2010/main" val="257677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B601-C2A1-DC15-5DFA-789B2B66A0AB}"/>
              </a:ext>
            </a:extLst>
          </p:cNvPr>
          <p:cNvSpPr>
            <a:spLocks noGrp="1"/>
          </p:cNvSpPr>
          <p:nvPr>
            <p:ph type="title"/>
          </p:nvPr>
        </p:nvSpPr>
        <p:spPr>
          <a:xfrm>
            <a:off x="1097280" y="286604"/>
            <a:ext cx="10058400" cy="1075666"/>
          </a:xfrm>
        </p:spPr>
        <p:txBody>
          <a:bodyPr>
            <a:normAutofit/>
          </a:bodyPr>
          <a:lstStyle/>
          <a:p>
            <a:r>
              <a:rPr lang="en-IN" sz="4000" b="1" dirty="0">
                <a:latin typeface="Times New Roman" panose="02020603050405020304" pitchFamily="18" charset="0"/>
                <a:cs typeface="Times New Roman" panose="02020603050405020304" pitchFamily="18" charset="0"/>
              </a:rPr>
              <a:t>D ) Flag Dataset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69F75F-DB3D-E380-A11D-134392083DB2}"/>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Description</a:t>
            </a:r>
            <a:r>
              <a:rPr lang="en-IN" sz="2400" dirty="0">
                <a:latin typeface="Times New Roman" panose="02020603050405020304" pitchFamily="18" charset="0"/>
                <a:cs typeface="Times New Roman" panose="02020603050405020304" pitchFamily="18" charset="0"/>
              </a:rPr>
              <a:t>: Data file containing details of various nations and their flags, useful for various classification tasks.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Size</a:t>
            </a:r>
            <a:r>
              <a:rPr lang="en-IN" sz="2400" dirty="0">
                <a:latin typeface="Times New Roman" panose="02020603050405020304" pitchFamily="18" charset="0"/>
                <a:cs typeface="Times New Roman" panose="02020603050405020304" pitchFamily="18" charset="0"/>
              </a:rPr>
              <a:t>: 194 rows, 30 columns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Features</a:t>
            </a:r>
            <a:r>
              <a:rPr lang="en-IN" sz="2400" dirty="0">
                <a:latin typeface="Times New Roman" panose="02020603050405020304" pitchFamily="18" charset="0"/>
                <a:cs typeface="Times New Roman" panose="02020603050405020304" pitchFamily="18" charset="0"/>
              </a:rPr>
              <a:t>: 30 (4 categorical, 26 numerical)</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Classes</a:t>
            </a:r>
            <a:r>
              <a:rPr lang="en-IN" sz="2400" dirty="0">
                <a:latin typeface="Times New Roman" panose="02020603050405020304" pitchFamily="18" charset="0"/>
                <a:cs typeface="Times New Roman" panose="02020603050405020304" pitchFamily="18" charset="0"/>
              </a:rPr>
              <a:t>: Various attributes like religion, landmass, etc.</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Missing Values</a:t>
            </a:r>
            <a:r>
              <a:rPr lang="en-IN" sz="2400" dirty="0">
                <a:latin typeface="Times New Roman" panose="02020603050405020304" pitchFamily="18" charset="0"/>
                <a:cs typeface="Times New Roman" panose="02020603050405020304" pitchFamily="18" charset="0"/>
              </a:rPr>
              <a:t>: Not specified</a:t>
            </a:r>
          </a:p>
          <a:p>
            <a:endParaRPr lang="en-IN" dirty="0"/>
          </a:p>
        </p:txBody>
      </p:sp>
    </p:spTree>
    <p:extLst>
      <p:ext uri="{BB962C8B-B14F-4D97-AF65-F5344CB8AC3E}">
        <p14:creationId xmlns:p14="http://schemas.microsoft.com/office/powerpoint/2010/main" val="814355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0CC9-B42D-477F-C01C-9EA1CC36BC9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Violin plot</a:t>
            </a:r>
          </a:p>
        </p:txBody>
      </p:sp>
      <p:pic>
        <p:nvPicPr>
          <p:cNvPr id="5" name="Content Placeholder 4">
            <a:extLst>
              <a:ext uri="{FF2B5EF4-FFF2-40B4-BE49-F238E27FC236}">
                <a16:creationId xmlns:a16="http://schemas.microsoft.com/office/drawing/2014/main" id="{1E0CAD4F-14F9-385A-44FA-FB631D8856FF}"/>
              </a:ext>
            </a:extLst>
          </p:cNvPr>
          <p:cNvPicPr>
            <a:picLocks noGrp="1" noChangeAspect="1"/>
          </p:cNvPicPr>
          <p:nvPr>
            <p:ph idx="1"/>
          </p:nvPr>
        </p:nvPicPr>
        <p:blipFill>
          <a:blip r:embed="rId2"/>
          <a:stretch>
            <a:fillRect/>
          </a:stretch>
        </p:blipFill>
        <p:spPr>
          <a:xfrm>
            <a:off x="3383396" y="1846263"/>
            <a:ext cx="5485534" cy="4022725"/>
          </a:xfrm>
        </p:spPr>
      </p:pic>
    </p:spTree>
    <p:extLst>
      <p:ext uri="{BB962C8B-B14F-4D97-AF65-F5344CB8AC3E}">
        <p14:creationId xmlns:p14="http://schemas.microsoft.com/office/powerpoint/2010/main" val="22189381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38A7-EB46-EFD7-E555-C303EAA2538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Violin plot</a:t>
            </a:r>
          </a:p>
        </p:txBody>
      </p:sp>
      <p:pic>
        <p:nvPicPr>
          <p:cNvPr id="4" name="Content Placeholder 7">
            <a:extLst>
              <a:ext uri="{FF2B5EF4-FFF2-40B4-BE49-F238E27FC236}">
                <a16:creationId xmlns:a16="http://schemas.microsoft.com/office/drawing/2014/main" id="{C7547397-DEF1-9B7A-F280-0FA419A75EC5}"/>
              </a:ext>
            </a:extLst>
          </p:cNvPr>
          <p:cNvPicPr>
            <a:picLocks noGrp="1" noChangeAspect="1"/>
          </p:cNvPicPr>
          <p:nvPr>
            <p:ph idx="1"/>
          </p:nvPr>
        </p:nvPicPr>
        <p:blipFill>
          <a:blip r:embed="rId2"/>
          <a:stretch>
            <a:fillRect/>
          </a:stretch>
        </p:blipFill>
        <p:spPr>
          <a:xfrm>
            <a:off x="4020811" y="1846263"/>
            <a:ext cx="4210703" cy="4022725"/>
          </a:xfrm>
        </p:spPr>
      </p:pic>
    </p:spTree>
    <p:extLst>
      <p:ext uri="{BB962C8B-B14F-4D97-AF65-F5344CB8AC3E}">
        <p14:creationId xmlns:p14="http://schemas.microsoft.com/office/powerpoint/2010/main" val="21049249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9A25-867D-40F0-1081-C77210BD875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Power BI</a:t>
            </a:r>
          </a:p>
        </p:txBody>
      </p:sp>
      <p:sp>
        <p:nvSpPr>
          <p:cNvPr id="3" name="Content Placeholder 2">
            <a:extLst>
              <a:ext uri="{FF2B5EF4-FFF2-40B4-BE49-F238E27FC236}">
                <a16:creationId xmlns:a16="http://schemas.microsoft.com/office/drawing/2014/main" id="{F7415B9C-B5B8-440F-383E-B5143FB51827}"/>
              </a:ext>
            </a:extLst>
          </p:cNvPr>
          <p:cNvSpPr>
            <a:spLocks noGrp="1"/>
          </p:cNvSpPr>
          <p:nvPr>
            <p:ph idx="1"/>
          </p:nvPr>
        </p:nvSpPr>
        <p:spPr/>
        <p:txBody>
          <a:bodyPr>
            <a:norm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Power BI is a business analytics tool developed by Microsoft, primarily used for data visualization, reporting, and business intelligence (BI). </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Its purpose is to help individuals and organizations transform raw data into meaningful insights, enabling them to make informed, data-driven decisions.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2605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71F3-99B4-7A69-89DA-FE919EA487A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Clustered Column chart</a:t>
            </a:r>
            <a:endParaRPr lang="en-IN" dirty="0"/>
          </a:p>
        </p:txBody>
      </p:sp>
      <p:pic>
        <p:nvPicPr>
          <p:cNvPr id="7" name="Content Placeholder 6">
            <a:extLst>
              <a:ext uri="{FF2B5EF4-FFF2-40B4-BE49-F238E27FC236}">
                <a16:creationId xmlns:a16="http://schemas.microsoft.com/office/drawing/2014/main" id="{204146BE-C016-0F28-ED24-269CEEE839D1}"/>
              </a:ext>
            </a:extLst>
          </p:cNvPr>
          <p:cNvPicPr>
            <a:picLocks noGrp="1" noChangeAspect="1"/>
          </p:cNvPicPr>
          <p:nvPr>
            <p:ph sz="half" idx="1"/>
          </p:nvPr>
        </p:nvPicPr>
        <p:blipFill>
          <a:blip r:embed="rId2"/>
          <a:stretch>
            <a:fillRect/>
          </a:stretch>
        </p:blipFill>
        <p:spPr>
          <a:xfrm>
            <a:off x="1800808" y="1940768"/>
            <a:ext cx="3106747" cy="3909526"/>
          </a:xfrm>
        </p:spPr>
      </p:pic>
      <p:pic>
        <p:nvPicPr>
          <p:cNvPr id="5" name="Content Placeholder 4">
            <a:extLst>
              <a:ext uri="{FF2B5EF4-FFF2-40B4-BE49-F238E27FC236}">
                <a16:creationId xmlns:a16="http://schemas.microsoft.com/office/drawing/2014/main" id="{E3B8AAB1-65EF-2B59-9DCD-6EC5C07F8B36}"/>
              </a:ext>
            </a:extLst>
          </p:cNvPr>
          <p:cNvPicPr>
            <a:picLocks noGrp="1" noChangeAspect="1"/>
          </p:cNvPicPr>
          <p:nvPr>
            <p:ph sz="half" idx="2"/>
          </p:nvPr>
        </p:nvPicPr>
        <p:blipFill>
          <a:blip r:embed="rId3"/>
          <a:stretch>
            <a:fillRect/>
          </a:stretch>
        </p:blipFill>
        <p:spPr>
          <a:xfrm>
            <a:off x="6746034" y="1940767"/>
            <a:ext cx="3396342" cy="4023360"/>
          </a:xfrm>
        </p:spPr>
      </p:pic>
    </p:spTree>
    <p:extLst>
      <p:ext uri="{BB962C8B-B14F-4D97-AF65-F5344CB8AC3E}">
        <p14:creationId xmlns:p14="http://schemas.microsoft.com/office/powerpoint/2010/main" val="4153689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443C-1DC7-C905-D0ED-1AE7D28E8B0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Pie chart</a:t>
            </a:r>
          </a:p>
        </p:txBody>
      </p:sp>
      <p:pic>
        <p:nvPicPr>
          <p:cNvPr id="6" name="Content Placeholder 5">
            <a:extLst>
              <a:ext uri="{FF2B5EF4-FFF2-40B4-BE49-F238E27FC236}">
                <a16:creationId xmlns:a16="http://schemas.microsoft.com/office/drawing/2014/main" id="{FA4FA6EF-69F5-5D47-CA3F-5154425DC787}"/>
              </a:ext>
            </a:extLst>
          </p:cNvPr>
          <p:cNvPicPr>
            <a:picLocks noGrp="1" noChangeAspect="1"/>
          </p:cNvPicPr>
          <p:nvPr>
            <p:ph sz="half" idx="1"/>
          </p:nvPr>
        </p:nvPicPr>
        <p:blipFill>
          <a:blip r:embed="rId2"/>
          <a:stretch>
            <a:fillRect/>
          </a:stretch>
        </p:blipFill>
        <p:spPr>
          <a:xfrm>
            <a:off x="1212980" y="2164702"/>
            <a:ext cx="3469766" cy="3508309"/>
          </a:xfrm>
        </p:spPr>
      </p:pic>
      <p:pic>
        <p:nvPicPr>
          <p:cNvPr id="8" name="Content Placeholder 7">
            <a:extLst>
              <a:ext uri="{FF2B5EF4-FFF2-40B4-BE49-F238E27FC236}">
                <a16:creationId xmlns:a16="http://schemas.microsoft.com/office/drawing/2014/main" id="{4BC3121C-FB34-4C87-D25D-0688FBBF6119}"/>
              </a:ext>
            </a:extLst>
          </p:cNvPr>
          <p:cNvPicPr>
            <a:picLocks noGrp="1" noChangeAspect="1"/>
          </p:cNvPicPr>
          <p:nvPr>
            <p:ph sz="half" idx="2"/>
          </p:nvPr>
        </p:nvPicPr>
        <p:blipFill>
          <a:blip r:embed="rId3"/>
          <a:stretch>
            <a:fillRect/>
          </a:stretch>
        </p:blipFill>
        <p:spPr>
          <a:xfrm>
            <a:off x="5747658" y="2309326"/>
            <a:ext cx="4389654" cy="3219060"/>
          </a:xfrm>
        </p:spPr>
      </p:pic>
    </p:spTree>
    <p:extLst>
      <p:ext uri="{BB962C8B-B14F-4D97-AF65-F5344CB8AC3E}">
        <p14:creationId xmlns:p14="http://schemas.microsoft.com/office/powerpoint/2010/main" val="30466539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E0734-3CEE-C9D6-BA40-920DCA3302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Donut Chart</a:t>
            </a:r>
          </a:p>
        </p:txBody>
      </p:sp>
      <p:pic>
        <p:nvPicPr>
          <p:cNvPr id="5" name="Content Placeholder 4">
            <a:extLst>
              <a:ext uri="{FF2B5EF4-FFF2-40B4-BE49-F238E27FC236}">
                <a16:creationId xmlns:a16="http://schemas.microsoft.com/office/drawing/2014/main" id="{08B74AA2-89F6-6CE3-5C9D-4544B0BACC86}"/>
              </a:ext>
            </a:extLst>
          </p:cNvPr>
          <p:cNvPicPr>
            <a:picLocks noGrp="1" noChangeAspect="1"/>
          </p:cNvPicPr>
          <p:nvPr>
            <p:ph idx="1"/>
          </p:nvPr>
        </p:nvPicPr>
        <p:blipFill>
          <a:blip r:embed="rId2"/>
          <a:stretch>
            <a:fillRect/>
          </a:stretch>
        </p:blipFill>
        <p:spPr>
          <a:xfrm>
            <a:off x="3004457" y="2146041"/>
            <a:ext cx="4177167" cy="3237722"/>
          </a:xfrm>
        </p:spPr>
      </p:pic>
    </p:spTree>
    <p:extLst>
      <p:ext uri="{BB962C8B-B14F-4D97-AF65-F5344CB8AC3E}">
        <p14:creationId xmlns:p14="http://schemas.microsoft.com/office/powerpoint/2010/main" val="11912701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5E6A-5E3C-9C48-CA01-2A21C0CE284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Funnel Chart</a:t>
            </a:r>
          </a:p>
        </p:txBody>
      </p:sp>
      <p:sp>
        <p:nvSpPr>
          <p:cNvPr id="3" name="Content Placeholder 2">
            <a:extLst>
              <a:ext uri="{FF2B5EF4-FFF2-40B4-BE49-F238E27FC236}">
                <a16:creationId xmlns:a16="http://schemas.microsoft.com/office/drawing/2014/main" id="{933A8FD1-6280-EAE4-838E-80356F7E7CBC}"/>
              </a:ext>
            </a:extLst>
          </p:cNvPr>
          <p:cNvSpPr>
            <a:spLocks noGrp="1"/>
          </p:cNvSpPr>
          <p:nvPr>
            <p:ph sz="half" idx="1"/>
          </p:nvPr>
        </p:nvSpPr>
        <p:spPr/>
        <p:txBody>
          <a:bodyPr/>
          <a:lstStyle/>
          <a:p>
            <a:r>
              <a:rPr lang="en-IN" dirty="0"/>
              <a:t>With out tool tip</a:t>
            </a:r>
          </a:p>
          <a:p>
            <a:endParaRPr lang="en-IN" dirty="0"/>
          </a:p>
        </p:txBody>
      </p:sp>
      <p:sp>
        <p:nvSpPr>
          <p:cNvPr id="8" name="Content Placeholder 7">
            <a:extLst>
              <a:ext uri="{FF2B5EF4-FFF2-40B4-BE49-F238E27FC236}">
                <a16:creationId xmlns:a16="http://schemas.microsoft.com/office/drawing/2014/main" id="{3966240C-3B86-EDE5-89FD-3D6006E0AE23}"/>
              </a:ext>
            </a:extLst>
          </p:cNvPr>
          <p:cNvSpPr>
            <a:spLocks noGrp="1"/>
          </p:cNvSpPr>
          <p:nvPr>
            <p:ph sz="half" idx="2"/>
          </p:nvPr>
        </p:nvSpPr>
        <p:spPr/>
        <p:txBody>
          <a:bodyPr/>
          <a:lstStyle/>
          <a:p>
            <a:r>
              <a:rPr lang="en-IN" dirty="0"/>
              <a:t>With tool tip</a:t>
            </a:r>
          </a:p>
          <a:p>
            <a:endParaRPr lang="en-IN" dirty="0"/>
          </a:p>
        </p:txBody>
      </p:sp>
      <p:pic>
        <p:nvPicPr>
          <p:cNvPr id="10" name="Picture 9">
            <a:extLst>
              <a:ext uri="{FF2B5EF4-FFF2-40B4-BE49-F238E27FC236}">
                <a16:creationId xmlns:a16="http://schemas.microsoft.com/office/drawing/2014/main" id="{D56F3912-6E0A-F786-CE59-9B0F444D3846}"/>
              </a:ext>
            </a:extLst>
          </p:cNvPr>
          <p:cNvPicPr>
            <a:picLocks noChangeAspect="1"/>
          </p:cNvPicPr>
          <p:nvPr/>
        </p:nvPicPr>
        <p:blipFill>
          <a:blip r:embed="rId2"/>
          <a:stretch>
            <a:fillRect/>
          </a:stretch>
        </p:blipFill>
        <p:spPr>
          <a:xfrm>
            <a:off x="1558227" y="2575204"/>
            <a:ext cx="3215919" cy="2827265"/>
          </a:xfrm>
          <a:prstGeom prst="rect">
            <a:avLst/>
          </a:prstGeom>
        </p:spPr>
      </p:pic>
      <p:pic>
        <p:nvPicPr>
          <p:cNvPr id="12" name="Picture 11">
            <a:extLst>
              <a:ext uri="{FF2B5EF4-FFF2-40B4-BE49-F238E27FC236}">
                <a16:creationId xmlns:a16="http://schemas.microsoft.com/office/drawing/2014/main" id="{50F7858B-93B6-730A-2492-DC64B200D804}"/>
              </a:ext>
            </a:extLst>
          </p:cNvPr>
          <p:cNvPicPr>
            <a:picLocks noChangeAspect="1"/>
          </p:cNvPicPr>
          <p:nvPr/>
        </p:nvPicPr>
        <p:blipFill>
          <a:blip r:embed="rId3"/>
          <a:stretch>
            <a:fillRect/>
          </a:stretch>
        </p:blipFill>
        <p:spPr>
          <a:xfrm>
            <a:off x="6578340" y="2531419"/>
            <a:ext cx="3010161" cy="2651990"/>
          </a:xfrm>
          <a:prstGeom prst="rect">
            <a:avLst/>
          </a:prstGeom>
        </p:spPr>
      </p:pic>
    </p:spTree>
    <p:extLst>
      <p:ext uri="{BB962C8B-B14F-4D97-AF65-F5344CB8AC3E}">
        <p14:creationId xmlns:p14="http://schemas.microsoft.com/office/powerpoint/2010/main" val="36796179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5352-8DAB-A034-EA71-F9ACFD84CA0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Table chart</a:t>
            </a:r>
          </a:p>
        </p:txBody>
      </p:sp>
      <p:pic>
        <p:nvPicPr>
          <p:cNvPr id="5" name="Content Placeholder 4">
            <a:extLst>
              <a:ext uri="{FF2B5EF4-FFF2-40B4-BE49-F238E27FC236}">
                <a16:creationId xmlns:a16="http://schemas.microsoft.com/office/drawing/2014/main" id="{55E02DE9-F6DB-3965-4072-9160489ADBF7}"/>
              </a:ext>
            </a:extLst>
          </p:cNvPr>
          <p:cNvPicPr>
            <a:picLocks noGrp="1" noChangeAspect="1"/>
          </p:cNvPicPr>
          <p:nvPr>
            <p:ph idx="1"/>
          </p:nvPr>
        </p:nvPicPr>
        <p:blipFill>
          <a:blip r:embed="rId2"/>
          <a:stretch>
            <a:fillRect/>
          </a:stretch>
        </p:blipFill>
        <p:spPr>
          <a:xfrm>
            <a:off x="3116424" y="2230614"/>
            <a:ext cx="4786605" cy="3535704"/>
          </a:xfrm>
        </p:spPr>
      </p:pic>
    </p:spTree>
    <p:extLst>
      <p:ext uri="{BB962C8B-B14F-4D97-AF65-F5344CB8AC3E}">
        <p14:creationId xmlns:p14="http://schemas.microsoft.com/office/powerpoint/2010/main" val="8892013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0417-FBC8-B9DD-27F0-8EF029DC67C3}"/>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B3986C-E65D-ABD8-2ED2-720D008E12BC}"/>
              </a:ext>
            </a:extLst>
          </p:cNvPr>
          <p:cNvSpPr>
            <a:spLocks noGrp="1"/>
          </p:cNvSpPr>
          <p:nvPr>
            <p:ph idx="1"/>
          </p:nvPr>
        </p:nvSpPr>
        <p:spPr>
          <a:xfrm>
            <a:off x="1066800" y="1929709"/>
            <a:ext cx="10058400" cy="4023360"/>
          </a:xfrm>
        </p:spPr>
        <p:txBody>
          <a:bodyPr>
            <a:normAutofit/>
          </a:bodyPr>
          <a:lstStyle/>
          <a:p>
            <a:r>
              <a:rPr lang="en-US" sz="2400" dirty="0">
                <a:latin typeface="Times New Roman" panose="02020603050405020304" pitchFamily="18" charset="0"/>
                <a:cs typeface="Times New Roman" panose="02020603050405020304" pitchFamily="18" charset="0"/>
              </a:rPr>
              <a:t>Forest Fire dataset covering various meteorological and environmental factors, reveals that higher temperatures, lower relative humidity, and increased wind speeds are strongly correlated with more frequent and extensive forest fires. Rainfall acts inversely, reducing fire occurrences and intensity. Seasonal trends indicate heightened fire activity during dry months like August and September. This comprehensive analysis ultimately protecting natural resources and communities.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7892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3E91B-0F40-970A-2452-788F25BD2926}"/>
              </a:ext>
            </a:extLst>
          </p:cNvPr>
          <p:cNvSpPr txBox="1"/>
          <p:nvPr/>
        </p:nvSpPr>
        <p:spPr>
          <a:xfrm>
            <a:off x="3543301" y="2248306"/>
            <a:ext cx="6097554" cy="1015663"/>
          </a:xfrm>
          <a:prstGeom prst="rect">
            <a:avLst/>
          </a:prstGeom>
          <a:noFill/>
        </p:spPr>
        <p:txBody>
          <a:bodyPr wrap="square">
            <a:spAutoFit/>
          </a:bodyPr>
          <a:lstStyle/>
          <a:p>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08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D311DB-4056-D7AB-D4BF-F70BD3151625}"/>
              </a:ext>
            </a:extLst>
          </p:cNvPr>
          <p:cNvSpPr txBox="1"/>
          <p:nvPr/>
        </p:nvSpPr>
        <p:spPr>
          <a:xfrm>
            <a:off x="3047223" y="1564823"/>
            <a:ext cx="6097554"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Dataset Description</a:t>
            </a:r>
            <a:endParaRPr lang="en-IN" sz="4800" dirty="0"/>
          </a:p>
        </p:txBody>
      </p:sp>
      <p:pic>
        <p:nvPicPr>
          <p:cNvPr id="5" name="Picture 4">
            <a:extLst>
              <a:ext uri="{FF2B5EF4-FFF2-40B4-BE49-F238E27FC236}">
                <a16:creationId xmlns:a16="http://schemas.microsoft.com/office/drawing/2014/main" id="{D0957512-E67D-F083-745F-5418DD6F4470}"/>
              </a:ext>
            </a:extLst>
          </p:cNvPr>
          <p:cNvPicPr>
            <a:picLocks noChangeAspect="1"/>
          </p:cNvPicPr>
          <p:nvPr/>
        </p:nvPicPr>
        <p:blipFill>
          <a:blip r:embed="rId2"/>
          <a:stretch>
            <a:fillRect/>
          </a:stretch>
        </p:blipFill>
        <p:spPr>
          <a:xfrm>
            <a:off x="4052313" y="3225738"/>
            <a:ext cx="3079102" cy="2067439"/>
          </a:xfrm>
          <a:prstGeom prst="rect">
            <a:avLst/>
          </a:prstGeom>
        </p:spPr>
      </p:pic>
    </p:spTree>
    <p:extLst>
      <p:ext uri="{BB962C8B-B14F-4D97-AF65-F5344CB8AC3E}">
        <p14:creationId xmlns:p14="http://schemas.microsoft.com/office/powerpoint/2010/main" val="354965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0B8D-B30B-706D-E396-35DB69BA2173}"/>
              </a:ext>
            </a:extLst>
          </p:cNvPr>
          <p:cNvSpPr>
            <a:spLocks noGrp="1"/>
          </p:cNvSpPr>
          <p:nvPr>
            <p:ph type="title"/>
          </p:nvPr>
        </p:nvSpPr>
        <p:spPr>
          <a:xfrm>
            <a:off x="1097280" y="286603"/>
            <a:ext cx="10058400" cy="1019683"/>
          </a:xfrm>
        </p:spPr>
        <p:txBody>
          <a:bodyPr/>
          <a:lstStyle/>
          <a:p>
            <a:r>
              <a:rPr lang="en-IN" b="1" dirty="0">
                <a:latin typeface="Times New Roman" panose="02020603050405020304" pitchFamily="18" charset="0"/>
                <a:cs typeface="Times New Roman" panose="02020603050405020304" pitchFamily="18" charset="0"/>
              </a:rPr>
              <a:t>Forest Fire</a:t>
            </a:r>
          </a:p>
        </p:txBody>
      </p:sp>
      <p:sp>
        <p:nvSpPr>
          <p:cNvPr id="6" name="Rectangle 1">
            <a:extLst>
              <a:ext uri="{FF2B5EF4-FFF2-40B4-BE49-F238E27FC236}">
                <a16:creationId xmlns:a16="http://schemas.microsoft.com/office/drawing/2014/main" id="{6EA8B075-ACEF-592E-E990-2CB85DF15BA2}"/>
              </a:ext>
            </a:extLst>
          </p:cNvPr>
          <p:cNvSpPr>
            <a:spLocks noGrp="1" noChangeArrowheads="1"/>
          </p:cNvSpPr>
          <p:nvPr>
            <p:ph idx="1"/>
          </p:nvPr>
        </p:nvSpPr>
        <p:spPr bwMode="auto">
          <a:xfrm>
            <a:off x="643813" y="1884629"/>
            <a:ext cx="11102824" cy="336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Forest Fire comprises various attributes related to forest fires, collected to study and predict the behavior of such incidents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Includes a coordinates, environmental factors, and fire-related indices with 517 instances and 13 features</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11 numerical and 2 categorical</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Captures both categorical and numerical data, facilitating a analysis of the factors that contribute to forest fires.</a:t>
            </a:r>
          </a:p>
          <a:p>
            <a:pPr marL="0" indent="0">
              <a:buNone/>
            </a:pPr>
            <a:r>
              <a:rPr lang="en-US" sz="2400" b="1" i="0" dirty="0">
                <a:solidFill>
                  <a:srgbClr val="374151"/>
                </a:solidFill>
                <a:effectLst/>
                <a:latin typeface="Times New Roman" panose="02020603050405020304" pitchFamily="18" charset="0"/>
                <a:cs typeface="Times New Roman" panose="02020603050405020304" pitchFamily="18" charset="0"/>
              </a:rPr>
              <a:t>                             Target Variable  :  Area</a:t>
            </a:r>
          </a:p>
        </p:txBody>
      </p:sp>
    </p:spTree>
    <p:extLst>
      <p:ext uri="{BB962C8B-B14F-4D97-AF65-F5344CB8AC3E}">
        <p14:creationId xmlns:p14="http://schemas.microsoft.com/office/powerpoint/2010/main" val="270362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FD954C-89A6-4493-3800-D19DFED5B4FC}"/>
              </a:ext>
            </a:extLst>
          </p:cNvPr>
          <p:cNvSpPr>
            <a:spLocks noGrp="1"/>
          </p:cNvSpPr>
          <p:nvPr>
            <p:ph type="title" idx="4294967295"/>
          </p:nvPr>
        </p:nvSpPr>
        <p:spPr>
          <a:xfrm>
            <a:off x="480219" y="318570"/>
            <a:ext cx="10058400" cy="588962"/>
          </a:xfrm>
        </p:spPr>
        <p:txBody>
          <a:bodyPr>
            <a:noAutofit/>
          </a:bodyPr>
          <a:lstStyle/>
          <a:p>
            <a:r>
              <a:rPr lang="en-US" sz="4000" dirty="0">
                <a:latin typeface="Times New Roman" panose="02020603050405020304" pitchFamily="18" charset="0"/>
                <a:cs typeface="Times New Roman" panose="02020603050405020304" pitchFamily="18" charset="0"/>
              </a:rPr>
              <a:t>Key Features : </a:t>
            </a:r>
            <a:endParaRPr lang="en-IN" sz="40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C87FC2D5-F6C1-94B3-0139-F56B1C6D0FCF}"/>
              </a:ext>
            </a:extLst>
          </p:cNvPr>
          <p:cNvSpPr>
            <a:spLocks noGrp="1" noChangeArrowheads="1"/>
          </p:cNvSpPr>
          <p:nvPr>
            <p:ph idx="4294967295"/>
          </p:nvPr>
        </p:nvSpPr>
        <p:spPr bwMode="auto">
          <a:xfrm>
            <a:off x="480219" y="867102"/>
            <a:ext cx="1164588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Categorical Features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Month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month of the year when the fire occurred (e.g., January, February).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day of the week when the fire occurred (e.g., Monday, Tuesday).</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Numerical Features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X-axis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Spatial coordinate indicating the horizontal position within the region.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Y-axis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Spatial coordinate indicating the vertical position within the region.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FFMC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Fine Fuel Moisture Code, an index representing the moisture content of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fine fuels (grass, leaves) which affects fire ignition.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DMC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Duff Moisture Code, indicating the moisture content of the duff layer, important for fire smoldering.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Drought Code, representing the moisture content in deep soil layers, impacting fire sustainability.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Initial Spread Index, which predicts the speed at which a fire spreads.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Temperature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Ambient temperature in degrees Celsius.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Relative Humidity percentage.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 speed in kilometers per hour.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Rain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Rainfall amount in millimeters.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burned area of the forest fire in hectares.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4799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2511</TotalTime>
  <Words>1644</Words>
  <Application>Microsoft Office PowerPoint</Application>
  <PresentationFormat>Widescreen</PresentationFormat>
  <Paragraphs>206</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Book Antiqua</vt:lpstr>
      <vt:lpstr>Calibri</vt:lpstr>
      <vt:lpstr>Calibri Light</vt:lpstr>
      <vt:lpstr>Times New Roman</vt:lpstr>
      <vt:lpstr>Wingdings</vt:lpstr>
      <vt:lpstr>Retrospect</vt:lpstr>
      <vt:lpstr>                                                                                  DEPARTMENT  OF  ARTIFICIAL  INTELLIGENCE  AND  DATA  SCIENCE         MEPCO SCHLENK ENGINEERING COLLEGE                                        </vt:lpstr>
      <vt:lpstr>CONTENTS</vt:lpstr>
      <vt:lpstr>MODULE – 1 Sample Dataset Description</vt:lpstr>
      <vt:lpstr>B ) Steel Industry Dataset</vt:lpstr>
      <vt:lpstr> C ) Lenses Dataset</vt:lpstr>
      <vt:lpstr>D ) Flag Dataset</vt:lpstr>
      <vt:lpstr>PowerPoint Presentation</vt:lpstr>
      <vt:lpstr>Forest Fire</vt:lpstr>
      <vt:lpstr>Key Features : </vt:lpstr>
      <vt:lpstr>Purpose:</vt:lpstr>
      <vt:lpstr>Module-2  Data Processing  </vt:lpstr>
      <vt:lpstr>Numpy</vt:lpstr>
      <vt:lpstr>Handling Missing Values</vt:lpstr>
      <vt:lpstr>Adding new columns</vt:lpstr>
      <vt:lpstr>Pandas</vt:lpstr>
      <vt:lpstr>Aggregating Weather Data by Month</vt:lpstr>
      <vt:lpstr>Module - 3</vt:lpstr>
      <vt:lpstr>Bar Chart                                    </vt:lpstr>
      <vt:lpstr>Histogram</vt:lpstr>
      <vt:lpstr>Pie Chart</vt:lpstr>
      <vt:lpstr>SEABORN Contourplot</vt:lpstr>
      <vt:lpstr>Lineplot</vt:lpstr>
      <vt:lpstr>Autoviz</vt:lpstr>
      <vt:lpstr>Autoviz</vt:lpstr>
      <vt:lpstr>PowerPoint Presentation</vt:lpstr>
      <vt:lpstr>Module-4</vt:lpstr>
      <vt:lpstr>Scikit learn</vt:lpstr>
      <vt:lpstr>Scikit learn-Data cleaning</vt:lpstr>
      <vt:lpstr>   Detect Outliers</vt:lpstr>
      <vt:lpstr>Imputation</vt:lpstr>
      <vt:lpstr>Treating missing values with imputation</vt:lpstr>
      <vt:lpstr>Imputation in Scatter plot</vt:lpstr>
      <vt:lpstr>Data Normalization</vt:lpstr>
      <vt:lpstr>Plot histograms of the features before and after normalization</vt:lpstr>
      <vt:lpstr>Histogram</vt:lpstr>
      <vt:lpstr>Module-5</vt:lpstr>
      <vt:lpstr>Geospatial Data Analysis and Visualization </vt:lpstr>
      <vt:lpstr>PowerPoint Presentation</vt:lpstr>
      <vt:lpstr>Geographic Distribution of Forest Fires: Visual Representation of Fire Locations</vt:lpstr>
      <vt:lpstr>PowerPoint Presentation</vt:lpstr>
      <vt:lpstr>Temporal Data Visualization   Time Series Data  Plot fire area over time : </vt:lpstr>
      <vt:lpstr>Module-6 </vt:lpstr>
      <vt:lpstr> Data Transformation using Python   </vt:lpstr>
      <vt:lpstr>Filling the missing values with the mean of that column</vt:lpstr>
      <vt:lpstr>iii) Use Dummy Variables for Your Dataset</vt:lpstr>
      <vt:lpstr>Data Wrangling I ) Use Groupby() to Apply Aggregation Functions</vt:lpstr>
      <vt:lpstr>Group by month calculating the mean and sum of area burned</vt:lpstr>
      <vt:lpstr>II ) Apply Merge Function to Concatenate Datasets</vt:lpstr>
      <vt:lpstr>Module-7</vt:lpstr>
      <vt:lpstr>R programming</vt:lpstr>
      <vt:lpstr>Using dplyr</vt:lpstr>
      <vt:lpstr>Mutate()</vt:lpstr>
      <vt:lpstr>Group_by()</vt:lpstr>
      <vt:lpstr>Hexbin</vt:lpstr>
      <vt:lpstr>Hexbin</vt:lpstr>
      <vt:lpstr>Histogram</vt:lpstr>
      <vt:lpstr>Histogram</vt:lpstr>
      <vt:lpstr>Scatter plot</vt:lpstr>
      <vt:lpstr>Scatter plot</vt:lpstr>
      <vt:lpstr>Violin plot</vt:lpstr>
      <vt:lpstr>Violin plot</vt:lpstr>
      <vt:lpstr>Power BI</vt:lpstr>
      <vt:lpstr>Clustered Column chart</vt:lpstr>
      <vt:lpstr>Pie chart</vt:lpstr>
      <vt:lpstr>Donut Chart</vt:lpstr>
      <vt:lpstr>Funnel Chart</vt:lpstr>
      <vt:lpstr>Table chart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and                                 Visualization                    Forest Fire                                     K.Harsitha Sree-23BAD071                                                                                 J.Jeevitha Princy-23BAD072                                                                                 N.Karthigai Priya-23BAD073</dc:title>
  <dc:creator>K Harsithasree</dc:creator>
  <cp:lastModifiedBy>Jenitha Vincy J</cp:lastModifiedBy>
  <cp:revision>57</cp:revision>
  <dcterms:created xsi:type="dcterms:W3CDTF">2024-11-21T14:18:13Z</dcterms:created>
  <dcterms:modified xsi:type="dcterms:W3CDTF">2024-11-28T05:31:20Z</dcterms:modified>
</cp:coreProperties>
</file>