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30T19:56:03.290" idx="1">
    <p:pos x="10" y="10"/>
    <p:text>fghh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Ghhhb</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152001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comments" Target="../comments/commen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M.Jeevita</a:t>
            </a:r>
            <a:endParaRPr lang="en-US" sz="2400" dirty="0"/>
          </a:p>
          <a:p>
            <a:r>
              <a:rPr lang="en-US" sz="2400" dirty="0"/>
              <a:t>REGISTER NO:</a:t>
            </a:r>
            <a:r>
              <a:rPr lang="en-IN" sz="2400" dirty="0"/>
              <a:t>312200463</a:t>
            </a:r>
            <a:endParaRPr lang="en-US" sz="2400" dirty="0"/>
          </a:p>
          <a:p>
            <a:r>
              <a:rPr lang="en-US" sz="2400" dirty="0"/>
              <a:t>DEPARTMENT:</a:t>
            </a:r>
            <a:r>
              <a:rPr lang="en-IN" sz="2400" dirty="0"/>
              <a:t>B.com(computer application) </a:t>
            </a:r>
          </a:p>
          <a:p>
            <a:r>
              <a:rPr lang="en-IN" sz="2400" dirty="0"/>
              <a:t>COLLEGE:S.I.V.E.T college Gowrivakkam,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211BF61-E8A1-816F-6F30-7656B8B8A3D4}"/>
              </a:ext>
            </a:extLst>
          </p:cNvPr>
          <p:cNvSpPr txBox="1"/>
          <p:nvPr/>
        </p:nvSpPr>
        <p:spPr>
          <a:xfrm>
            <a:off x="1546055" y="1484275"/>
            <a:ext cx="7510946" cy="4154984"/>
          </a:xfrm>
          <a:prstGeom prst="rect">
            <a:avLst/>
          </a:prstGeom>
          <a:noFill/>
        </p:spPr>
        <p:txBody>
          <a:bodyPr wrap="square">
            <a:spAutoFit/>
          </a:bodyPr>
          <a:lstStyle/>
          <a:p>
            <a:r>
              <a:rPr lang="en-US" sz="2400" dirty="0"/>
              <a:t>Here's a potential approach to modeling employee attrition analysis using an Excel dashboard:*Step 1: Data Collection*- Gather relevant HR data (e.g., employee demographics, tenure, performance, exit surveys)- Import data into Excel*Step 2: Data Preparation*- Clean and preprocess data (e.g., handle missing values, data formatting)- Create data tables and pivot tables for analysis*Step 3: Attrition Rate Calculation*- Calculate overall attrition rate and department-specific rates- Use formulas to calculate </a:t>
            </a:r>
            <a:r>
              <a:rPr lang="en-US" sz="2400" dirty="0" err="1"/>
              <a:t>raOUNTIF</a:t>
            </a:r>
            <a:r>
              <a:rPr lang="en-US" sz="2400" dirty="0"/>
              <a:t>(status="left")/COUNTIF(status="active")`)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37D644D-3055-7FD0-14E7-E2784AC27AA9}"/>
              </a:ext>
            </a:extLst>
          </p:cNvPr>
          <p:cNvSpPr txBox="1"/>
          <p:nvPr/>
        </p:nvSpPr>
        <p:spPr>
          <a:xfrm>
            <a:off x="2722411" y="2274838"/>
            <a:ext cx="5505775" cy="2308324"/>
          </a:xfrm>
          <a:prstGeom prst="rect">
            <a:avLst/>
          </a:prstGeom>
          <a:noFill/>
        </p:spPr>
        <p:txBody>
          <a:bodyPr wrap="square">
            <a:spAutoFit/>
          </a:bodyPr>
          <a:lstStyle/>
          <a:p>
            <a:r>
              <a:rPr lang="en-US" dirty="0"/>
              <a:t>Develop and implement career growth programs Improve work-life balance initiatives Enhance work environment and company culture Review and adjust compensation and benefits packages Targeted retention strategies for high-risk employee groups This result provides insights into employee turnover, engagement, and predictive analytics, enabling data-driven decisions to improve employee experience and retention.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B315B9-E816-DB20-374A-ED4A451B5382}"/>
              </a:ext>
            </a:extLst>
          </p:cNvPr>
          <p:cNvSpPr txBox="1"/>
          <p:nvPr/>
        </p:nvSpPr>
        <p:spPr>
          <a:xfrm>
            <a:off x="1308032" y="1562059"/>
            <a:ext cx="8166032" cy="3785652"/>
          </a:xfrm>
          <a:prstGeom prst="rect">
            <a:avLst/>
          </a:prstGeom>
          <a:noFill/>
        </p:spPr>
        <p:txBody>
          <a:bodyPr wrap="square">
            <a:spAutoFit/>
          </a:bodyPr>
          <a:lstStyle/>
          <a:p>
            <a:r>
              <a:rPr lang="en-IN" sz="2400" dirty="0"/>
              <a:t>C</a:t>
            </a:r>
            <a:r>
              <a:rPr lang="en-US" sz="2400" dirty="0" err="1"/>
              <a:t>onclusion</a:t>
            </a:r>
            <a:r>
              <a:rPr lang="en-US" sz="2400" dirty="0"/>
              <a:t>, the Employee Attrition Analysis Excel Dashboard provides a powerful tool for organizations to understand and address employee turnover. </a:t>
            </a:r>
            <a:endParaRPr lang="en-IN" sz="2400" dirty="0"/>
          </a:p>
          <a:p>
            <a:r>
              <a:rPr lang="en-US" sz="2400" dirty="0"/>
              <a:t>By leveraging predictive analytics, interactive visualizations, and personalized insights, HR leaders and managers can:- Identify high-risk employees and departments- Uncover underlying drivers of attrition- Develop targeted retention strategies- Monitor progress and adjust approaches in real-time</a:t>
            </a:r>
            <a:r>
              <a:rPr lang="en-IN" sz="2400" dirty="0"/>
              <a:t> </a:t>
            </a:r>
            <a:r>
              <a:rPr lang="en-US" sz="2400" dirty="0"/>
              <a:t>This solution enables data-driven decision-making, reducing the risk of costly turnover and enhancing organizational </a:t>
            </a:r>
            <a:r>
              <a:rPr lang="en-IN" sz="2400" dirty="0"/>
              <a:t>performance. </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1FAC842D-8B21-DAE7-9527-9A14E1A0FE30}"/>
              </a:ext>
            </a:extLst>
          </p:cNvPr>
          <p:cNvSpPr txBox="1"/>
          <p:nvPr/>
        </p:nvSpPr>
        <p:spPr>
          <a:xfrm>
            <a:off x="2471504" y="2666196"/>
            <a:ext cx="5516528" cy="1077218"/>
          </a:xfrm>
          <a:prstGeom prst="rect">
            <a:avLst/>
          </a:prstGeom>
          <a:noFill/>
        </p:spPr>
        <p:txBody>
          <a:bodyPr vert="horz" wrap="square">
            <a:spAutoFit/>
          </a:bodyPr>
          <a:lstStyle/>
          <a:p>
            <a:r>
              <a:rPr lang="en-US" sz="3200" b="1" dirty="0"/>
              <a:t>employees attrition analysis using excel 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972B28E-8E7F-19C1-FCD9-2A652BBC7F1A}"/>
              </a:ext>
            </a:extLst>
          </p:cNvPr>
          <p:cNvSpPr txBox="1"/>
          <p:nvPr/>
        </p:nvSpPr>
        <p:spPr>
          <a:xfrm>
            <a:off x="1747837" y="1918037"/>
            <a:ext cx="6016540" cy="2954655"/>
          </a:xfrm>
          <a:prstGeom prst="rect">
            <a:avLst/>
          </a:prstGeom>
          <a:noFill/>
        </p:spPr>
        <p:txBody>
          <a:bodyPr wrap="square">
            <a:spAutoFit/>
          </a:bodyPr>
          <a:lstStyle/>
          <a:p>
            <a:r>
              <a:rPr lang="en-US" dirty="0"/>
              <a:t>*</a:t>
            </a:r>
            <a:r>
              <a:rPr lang="en-US" b="1" u="sng" dirty="0">
                <a:solidFill>
                  <a:srgbClr val="7030A0"/>
                </a:solidFill>
              </a:rPr>
              <a:t>Problem Statement:*“</a:t>
            </a:r>
            <a:endParaRPr lang="en-IN" b="1" u="sng" dirty="0">
              <a:solidFill>
                <a:srgbClr val="7030A0"/>
              </a:solidFill>
            </a:endParaRPr>
          </a:p>
          <a:p>
            <a:r>
              <a:rPr lang="en-IN" b="1" u="sng" dirty="0">
                <a:solidFill>
                  <a:srgbClr val="7030A0"/>
                </a:solidFill>
              </a:rPr>
              <a:t>                                   </a:t>
            </a:r>
            <a:r>
              <a:rPr lang="en-US" sz="2400" dirty="0"/>
              <a:t>Our organization is experiencing high employee turnover rates, resulting in increased recruitment costs, decreased productivity, and potential losses in intellectual capital. To better understand and address this issue, we need to analyze the trends, patterns, and factors contributing to employee attrition.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65743" y="1419135"/>
            <a:ext cx="7435536" cy="5262979"/>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IN" sz="2400" b="1" i="0" dirty="0">
                <a:solidFill>
                  <a:srgbClr val="0D0D0D"/>
                </a:solidFill>
                <a:effectLst/>
                <a:latin typeface="Times New Roman" panose="02020603050405020304" pitchFamily="18" charset="0"/>
                <a:cs typeface="Times New Roman" panose="02020603050405020304" pitchFamily="18" charset="0"/>
              </a:rPr>
              <a:t>objective:</a:t>
            </a:r>
          </a:p>
          <a:p>
            <a:pPr algn="l"/>
            <a:r>
              <a:rPr lang="en-IN" sz="2400" dirty="0">
                <a:solidFill>
                  <a:srgbClr val="0D0D0D"/>
                </a:solidFill>
                <a:latin typeface="Times New Roman" panose="02020603050405020304" pitchFamily="18" charset="0"/>
                <a:cs typeface="Times New Roman" panose="02020603050405020304" pitchFamily="18" charset="0"/>
              </a:rPr>
              <a:t>                  </a:t>
            </a:r>
            <a:r>
              <a:rPr lang="en-IN" sz="2400" dirty="0" err="1">
                <a:solidFill>
                  <a:srgbClr val="0D0D0D"/>
                </a:solidFill>
                <a:latin typeface="Times New Roman" panose="02020603050405020304" pitchFamily="18" charset="0"/>
                <a:cs typeface="Times New Roman" panose="02020603050405020304" pitchFamily="18" charset="0"/>
              </a:rPr>
              <a:t>Analyze</a:t>
            </a:r>
            <a:r>
              <a:rPr lang="en-IN" sz="2400" dirty="0">
                <a:solidFill>
                  <a:srgbClr val="0D0D0D"/>
                </a:solidFill>
                <a:latin typeface="Times New Roman" panose="02020603050405020304" pitchFamily="18" charset="0"/>
                <a:cs typeface="Times New Roman" panose="02020603050405020304" pitchFamily="18" charset="0"/>
              </a:rPr>
              <a:t> employee attrition trends and patters to identify key factors contributing to turnover. </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400" b="1" i="0" dirty="0">
                <a:solidFill>
                  <a:srgbClr val="0D0D0D"/>
                </a:solidFill>
                <a:effectLst/>
                <a:latin typeface="Times New Roman" panose="02020603050405020304" pitchFamily="18" charset="0"/>
                <a:cs typeface="Times New Roman" panose="02020603050405020304" pitchFamily="18" charset="0"/>
              </a:rPr>
              <a:t>Scope: </a:t>
            </a:r>
          </a:p>
          <a:p>
            <a:pPr algn="l"/>
            <a:r>
              <a:rPr lang="en-IN" sz="2400" b="1" dirty="0">
                <a:solidFill>
                  <a:srgbClr val="0D0D0D"/>
                </a:solidFill>
                <a:latin typeface="Times New Roman" panose="02020603050405020304" pitchFamily="18" charset="0"/>
                <a:cs typeface="Times New Roman" panose="02020603050405020304" pitchFamily="18" charset="0"/>
              </a:rPr>
              <a:t>                </a:t>
            </a:r>
            <a:r>
              <a:rPr lang="en-IN" sz="2400" dirty="0">
                <a:solidFill>
                  <a:srgbClr val="0D0D0D"/>
                </a:solidFill>
                <a:latin typeface="Times New Roman" panose="02020603050405020304" pitchFamily="18" charset="0"/>
                <a:cs typeface="Times New Roman" panose="02020603050405020304" pitchFamily="18" charset="0"/>
              </a:rPr>
              <a:t>Implement predictive analytics to forecast future turnover. </a:t>
            </a:r>
          </a:p>
          <a:p>
            <a:pPr marL="342900" indent="-342900" algn="l">
              <a:buFont typeface="Arial" panose="020B0604020202020204" pitchFamily="34" charset="0"/>
              <a:buChar char="•"/>
            </a:pPr>
            <a:r>
              <a:rPr lang="en-IN" sz="2400" b="1" dirty="0">
                <a:solidFill>
                  <a:srgbClr val="0D0D0D"/>
                </a:solidFill>
                <a:latin typeface="Times New Roman" panose="02020603050405020304" pitchFamily="18" charset="0"/>
                <a:cs typeface="Times New Roman" panose="02020603050405020304" pitchFamily="18" charset="0"/>
              </a:rPr>
              <a:t>Deliverables</a:t>
            </a:r>
            <a:r>
              <a:rPr lang="en-IN" sz="2400" dirty="0">
                <a:solidFill>
                  <a:srgbClr val="0D0D0D"/>
                </a:solidFill>
                <a:latin typeface="Times New Roman" panose="02020603050405020304" pitchFamily="18" charset="0"/>
                <a:cs typeface="Times New Roman" panose="02020603050405020304" pitchFamily="18" charset="0"/>
              </a:rPr>
              <a:t>:  </a:t>
            </a:r>
          </a:p>
          <a:p>
            <a:pPr algn="l"/>
            <a:r>
              <a:rPr lang="en-IN" sz="2400" b="1" dirty="0">
                <a:solidFill>
                  <a:srgbClr val="0D0D0D"/>
                </a:solidFill>
                <a:latin typeface="Times New Roman" panose="02020603050405020304" pitchFamily="18" charset="0"/>
                <a:cs typeface="Times New Roman" panose="02020603050405020304" pitchFamily="18" charset="0"/>
              </a:rPr>
              <a:t>                      </a:t>
            </a:r>
            <a:r>
              <a:rPr lang="en-IN" sz="2400" dirty="0">
                <a:solidFill>
                  <a:srgbClr val="0D0D0D"/>
                </a:solidFill>
                <a:latin typeface="Times New Roman" panose="02020603050405020304" pitchFamily="18" charset="0"/>
                <a:cs typeface="Times New Roman" panose="02020603050405020304" pitchFamily="18" charset="0"/>
              </a:rPr>
              <a:t>Employee attrition analysis report. </a:t>
            </a:r>
          </a:p>
          <a:p>
            <a:pPr marL="342900" indent="-342900" algn="l">
              <a:buFont typeface="Arial" panose="020B0604020202020204" pitchFamily="34" charset="0"/>
              <a:buChar char="•"/>
            </a:pPr>
            <a:r>
              <a:rPr lang="en-IN" sz="2400" b="1" dirty="0">
                <a:solidFill>
                  <a:srgbClr val="0D0D0D"/>
                </a:solidFill>
                <a:latin typeface="Times New Roman" panose="02020603050405020304" pitchFamily="18" charset="0"/>
                <a:cs typeface="Times New Roman" panose="02020603050405020304" pitchFamily="18" charset="0"/>
              </a:rPr>
              <a:t> Resources :</a:t>
            </a:r>
          </a:p>
          <a:p>
            <a:pPr algn="l"/>
            <a:r>
              <a:rPr lang="en-IN" sz="2400" b="1" dirty="0">
                <a:solidFill>
                  <a:srgbClr val="0D0D0D"/>
                </a:solidFill>
                <a:latin typeface="Times New Roman" panose="02020603050405020304" pitchFamily="18" charset="0"/>
                <a:cs typeface="Times New Roman" panose="02020603050405020304" pitchFamily="18" charset="0"/>
              </a:rPr>
              <a:t>                         </a:t>
            </a:r>
            <a:r>
              <a:rPr lang="en-IN" sz="2400" dirty="0">
                <a:solidFill>
                  <a:srgbClr val="0D0D0D"/>
                </a:solidFill>
                <a:latin typeface="Times New Roman" panose="02020603050405020304" pitchFamily="18" charset="0"/>
                <a:cs typeface="Times New Roman" panose="02020603050405020304" pitchFamily="18" charset="0"/>
              </a:rPr>
              <a:t>HR data and support</a:t>
            </a:r>
          </a:p>
          <a:p>
            <a:pPr algn="l"/>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Excel software and expertise. </a:t>
            </a:r>
          </a:p>
          <a:p>
            <a:pPr marL="342900" indent="-342900" algn="l">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Benefits :</a:t>
            </a:r>
          </a:p>
          <a:p>
            <a:pPr algn="l"/>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Data- driven insights into employee attrition trends and factors.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2" name="Title 11">
            <a:extLst>
              <a:ext uri="{FF2B5EF4-FFF2-40B4-BE49-F238E27FC236}">
                <a16:creationId xmlns:a16="http://schemas.microsoft.com/office/drawing/2014/main" id="{B015C24F-3C18-90A9-2CA8-7CC76278D435}"/>
              </a:ext>
            </a:extLst>
          </p:cNvPr>
          <p:cNvSpPr>
            <a:spLocks noGrp="1"/>
          </p:cNvSpPr>
          <p:nvPr>
            <p:ph type="title"/>
          </p:nvPr>
        </p:nvSpPr>
        <p:spPr>
          <a:xfrm>
            <a:off x="755332" y="401955"/>
            <a:ext cx="10681335" cy="758190"/>
          </a:xfrm>
        </p:spPr>
        <p:txBody>
          <a:bodyPr/>
          <a:lstStyle/>
          <a:p>
            <a:r>
              <a:rPr lang="en-IN" dirty="0"/>
              <a:t>Who is the end user? </a:t>
            </a:r>
            <a:endParaRPr lang="en-US" dirty="0"/>
          </a:p>
        </p:txBody>
      </p:sp>
      <p:sp>
        <p:nvSpPr>
          <p:cNvPr id="13" name="Text Placeholder 12">
            <a:extLst>
              <a:ext uri="{FF2B5EF4-FFF2-40B4-BE49-F238E27FC236}">
                <a16:creationId xmlns:a16="http://schemas.microsoft.com/office/drawing/2014/main" id="{FD5B1593-CCF8-22CB-A63B-129341675FAB}"/>
              </a:ext>
            </a:extLst>
          </p:cNvPr>
          <p:cNvSpPr>
            <a:spLocks noGrp="1"/>
          </p:cNvSpPr>
          <p:nvPr>
            <p:ph type="body" idx="1"/>
          </p:nvPr>
        </p:nvSpPr>
        <p:spPr>
          <a:xfrm rot="21398804">
            <a:off x="568713" y="2175046"/>
            <a:ext cx="8784256" cy="276999"/>
          </a:xfrm>
        </p:spPr>
        <p:txBody>
          <a:bodyPr/>
          <a:lstStyle/>
          <a:p>
            <a:r>
              <a:rPr lang="en-IN" b="1" dirty="0"/>
              <a:t>T</a:t>
            </a:r>
            <a:endParaRPr lang="en-US"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ECD13A6E-7679-B9DC-6AD1-F05B191999DC}"/>
              </a:ext>
            </a:extLst>
          </p:cNvPr>
          <p:cNvSpPr txBox="1"/>
          <p:nvPr/>
        </p:nvSpPr>
        <p:spPr>
          <a:xfrm>
            <a:off x="1240797" y="1536174"/>
            <a:ext cx="7927651" cy="3785652"/>
          </a:xfrm>
          <a:prstGeom prst="rect">
            <a:avLst/>
          </a:prstGeom>
          <a:noFill/>
        </p:spPr>
        <p:txBody>
          <a:bodyPr wrap="square">
            <a:spAutoFit/>
          </a:bodyPr>
          <a:lstStyle/>
          <a:p>
            <a:r>
              <a:rPr lang="en-US" sz="2000" dirty="0"/>
              <a:t>Here are some potential end-users for an Employee Attrition Analysis using an Excel Dashboard:</a:t>
            </a:r>
            <a:endParaRPr lang="en-IN" sz="2000" dirty="0"/>
          </a:p>
          <a:p>
            <a:pPr marL="457200" indent="-457200">
              <a:buAutoNum type="arabicPeriod"/>
            </a:pPr>
            <a:r>
              <a:rPr lang="en-US" sz="2000" b="1" dirty="0"/>
              <a:t>HR Managers:</a:t>
            </a:r>
            <a:r>
              <a:rPr lang="en-US" sz="2000" dirty="0"/>
              <a:t> To inform recruitment, retention, and talent management strategies.</a:t>
            </a:r>
            <a:endParaRPr lang="en-IN" sz="2000" dirty="0"/>
          </a:p>
          <a:p>
            <a:pPr marL="457200" indent="-457200">
              <a:buAutoNum type="arabicPeriod"/>
            </a:pPr>
            <a:r>
              <a:rPr lang="en-US" sz="2000" b="1" dirty="0"/>
              <a:t>Talent Acquisition Team:</a:t>
            </a:r>
            <a:r>
              <a:rPr lang="en-US" sz="2000" dirty="0"/>
              <a:t> To identify trends and patterns in turnover, improving hiring processes.</a:t>
            </a:r>
            <a:endParaRPr lang="en-IN" sz="2000" dirty="0"/>
          </a:p>
          <a:p>
            <a:pPr marL="457200" indent="-457200">
              <a:buAutoNum type="arabicPeriod"/>
            </a:pPr>
            <a:r>
              <a:rPr lang="en-US" sz="2000" dirty="0"/>
              <a:t> </a:t>
            </a:r>
            <a:r>
              <a:rPr lang="en-US" sz="2000" b="1" dirty="0"/>
              <a:t>Organizational Development Team:</a:t>
            </a:r>
            <a:r>
              <a:rPr lang="en-US" sz="2000" dirty="0"/>
              <a:t> To develop targeted initiatives enhancing employee engagement and retention.4. </a:t>
            </a:r>
            <a:r>
              <a:rPr lang="en-IN" sz="2000" dirty="0"/>
              <a:t> </a:t>
            </a:r>
          </a:p>
          <a:p>
            <a:pPr marL="457200" indent="-457200">
              <a:buAutoNum type="arabicPeriod"/>
            </a:pPr>
            <a:r>
              <a:rPr lang="en-US" sz="2000" b="1" dirty="0"/>
              <a:t>Business Leaders:</a:t>
            </a:r>
            <a:r>
              <a:rPr lang="en-US" sz="2000" dirty="0"/>
              <a:t> To understand the impact of attrition on business performance and make data-driven decisions.</a:t>
            </a:r>
            <a:r>
              <a:rPr lang="en-IN" sz="2000" dirty="0"/>
              <a:t> </a:t>
            </a:r>
          </a:p>
          <a:p>
            <a:pPr marL="457200" indent="-457200">
              <a:buAutoNum type="arabicPeriod"/>
            </a:pPr>
            <a:r>
              <a:rPr lang="en-US" sz="2000" dirty="0"/>
              <a:t> </a:t>
            </a:r>
            <a:r>
              <a:rPr lang="en-US" sz="2000" b="1" dirty="0"/>
              <a:t>Department Managers: </a:t>
            </a:r>
            <a:r>
              <a:rPr lang="en-US" sz="2000" dirty="0"/>
              <a:t>To identify and address specific issues driving turnover within their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4EAFB4C-C6AC-A316-1E18-5497E3DDA54B}"/>
              </a:ext>
            </a:extLst>
          </p:cNvPr>
          <p:cNvSpPr txBox="1"/>
          <p:nvPr/>
        </p:nvSpPr>
        <p:spPr>
          <a:xfrm>
            <a:off x="2657475" y="1549678"/>
            <a:ext cx="7271252" cy="4093428"/>
          </a:xfrm>
          <a:prstGeom prst="rect">
            <a:avLst/>
          </a:prstGeom>
          <a:noFill/>
        </p:spPr>
        <p:txBody>
          <a:bodyPr wrap="square">
            <a:spAutoFit/>
          </a:bodyPr>
          <a:lstStyle/>
          <a:p>
            <a:r>
              <a:rPr lang="en-US" sz="2000" dirty="0"/>
              <a:t>Here are some potential solutions and value propositions for an Employee Attrition Analysis using an Excel Dashboard:</a:t>
            </a:r>
            <a:endParaRPr lang="en-IN" sz="2000" dirty="0"/>
          </a:p>
          <a:p>
            <a:r>
              <a:rPr lang="en-US" sz="2000" b="1" dirty="0"/>
              <a:t>Solution 1:* </a:t>
            </a:r>
            <a:r>
              <a:rPr lang="en-US" sz="2000" dirty="0"/>
              <a:t>Predictive Attrition </a:t>
            </a:r>
            <a:r>
              <a:rPr lang="en-US" sz="2000" dirty="0" err="1"/>
              <a:t>Modeling_Value</a:t>
            </a:r>
            <a:r>
              <a:rPr lang="en-US" sz="2000" dirty="0"/>
              <a:t> Proposition:_ Identify high-risk employees and departments, enabling proactive retention strategies and reducing turnover costs.</a:t>
            </a:r>
            <a:endParaRPr lang="en-IN" sz="2000" dirty="0"/>
          </a:p>
          <a:p>
            <a:r>
              <a:rPr lang="en-US" sz="2000" b="1" dirty="0"/>
              <a:t>Solution 2:* </a:t>
            </a:r>
            <a:r>
              <a:rPr lang="en-US" sz="2000" dirty="0"/>
              <a:t>Interactive Attrition </a:t>
            </a:r>
            <a:r>
              <a:rPr lang="en-US" sz="2000" dirty="0" err="1"/>
              <a:t>Dashboard_Value</a:t>
            </a:r>
            <a:r>
              <a:rPr lang="en-US" sz="2000" dirty="0"/>
              <a:t> Proposition:_ Explore attrition trends, patterns, and drivers in real-time, facilitating data-driven decision-making and informed retention initiatives.</a:t>
            </a:r>
            <a:endParaRPr lang="en-IN" sz="2000" dirty="0"/>
          </a:p>
          <a:p>
            <a:r>
              <a:rPr lang="en-US" sz="2000" b="1" dirty="0"/>
              <a:t>Solution 3:* </a:t>
            </a:r>
            <a:r>
              <a:rPr lang="en-IN" sz="2000" dirty="0"/>
              <a:t>p</a:t>
            </a:r>
            <a:r>
              <a:rPr lang="en-US" sz="2000" dirty="0" err="1"/>
              <a:t>ersonalized</a:t>
            </a:r>
            <a:r>
              <a:rPr lang="en-US" sz="2000" dirty="0"/>
              <a:t> Retention </a:t>
            </a:r>
            <a:r>
              <a:rPr lang="en-US" sz="2000" dirty="0" err="1"/>
              <a:t>Recommendations_Value</a:t>
            </a:r>
            <a:r>
              <a:rPr lang="en-US" sz="2000" dirty="0"/>
              <a:t> Proposition:_ Receive tailored suggestions for improving employee retention, based on unique attrition profiles and organizational goals.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51EF94F-15DC-4AF8-CC23-A38046ADE372}"/>
              </a:ext>
            </a:extLst>
          </p:cNvPr>
          <p:cNvSpPr txBox="1"/>
          <p:nvPr/>
        </p:nvSpPr>
        <p:spPr>
          <a:xfrm>
            <a:off x="755333" y="1393604"/>
            <a:ext cx="7997480" cy="3970318"/>
          </a:xfrm>
          <a:prstGeom prst="rect">
            <a:avLst/>
          </a:prstGeom>
          <a:noFill/>
        </p:spPr>
        <p:txBody>
          <a:bodyPr wrap="square">
            <a:spAutoFit/>
          </a:bodyPr>
          <a:lstStyle/>
          <a:p>
            <a:r>
              <a:rPr lang="en-US" sz="2800" dirty="0"/>
              <a:t>Here's a potential dataset description for an Employee Attrition Analysis using an Excel Dashboard:</a:t>
            </a:r>
            <a:endParaRPr lang="en-IN" sz="2800" dirty="0"/>
          </a:p>
          <a:p>
            <a:r>
              <a:rPr lang="en-US" sz="2800" b="1" dirty="0"/>
              <a:t>Dataset Name:</a:t>
            </a:r>
            <a:r>
              <a:rPr lang="en-US" sz="2800" dirty="0"/>
              <a:t>* Employee Attrition Analysis Dataset</a:t>
            </a:r>
            <a:endParaRPr lang="en-IN" sz="2800" dirty="0"/>
          </a:p>
          <a:p>
            <a:r>
              <a:rPr lang="en-US" sz="2800" b="1" dirty="0"/>
              <a:t>Description</a:t>
            </a:r>
            <a:r>
              <a:rPr lang="en-US" sz="2800" dirty="0"/>
              <a:t>:* This dataset contains HR-related data for analyzing employee attrition trends, patterns, and drivers.</a:t>
            </a:r>
            <a:endParaRPr lang="en-IN" sz="2800" dirty="0"/>
          </a:p>
          <a:p>
            <a:r>
              <a:rPr lang="en-US" sz="2800" b="1" dirty="0"/>
              <a:t>Data Sources:*-</a:t>
            </a:r>
            <a:r>
              <a:rPr lang="en-US" sz="2800" dirty="0"/>
              <a:t> HR Information System (HRIS)- Employee Exit Surveys- Performance Management System- Payroll System</a:t>
            </a:r>
            <a:r>
              <a:rPr lang="en-IN" sz="2800" dirty="0"/>
              <a:t>.</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82575" y="1325634"/>
            <a:ext cx="8845719" cy="4832092"/>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1" i="0" dirty="0">
                <a:solidFill>
                  <a:srgbClr val="0D0D0D"/>
                </a:solidFill>
                <a:effectLst/>
                <a:latin typeface="Times New Roman" panose="02020603050405020304" pitchFamily="18" charset="0"/>
                <a:cs typeface="Times New Roman" panose="02020603050405020304" pitchFamily="18" charset="0"/>
              </a:rPr>
              <a:t>Factor 1:_- Predictive Analytics:</a:t>
            </a:r>
            <a:r>
              <a:rPr lang="en-US" sz="2800" b="0" i="0" dirty="0">
                <a:solidFill>
                  <a:srgbClr val="0D0D0D"/>
                </a:solidFill>
                <a:effectLst/>
                <a:latin typeface="Times New Roman" panose="02020603050405020304" pitchFamily="18" charset="0"/>
                <a:cs typeface="Times New Roman" panose="02020603050405020304" pitchFamily="18" charset="0"/>
              </a:rPr>
              <a:t> Implement machine learning algorithms to forecast future turnover, enabling proactive retention strategies._</a:t>
            </a: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1" i="0" dirty="0">
                <a:solidFill>
                  <a:srgbClr val="0D0D0D"/>
                </a:solidFill>
                <a:effectLst/>
                <a:latin typeface="Times New Roman" panose="02020603050405020304" pitchFamily="18" charset="0"/>
                <a:cs typeface="Times New Roman" panose="02020603050405020304" pitchFamily="18" charset="0"/>
              </a:rPr>
              <a:t>Factor 2:_- Interactive Visualizations: </a:t>
            </a:r>
            <a:r>
              <a:rPr lang="en-US" sz="2800" b="0" i="0" dirty="0">
                <a:solidFill>
                  <a:srgbClr val="0D0D0D"/>
                </a:solidFill>
                <a:effectLst/>
                <a:latin typeface="Times New Roman" panose="02020603050405020304" pitchFamily="18" charset="0"/>
                <a:cs typeface="Times New Roman" panose="02020603050405020304" pitchFamily="18" charset="0"/>
              </a:rPr>
              <a:t>Create dynamic, drill-down dashboards allowing users to explore attrition trends, patterns, and drivers in real-time._</a:t>
            </a:r>
            <a:endParaRPr lang="en-IN" sz="2800" dirty="0">
              <a:solidFill>
                <a:srgbClr val="0D0D0D"/>
              </a:solidFill>
              <a:latin typeface="Times New Roman" panose="02020603050405020304" pitchFamily="18" charset="0"/>
              <a:cs typeface="Times New Roman" panose="02020603050405020304" pitchFamily="18" charset="0"/>
            </a:endParaRPr>
          </a:p>
          <a:p>
            <a:pPr algn="l"/>
            <a:r>
              <a:rPr lang="en-US" sz="2800" b="1" i="0" dirty="0">
                <a:solidFill>
                  <a:srgbClr val="0D0D0D"/>
                </a:solidFill>
                <a:effectLst/>
                <a:latin typeface="Times New Roman" panose="02020603050405020304" pitchFamily="18" charset="0"/>
                <a:cs typeface="Times New Roman" panose="02020603050405020304" pitchFamily="18" charset="0"/>
              </a:rPr>
              <a:t>Factor 3:_- Personalized Insights:</a:t>
            </a:r>
            <a:r>
              <a:rPr lang="en-US" sz="2800" b="0" i="0" dirty="0">
                <a:solidFill>
                  <a:srgbClr val="0D0D0D"/>
                </a:solidFill>
                <a:effectLst/>
                <a:latin typeface="Times New Roman" panose="02020603050405020304" pitchFamily="18" charset="0"/>
                <a:cs typeface="Times New Roman" panose="02020603050405020304" pitchFamily="18" charset="0"/>
              </a:rPr>
              <a:t> Provide tailored recommendations for each department, manager, or employee group, based on their unique attrition profile._</a:t>
            </a:r>
            <a:endParaRPr lang="en-IN"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1" i="0" dirty="0">
                <a:solidFill>
                  <a:srgbClr val="0D0D0D"/>
                </a:solidFill>
                <a:effectLst/>
                <a:latin typeface="Times New Roman" panose="02020603050405020304" pitchFamily="18" charset="0"/>
                <a:cs typeface="Times New Roman" panose="02020603050405020304" pitchFamily="18" charset="0"/>
              </a:rPr>
              <a:t>Wow Factor 4:_- Real-time Monitoring:</a:t>
            </a:r>
            <a:r>
              <a:rPr lang="en-US" sz="2800" b="0" i="0" dirty="0">
                <a:solidFill>
                  <a:srgbClr val="0D0D0D"/>
                </a:solidFill>
                <a:effectLst/>
                <a:latin typeface="Times New Roman" panose="02020603050405020304" pitchFamily="18" charset="0"/>
                <a:cs typeface="Times New Roman" panose="02020603050405020304" pitchFamily="18" charset="0"/>
              </a:rPr>
              <a:t> Update the dashboard in real-time, enabling instant </a:t>
            </a:r>
            <a:r>
              <a:rPr lang="en-IN" sz="2800" b="0" i="0" dirty="0">
                <a:solidFill>
                  <a:srgbClr val="0D0D0D"/>
                </a:solidFill>
                <a:effectLst/>
                <a:latin typeface="Times New Roman" panose="02020603050405020304" pitchFamily="18" charset="0"/>
                <a:cs typeface="Times New Roman" panose="02020603050405020304" pitchFamily="18" charset="0"/>
              </a:rPr>
              <a:t>identification.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is the end user?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jeevimanikam2004@gmail.com</cp:lastModifiedBy>
  <cp:revision>25</cp:revision>
  <dcterms:created xsi:type="dcterms:W3CDTF">2024-03-29T15:07:22Z</dcterms:created>
  <dcterms:modified xsi:type="dcterms:W3CDTF">2024-09-01T15:10:18Z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