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2" r:id="rId6"/>
    <p:sldId id="264" r:id="rId7"/>
    <p:sldId id="267" r:id="rId8"/>
    <p:sldId id="261" r:id="rId9"/>
    <p:sldId id="268" r:id="rId10"/>
    <p:sldId id="269" r:id="rId11"/>
    <p:sldId id="270" r:id="rId12"/>
    <p:sldId id="271" r:id="rId13"/>
    <p:sldId id="272" r:id="rId14"/>
    <p:sldId id="273" r:id="rId15"/>
    <p:sldId id="279" r:id="rId16"/>
    <p:sldId id="277" r:id="rId17"/>
    <p:sldId id="278" r:id="rId18"/>
    <p:sldId id="274" r:id="rId19"/>
    <p:sldId id="258" r:id="rId20"/>
    <p:sldId id="282"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769E"/>
    <a:srgbClr val="FFFF0C"/>
    <a:srgbClr val="FFEC08"/>
    <a:srgbClr val="148BBB"/>
    <a:srgbClr val="E1FFF7"/>
    <a:srgbClr val="D8F4ED"/>
    <a:srgbClr val="D0D5FE"/>
    <a:srgbClr val="4BBDEB"/>
    <a:srgbClr val="158DBD"/>
    <a:srgbClr val="255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7/15/2023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7/15/2023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wipe/>
  </p:transition>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B410-378C-52E1-B832-DA82E23D148F}"/>
              </a:ext>
            </a:extLst>
          </p:cNvPr>
          <p:cNvSpPr>
            <a:spLocks noGrp="1"/>
          </p:cNvSpPr>
          <p:nvPr>
            <p:ph type="ctrTitle"/>
          </p:nvPr>
        </p:nvSpPr>
        <p:spPr>
          <a:xfrm>
            <a:off x="-612559" y="2463961"/>
            <a:ext cx="9374819" cy="1373070"/>
          </a:xfrm>
        </p:spPr>
        <p:txBody>
          <a:bodyPr/>
          <a:lstStyle/>
          <a:p>
            <a:r>
              <a:rPr lang="en-US" sz="4000" dirty="0"/>
              <a:t>Analysis of Employee Retention rate</a:t>
            </a:r>
            <a:endParaRPr lang="en-IN" sz="4000" dirty="0"/>
          </a:p>
        </p:txBody>
      </p:sp>
      <p:sp>
        <p:nvSpPr>
          <p:cNvPr id="3" name="Subtitle 2">
            <a:extLst>
              <a:ext uri="{FF2B5EF4-FFF2-40B4-BE49-F238E27FC236}">
                <a16:creationId xmlns:a16="http://schemas.microsoft.com/office/drawing/2014/main" id="{09273B1B-BFEA-38F8-8A83-D8F2FAC68C34}"/>
              </a:ext>
            </a:extLst>
          </p:cNvPr>
          <p:cNvSpPr>
            <a:spLocks noGrp="1"/>
          </p:cNvSpPr>
          <p:nvPr>
            <p:ph type="subTitle" idx="1"/>
          </p:nvPr>
        </p:nvSpPr>
        <p:spPr/>
        <p:txBody>
          <a:bodyPr/>
          <a:lstStyle/>
          <a:p>
            <a:r>
              <a:rPr lang="en-US" b="1" dirty="0"/>
              <a:t>Internship</a:t>
            </a:r>
            <a:r>
              <a:rPr lang="en-US" dirty="0"/>
              <a:t> in </a:t>
            </a:r>
            <a:r>
              <a:rPr lang="en-US" dirty="0" err="1"/>
              <a:t>eSparsh</a:t>
            </a:r>
            <a:r>
              <a:rPr lang="en-US" dirty="0"/>
              <a:t> Technologies Pvt Ltd(Bangalore)</a:t>
            </a:r>
            <a:endParaRPr lang="en-IN" dirty="0"/>
          </a:p>
        </p:txBody>
      </p:sp>
    </p:spTree>
    <p:extLst>
      <p:ext uri="{BB962C8B-B14F-4D97-AF65-F5344CB8AC3E}">
        <p14:creationId xmlns:p14="http://schemas.microsoft.com/office/powerpoint/2010/main" val="190709793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23AB-063E-43AF-543C-1A9A8A45F4FD}"/>
              </a:ext>
            </a:extLst>
          </p:cNvPr>
          <p:cNvSpPr>
            <a:spLocks noGrp="1"/>
          </p:cNvSpPr>
          <p:nvPr>
            <p:ph type="title"/>
          </p:nvPr>
        </p:nvSpPr>
        <p:spPr>
          <a:xfrm>
            <a:off x="680321" y="949997"/>
            <a:ext cx="9613861" cy="1080938"/>
          </a:xfrm>
        </p:spPr>
        <p:txBody>
          <a:bodyPr/>
          <a:lstStyle/>
          <a:p>
            <a:r>
              <a:rPr lang="en-IN" sz="3600" dirty="0" err="1"/>
              <a:t>GradientBoostingClassifier</a:t>
            </a:r>
            <a:br>
              <a:rPr lang="en-IN" sz="3600" dirty="0"/>
            </a:br>
            <a:endParaRPr lang="en-IN" dirty="0"/>
          </a:p>
        </p:txBody>
      </p:sp>
      <p:pic>
        <p:nvPicPr>
          <p:cNvPr id="4" name="Picture 3">
            <a:extLst>
              <a:ext uri="{FF2B5EF4-FFF2-40B4-BE49-F238E27FC236}">
                <a16:creationId xmlns:a16="http://schemas.microsoft.com/office/drawing/2014/main" id="{C92D4922-3B05-5BC1-92F8-6189199C4CD0}"/>
              </a:ext>
            </a:extLst>
          </p:cNvPr>
          <p:cNvPicPr>
            <a:picLocks noChangeAspect="1"/>
          </p:cNvPicPr>
          <p:nvPr/>
        </p:nvPicPr>
        <p:blipFill>
          <a:blip r:embed="rId2"/>
          <a:stretch>
            <a:fillRect/>
          </a:stretch>
        </p:blipFill>
        <p:spPr>
          <a:xfrm>
            <a:off x="2877668" y="2399228"/>
            <a:ext cx="6436663" cy="3866354"/>
          </a:xfrm>
          <a:prstGeom prst="rect">
            <a:avLst/>
          </a:prstGeom>
        </p:spPr>
      </p:pic>
    </p:spTree>
    <p:extLst>
      <p:ext uri="{BB962C8B-B14F-4D97-AF65-F5344CB8AC3E}">
        <p14:creationId xmlns:p14="http://schemas.microsoft.com/office/powerpoint/2010/main" val="29393866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D611-89B6-B35B-5103-8648DA282C66}"/>
              </a:ext>
            </a:extLst>
          </p:cNvPr>
          <p:cNvSpPr>
            <a:spLocks noGrp="1"/>
          </p:cNvSpPr>
          <p:nvPr>
            <p:ph type="title"/>
          </p:nvPr>
        </p:nvSpPr>
        <p:spPr>
          <a:xfrm>
            <a:off x="680321" y="949997"/>
            <a:ext cx="9613861" cy="1080938"/>
          </a:xfrm>
        </p:spPr>
        <p:txBody>
          <a:bodyPr/>
          <a:lstStyle/>
          <a:p>
            <a:r>
              <a:rPr lang="en-IN" sz="3600" dirty="0" err="1"/>
              <a:t>LogisticRegression</a:t>
            </a:r>
            <a:br>
              <a:rPr lang="en-IN" sz="3600" dirty="0"/>
            </a:br>
            <a:endParaRPr lang="en-IN" dirty="0"/>
          </a:p>
        </p:txBody>
      </p:sp>
      <p:pic>
        <p:nvPicPr>
          <p:cNvPr id="4" name="Picture 3">
            <a:extLst>
              <a:ext uri="{FF2B5EF4-FFF2-40B4-BE49-F238E27FC236}">
                <a16:creationId xmlns:a16="http://schemas.microsoft.com/office/drawing/2014/main" id="{65D56486-3744-C6FE-A267-BA487C24B41F}"/>
              </a:ext>
            </a:extLst>
          </p:cNvPr>
          <p:cNvPicPr>
            <a:picLocks noChangeAspect="1"/>
          </p:cNvPicPr>
          <p:nvPr/>
        </p:nvPicPr>
        <p:blipFill>
          <a:blip r:embed="rId2"/>
          <a:stretch>
            <a:fillRect/>
          </a:stretch>
        </p:blipFill>
        <p:spPr>
          <a:xfrm>
            <a:off x="2569929" y="2303362"/>
            <a:ext cx="7052142" cy="4178641"/>
          </a:xfrm>
          <a:prstGeom prst="rect">
            <a:avLst/>
          </a:prstGeom>
        </p:spPr>
      </p:pic>
    </p:spTree>
    <p:extLst>
      <p:ext uri="{BB962C8B-B14F-4D97-AF65-F5344CB8AC3E}">
        <p14:creationId xmlns:p14="http://schemas.microsoft.com/office/powerpoint/2010/main" val="167816860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8DD3-8E96-C21E-C968-ABE9E82E0457}"/>
              </a:ext>
            </a:extLst>
          </p:cNvPr>
          <p:cNvSpPr>
            <a:spLocks noGrp="1"/>
          </p:cNvSpPr>
          <p:nvPr>
            <p:ph type="title"/>
          </p:nvPr>
        </p:nvSpPr>
        <p:spPr>
          <a:xfrm>
            <a:off x="680321" y="949998"/>
            <a:ext cx="9613861" cy="1080938"/>
          </a:xfrm>
        </p:spPr>
        <p:txBody>
          <a:bodyPr/>
          <a:lstStyle/>
          <a:p>
            <a:r>
              <a:rPr lang="en-IN" sz="3600" dirty="0"/>
              <a:t>XGB Classifier</a:t>
            </a:r>
            <a:br>
              <a:rPr lang="en-IN" sz="3600" dirty="0"/>
            </a:br>
            <a:endParaRPr lang="en-IN" dirty="0"/>
          </a:p>
        </p:txBody>
      </p:sp>
      <p:pic>
        <p:nvPicPr>
          <p:cNvPr id="4" name="Picture 3">
            <a:extLst>
              <a:ext uri="{FF2B5EF4-FFF2-40B4-BE49-F238E27FC236}">
                <a16:creationId xmlns:a16="http://schemas.microsoft.com/office/drawing/2014/main" id="{40968388-7E4A-15E5-FBF1-8A8917CC7A21}"/>
              </a:ext>
            </a:extLst>
          </p:cNvPr>
          <p:cNvPicPr>
            <a:picLocks noChangeAspect="1"/>
          </p:cNvPicPr>
          <p:nvPr/>
        </p:nvPicPr>
        <p:blipFill>
          <a:blip r:embed="rId2"/>
          <a:stretch>
            <a:fillRect/>
          </a:stretch>
        </p:blipFill>
        <p:spPr>
          <a:xfrm>
            <a:off x="2672505" y="2145476"/>
            <a:ext cx="5629491" cy="4359497"/>
          </a:xfrm>
          <a:prstGeom prst="rect">
            <a:avLst/>
          </a:prstGeom>
        </p:spPr>
      </p:pic>
    </p:spTree>
    <p:extLst>
      <p:ext uri="{BB962C8B-B14F-4D97-AF65-F5344CB8AC3E}">
        <p14:creationId xmlns:p14="http://schemas.microsoft.com/office/powerpoint/2010/main" val="194025180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FD6F-A328-A40B-B2E8-57D899CD7C8E}"/>
              </a:ext>
            </a:extLst>
          </p:cNvPr>
          <p:cNvSpPr>
            <a:spLocks noGrp="1"/>
          </p:cNvSpPr>
          <p:nvPr>
            <p:ph type="title"/>
          </p:nvPr>
        </p:nvSpPr>
        <p:spPr/>
        <p:txBody>
          <a:bodyPr/>
          <a:lstStyle/>
          <a:p>
            <a:r>
              <a:rPr lang="en-US" dirty="0"/>
              <a:t>About the M.L Model(XGB Classifier)</a:t>
            </a:r>
            <a:endParaRPr lang="en-IN" dirty="0"/>
          </a:p>
        </p:txBody>
      </p:sp>
      <p:pic>
        <p:nvPicPr>
          <p:cNvPr id="1026" name="Picture 2" descr="XGBoost - GeeksforGeeks">
            <a:extLst>
              <a:ext uri="{FF2B5EF4-FFF2-40B4-BE49-F238E27FC236}">
                <a16:creationId xmlns:a16="http://schemas.microsoft.com/office/drawing/2014/main" id="{16A8F01C-D88B-1D3C-AE43-0DC3956E8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28" y="2209626"/>
            <a:ext cx="7822075" cy="44194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CFC45A-F923-E774-1C75-001013D35FE8}"/>
              </a:ext>
            </a:extLst>
          </p:cNvPr>
          <p:cNvSpPr txBox="1"/>
          <p:nvPr/>
        </p:nvSpPr>
        <p:spPr>
          <a:xfrm>
            <a:off x="8113853" y="2280213"/>
            <a:ext cx="4078147" cy="353943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err="1">
                <a:solidFill>
                  <a:srgbClr val="D1D5DB"/>
                </a:solidFill>
                <a:effectLst/>
                <a:latin typeface="+mj-lt"/>
              </a:rPr>
              <a:t>XGBClassifier</a:t>
            </a:r>
            <a:r>
              <a:rPr lang="en-US" sz="1600" b="0" i="0" dirty="0">
                <a:solidFill>
                  <a:srgbClr val="D1D5DB"/>
                </a:solidFill>
                <a:effectLst/>
                <a:latin typeface="+mj-lt"/>
              </a:rPr>
              <a:t> uses an ensemble of weak prediction models called decision trees. It builds trees sequentially, where each subsequent tree tries to correct the mistakes made by the previous trees. This process is known as gradient boosting.</a:t>
            </a:r>
          </a:p>
          <a:p>
            <a:pPr marL="285750" indent="-285750">
              <a:buFont typeface="Arial" panose="020B0604020202020204" pitchFamily="34" charset="0"/>
              <a:buChar char="•"/>
            </a:pPr>
            <a:r>
              <a:rPr lang="en-US" sz="1600" dirty="0" err="1">
                <a:latin typeface="+mj-lt"/>
              </a:rPr>
              <a:t>XGBClassifier</a:t>
            </a:r>
            <a:r>
              <a:rPr lang="en-US" sz="1600" dirty="0">
                <a:latin typeface="+mj-lt"/>
              </a:rPr>
              <a:t> optimizes an objective function that quantifies the model's performance. The objective function measures the difference between the predicted and actual values and guides the algorithm to minimize this difference.</a:t>
            </a:r>
            <a:endParaRPr lang="en-IN" sz="1600" dirty="0">
              <a:latin typeface="+mj-lt"/>
            </a:endParaRPr>
          </a:p>
        </p:txBody>
      </p:sp>
    </p:spTree>
    <p:extLst>
      <p:ext uri="{BB962C8B-B14F-4D97-AF65-F5344CB8AC3E}">
        <p14:creationId xmlns:p14="http://schemas.microsoft.com/office/powerpoint/2010/main" val="30119867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9F0E-923B-417A-0685-19D74CDE7D32}"/>
              </a:ext>
            </a:extLst>
          </p:cNvPr>
          <p:cNvSpPr>
            <a:spLocks noGrp="1"/>
          </p:cNvSpPr>
          <p:nvPr>
            <p:ph type="title"/>
          </p:nvPr>
        </p:nvSpPr>
        <p:spPr/>
        <p:txBody>
          <a:bodyPr/>
          <a:lstStyle/>
          <a:p>
            <a:r>
              <a:rPr lang="en-US" dirty="0"/>
              <a:t>Deploy the Model</a:t>
            </a:r>
            <a:endParaRPr lang="en-IN" dirty="0"/>
          </a:p>
        </p:txBody>
      </p:sp>
      <p:sp>
        <p:nvSpPr>
          <p:cNvPr id="3" name="TextBox 2">
            <a:extLst>
              <a:ext uri="{FF2B5EF4-FFF2-40B4-BE49-F238E27FC236}">
                <a16:creationId xmlns:a16="http://schemas.microsoft.com/office/drawing/2014/main" id="{D4B2F8CB-15AF-C861-3006-50ABF34DE1F7}"/>
              </a:ext>
            </a:extLst>
          </p:cNvPr>
          <p:cNvSpPr txBox="1"/>
          <p:nvPr/>
        </p:nvSpPr>
        <p:spPr>
          <a:xfrm>
            <a:off x="787078" y="2349661"/>
            <a:ext cx="9838481" cy="707886"/>
          </a:xfrm>
          <a:prstGeom prst="rect">
            <a:avLst/>
          </a:prstGeom>
          <a:noFill/>
        </p:spPr>
        <p:txBody>
          <a:bodyPr wrap="square" rtlCol="0">
            <a:spAutoFit/>
          </a:bodyPr>
          <a:lstStyle/>
          <a:p>
            <a:r>
              <a:rPr lang="en-US" sz="2000" dirty="0"/>
              <a:t>To deploy the model first we need to load the model as a file(.</a:t>
            </a:r>
            <a:r>
              <a:rPr lang="en-US" sz="2000" dirty="0" err="1"/>
              <a:t>jkl</a:t>
            </a:r>
            <a:r>
              <a:rPr lang="en-US" sz="2000" dirty="0"/>
              <a:t>) for which we are using the </a:t>
            </a:r>
            <a:r>
              <a:rPr lang="en-US" sz="2000" dirty="0" err="1"/>
              <a:t>joblib</a:t>
            </a:r>
            <a:r>
              <a:rPr lang="en-US" sz="2000" dirty="0"/>
              <a:t> library function.</a:t>
            </a:r>
            <a:endParaRPr lang="en-IN" sz="2000" dirty="0"/>
          </a:p>
        </p:txBody>
      </p:sp>
      <p:pic>
        <p:nvPicPr>
          <p:cNvPr id="5" name="Picture 4">
            <a:extLst>
              <a:ext uri="{FF2B5EF4-FFF2-40B4-BE49-F238E27FC236}">
                <a16:creationId xmlns:a16="http://schemas.microsoft.com/office/drawing/2014/main" id="{D0DA014C-5BC0-41A4-6C6C-A643C3484D74}"/>
              </a:ext>
            </a:extLst>
          </p:cNvPr>
          <p:cNvPicPr>
            <a:picLocks noChangeAspect="1"/>
          </p:cNvPicPr>
          <p:nvPr/>
        </p:nvPicPr>
        <p:blipFill>
          <a:blip r:embed="rId2"/>
          <a:stretch>
            <a:fillRect/>
          </a:stretch>
        </p:blipFill>
        <p:spPr>
          <a:xfrm>
            <a:off x="787078" y="3164651"/>
            <a:ext cx="4257675" cy="319087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D1E9D9C7-FA25-F653-D25A-A23724E30BFA}"/>
              </a:ext>
            </a:extLst>
          </p:cNvPr>
          <p:cNvSpPr txBox="1"/>
          <p:nvPr/>
        </p:nvSpPr>
        <p:spPr>
          <a:xfrm>
            <a:off x="5984110" y="3933474"/>
            <a:ext cx="481506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After saving the model we need to get the user input.</a:t>
            </a:r>
          </a:p>
          <a:p>
            <a:endParaRPr lang="en-US" sz="2000" dirty="0"/>
          </a:p>
          <a:p>
            <a:pPr marL="285750" indent="-285750">
              <a:buFont typeface="Arial" panose="020B0604020202020204" pitchFamily="34" charset="0"/>
              <a:buChar char="•"/>
            </a:pPr>
            <a:r>
              <a:rPr lang="en-US" sz="2000" dirty="0"/>
              <a:t>Then deploy the model with the user input data.</a:t>
            </a:r>
            <a:endParaRPr lang="en-IN" sz="2000" dirty="0"/>
          </a:p>
        </p:txBody>
      </p:sp>
    </p:spTree>
    <p:extLst>
      <p:ext uri="{BB962C8B-B14F-4D97-AF65-F5344CB8AC3E}">
        <p14:creationId xmlns:p14="http://schemas.microsoft.com/office/powerpoint/2010/main" val="178084939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62E6-9CE2-1173-F07E-D6072C5CCBBA}"/>
              </a:ext>
            </a:extLst>
          </p:cNvPr>
          <p:cNvSpPr>
            <a:spLocks noGrp="1"/>
          </p:cNvSpPr>
          <p:nvPr>
            <p:ph type="title"/>
          </p:nvPr>
        </p:nvSpPr>
        <p:spPr/>
        <p:txBody>
          <a:bodyPr/>
          <a:lstStyle/>
          <a:p>
            <a:r>
              <a:rPr lang="en-US" dirty="0"/>
              <a:t>Deploying the Machine Learning Model</a:t>
            </a:r>
            <a:endParaRPr lang="en-IN" dirty="0"/>
          </a:p>
        </p:txBody>
      </p:sp>
      <p:sp>
        <p:nvSpPr>
          <p:cNvPr id="3" name="Text Placeholder 2">
            <a:extLst>
              <a:ext uri="{FF2B5EF4-FFF2-40B4-BE49-F238E27FC236}">
                <a16:creationId xmlns:a16="http://schemas.microsoft.com/office/drawing/2014/main" id="{5BE49E36-6948-BDE5-935D-7EACC27DED5C}"/>
              </a:ext>
            </a:extLst>
          </p:cNvPr>
          <p:cNvSpPr>
            <a:spLocks noGrp="1"/>
          </p:cNvSpPr>
          <p:nvPr>
            <p:ph type="body" idx="1"/>
          </p:nvPr>
        </p:nvSpPr>
        <p:spPr/>
        <p:txBody>
          <a:bodyPr/>
          <a:lstStyle/>
          <a:p>
            <a:r>
              <a:rPr lang="en-US" dirty="0"/>
              <a:t>Where the user input is collected in the </a:t>
            </a:r>
            <a:r>
              <a:rPr lang="en-US" dirty="0" err="1"/>
              <a:t>getvalue</a:t>
            </a:r>
            <a:r>
              <a:rPr lang="en-US" dirty="0"/>
              <a:t>_.</a:t>
            </a:r>
            <a:endParaRPr lang="en-IN" dirty="0"/>
          </a:p>
        </p:txBody>
      </p:sp>
    </p:spTree>
    <p:extLst>
      <p:ext uri="{BB962C8B-B14F-4D97-AF65-F5344CB8AC3E}">
        <p14:creationId xmlns:p14="http://schemas.microsoft.com/office/powerpoint/2010/main" val="386177146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2CFF2-E45D-60BA-0B31-D30D139AF3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8670986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7A6144-00BD-DF54-C381-328AEF2626F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0899215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144D-94A5-7F20-FB1F-F7C08D5D4EC7}"/>
              </a:ext>
            </a:extLst>
          </p:cNvPr>
          <p:cNvSpPr>
            <a:spLocks noGrp="1"/>
          </p:cNvSpPr>
          <p:nvPr>
            <p:ph type="title"/>
          </p:nvPr>
        </p:nvSpPr>
        <p:spPr/>
        <p:txBody>
          <a:bodyPr/>
          <a:lstStyle/>
          <a:p>
            <a:r>
              <a:rPr lang="en-US" dirty="0"/>
              <a:t>Visualization</a:t>
            </a:r>
            <a:endParaRPr lang="en-IN" dirty="0"/>
          </a:p>
        </p:txBody>
      </p:sp>
      <p:sp>
        <p:nvSpPr>
          <p:cNvPr id="3" name="TextBox 2">
            <a:extLst>
              <a:ext uri="{FF2B5EF4-FFF2-40B4-BE49-F238E27FC236}">
                <a16:creationId xmlns:a16="http://schemas.microsoft.com/office/drawing/2014/main" id="{57FC0611-64D2-C0E1-2544-302B068229B7}"/>
              </a:ext>
            </a:extLst>
          </p:cNvPr>
          <p:cNvSpPr txBox="1"/>
          <p:nvPr/>
        </p:nvSpPr>
        <p:spPr>
          <a:xfrm>
            <a:off x="1180618" y="2361235"/>
            <a:ext cx="91135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Data visualization is the most important step in the data analysis and prediction process, because the visuals would be easily captured by our brain then the text.</a:t>
            </a:r>
          </a:p>
          <a:p>
            <a:pPr marL="285750" indent="-285750">
              <a:buFont typeface="Arial" panose="020B0604020202020204" pitchFamily="34" charset="0"/>
              <a:buChar char="•"/>
            </a:pPr>
            <a:r>
              <a:rPr lang="en-US" dirty="0"/>
              <a:t>We have used the Power BI software to visual the dataset.</a:t>
            </a:r>
            <a:endParaRPr lang="en-IN" dirty="0"/>
          </a:p>
        </p:txBody>
      </p:sp>
      <p:pic>
        <p:nvPicPr>
          <p:cNvPr id="5" name="Picture 4">
            <a:extLst>
              <a:ext uri="{FF2B5EF4-FFF2-40B4-BE49-F238E27FC236}">
                <a16:creationId xmlns:a16="http://schemas.microsoft.com/office/drawing/2014/main" id="{1343D9A4-E57A-7C70-EF21-39196ECB4EAC}"/>
              </a:ext>
            </a:extLst>
          </p:cNvPr>
          <p:cNvPicPr>
            <a:picLocks noChangeAspect="1"/>
          </p:cNvPicPr>
          <p:nvPr/>
        </p:nvPicPr>
        <p:blipFill>
          <a:blip r:embed="rId2"/>
          <a:stretch>
            <a:fillRect/>
          </a:stretch>
        </p:blipFill>
        <p:spPr>
          <a:xfrm>
            <a:off x="7179264" y="3573436"/>
            <a:ext cx="3838575" cy="2828925"/>
          </a:xfrm>
          <a:prstGeom prst="rect">
            <a:avLst/>
          </a:prstGeom>
        </p:spPr>
      </p:pic>
      <p:sp>
        <p:nvSpPr>
          <p:cNvPr id="6" name="TextBox 5">
            <a:extLst>
              <a:ext uri="{FF2B5EF4-FFF2-40B4-BE49-F238E27FC236}">
                <a16:creationId xmlns:a16="http://schemas.microsoft.com/office/drawing/2014/main" id="{2CD96B57-18CD-1062-2D34-105A5758AB89}"/>
              </a:ext>
            </a:extLst>
          </p:cNvPr>
          <p:cNvSpPr txBox="1"/>
          <p:nvPr/>
        </p:nvSpPr>
        <p:spPr>
          <a:xfrm>
            <a:off x="1180618" y="4064568"/>
            <a:ext cx="4996405" cy="923330"/>
          </a:xfrm>
          <a:prstGeom prst="rect">
            <a:avLst/>
          </a:prstGeom>
          <a:noFill/>
        </p:spPr>
        <p:txBody>
          <a:bodyPr wrap="square" rtlCol="0">
            <a:spAutoFit/>
          </a:bodyPr>
          <a:lstStyle/>
          <a:p>
            <a:pPr marL="285750" indent="-285750">
              <a:buFont typeface="Arial" panose="020B0604020202020204" pitchFamily="34" charset="0"/>
              <a:buChar char="•"/>
            </a:pPr>
            <a:r>
              <a:rPr lang="en-US" dirty="0"/>
              <a:t>And this report is linked with the Power BI visual so we could directly have the interaction.</a:t>
            </a:r>
            <a:endParaRPr lang="en-IN" dirty="0"/>
          </a:p>
        </p:txBody>
      </p:sp>
    </p:spTree>
    <p:extLst>
      <p:ext uri="{BB962C8B-B14F-4D97-AF65-F5344CB8AC3E}">
        <p14:creationId xmlns:p14="http://schemas.microsoft.com/office/powerpoint/2010/main" val="14498024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A018FC1A-7EF8-7555-1E8D-6D90A518884D}"/>
                  </a:ext>
                </a:extLst>
              </p:cNvPr>
              <p:cNvGraphicFramePr>
                <a:graphicFrameLocks noGrp="1"/>
              </p:cNvGraphicFramePr>
              <p:nvPr>
                <p:extLst>
                  <p:ext uri="{D42A27DB-BD31-4B8C-83A1-F6EECF244321}">
                    <p14:modId xmlns:p14="http://schemas.microsoft.com/office/powerpoint/2010/main" val="3765518709"/>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A018FC1A-7EF8-7555-1E8D-6D90A518884D}"/>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38629771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81DB-6ECB-023A-4550-EF2BF7C89900}"/>
              </a:ext>
            </a:extLst>
          </p:cNvPr>
          <p:cNvSpPr>
            <a:spLocks noGrp="1"/>
          </p:cNvSpPr>
          <p:nvPr>
            <p:ph type="title"/>
          </p:nvPr>
        </p:nvSpPr>
        <p:spPr/>
        <p:txBody>
          <a:bodyPr>
            <a:normAutofit/>
          </a:bodyPr>
          <a:lstStyle/>
          <a:p>
            <a:r>
              <a:rPr lang="en-US" sz="4000" b="1" dirty="0"/>
              <a:t>Table of Contents</a:t>
            </a:r>
            <a:endParaRPr lang="en-IN" sz="4000" b="1" dirty="0"/>
          </a:p>
        </p:txBody>
      </p:sp>
      <p:sp>
        <p:nvSpPr>
          <p:cNvPr id="3" name="TextBox 2">
            <a:extLst>
              <a:ext uri="{FF2B5EF4-FFF2-40B4-BE49-F238E27FC236}">
                <a16:creationId xmlns:a16="http://schemas.microsoft.com/office/drawing/2014/main" id="{1CC02791-EF28-D9A8-452A-07F30D03EE40}"/>
              </a:ext>
            </a:extLst>
          </p:cNvPr>
          <p:cNvSpPr txBox="1"/>
          <p:nvPr/>
        </p:nvSpPr>
        <p:spPr>
          <a:xfrm>
            <a:off x="1296140" y="2183907"/>
            <a:ext cx="8584707"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r>
              <a:rPr lang="en-US" sz="2800" dirty="0"/>
              <a:t>Abstract</a:t>
            </a:r>
          </a:p>
          <a:p>
            <a:pPr marL="285750" indent="-285750">
              <a:buFont typeface="Arial" panose="020B0604020202020204" pitchFamily="34" charset="0"/>
              <a:buChar char="•"/>
            </a:pPr>
            <a:r>
              <a:rPr lang="en-US" sz="2800" dirty="0"/>
              <a:t>The dataset</a:t>
            </a:r>
          </a:p>
          <a:p>
            <a:pPr marL="285750" indent="-285750">
              <a:buFont typeface="Arial" panose="020B0604020202020204" pitchFamily="34" charset="0"/>
              <a:buChar char="•"/>
            </a:pPr>
            <a:r>
              <a:rPr lang="en-US" sz="2800" dirty="0"/>
              <a:t>Data Preprocessing</a:t>
            </a:r>
          </a:p>
          <a:p>
            <a:pPr marL="285750" indent="-285750">
              <a:buFont typeface="Arial" panose="020B0604020202020204" pitchFamily="34" charset="0"/>
              <a:buChar char="•"/>
            </a:pPr>
            <a:r>
              <a:rPr lang="en-US" sz="2800" dirty="0"/>
              <a:t>Training the Dataset</a:t>
            </a:r>
          </a:p>
          <a:p>
            <a:pPr marL="285750" indent="-285750">
              <a:buFont typeface="Arial" panose="020B0604020202020204" pitchFamily="34" charset="0"/>
              <a:buChar char="•"/>
            </a:pPr>
            <a:r>
              <a:rPr lang="en-US" sz="2800" dirty="0"/>
              <a:t>Choosing the Machine Learning Model</a:t>
            </a:r>
          </a:p>
          <a:p>
            <a:pPr marL="285750" indent="-285750">
              <a:buFont typeface="Arial" panose="020B0604020202020204" pitchFamily="34" charset="0"/>
              <a:buChar char="•"/>
            </a:pPr>
            <a:r>
              <a:rPr lang="en-US" sz="2800" dirty="0"/>
              <a:t>About the Machine Learning Model</a:t>
            </a:r>
          </a:p>
          <a:p>
            <a:pPr marL="285750" indent="-285750">
              <a:buFont typeface="Arial" panose="020B0604020202020204" pitchFamily="34" charset="0"/>
              <a:buChar char="•"/>
            </a:pPr>
            <a:r>
              <a:rPr lang="en-US" sz="2800" dirty="0"/>
              <a:t>Deploy the Model</a:t>
            </a:r>
          </a:p>
          <a:p>
            <a:pPr marL="285750" indent="-285750">
              <a:buFont typeface="Arial" panose="020B0604020202020204" pitchFamily="34" charset="0"/>
              <a:buChar char="•"/>
            </a:pPr>
            <a:r>
              <a:rPr lang="en-US" sz="2800" dirty="0"/>
              <a:t>Visualization</a:t>
            </a:r>
          </a:p>
          <a:p>
            <a:pPr marL="285750" indent="-285750">
              <a:buFont typeface="Arial" panose="020B0604020202020204" pitchFamily="34" charset="0"/>
              <a:buChar char="•"/>
            </a:pPr>
            <a:r>
              <a:rPr lang="en-US" sz="2800" dirty="0"/>
              <a:t>Conclusion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875918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5000">
              <a:schemeClr val="bg1">
                <a:lumMod val="75000"/>
                <a:lumOff val="25000"/>
              </a:schemeClr>
            </a:gs>
            <a:gs pos="76000">
              <a:srgbClr val="737373"/>
            </a:gs>
            <a:gs pos="89000">
              <a:schemeClr val="tx1">
                <a:lumMod val="65000"/>
              </a:schemeClr>
            </a:gs>
          </a:gsLst>
          <a:lin ang="2700000" scaled="1"/>
          <a:tileRect/>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1F9377-4825-FF6E-B2B4-0A4C82EBBDAF}"/>
              </a:ext>
            </a:extLst>
          </p:cNvPr>
          <p:cNvGrpSpPr/>
          <p:nvPr/>
        </p:nvGrpSpPr>
        <p:grpSpPr>
          <a:xfrm>
            <a:off x="447675" y="742950"/>
            <a:ext cx="1600200" cy="704850"/>
            <a:chOff x="447675" y="742950"/>
            <a:chExt cx="1600200" cy="704850"/>
          </a:xfrm>
          <a:scene3d>
            <a:camera prst="orthographicFront">
              <a:rot lat="0" lon="0" rev="0"/>
            </a:camera>
            <a:lightRig rig="glow" dir="t">
              <a:rot lat="0" lon="0" rev="4800000"/>
            </a:lightRig>
          </a:scene3d>
        </p:grpSpPr>
        <p:grpSp>
          <p:nvGrpSpPr>
            <p:cNvPr id="7" name="Group 6">
              <a:extLst>
                <a:ext uri="{FF2B5EF4-FFF2-40B4-BE49-F238E27FC236}">
                  <a16:creationId xmlns:a16="http://schemas.microsoft.com/office/drawing/2014/main" id="{0F38658B-9F48-296F-0FB2-13491D8C0A17}"/>
                </a:ext>
              </a:extLst>
            </p:cNvPr>
            <p:cNvGrpSpPr/>
            <p:nvPr/>
          </p:nvGrpSpPr>
          <p:grpSpPr>
            <a:xfrm>
              <a:off x="447675" y="742950"/>
              <a:ext cx="1281112" cy="704850"/>
              <a:chOff x="447675" y="742950"/>
              <a:chExt cx="1281112" cy="704850"/>
            </a:xfrm>
          </p:grpSpPr>
          <p:sp>
            <p:nvSpPr>
              <p:cNvPr id="2" name="Rectangle: Rounded Corners 1">
                <a:extLst>
                  <a:ext uri="{FF2B5EF4-FFF2-40B4-BE49-F238E27FC236}">
                    <a16:creationId xmlns:a16="http://schemas.microsoft.com/office/drawing/2014/main" id="{FD8DDD9B-B519-17D0-C2D1-B426FCE3B4B4}"/>
                  </a:ext>
                </a:extLst>
              </p:cNvPr>
              <p:cNvSpPr/>
              <p:nvPr/>
            </p:nvSpPr>
            <p:spPr>
              <a:xfrm>
                <a:off x="447675" y="742950"/>
                <a:ext cx="962025" cy="704850"/>
              </a:xfrm>
              <a:prstGeom prst="roundRect">
                <a:avLst/>
              </a:prstGeom>
              <a:solidFill>
                <a:srgbClr val="158DBD"/>
              </a:solidFill>
              <a:ln>
                <a:no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E0D94B9-410A-F28D-CD80-9266294E10C1}"/>
                  </a:ext>
                </a:extLst>
              </p:cNvPr>
              <p:cNvSpPr txBox="1"/>
              <p:nvPr/>
            </p:nvSpPr>
            <p:spPr>
              <a:xfrm>
                <a:off x="585787" y="895320"/>
                <a:ext cx="1143000" cy="400110"/>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sz="2000" dirty="0"/>
                  <a:t>Data</a:t>
                </a:r>
                <a:endParaRPr lang="en-IN" sz="2000" dirty="0"/>
              </a:p>
            </p:txBody>
          </p:sp>
        </p:grpSp>
        <p:sp>
          <p:nvSpPr>
            <p:cNvPr id="6" name="Arrow: Right 5">
              <a:extLst>
                <a:ext uri="{FF2B5EF4-FFF2-40B4-BE49-F238E27FC236}">
                  <a16:creationId xmlns:a16="http://schemas.microsoft.com/office/drawing/2014/main" id="{559AE95F-D6F2-4CEE-1033-3745B75C6D99}"/>
                </a:ext>
              </a:extLst>
            </p:cNvPr>
            <p:cNvSpPr/>
            <p:nvPr/>
          </p:nvSpPr>
          <p:spPr>
            <a:xfrm>
              <a:off x="1409700" y="895320"/>
              <a:ext cx="638175" cy="400110"/>
            </a:xfrm>
            <a:prstGeom prst="rightArrow">
              <a:avLst/>
            </a:prstGeom>
            <a:ln>
              <a:no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Rounded Corners 8">
            <a:extLst>
              <a:ext uri="{FF2B5EF4-FFF2-40B4-BE49-F238E27FC236}">
                <a16:creationId xmlns:a16="http://schemas.microsoft.com/office/drawing/2014/main" id="{8B86A45F-E4F3-4BAB-A6C0-665AC9BCE3E3}"/>
              </a:ext>
            </a:extLst>
          </p:cNvPr>
          <p:cNvSpPr/>
          <p:nvPr/>
        </p:nvSpPr>
        <p:spPr>
          <a:xfrm>
            <a:off x="2047875" y="742950"/>
            <a:ext cx="823913" cy="704850"/>
          </a:xfrm>
          <a:prstGeom prst="roundRect">
            <a:avLst/>
          </a:prstGeom>
          <a:solidFill>
            <a:srgbClr val="158DB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15F1C89-3145-4D49-A156-76FB794A9D83}"/>
              </a:ext>
            </a:extLst>
          </p:cNvPr>
          <p:cNvSpPr txBox="1"/>
          <p:nvPr/>
        </p:nvSpPr>
        <p:spPr>
          <a:xfrm>
            <a:off x="2150269" y="895320"/>
            <a:ext cx="638175" cy="369332"/>
          </a:xfrm>
          <a:prstGeom prst="rect">
            <a:avLst/>
          </a:prstGeom>
          <a:noFill/>
        </p:spPr>
        <p:txBody>
          <a:bodyPr wrap="square" rtlCol="0">
            <a:spAutoFit/>
          </a:bodyPr>
          <a:lstStyle/>
          <a:p>
            <a:r>
              <a:rPr lang="en-US" dirty="0"/>
              <a:t>ETL</a:t>
            </a:r>
            <a:endParaRPr lang="en-IN" dirty="0"/>
          </a:p>
        </p:txBody>
      </p:sp>
      <p:sp>
        <p:nvSpPr>
          <p:cNvPr id="11" name="Arrow: Right 10">
            <a:extLst>
              <a:ext uri="{FF2B5EF4-FFF2-40B4-BE49-F238E27FC236}">
                <a16:creationId xmlns:a16="http://schemas.microsoft.com/office/drawing/2014/main" id="{D27CEE90-4E0C-71A1-E828-5FC9FC6DEB43}"/>
              </a:ext>
            </a:extLst>
          </p:cNvPr>
          <p:cNvSpPr/>
          <p:nvPr/>
        </p:nvSpPr>
        <p:spPr>
          <a:xfrm>
            <a:off x="2871788" y="895320"/>
            <a:ext cx="638175" cy="40011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F7C8385-CB2C-0119-CA7D-78DECB97018F}"/>
              </a:ext>
            </a:extLst>
          </p:cNvPr>
          <p:cNvSpPr/>
          <p:nvPr/>
        </p:nvSpPr>
        <p:spPr>
          <a:xfrm>
            <a:off x="3509963" y="727561"/>
            <a:ext cx="2205037" cy="704850"/>
          </a:xfrm>
          <a:prstGeom prst="roundRect">
            <a:avLst/>
          </a:prstGeom>
          <a:solidFill>
            <a:srgbClr val="158DB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93C5D864-CA6F-2161-D256-2B188529CCBA}"/>
              </a:ext>
            </a:extLst>
          </p:cNvPr>
          <p:cNvSpPr txBox="1"/>
          <p:nvPr/>
        </p:nvSpPr>
        <p:spPr>
          <a:xfrm>
            <a:off x="3581400" y="910709"/>
            <a:ext cx="2333625" cy="369332"/>
          </a:xfrm>
          <a:prstGeom prst="rect">
            <a:avLst/>
          </a:prstGeom>
          <a:noFill/>
        </p:spPr>
        <p:txBody>
          <a:bodyPr wrap="square" rtlCol="0">
            <a:spAutoFit/>
          </a:bodyPr>
          <a:lstStyle/>
          <a:p>
            <a:r>
              <a:rPr lang="en-US" dirty="0"/>
              <a:t>Data Preprocessing</a:t>
            </a:r>
            <a:endParaRPr lang="en-IN" dirty="0"/>
          </a:p>
        </p:txBody>
      </p:sp>
      <p:sp>
        <p:nvSpPr>
          <p:cNvPr id="14" name="Arrow: Up-Down 13">
            <a:extLst>
              <a:ext uri="{FF2B5EF4-FFF2-40B4-BE49-F238E27FC236}">
                <a16:creationId xmlns:a16="http://schemas.microsoft.com/office/drawing/2014/main" id="{E33EBCEB-C0D3-4C17-8037-31FB7A663BD5}"/>
              </a:ext>
            </a:extLst>
          </p:cNvPr>
          <p:cNvSpPr/>
          <p:nvPr/>
        </p:nvSpPr>
        <p:spPr>
          <a:xfrm>
            <a:off x="4383881" y="1432411"/>
            <a:ext cx="457200" cy="704850"/>
          </a:xfrm>
          <a:prstGeom prst="up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211B125D-374A-ABB7-E96E-27338DAF8BFD}"/>
              </a:ext>
            </a:extLst>
          </p:cNvPr>
          <p:cNvSpPr/>
          <p:nvPr/>
        </p:nvSpPr>
        <p:spPr>
          <a:xfrm>
            <a:off x="3581400" y="2154137"/>
            <a:ext cx="2205037" cy="1208187"/>
          </a:xfrm>
          <a:prstGeom prst="round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1075F7A7-6850-3F7F-0710-D0EA413A8AFD}"/>
              </a:ext>
            </a:extLst>
          </p:cNvPr>
          <p:cNvSpPr txBox="1"/>
          <p:nvPr/>
        </p:nvSpPr>
        <p:spPr>
          <a:xfrm>
            <a:off x="3590924" y="2266012"/>
            <a:ext cx="2314575" cy="1231106"/>
          </a:xfrm>
          <a:prstGeom prst="rect">
            <a:avLst/>
          </a:prstGeom>
          <a:noFill/>
        </p:spPr>
        <p:txBody>
          <a:bodyPr wrap="square" rtlCol="0">
            <a:spAutoFit/>
          </a:bodyPr>
          <a:lstStyle/>
          <a:p>
            <a:pPr marL="285750" indent="-285750">
              <a:buFont typeface="Arial" panose="020B0604020202020204" pitchFamily="34" charset="0"/>
              <a:buChar char="•"/>
            </a:pPr>
            <a:r>
              <a:rPr lang="en-US" sz="1400" dirty="0"/>
              <a:t>Assign Null Values</a:t>
            </a:r>
          </a:p>
          <a:p>
            <a:pPr marL="285750" indent="-285750">
              <a:buFont typeface="Arial" panose="020B0604020202020204" pitchFamily="34" charset="0"/>
              <a:buChar char="•"/>
            </a:pPr>
            <a:r>
              <a:rPr lang="en-US" sz="1400" dirty="0"/>
              <a:t>Label Encoder</a:t>
            </a:r>
          </a:p>
          <a:p>
            <a:pPr marL="285750" indent="-285750">
              <a:buFont typeface="Arial" panose="020B0604020202020204" pitchFamily="34" charset="0"/>
              <a:buChar char="•"/>
            </a:pPr>
            <a:r>
              <a:rPr lang="en-US" sz="1400" dirty="0"/>
              <a:t>Encode the Categorical Features</a:t>
            </a:r>
          </a:p>
          <a:p>
            <a:pPr marL="285750" indent="-285750">
              <a:buFont typeface="Arial" panose="020B0604020202020204" pitchFamily="34" charset="0"/>
              <a:buChar char="•"/>
            </a:pPr>
            <a:endParaRPr lang="en-IN" dirty="0"/>
          </a:p>
        </p:txBody>
      </p:sp>
      <p:sp>
        <p:nvSpPr>
          <p:cNvPr id="17" name="Arrow: Right 16">
            <a:extLst>
              <a:ext uri="{FF2B5EF4-FFF2-40B4-BE49-F238E27FC236}">
                <a16:creationId xmlns:a16="http://schemas.microsoft.com/office/drawing/2014/main" id="{63ED1249-910B-3415-5750-E90361A839C2}"/>
              </a:ext>
            </a:extLst>
          </p:cNvPr>
          <p:cNvSpPr/>
          <p:nvPr/>
        </p:nvSpPr>
        <p:spPr>
          <a:xfrm>
            <a:off x="5715000" y="914400"/>
            <a:ext cx="638175" cy="40011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A268CEAF-F1FD-AD8B-EDAD-719572F16AB3}"/>
              </a:ext>
            </a:extLst>
          </p:cNvPr>
          <p:cNvSpPr/>
          <p:nvPr/>
        </p:nvSpPr>
        <p:spPr>
          <a:xfrm>
            <a:off x="9211872" y="2188485"/>
            <a:ext cx="2205037" cy="1295400"/>
          </a:xfrm>
          <a:prstGeom prst="round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4" name="Group 23">
            <a:extLst>
              <a:ext uri="{FF2B5EF4-FFF2-40B4-BE49-F238E27FC236}">
                <a16:creationId xmlns:a16="http://schemas.microsoft.com/office/drawing/2014/main" id="{902DA883-B766-0A9E-D55A-3E8CF4ECDA61}"/>
              </a:ext>
            </a:extLst>
          </p:cNvPr>
          <p:cNvGrpSpPr/>
          <p:nvPr/>
        </p:nvGrpSpPr>
        <p:grpSpPr>
          <a:xfrm>
            <a:off x="9182107" y="727561"/>
            <a:ext cx="2205037" cy="2701440"/>
            <a:chOff x="6353175" y="762030"/>
            <a:chExt cx="2205037" cy="2553412"/>
          </a:xfrm>
          <a:scene3d>
            <a:camera prst="orthographicFront">
              <a:rot lat="0" lon="0" rev="0"/>
            </a:camera>
            <a:lightRig rig="glow" dir="t">
              <a:rot lat="0" lon="0" rev="4800000"/>
            </a:lightRig>
          </a:scene3d>
        </p:grpSpPr>
        <p:sp>
          <p:nvSpPr>
            <p:cNvPr id="18" name="Rectangle: Rounded Corners 17">
              <a:extLst>
                <a:ext uri="{FF2B5EF4-FFF2-40B4-BE49-F238E27FC236}">
                  <a16:creationId xmlns:a16="http://schemas.microsoft.com/office/drawing/2014/main" id="{F869E082-47E6-950F-D143-5A96CDD5E87D}"/>
                </a:ext>
              </a:extLst>
            </p:cNvPr>
            <p:cNvSpPr/>
            <p:nvPr/>
          </p:nvSpPr>
          <p:spPr>
            <a:xfrm>
              <a:off x="6353175" y="762030"/>
              <a:ext cx="2205037" cy="704850"/>
            </a:xfrm>
            <a:prstGeom prst="roundRect">
              <a:avLst/>
            </a:prstGeom>
            <a:solidFill>
              <a:srgbClr val="158DBD"/>
            </a:solidFill>
            <a:ln>
              <a:no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FCD8B75F-4AF0-E43B-3B9F-733374537D72}"/>
                </a:ext>
              </a:extLst>
            </p:cNvPr>
            <p:cNvSpPr txBox="1"/>
            <p:nvPr/>
          </p:nvSpPr>
          <p:spPr>
            <a:xfrm>
              <a:off x="6484144" y="910709"/>
              <a:ext cx="2002631" cy="36933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dirty="0"/>
                <a:t>Explore ML Model</a:t>
              </a:r>
              <a:endParaRPr lang="en-IN" dirty="0"/>
            </a:p>
          </p:txBody>
        </p:sp>
        <p:sp>
          <p:nvSpPr>
            <p:cNvPr id="20" name="Arrow: Up-Down 19">
              <a:extLst>
                <a:ext uri="{FF2B5EF4-FFF2-40B4-BE49-F238E27FC236}">
                  <a16:creationId xmlns:a16="http://schemas.microsoft.com/office/drawing/2014/main" id="{68DE7E0A-DB0B-62D7-D105-602D9BD0BEEA}"/>
                </a:ext>
              </a:extLst>
            </p:cNvPr>
            <p:cNvSpPr/>
            <p:nvPr/>
          </p:nvSpPr>
          <p:spPr>
            <a:xfrm>
              <a:off x="7198521" y="1477922"/>
              <a:ext cx="457200" cy="704850"/>
            </a:xfrm>
            <a:prstGeom prst="upDownArrow">
              <a:avLst/>
            </a:prstGeom>
            <a:ln>
              <a:no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7F298C8-247C-F457-4D0C-45E7B76C3FE9}"/>
                </a:ext>
              </a:extLst>
            </p:cNvPr>
            <p:cNvSpPr txBox="1"/>
            <p:nvPr/>
          </p:nvSpPr>
          <p:spPr>
            <a:xfrm>
              <a:off x="6382940" y="2361335"/>
              <a:ext cx="2175272" cy="95410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pPr marL="285750" indent="-285750">
                <a:buFont typeface="Arial" panose="020B0604020202020204" pitchFamily="34" charset="0"/>
                <a:buChar char="•"/>
              </a:pPr>
              <a:r>
                <a:rPr lang="en-US" sz="1400" dirty="0"/>
                <a:t>Logistic Regression</a:t>
              </a:r>
            </a:p>
            <a:p>
              <a:pPr marL="285750" indent="-285750">
                <a:buFont typeface="Arial" panose="020B0604020202020204" pitchFamily="34" charset="0"/>
                <a:buChar char="•"/>
              </a:pPr>
              <a:r>
                <a:rPr lang="en-US" sz="1400" dirty="0"/>
                <a:t>XGB Classifier</a:t>
              </a:r>
            </a:p>
            <a:p>
              <a:pPr marL="285750" indent="-285750">
                <a:buFont typeface="Arial" panose="020B0604020202020204" pitchFamily="34" charset="0"/>
                <a:buChar char="•"/>
              </a:pPr>
              <a:r>
                <a:rPr lang="en-US" sz="1400" dirty="0"/>
                <a:t>Gradient decent Boosting</a:t>
              </a:r>
              <a:endParaRPr lang="en-IN" sz="1400" dirty="0"/>
            </a:p>
          </p:txBody>
        </p:sp>
      </p:grpSp>
      <p:sp>
        <p:nvSpPr>
          <p:cNvPr id="25" name="Rectangle: Rounded Corners 24">
            <a:extLst>
              <a:ext uri="{FF2B5EF4-FFF2-40B4-BE49-F238E27FC236}">
                <a16:creationId xmlns:a16="http://schemas.microsoft.com/office/drawing/2014/main" id="{CA6774E4-ABF6-45EF-4371-5C3BA17293A0}"/>
              </a:ext>
            </a:extLst>
          </p:cNvPr>
          <p:cNvSpPr/>
          <p:nvPr/>
        </p:nvSpPr>
        <p:spPr>
          <a:xfrm>
            <a:off x="6353175" y="765825"/>
            <a:ext cx="2205037" cy="704850"/>
          </a:xfrm>
          <a:prstGeom prst="roundRect">
            <a:avLst/>
          </a:prstGeom>
          <a:solidFill>
            <a:srgbClr val="158DB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DDB80CD1-C7A2-0126-FBD0-4542DDE7112C}"/>
              </a:ext>
            </a:extLst>
          </p:cNvPr>
          <p:cNvSpPr txBox="1"/>
          <p:nvPr/>
        </p:nvSpPr>
        <p:spPr>
          <a:xfrm>
            <a:off x="6536542" y="938381"/>
            <a:ext cx="2114553" cy="369332"/>
          </a:xfrm>
          <a:prstGeom prst="rect">
            <a:avLst/>
          </a:prstGeom>
          <a:noFill/>
        </p:spPr>
        <p:txBody>
          <a:bodyPr wrap="square" rtlCol="0">
            <a:spAutoFit/>
          </a:bodyPr>
          <a:lstStyle/>
          <a:p>
            <a:r>
              <a:rPr lang="en-US" dirty="0"/>
              <a:t>Feature selection</a:t>
            </a:r>
            <a:endParaRPr lang="en-IN" dirty="0"/>
          </a:p>
        </p:txBody>
      </p:sp>
      <p:sp>
        <p:nvSpPr>
          <p:cNvPr id="27" name="Arrow: Right 26">
            <a:extLst>
              <a:ext uri="{FF2B5EF4-FFF2-40B4-BE49-F238E27FC236}">
                <a16:creationId xmlns:a16="http://schemas.microsoft.com/office/drawing/2014/main" id="{E9267920-186A-17D3-8104-2C6453AAD128}"/>
              </a:ext>
            </a:extLst>
          </p:cNvPr>
          <p:cNvSpPr/>
          <p:nvPr/>
        </p:nvSpPr>
        <p:spPr>
          <a:xfrm>
            <a:off x="8551072" y="895320"/>
            <a:ext cx="638175" cy="40011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Bent 27">
            <a:extLst>
              <a:ext uri="{FF2B5EF4-FFF2-40B4-BE49-F238E27FC236}">
                <a16:creationId xmlns:a16="http://schemas.microsoft.com/office/drawing/2014/main" id="{21717C7D-14F0-6174-59C4-3EAB70B68D42}"/>
              </a:ext>
            </a:extLst>
          </p:cNvPr>
          <p:cNvSpPr/>
          <p:nvPr/>
        </p:nvSpPr>
        <p:spPr>
          <a:xfrm rot="10800000">
            <a:off x="10972807" y="990600"/>
            <a:ext cx="981085" cy="4097091"/>
          </a:xfrm>
          <a:prstGeom prst="ben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Minus Sign 29">
            <a:extLst>
              <a:ext uri="{FF2B5EF4-FFF2-40B4-BE49-F238E27FC236}">
                <a16:creationId xmlns:a16="http://schemas.microsoft.com/office/drawing/2014/main" id="{DAD69C2D-3892-B509-E581-6F743E853C1A}"/>
              </a:ext>
            </a:extLst>
          </p:cNvPr>
          <p:cNvSpPr/>
          <p:nvPr/>
        </p:nvSpPr>
        <p:spPr>
          <a:xfrm>
            <a:off x="11278795" y="413206"/>
            <a:ext cx="783447" cy="1295400"/>
          </a:xfrm>
          <a:prstGeom prst="mathMinus">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C164A538-0D59-9091-8BCD-028F90C1BB91}"/>
              </a:ext>
            </a:extLst>
          </p:cNvPr>
          <p:cNvGrpSpPr/>
          <p:nvPr/>
        </p:nvGrpSpPr>
        <p:grpSpPr>
          <a:xfrm>
            <a:off x="9165431" y="4528456"/>
            <a:ext cx="1955022" cy="704850"/>
            <a:chOff x="9189247" y="5062122"/>
            <a:chExt cx="1955022" cy="704850"/>
          </a:xfrm>
          <a:scene3d>
            <a:camera prst="orthographicFront">
              <a:rot lat="0" lon="0" rev="0"/>
            </a:camera>
            <a:lightRig rig="glow" dir="t">
              <a:rot lat="0" lon="0" rev="4800000"/>
            </a:lightRig>
          </a:scene3d>
        </p:grpSpPr>
        <p:sp>
          <p:nvSpPr>
            <p:cNvPr id="31" name="Rectangle: Rounded Corners 30">
              <a:extLst>
                <a:ext uri="{FF2B5EF4-FFF2-40B4-BE49-F238E27FC236}">
                  <a16:creationId xmlns:a16="http://schemas.microsoft.com/office/drawing/2014/main" id="{B64F886D-F828-79AE-E51C-F41482D6152F}"/>
                </a:ext>
              </a:extLst>
            </p:cNvPr>
            <p:cNvSpPr/>
            <p:nvPr/>
          </p:nvSpPr>
          <p:spPr>
            <a:xfrm>
              <a:off x="9189247" y="5062122"/>
              <a:ext cx="1790701" cy="704850"/>
            </a:xfrm>
            <a:prstGeom prst="roundRect">
              <a:avLst/>
            </a:prstGeom>
            <a:solidFill>
              <a:srgbClr val="158DBD"/>
            </a:solidFill>
            <a:ln>
              <a:no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713A5B15-7901-3399-6E64-141260F005BD}"/>
                </a:ext>
              </a:extLst>
            </p:cNvPr>
            <p:cNvSpPr txBox="1"/>
            <p:nvPr/>
          </p:nvSpPr>
          <p:spPr>
            <a:xfrm>
              <a:off x="9328560" y="5229881"/>
              <a:ext cx="1815709" cy="36933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dirty="0"/>
                <a:t>Build a Model</a:t>
              </a:r>
              <a:endParaRPr lang="en-IN" dirty="0"/>
            </a:p>
          </p:txBody>
        </p:sp>
      </p:grpSp>
      <p:grpSp>
        <p:nvGrpSpPr>
          <p:cNvPr id="37" name="Group 36">
            <a:extLst>
              <a:ext uri="{FF2B5EF4-FFF2-40B4-BE49-F238E27FC236}">
                <a16:creationId xmlns:a16="http://schemas.microsoft.com/office/drawing/2014/main" id="{6C42B3B7-7985-A2A3-B627-9A0F3F197AF4}"/>
              </a:ext>
            </a:extLst>
          </p:cNvPr>
          <p:cNvGrpSpPr/>
          <p:nvPr/>
        </p:nvGrpSpPr>
        <p:grpSpPr>
          <a:xfrm>
            <a:off x="6310323" y="4566720"/>
            <a:ext cx="2855108" cy="704850"/>
            <a:chOff x="6326999" y="5087691"/>
            <a:chExt cx="2855108" cy="704850"/>
          </a:xfrm>
          <a:scene3d>
            <a:camera prst="orthographicFront">
              <a:rot lat="0" lon="0" rev="0"/>
            </a:camera>
            <a:lightRig rig="glow" dir="t">
              <a:rot lat="0" lon="0" rev="4800000"/>
            </a:lightRig>
          </a:scene3d>
        </p:grpSpPr>
        <p:sp>
          <p:nvSpPr>
            <p:cNvPr id="33" name="Arrow: Right 32">
              <a:extLst>
                <a:ext uri="{FF2B5EF4-FFF2-40B4-BE49-F238E27FC236}">
                  <a16:creationId xmlns:a16="http://schemas.microsoft.com/office/drawing/2014/main" id="{C9C03EEC-5574-F01A-718E-BB8B486EDDB1}"/>
                </a:ext>
              </a:extLst>
            </p:cNvPr>
            <p:cNvSpPr/>
            <p:nvPr/>
          </p:nvSpPr>
          <p:spPr>
            <a:xfrm rot="10800000">
              <a:off x="8543932" y="5240061"/>
              <a:ext cx="638175" cy="400110"/>
            </a:xfrm>
            <a:prstGeom prst="rightArrow">
              <a:avLst/>
            </a:prstGeom>
            <a:ln>
              <a:no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3F05A689-154A-192B-06B7-328D99FEEA28}"/>
                </a:ext>
              </a:extLst>
            </p:cNvPr>
            <p:cNvSpPr/>
            <p:nvPr/>
          </p:nvSpPr>
          <p:spPr>
            <a:xfrm>
              <a:off x="6326999" y="5087691"/>
              <a:ext cx="2205037" cy="704850"/>
            </a:xfrm>
            <a:prstGeom prst="roundRect">
              <a:avLst/>
            </a:prstGeom>
            <a:solidFill>
              <a:srgbClr val="158DBD"/>
            </a:solidFill>
            <a:ln>
              <a:no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8" name="Arrow: Up-Down 37">
            <a:extLst>
              <a:ext uri="{FF2B5EF4-FFF2-40B4-BE49-F238E27FC236}">
                <a16:creationId xmlns:a16="http://schemas.microsoft.com/office/drawing/2014/main" id="{C24EE660-FFDD-A801-5F71-8B30967FC355}"/>
              </a:ext>
            </a:extLst>
          </p:cNvPr>
          <p:cNvSpPr/>
          <p:nvPr/>
        </p:nvSpPr>
        <p:spPr>
          <a:xfrm>
            <a:off x="7294974" y="5271570"/>
            <a:ext cx="235734" cy="443430"/>
          </a:xfrm>
          <a:prstGeom prst="up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691160C9-ABE6-9185-FE7F-E4AE248927CE}"/>
              </a:ext>
            </a:extLst>
          </p:cNvPr>
          <p:cNvSpPr txBox="1"/>
          <p:nvPr/>
        </p:nvSpPr>
        <p:spPr>
          <a:xfrm>
            <a:off x="6293648" y="4719090"/>
            <a:ext cx="2361025" cy="369332"/>
          </a:xfrm>
          <a:prstGeom prst="rect">
            <a:avLst/>
          </a:prstGeom>
          <a:noFill/>
        </p:spPr>
        <p:txBody>
          <a:bodyPr wrap="square" rtlCol="0">
            <a:spAutoFit/>
          </a:bodyPr>
          <a:lstStyle/>
          <a:p>
            <a:r>
              <a:rPr lang="en-US" dirty="0"/>
              <a:t>Evaluate the Model</a:t>
            </a:r>
            <a:endParaRPr lang="en-IN" dirty="0"/>
          </a:p>
        </p:txBody>
      </p:sp>
      <p:sp>
        <p:nvSpPr>
          <p:cNvPr id="40" name="Rectangle: Rounded Corners 39">
            <a:extLst>
              <a:ext uri="{FF2B5EF4-FFF2-40B4-BE49-F238E27FC236}">
                <a16:creationId xmlns:a16="http://schemas.microsoft.com/office/drawing/2014/main" id="{3A5840C1-F542-0EC4-B138-4D31F453B043}"/>
              </a:ext>
            </a:extLst>
          </p:cNvPr>
          <p:cNvSpPr/>
          <p:nvPr/>
        </p:nvSpPr>
        <p:spPr>
          <a:xfrm>
            <a:off x="6669900" y="5744035"/>
            <a:ext cx="1608519" cy="988889"/>
          </a:xfrm>
          <a:prstGeom prst="round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TextBox 40">
            <a:extLst>
              <a:ext uri="{FF2B5EF4-FFF2-40B4-BE49-F238E27FC236}">
                <a16:creationId xmlns:a16="http://schemas.microsoft.com/office/drawing/2014/main" id="{C16937D9-EA6F-27A6-6ADA-4C7533F1F6AC}"/>
              </a:ext>
            </a:extLst>
          </p:cNvPr>
          <p:cNvSpPr txBox="1"/>
          <p:nvPr/>
        </p:nvSpPr>
        <p:spPr>
          <a:xfrm>
            <a:off x="6843124" y="5869147"/>
            <a:ext cx="1262069" cy="738664"/>
          </a:xfrm>
          <a:prstGeom prst="rect">
            <a:avLst/>
          </a:prstGeom>
          <a:noFill/>
        </p:spPr>
        <p:txBody>
          <a:bodyPr wrap="square" rtlCol="0">
            <a:spAutoFit/>
          </a:bodyPr>
          <a:lstStyle/>
          <a:p>
            <a:pPr marL="171450" indent="-171450">
              <a:buFont typeface="Arial" panose="020B0604020202020204" pitchFamily="34" charset="0"/>
              <a:buChar char="•"/>
            </a:pPr>
            <a:r>
              <a:rPr lang="en-US" sz="1400" dirty="0"/>
              <a:t>Accuracy</a:t>
            </a:r>
          </a:p>
          <a:p>
            <a:pPr marL="171450" indent="-171450">
              <a:buFont typeface="Arial" panose="020B0604020202020204" pitchFamily="34" charset="0"/>
              <a:buChar char="•"/>
            </a:pPr>
            <a:r>
              <a:rPr lang="en-US" sz="1400" dirty="0"/>
              <a:t>Precision</a:t>
            </a:r>
          </a:p>
          <a:p>
            <a:pPr marL="171450" indent="-171450">
              <a:buFont typeface="Arial" panose="020B0604020202020204" pitchFamily="34" charset="0"/>
              <a:buChar char="•"/>
            </a:pPr>
            <a:r>
              <a:rPr lang="en-US" sz="1400" dirty="0"/>
              <a:t>F1 Score</a:t>
            </a:r>
            <a:endParaRPr lang="en-IN" sz="1400" dirty="0"/>
          </a:p>
        </p:txBody>
      </p:sp>
      <p:sp>
        <p:nvSpPr>
          <p:cNvPr id="42" name="Arrow: Right 41">
            <a:extLst>
              <a:ext uri="{FF2B5EF4-FFF2-40B4-BE49-F238E27FC236}">
                <a16:creationId xmlns:a16="http://schemas.microsoft.com/office/drawing/2014/main" id="{712B9ED7-BFAB-ABB9-4567-965C51982896}"/>
              </a:ext>
            </a:extLst>
          </p:cNvPr>
          <p:cNvSpPr/>
          <p:nvPr/>
        </p:nvSpPr>
        <p:spPr>
          <a:xfrm rot="10800000">
            <a:off x="5672147" y="4753293"/>
            <a:ext cx="626280" cy="40011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C322CB50-30F4-EA51-B86C-4BFC447C09DF}"/>
              </a:ext>
            </a:extLst>
          </p:cNvPr>
          <p:cNvSpPr/>
          <p:nvPr/>
        </p:nvSpPr>
        <p:spPr>
          <a:xfrm>
            <a:off x="3881446" y="4600923"/>
            <a:ext cx="1782363" cy="704850"/>
          </a:xfrm>
          <a:prstGeom prst="roundRect">
            <a:avLst/>
          </a:prstGeom>
          <a:solidFill>
            <a:srgbClr val="158DB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FBC56A6F-F594-77E4-D878-9D475F06C545}"/>
              </a:ext>
            </a:extLst>
          </p:cNvPr>
          <p:cNvSpPr txBox="1"/>
          <p:nvPr/>
        </p:nvSpPr>
        <p:spPr>
          <a:xfrm>
            <a:off x="3995157" y="4753293"/>
            <a:ext cx="1858555" cy="369332"/>
          </a:xfrm>
          <a:prstGeom prst="rect">
            <a:avLst/>
          </a:prstGeom>
          <a:noFill/>
        </p:spPr>
        <p:txBody>
          <a:bodyPr wrap="square" rtlCol="0">
            <a:spAutoFit/>
          </a:bodyPr>
          <a:lstStyle/>
          <a:p>
            <a:r>
              <a:rPr lang="en-US" dirty="0"/>
              <a:t>Test the Model</a:t>
            </a:r>
            <a:endParaRPr lang="en-IN" dirty="0"/>
          </a:p>
        </p:txBody>
      </p:sp>
      <p:sp>
        <p:nvSpPr>
          <p:cNvPr id="45" name="Rectangle: Rounded Corners 44">
            <a:extLst>
              <a:ext uri="{FF2B5EF4-FFF2-40B4-BE49-F238E27FC236}">
                <a16:creationId xmlns:a16="http://schemas.microsoft.com/office/drawing/2014/main" id="{2A9F0EA6-79A0-2E9D-8E6D-FA2618FC4FC4}"/>
              </a:ext>
            </a:extLst>
          </p:cNvPr>
          <p:cNvSpPr/>
          <p:nvPr/>
        </p:nvSpPr>
        <p:spPr>
          <a:xfrm>
            <a:off x="3910604" y="5715000"/>
            <a:ext cx="1782362" cy="988889"/>
          </a:xfrm>
          <a:prstGeom prst="round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Arrow: Up-Down 45">
            <a:extLst>
              <a:ext uri="{FF2B5EF4-FFF2-40B4-BE49-F238E27FC236}">
                <a16:creationId xmlns:a16="http://schemas.microsoft.com/office/drawing/2014/main" id="{CD3F75F0-3FDE-7998-280E-447BBA855738}"/>
              </a:ext>
            </a:extLst>
          </p:cNvPr>
          <p:cNvSpPr/>
          <p:nvPr/>
        </p:nvSpPr>
        <p:spPr>
          <a:xfrm>
            <a:off x="4683918" y="5310137"/>
            <a:ext cx="235734" cy="443430"/>
          </a:xfrm>
          <a:prstGeom prst="up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A18C1B98-E85C-282A-482A-02FF67DFFC14}"/>
              </a:ext>
            </a:extLst>
          </p:cNvPr>
          <p:cNvSpPr txBox="1"/>
          <p:nvPr/>
        </p:nvSpPr>
        <p:spPr>
          <a:xfrm>
            <a:off x="3910604" y="5943600"/>
            <a:ext cx="1919868" cy="523220"/>
          </a:xfrm>
          <a:prstGeom prst="rect">
            <a:avLst/>
          </a:prstGeom>
          <a:noFill/>
        </p:spPr>
        <p:txBody>
          <a:bodyPr wrap="square" rtlCol="0">
            <a:spAutoFit/>
          </a:bodyPr>
          <a:lstStyle/>
          <a:p>
            <a:r>
              <a:rPr lang="en-US" sz="1400" dirty="0"/>
              <a:t>Check for the Minimum Evaluation</a:t>
            </a:r>
            <a:endParaRPr lang="en-IN" sz="1400" dirty="0"/>
          </a:p>
        </p:txBody>
      </p:sp>
      <p:sp>
        <p:nvSpPr>
          <p:cNvPr id="48" name="Arrow: Right 47">
            <a:extLst>
              <a:ext uri="{FF2B5EF4-FFF2-40B4-BE49-F238E27FC236}">
                <a16:creationId xmlns:a16="http://schemas.microsoft.com/office/drawing/2014/main" id="{65E371CB-84B1-98B7-7470-DBC350EB5C95}"/>
              </a:ext>
            </a:extLst>
          </p:cNvPr>
          <p:cNvSpPr/>
          <p:nvPr/>
        </p:nvSpPr>
        <p:spPr>
          <a:xfrm rot="10800000">
            <a:off x="3234933" y="4753293"/>
            <a:ext cx="638175" cy="40011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DC1100E0-01B1-A6C1-0F0D-1257B205ED2F}"/>
              </a:ext>
            </a:extLst>
          </p:cNvPr>
          <p:cNvSpPr/>
          <p:nvPr/>
        </p:nvSpPr>
        <p:spPr>
          <a:xfrm>
            <a:off x="915569" y="4600923"/>
            <a:ext cx="2305665" cy="704850"/>
          </a:xfrm>
          <a:prstGeom prst="roundRect">
            <a:avLst/>
          </a:prstGeom>
          <a:solidFill>
            <a:srgbClr val="158DB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TextBox 49">
            <a:extLst>
              <a:ext uri="{FF2B5EF4-FFF2-40B4-BE49-F238E27FC236}">
                <a16:creationId xmlns:a16="http://schemas.microsoft.com/office/drawing/2014/main" id="{5DFF3DF0-DFE0-6BA0-0CF0-6EAB6B8EC9E8}"/>
              </a:ext>
            </a:extLst>
          </p:cNvPr>
          <p:cNvSpPr txBox="1"/>
          <p:nvPr/>
        </p:nvSpPr>
        <p:spPr>
          <a:xfrm>
            <a:off x="1080804" y="4753293"/>
            <a:ext cx="2069893" cy="369332"/>
          </a:xfrm>
          <a:prstGeom prst="rect">
            <a:avLst/>
          </a:prstGeom>
          <a:noFill/>
        </p:spPr>
        <p:txBody>
          <a:bodyPr wrap="square" rtlCol="0">
            <a:spAutoFit/>
          </a:bodyPr>
          <a:lstStyle/>
          <a:p>
            <a:r>
              <a:rPr lang="en-US" dirty="0"/>
              <a:t>Deploy the Model</a:t>
            </a:r>
            <a:endParaRPr lang="en-IN" dirty="0"/>
          </a:p>
        </p:txBody>
      </p:sp>
      <p:cxnSp>
        <p:nvCxnSpPr>
          <p:cNvPr id="55" name="Connector: Curved 54">
            <a:extLst>
              <a:ext uri="{FF2B5EF4-FFF2-40B4-BE49-F238E27FC236}">
                <a16:creationId xmlns:a16="http://schemas.microsoft.com/office/drawing/2014/main" id="{30805DBC-F2F6-8A7D-AE16-6EA113FB676B}"/>
              </a:ext>
            </a:extLst>
          </p:cNvPr>
          <p:cNvCxnSpPr/>
          <p:nvPr/>
        </p:nvCxnSpPr>
        <p:spPr>
          <a:xfrm flipV="1">
            <a:off x="5476884" y="1443453"/>
            <a:ext cx="3836192" cy="3132905"/>
          </a:xfrm>
          <a:prstGeom prst="curvedConnector3">
            <a:avLst/>
          </a:prstGeom>
          <a:ln w="57150" cap="flat" cmpd="sng" algn="ctr">
            <a:solidFill>
              <a:schemeClr val="accent1"/>
            </a:solidFill>
            <a:prstDash val="lg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0" name="TextBox 59">
            <a:extLst>
              <a:ext uri="{FF2B5EF4-FFF2-40B4-BE49-F238E27FC236}">
                <a16:creationId xmlns:a16="http://schemas.microsoft.com/office/drawing/2014/main" id="{D91848AD-8D05-E6B8-EEFE-A659AA5EB47D}"/>
              </a:ext>
            </a:extLst>
          </p:cNvPr>
          <p:cNvSpPr txBox="1"/>
          <p:nvPr/>
        </p:nvSpPr>
        <p:spPr>
          <a:xfrm>
            <a:off x="-2" y="2623493"/>
            <a:ext cx="2876549" cy="954107"/>
          </a:xfrm>
          <a:prstGeom prst="rect">
            <a:avLst/>
          </a:prstGeom>
          <a:solidFill>
            <a:srgbClr val="148BB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800" b="1" dirty="0">
                <a:ln w="12700" cmpd="sng">
                  <a:solidFill>
                    <a:srgbClr val="FFFF0C"/>
                  </a:solidFill>
                  <a:prstDash val="solid"/>
                </a:ln>
                <a:solidFill>
                  <a:srgbClr val="FFEC08"/>
                </a:solidFill>
                <a:effectLst>
                  <a:outerShdw blurRad="50800" dist="38100" dir="2700000" algn="tl" rotWithShape="0">
                    <a:prstClr val="black">
                      <a:alpha val="40000"/>
                    </a:prstClr>
                  </a:outerShdw>
                </a:effectLst>
              </a:rPr>
              <a:t>Proposed</a:t>
            </a:r>
          </a:p>
          <a:p>
            <a:pPr algn="ctr"/>
            <a:r>
              <a:rPr lang="en-US" sz="2800" b="1" dirty="0">
                <a:ln w="12700" cmpd="sng">
                  <a:solidFill>
                    <a:srgbClr val="FFFF0C"/>
                  </a:solidFill>
                  <a:prstDash val="solid"/>
                </a:ln>
                <a:solidFill>
                  <a:srgbClr val="FFEC08"/>
                </a:solidFill>
                <a:effectLst>
                  <a:outerShdw blurRad="50800" dist="38100" dir="2700000" algn="tl" rotWithShape="0">
                    <a:prstClr val="black">
                      <a:alpha val="40000"/>
                    </a:prstClr>
                  </a:outerShdw>
                </a:effectLst>
              </a:rPr>
              <a:t>Work - Pipeline</a:t>
            </a:r>
            <a:endParaRPr lang="en-IN" sz="2800" b="1" dirty="0">
              <a:ln w="12700" cmpd="sng">
                <a:solidFill>
                  <a:srgbClr val="FFFF0C"/>
                </a:solidFill>
                <a:prstDash val="solid"/>
              </a:ln>
              <a:solidFill>
                <a:srgbClr val="FFEC08"/>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19093890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EDC9-2476-8E0B-334F-518BBBB626DE}"/>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70BB7C4E-0C82-4688-01DE-DC5C8F2DC93B}"/>
              </a:ext>
            </a:extLst>
          </p:cNvPr>
          <p:cNvSpPr txBox="1"/>
          <p:nvPr/>
        </p:nvSpPr>
        <p:spPr>
          <a:xfrm>
            <a:off x="763929" y="2372810"/>
            <a:ext cx="10833904"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Thus a complete end to end ML pipeline was explored for predicting the employee retention rate.</a:t>
            </a:r>
          </a:p>
          <a:p>
            <a:pPr marL="285750" indent="-285750">
              <a:buFont typeface="Arial" panose="020B0604020202020204" pitchFamily="34" charset="0"/>
              <a:buChar char="•"/>
            </a:pPr>
            <a:r>
              <a:rPr lang="en-US" sz="2000" dirty="0"/>
              <a:t>The dataset is a good representative of the general workforce in today’s organizations. The good</a:t>
            </a:r>
          </a:p>
          <a:p>
            <a:pPr marL="285750" indent="-285750">
              <a:buFont typeface="Arial" panose="020B0604020202020204" pitchFamily="34" charset="0"/>
              <a:buChar char="•"/>
            </a:pPr>
            <a:r>
              <a:rPr lang="en-US" sz="2000" dirty="0"/>
              <a:t>results from multiple classifiers justify that the features chosen are causes that contribute to voluntary attrition.</a:t>
            </a:r>
          </a:p>
          <a:p>
            <a:pPr marL="285750" indent="-285750">
              <a:buFont typeface="Arial" panose="020B0604020202020204" pitchFamily="34" charset="0"/>
              <a:buChar char="•"/>
            </a:pPr>
            <a:r>
              <a:rPr lang="en-US" sz="2000" dirty="0"/>
              <a:t>The </a:t>
            </a:r>
            <a:r>
              <a:rPr lang="en-US" sz="2000" dirty="0" err="1"/>
              <a:t>XGBoost</a:t>
            </a:r>
            <a:r>
              <a:rPr lang="en-US" sz="2000" dirty="0"/>
              <a:t> classifier performed well than other ML algorithms with a validation accuracy of 80%</a:t>
            </a:r>
          </a:p>
          <a:p>
            <a:pPr marL="285750" indent="-285750">
              <a:buFont typeface="Arial" panose="020B0604020202020204" pitchFamily="34" charset="0"/>
              <a:buChar char="•"/>
            </a:pPr>
            <a:r>
              <a:rPr lang="en-US" sz="2000" dirty="0"/>
              <a:t>The reason for attrition of employees can’t be exactly predicted, because each person would have different ideas for their future goals.  </a:t>
            </a:r>
          </a:p>
          <a:p>
            <a:pPr marL="285750" indent="-285750">
              <a:buFont typeface="Arial" panose="020B0604020202020204" pitchFamily="34" charset="0"/>
              <a:buChar char="•"/>
            </a:pPr>
            <a:r>
              <a:rPr lang="en-US" sz="2000" dirty="0"/>
              <a:t>Future work might include more number of attributes pertaining to the employee and a Sentiment Analysis can be made by collecting data from employees.</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96178715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AD3D-257F-61A2-5FA1-20DFBB25B8B6}"/>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E984E803-49A7-C365-8D7A-3A729D6345FC}"/>
              </a:ext>
            </a:extLst>
          </p:cNvPr>
          <p:cNvSpPr>
            <a:spLocks noGrp="1"/>
          </p:cNvSpPr>
          <p:nvPr>
            <p:ph type="subTitle" idx="1"/>
          </p:nvPr>
        </p:nvSpPr>
        <p:spPr>
          <a:xfrm>
            <a:off x="613647" y="4394039"/>
            <a:ext cx="8144134" cy="1117687"/>
          </a:xfrm>
        </p:spPr>
        <p:txBody>
          <a:bodyPr/>
          <a:lstStyle/>
          <a:p>
            <a:endParaRPr lang="en-US" dirty="0"/>
          </a:p>
          <a:p>
            <a:pPr marL="342900" indent="-342900">
              <a:buFont typeface="Arial" panose="020B0604020202020204" pitchFamily="34" charset="0"/>
              <a:buChar char="•"/>
            </a:pPr>
            <a:r>
              <a:rPr lang="en-US" dirty="0" err="1"/>
              <a:t>S.Jeevith</a:t>
            </a:r>
            <a:r>
              <a:rPr lang="en-US" dirty="0"/>
              <a:t> Kumar</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0196130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78BD-0262-B050-0692-4C35335ABC96}"/>
              </a:ext>
            </a:extLst>
          </p:cNvPr>
          <p:cNvSpPr>
            <a:spLocks noGrp="1"/>
          </p:cNvSpPr>
          <p:nvPr>
            <p:ph type="title"/>
          </p:nvPr>
        </p:nvSpPr>
        <p:spPr/>
        <p:txBody>
          <a:bodyPr/>
          <a:lstStyle/>
          <a:p>
            <a:r>
              <a:rPr lang="en-US" dirty="0"/>
              <a:t>Abstract</a:t>
            </a:r>
            <a:endParaRPr lang="en-IN" dirty="0"/>
          </a:p>
        </p:txBody>
      </p:sp>
      <p:sp>
        <p:nvSpPr>
          <p:cNvPr id="3" name="TextBox 2">
            <a:extLst>
              <a:ext uri="{FF2B5EF4-FFF2-40B4-BE49-F238E27FC236}">
                <a16:creationId xmlns:a16="http://schemas.microsoft.com/office/drawing/2014/main" id="{65400FEB-9DCE-D7E5-093F-FA76DC5E0156}"/>
              </a:ext>
            </a:extLst>
          </p:cNvPr>
          <p:cNvSpPr txBox="1"/>
          <p:nvPr/>
        </p:nvSpPr>
        <p:spPr>
          <a:xfrm>
            <a:off x="680321" y="2317072"/>
            <a:ext cx="11233512" cy="4431983"/>
          </a:xfrm>
          <a:prstGeom prst="rect">
            <a:avLst/>
          </a:prstGeom>
          <a:noFill/>
        </p:spPr>
        <p:txBody>
          <a:bodyPr wrap="square" rtlCol="0">
            <a:spAutoFit/>
          </a:bodyPr>
          <a:lstStyle/>
          <a:p>
            <a:pPr algn="just"/>
            <a:r>
              <a:rPr lang="en-IN" sz="2400" kern="100" dirty="0">
                <a:effectLst/>
                <a:latin typeface="+mj-lt"/>
                <a:ea typeface="Calibri" panose="020F0502020204030204" pitchFamily="34" charset="0"/>
                <a:cs typeface="Times New Roman" panose="02020603050405020304" pitchFamily="18" charset="0"/>
              </a:rPr>
              <a:t>Employee retention is a critical concern for organizations, and predicting retention rates can help proactively identify factors influencing attrition. In this project, we propose a machine learning-based approach to predict employee retention rates using historical employee data. Through data preprocessing, feature engineering, and training various machine learning models, we evaluate and optimize their performance. The selected model is deployed in a production environment for real-time predictions. This project aims to provide valuable insights into factors influencing retention, enabling organizations to implement targeted strategies for improving employee satisfaction and reducing attrition, ultimately leading to enhanced talent management and organizational performance.</a:t>
            </a:r>
          </a:p>
          <a:p>
            <a:endParaRPr lang="en-IN" dirty="0">
              <a:latin typeface="+mj-lt"/>
            </a:endParaRPr>
          </a:p>
        </p:txBody>
      </p:sp>
    </p:spTree>
    <p:extLst>
      <p:ext uri="{BB962C8B-B14F-4D97-AF65-F5344CB8AC3E}">
        <p14:creationId xmlns:p14="http://schemas.microsoft.com/office/powerpoint/2010/main" val="277615595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B2AC-AB43-97A1-226D-AA8375306C2D}"/>
              </a:ext>
            </a:extLst>
          </p:cNvPr>
          <p:cNvSpPr>
            <a:spLocks noGrp="1"/>
          </p:cNvSpPr>
          <p:nvPr>
            <p:ph type="title"/>
          </p:nvPr>
        </p:nvSpPr>
        <p:spPr/>
        <p:txBody>
          <a:bodyPr/>
          <a:lstStyle/>
          <a:p>
            <a:r>
              <a:rPr lang="en-US" dirty="0"/>
              <a:t>Introduction</a:t>
            </a:r>
            <a:endParaRPr lang="en-IN" dirty="0"/>
          </a:p>
        </p:txBody>
      </p:sp>
      <p:sp>
        <p:nvSpPr>
          <p:cNvPr id="4" name="TextBox 3">
            <a:extLst>
              <a:ext uri="{FF2B5EF4-FFF2-40B4-BE49-F238E27FC236}">
                <a16:creationId xmlns:a16="http://schemas.microsoft.com/office/drawing/2014/main" id="{5A1D2E23-0F97-03C5-B100-AE9F79B14BBB}"/>
              </a:ext>
            </a:extLst>
          </p:cNvPr>
          <p:cNvSpPr txBox="1"/>
          <p:nvPr/>
        </p:nvSpPr>
        <p:spPr>
          <a:xfrm>
            <a:off x="680321" y="1997475"/>
            <a:ext cx="11313111" cy="5049780"/>
          </a:xfrm>
          <a:prstGeom prst="rect">
            <a:avLst/>
          </a:prstGeom>
          <a:noFill/>
        </p:spPr>
        <p:txBody>
          <a:bodyPr wrap="square" rtlCol="0">
            <a:spAutoFit/>
          </a:bodyPr>
          <a:lstStyle/>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Employee retention is a critical concern for organizations as high turnover rates can incur significant costs and disrupt business operations.</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To address this challenge, organizations are increasingly adopting data-driven approaches to gain insights into factors influencing employee retention.</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This project aims to develop a machine learning-based model for predicting employee retention rates using historical employee data.</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By analysing factors such as job satisfaction, age, promotion history, work-life balance, and employee demographics, organizations can understand the drivers of attrition and implement targeted strategies for improving retention.</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The project involves stages such as data collection from the HR database, data preprocessing to handle missing values and outliers, and feature engineering to extract meaningful insights.</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Machine learning algorithms including logistic regression, decision trees, random forests, and XGB Classifier are trained and evaluated to identify the best model for predicting retention rates.</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enhance employee satisfaction, engagement, and overall talent management.</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By leveraging machine learning, organizations can gain a deeper understanding of retention factors, leading to improved organizational performance and a positive work environment.</a:t>
            </a:r>
          </a:p>
          <a:p>
            <a:endParaRPr lang="en-IN" sz="1400" dirty="0">
              <a:latin typeface="+mj-lt"/>
            </a:endParaRPr>
          </a:p>
        </p:txBody>
      </p:sp>
    </p:spTree>
    <p:extLst>
      <p:ext uri="{BB962C8B-B14F-4D97-AF65-F5344CB8AC3E}">
        <p14:creationId xmlns:p14="http://schemas.microsoft.com/office/powerpoint/2010/main" val="26745347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BFAF-2D0F-251E-43FC-C8AB7848DC77}"/>
              </a:ext>
            </a:extLst>
          </p:cNvPr>
          <p:cNvSpPr>
            <a:spLocks noGrp="1"/>
          </p:cNvSpPr>
          <p:nvPr>
            <p:ph type="title"/>
          </p:nvPr>
        </p:nvSpPr>
        <p:spPr/>
        <p:txBody>
          <a:bodyPr/>
          <a:lstStyle/>
          <a:p>
            <a:r>
              <a:rPr lang="en-US" dirty="0"/>
              <a:t>The Dataset</a:t>
            </a:r>
            <a:endParaRPr lang="en-IN" dirty="0"/>
          </a:p>
        </p:txBody>
      </p:sp>
      <p:pic>
        <p:nvPicPr>
          <p:cNvPr id="7" name="Picture 6">
            <a:extLst>
              <a:ext uri="{FF2B5EF4-FFF2-40B4-BE49-F238E27FC236}">
                <a16:creationId xmlns:a16="http://schemas.microsoft.com/office/drawing/2014/main" id="{77F17104-708D-7C17-EE4E-70FD0467B979}"/>
              </a:ext>
            </a:extLst>
          </p:cNvPr>
          <p:cNvPicPr>
            <a:picLocks noChangeAspect="1"/>
          </p:cNvPicPr>
          <p:nvPr/>
        </p:nvPicPr>
        <p:blipFill>
          <a:blip r:embed="rId2"/>
          <a:stretch>
            <a:fillRect/>
          </a:stretch>
        </p:blipFill>
        <p:spPr>
          <a:xfrm>
            <a:off x="816747" y="2283003"/>
            <a:ext cx="10315852" cy="4347046"/>
          </a:xfrm>
          <a:prstGeom prst="rect">
            <a:avLst/>
          </a:prstGeom>
        </p:spPr>
      </p:pic>
    </p:spTree>
    <p:extLst>
      <p:ext uri="{BB962C8B-B14F-4D97-AF65-F5344CB8AC3E}">
        <p14:creationId xmlns:p14="http://schemas.microsoft.com/office/powerpoint/2010/main" val="312714715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7473-BC1D-A494-7E57-83DC8AE1D895}"/>
              </a:ext>
            </a:extLst>
          </p:cNvPr>
          <p:cNvSpPr>
            <a:spLocks noGrp="1"/>
          </p:cNvSpPr>
          <p:nvPr>
            <p:ph type="title"/>
          </p:nvPr>
        </p:nvSpPr>
        <p:spPr/>
        <p:txBody>
          <a:bodyPr/>
          <a:lstStyle/>
          <a:p>
            <a:r>
              <a:rPr lang="en-US" dirty="0"/>
              <a:t>Attribute Description</a:t>
            </a:r>
            <a:endParaRPr lang="en-IN" dirty="0"/>
          </a:p>
        </p:txBody>
      </p:sp>
      <p:graphicFrame>
        <p:nvGraphicFramePr>
          <p:cNvPr id="3" name="Table 3">
            <a:extLst>
              <a:ext uri="{FF2B5EF4-FFF2-40B4-BE49-F238E27FC236}">
                <a16:creationId xmlns:a16="http://schemas.microsoft.com/office/drawing/2014/main" id="{5C271BBB-860B-452F-EB24-36E58D749CAF}"/>
              </a:ext>
            </a:extLst>
          </p:cNvPr>
          <p:cNvGraphicFramePr>
            <a:graphicFrameLocks noGrp="1"/>
          </p:cNvGraphicFramePr>
          <p:nvPr>
            <p:extLst>
              <p:ext uri="{D42A27DB-BD31-4B8C-83A1-F6EECF244321}">
                <p14:modId xmlns:p14="http://schemas.microsoft.com/office/powerpoint/2010/main" val="3938546168"/>
              </p:ext>
            </p:extLst>
          </p:nvPr>
        </p:nvGraphicFramePr>
        <p:xfrm>
          <a:off x="554594" y="1993933"/>
          <a:ext cx="9865314" cy="5020709"/>
        </p:xfrm>
        <a:graphic>
          <a:graphicData uri="http://schemas.openxmlformats.org/drawingml/2006/table">
            <a:tbl>
              <a:tblPr firstRow="1" bandRow="1">
                <a:tableStyleId>{5C22544A-7EE6-4342-B048-85BDC9FD1C3A}</a:tableStyleId>
              </a:tblPr>
              <a:tblGrid>
                <a:gridCol w="3288438">
                  <a:extLst>
                    <a:ext uri="{9D8B030D-6E8A-4147-A177-3AD203B41FA5}">
                      <a16:colId xmlns:a16="http://schemas.microsoft.com/office/drawing/2014/main" val="32522639"/>
                    </a:ext>
                  </a:extLst>
                </a:gridCol>
                <a:gridCol w="3288438">
                  <a:extLst>
                    <a:ext uri="{9D8B030D-6E8A-4147-A177-3AD203B41FA5}">
                      <a16:colId xmlns:a16="http://schemas.microsoft.com/office/drawing/2014/main" val="1234772545"/>
                    </a:ext>
                  </a:extLst>
                </a:gridCol>
                <a:gridCol w="3288438">
                  <a:extLst>
                    <a:ext uri="{9D8B030D-6E8A-4147-A177-3AD203B41FA5}">
                      <a16:colId xmlns:a16="http://schemas.microsoft.com/office/drawing/2014/main" val="3036514190"/>
                    </a:ext>
                  </a:extLst>
                </a:gridCol>
              </a:tblGrid>
              <a:tr h="373590">
                <a:tc>
                  <a:txBody>
                    <a:bodyPr/>
                    <a:lstStyle/>
                    <a:p>
                      <a:r>
                        <a:rPr lang="en-US" dirty="0">
                          <a:solidFill>
                            <a:schemeClr val="bg1">
                              <a:lumMod val="85000"/>
                              <a:lumOff val="15000"/>
                            </a:schemeClr>
                          </a:solidFill>
                        </a:rPr>
                        <a:t>Attribute</a:t>
                      </a:r>
                      <a:endParaRPr lang="en-IN" dirty="0">
                        <a:solidFill>
                          <a:schemeClr val="bg1">
                            <a:lumMod val="85000"/>
                            <a:lumOff val="15000"/>
                          </a:schemeClr>
                        </a:solidFill>
                      </a:endParaRPr>
                    </a:p>
                  </a:txBody>
                  <a:tcPr/>
                </a:tc>
                <a:tc>
                  <a:txBody>
                    <a:bodyPr/>
                    <a:lstStyle/>
                    <a:p>
                      <a:r>
                        <a:rPr lang="en-US" dirty="0">
                          <a:solidFill>
                            <a:schemeClr val="bg1">
                              <a:lumMod val="85000"/>
                              <a:lumOff val="15000"/>
                            </a:schemeClr>
                          </a:solidFill>
                        </a:rPr>
                        <a:t>Description</a:t>
                      </a:r>
                      <a:endParaRPr lang="en-IN" dirty="0">
                        <a:solidFill>
                          <a:schemeClr val="bg1">
                            <a:lumMod val="85000"/>
                            <a:lumOff val="15000"/>
                          </a:schemeClr>
                        </a:solidFill>
                      </a:endParaRPr>
                    </a:p>
                  </a:txBody>
                  <a:tcPr/>
                </a:tc>
                <a:tc>
                  <a:txBody>
                    <a:bodyPr/>
                    <a:lstStyle/>
                    <a:p>
                      <a:r>
                        <a:rPr lang="en-US" dirty="0">
                          <a:solidFill>
                            <a:schemeClr val="bg1">
                              <a:lumMod val="85000"/>
                              <a:lumOff val="15000"/>
                            </a:schemeClr>
                          </a:solidFill>
                        </a:rPr>
                        <a:t>Type</a:t>
                      </a:r>
                      <a:endParaRPr lang="en-IN" dirty="0">
                        <a:solidFill>
                          <a:schemeClr val="bg1">
                            <a:lumMod val="85000"/>
                            <a:lumOff val="15000"/>
                          </a:schemeClr>
                        </a:solidFill>
                      </a:endParaRPr>
                    </a:p>
                  </a:txBody>
                  <a:tcPr/>
                </a:tc>
                <a:extLst>
                  <a:ext uri="{0D108BD9-81ED-4DB2-BD59-A6C34878D82A}">
                    <a16:rowId xmlns:a16="http://schemas.microsoft.com/office/drawing/2014/main" val="988006059"/>
                  </a:ext>
                </a:extLst>
              </a:tr>
              <a:tr h="373590">
                <a:tc>
                  <a:txBody>
                    <a:bodyPr/>
                    <a:lstStyle/>
                    <a:p>
                      <a:r>
                        <a:rPr lang="en-US" dirty="0"/>
                        <a:t>Age</a:t>
                      </a:r>
                      <a:endParaRPr lang="en-IN" dirty="0"/>
                    </a:p>
                  </a:txBody>
                  <a:tcPr/>
                </a:tc>
                <a:tc>
                  <a:txBody>
                    <a:bodyPr/>
                    <a:lstStyle/>
                    <a:p>
                      <a:r>
                        <a:rPr lang="en-US" dirty="0"/>
                        <a:t>Age of Employees</a:t>
                      </a:r>
                      <a:endParaRPr lang="en-IN" dirty="0"/>
                    </a:p>
                  </a:txBody>
                  <a:tcPr/>
                </a:tc>
                <a:tc>
                  <a:txBody>
                    <a:bodyPr/>
                    <a:lstStyle/>
                    <a:p>
                      <a:r>
                        <a:rPr lang="en-US" dirty="0"/>
                        <a:t>Numerical Discrete</a:t>
                      </a:r>
                      <a:endParaRPr lang="en-IN" dirty="0"/>
                    </a:p>
                  </a:txBody>
                  <a:tcPr/>
                </a:tc>
                <a:extLst>
                  <a:ext uri="{0D108BD9-81ED-4DB2-BD59-A6C34878D82A}">
                    <a16:rowId xmlns:a16="http://schemas.microsoft.com/office/drawing/2014/main" val="1628468750"/>
                  </a:ext>
                </a:extLst>
              </a:tr>
              <a:tr h="373590">
                <a:tc>
                  <a:txBody>
                    <a:bodyPr/>
                    <a:lstStyle/>
                    <a:p>
                      <a:r>
                        <a:rPr lang="en-US" dirty="0"/>
                        <a:t>Gender</a:t>
                      </a:r>
                      <a:endParaRPr lang="en-IN" dirty="0"/>
                    </a:p>
                  </a:txBody>
                  <a:tcPr/>
                </a:tc>
                <a:tc>
                  <a:txBody>
                    <a:bodyPr/>
                    <a:lstStyle/>
                    <a:p>
                      <a:r>
                        <a:rPr lang="en-US" dirty="0"/>
                        <a:t>Gender of the person</a:t>
                      </a:r>
                      <a:endParaRPr lang="en-IN" dirty="0"/>
                    </a:p>
                  </a:txBody>
                  <a:tcPr/>
                </a:tc>
                <a:tc>
                  <a:txBody>
                    <a:bodyPr/>
                    <a:lstStyle/>
                    <a:p>
                      <a:r>
                        <a:rPr lang="en-US" dirty="0"/>
                        <a:t>Categorical</a:t>
                      </a:r>
                      <a:endParaRPr lang="en-IN" dirty="0"/>
                    </a:p>
                  </a:txBody>
                  <a:tcPr/>
                </a:tc>
                <a:extLst>
                  <a:ext uri="{0D108BD9-81ED-4DB2-BD59-A6C34878D82A}">
                    <a16:rowId xmlns:a16="http://schemas.microsoft.com/office/drawing/2014/main" val="1667378342"/>
                  </a:ext>
                </a:extLst>
              </a:tr>
              <a:tr h="589878">
                <a:tc>
                  <a:txBody>
                    <a:bodyPr/>
                    <a:lstStyle/>
                    <a:p>
                      <a:r>
                        <a:rPr lang="en-US" dirty="0"/>
                        <a:t>Department</a:t>
                      </a:r>
                      <a:endParaRPr lang="en-IN" dirty="0"/>
                    </a:p>
                  </a:txBody>
                  <a:tcPr/>
                </a:tc>
                <a:tc>
                  <a:txBody>
                    <a:bodyPr/>
                    <a:lstStyle/>
                    <a:p>
                      <a:r>
                        <a:rPr lang="en-US" dirty="0"/>
                        <a:t>1-Engineer,2-IT,3-Finance,……………</a:t>
                      </a:r>
                      <a:endParaRPr lang="en-IN" dirty="0"/>
                    </a:p>
                  </a:txBody>
                  <a:tcPr/>
                </a:tc>
                <a:tc>
                  <a:txBody>
                    <a:bodyPr/>
                    <a:lstStyle/>
                    <a:p>
                      <a:r>
                        <a:rPr lang="en-US" dirty="0"/>
                        <a:t>Categorical</a:t>
                      </a:r>
                      <a:endParaRPr lang="en-IN" dirty="0"/>
                    </a:p>
                  </a:txBody>
                  <a:tcPr/>
                </a:tc>
                <a:extLst>
                  <a:ext uri="{0D108BD9-81ED-4DB2-BD59-A6C34878D82A}">
                    <a16:rowId xmlns:a16="http://schemas.microsoft.com/office/drawing/2014/main" val="1197426062"/>
                  </a:ext>
                </a:extLst>
              </a:tr>
              <a:tr h="842682">
                <a:tc>
                  <a:txBody>
                    <a:bodyPr/>
                    <a:lstStyle/>
                    <a:p>
                      <a:r>
                        <a:rPr lang="en-US" dirty="0"/>
                        <a:t>Designation</a:t>
                      </a:r>
                      <a:endParaRPr lang="en-IN" dirty="0"/>
                    </a:p>
                  </a:txBody>
                  <a:tcPr/>
                </a:tc>
                <a:tc>
                  <a:txBody>
                    <a:bodyPr/>
                    <a:lstStyle/>
                    <a:p>
                      <a:r>
                        <a:rPr lang="en-US" dirty="0"/>
                        <a:t>1- Associate Engineer,2- Architect,3-Assistant manger,…………….</a:t>
                      </a:r>
                      <a:endParaRPr lang="en-IN" dirty="0"/>
                    </a:p>
                  </a:txBody>
                  <a:tcPr/>
                </a:tc>
                <a:tc>
                  <a:txBody>
                    <a:bodyPr/>
                    <a:lstStyle/>
                    <a:p>
                      <a:r>
                        <a:rPr lang="en-US" dirty="0"/>
                        <a:t>Categorical</a:t>
                      </a:r>
                      <a:endParaRPr lang="en-IN" dirty="0"/>
                    </a:p>
                  </a:txBody>
                  <a:tcPr/>
                </a:tc>
                <a:extLst>
                  <a:ext uri="{0D108BD9-81ED-4DB2-BD59-A6C34878D82A}">
                    <a16:rowId xmlns:a16="http://schemas.microsoft.com/office/drawing/2014/main" val="52896643"/>
                  </a:ext>
                </a:extLst>
              </a:tr>
              <a:tr h="533421">
                <a:tc>
                  <a:txBody>
                    <a:bodyPr/>
                    <a:lstStyle/>
                    <a:p>
                      <a:r>
                        <a:rPr lang="en-US" dirty="0"/>
                        <a:t>Work period in Months</a:t>
                      </a:r>
                      <a:endParaRPr lang="en-IN" dirty="0"/>
                    </a:p>
                  </a:txBody>
                  <a:tcPr/>
                </a:tc>
                <a:tc>
                  <a:txBody>
                    <a:bodyPr/>
                    <a:lstStyle/>
                    <a:p>
                      <a:r>
                        <a:rPr lang="en-US" dirty="0"/>
                        <a:t>Numeric</a:t>
                      </a:r>
                      <a:endParaRPr lang="en-IN" dirty="0"/>
                    </a:p>
                  </a:txBody>
                  <a:tcPr/>
                </a:tc>
                <a:tc>
                  <a:txBody>
                    <a:bodyPr/>
                    <a:lstStyle/>
                    <a:p>
                      <a:r>
                        <a:rPr lang="en-US" dirty="0"/>
                        <a:t>Discrete</a:t>
                      </a:r>
                      <a:endParaRPr lang="en-IN" dirty="0"/>
                    </a:p>
                  </a:txBody>
                  <a:tcPr/>
                </a:tc>
                <a:extLst>
                  <a:ext uri="{0D108BD9-81ED-4DB2-BD59-A6C34878D82A}">
                    <a16:rowId xmlns:a16="http://schemas.microsoft.com/office/drawing/2014/main" val="3827377167"/>
                  </a:ext>
                </a:extLst>
              </a:tr>
              <a:tr h="373590">
                <a:tc>
                  <a:txBody>
                    <a:bodyPr/>
                    <a:lstStyle/>
                    <a:p>
                      <a:r>
                        <a:rPr lang="en-US" dirty="0"/>
                        <a:t>Joining Date</a:t>
                      </a:r>
                      <a:endParaRPr lang="en-IN" dirty="0"/>
                    </a:p>
                  </a:txBody>
                  <a:tcPr/>
                </a:tc>
                <a:tc>
                  <a:txBody>
                    <a:bodyPr/>
                    <a:lstStyle/>
                    <a:p>
                      <a:r>
                        <a:rPr lang="en-US" dirty="0"/>
                        <a:t>Date </a:t>
                      </a:r>
                      <a:endParaRPr lang="en-IN" dirty="0"/>
                    </a:p>
                  </a:txBody>
                  <a:tcPr/>
                </a:tc>
                <a:tc>
                  <a:txBody>
                    <a:bodyPr/>
                    <a:lstStyle/>
                    <a:p>
                      <a:r>
                        <a:rPr lang="en-US" dirty="0"/>
                        <a:t>dd//mm//</a:t>
                      </a:r>
                      <a:r>
                        <a:rPr lang="en-US" dirty="0" err="1"/>
                        <a:t>yyyy</a:t>
                      </a:r>
                      <a:endParaRPr lang="en-IN" dirty="0"/>
                    </a:p>
                  </a:txBody>
                  <a:tcPr/>
                </a:tc>
                <a:extLst>
                  <a:ext uri="{0D108BD9-81ED-4DB2-BD59-A6C34878D82A}">
                    <a16:rowId xmlns:a16="http://schemas.microsoft.com/office/drawing/2014/main" val="2016069064"/>
                  </a:ext>
                </a:extLst>
              </a:tr>
              <a:tr h="719224">
                <a:tc>
                  <a:txBody>
                    <a:bodyPr/>
                    <a:lstStyle/>
                    <a:p>
                      <a:r>
                        <a:rPr lang="en-US" dirty="0"/>
                        <a:t>Leaving Date</a:t>
                      </a:r>
                      <a:endParaRPr lang="en-IN" dirty="0"/>
                    </a:p>
                  </a:txBody>
                  <a:tcPr/>
                </a:tc>
                <a:tc>
                  <a:txBody>
                    <a:bodyPr/>
                    <a:lstStyle/>
                    <a:p>
                      <a:r>
                        <a:rPr lang="en-US" dirty="0"/>
                        <a:t>Date</a:t>
                      </a:r>
                      <a:endParaRPr lang="en-IN" dirty="0"/>
                    </a:p>
                  </a:txBody>
                  <a:tcPr/>
                </a:tc>
                <a:tc>
                  <a:txBody>
                    <a:bodyPr/>
                    <a:lstStyle/>
                    <a:p>
                      <a:r>
                        <a:rPr lang="en-US" dirty="0"/>
                        <a:t>dd//mm//</a:t>
                      </a:r>
                      <a:r>
                        <a:rPr lang="en-US" dirty="0" err="1"/>
                        <a:t>yyyy</a:t>
                      </a:r>
                      <a:endParaRPr lang="en-IN" dirty="0"/>
                    </a:p>
                  </a:txBody>
                  <a:tcPr/>
                </a:tc>
                <a:extLst>
                  <a:ext uri="{0D108BD9-81ED-4DB2-BD59-A6C34878D82A}">
                    <a16:rowId xmlns:a16="http://schemas.microsoft.com/office/drawing/2014/main" val="1986150900"/>
                  </a:ext>
                </a:extLst>
              </a:tr>
              <a:tr h="719224">
                <a:tc>
                  <a:txBody>
                    <a:bodyPr/>
                    <a:lstStyle/>
                    <a:p>
                      <a:r>
                        <a:rPr lang="en-US" dirty="0"/>
                        <a:t>Retention</a:t>
                      </a:r>
                      <a:endParaRPr lang="en-IN" dirty="0"/>
                    </a:p>
                  </a:txBody>
                  <a:tcPr/>
                </a:tc>
                <a:tc>
                  <a:txBody>
                    <a:bodyPr/>
                    <a:lstStyle/>
                    <a:p>
                      <a:r>
                        <a:rPr lang="en-US" dirty="0"/>
                        <a:t>1- Yes, 0 - No</a:t>
                      </a:r>
                      <a:endParaRPr lang="en-IN" dirty="0"/>
                    </a:p>
                  </a:txBody>
                  <a:tcPr/>
                </a:tc>
                <a:tc>
                  <a:txBody>
                    <a:bodyPr/>
                    <a:lstStyle/>
                    <a:p>
                      <a:r>
                        <a:rPr lang="en-US" dirty="0"/>
                        <a:t>Categorical</a:t>
                      </a:r>
                      <a:endParaRPr lang="en-IN" dirty="0"/>
                    </a:p>
                  </a:txBody>
                  <a:tcPr/>
                </a:tc>
                <a:extLst>
                  <a:ext uri="{0D108BD9-81ED-4DB2-BD59-A6C34878D82A}">
                    <a16:rowId xmlns:a16="http://schemas.microsoft.com/office/drawing/2014/main" val="227067327"/>
                  </a:ext>
                </a:extLst>
              </a:tr>
            </a:tbl>
          </a:graphicData>
        </a:graphic>
      </p:graphicFrame>
    </p:spTree>
    <p:extLst>
      <p:ext uri="{BB962C8B-B14F-4D97-AF65-F5344CB8AC3E}">
        <p14:creationId xmlns:p14="http://schemas.microsoft.com/office/powerpoint/2010/main" val="400852227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FB6D-56D2-085D-DAED-0A6FDEDB1FD0}"/>
              </a:ext>
            </a:extLst>
          </p:cNvPr>
          <p:cNvSpPr>
            <a:spLocks noGrp="1"/>
          </p:cNvSpPr>
          <p:nvPr>
            <p:ph type="title"/>
          </p:nvPr>
        </p:nvSpPr>
        <p:spPr/>
        <p:txBody>
          <a:bodyPr/>
          <a:lstStyle/>
          <a:p>
            <a:r>
              <a:rPr lang="en-US" dirty="0"/>
              <a:t>Data Preprocessing</a:t>
            </a:r>
            <a:endParaRPr lang="en-IN" dirty="0"/>
          </a:p>
        </p:txBody>
      </p:sp>
      <p:sp>
        <p:nvSpPr>
          <p:cNvPr id="3" name="TextBox 2">
            <a:extLst>
              <a:ext uri="{FF2B5EF4-FFF2-40B4-BE49-F238E27FC236}">
                <a16:creationId xmlns:a16="http://schemas.microsoft.com/office/drawing/2014/main" id="{9601C2FB-9823-05C3-EF51-935CB8D9F090}"/>
              </a:ext>
            </a:extLst>
          </p:cNvPr>
          <p:cNvSpPr txBox="1"/>
          <p:nvPr/>
        </p:nvSpPr>
        <p:spPr>
          <a:xfrm>
            <a:off x="680321" y="2268638"/>
            <a:ext cx="10026261" cy="4801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Removing the unwanted columns/fields in the dataset.</a:t>
            </a:r>
          </a:p>
          <a:p>
            <a:pPr marL="285750" indent="-285750">
              <a:lnSpc>
                <a:spcPct val="150000"/>
              </a:lnSpc>
              <a:buFont typeface="Arial" panose="020B0604020202020204" pitchFamily="34" charset="0"/>
              <a:buChar char="•"/>
            </a:pPr>
            <a:r>
              <a:rPr lang="en-US" sz="2400" dirty="0"/>
              <a:t>Checking for Null values.</a:t>
            </a:r>
          </a:p>
          <a:p>
            <a:pPr marL="285750" indent="-285750">
              <a:lnSpc>
                <a:spcPct val="150000"/>
              </a:lnSpc>
              <a:buFont typeface="Arial" panose="020B0604020202020204" pitchFamily="34" charset="0"/>
              <a:buChar char="•"/>
            </a:pPr>
            <a:r>
              <a:rPr lang="en-US" sz="2400" dirty="0"/>
              <a:t>Fill the Null values.</a:t>
            </a:r>
          </a:p>
          <a:p>
            <a:pPr marL="742950" lvl="1" indent="-285750">
              <a:lnSpc>
                <a:spcPct val="150000"/>
              </a:lnSpc>
              <a:buFont typeface="Arial" panose="020B0604020202020204" pitchFamily="34" charset="0"/>
              <a:buChar char="•"/>
            </a:pPr>
            <a:r>
              <a:rPr lang="en-US" sz="2400" dirty="0"/>
              <a:t>Data Type – Numerical – Use Mean / Median</a:t>
            </a:r>
          </a:p>
          <a:p>
            <a:pPr marL="742950" lvl="1" indent="-285750">
              <a:lnSpc>
                <a:spcPct val="150000"/>
              </a:lnSpc>
              <a:buFont typeface="Arial" panose="020B0604020202020204" pitchFamily="34" charset="0"/>
              <a:buChar char="•"/>
            </a:pPr>
            <a:r>
              <a:rPr lang="en-US" sz="2400" dirty="0"/>
              <a:t>Data Type – Text – Mode</a:t>
            </a:r>
          </a:p>
          <a:p>
            <a:pPr marL="285750" indent="-285750">
              <a:lnSpc>
                <a:spcPct val="150000"/>
              </a:lnSpc>
              <a:buFont typeface="Arial" panose="020B0604020202020204" pitchFamily="34" charset="0"/>
              <a:buChar char="•"/>
            </a:pPr>
            <a:r>
              <a:rPr lang="en-US" sz="2400" dirty="0"/>
              <a:t>Change the categorical values to numerical.</a:t>
            </a:r>
          </a:p>
          <a:p>
            <a:pPr marL="742950" lvl="1" indent="-285750">
              <a:lnSpc>
                <a:spcPct val="150000"/>
              </a:lnSpc>
              <a:buFont typeface="Arial" panose="020B0604020202020204" pitchFamily="34" charset="0"/>
              <a:buChar char="•"/>
            </a:pPr>
            <a:r>
              <a:rPr lang="en-US" sz="2400" dirty="0"/>
              <a:t>Label encoder </a:t>
            </a:r>
          </a:p>
          <a:p>
            <a:pPr marL="742950" lvl="1" indent="-285750">
              <a:lnSpc>
                <a:spcPct val="150000"/>
              </a:lnSpc>
              <a:buFont typeface="Arial" panose="020B0604020202020204" pitchFamily="34" charset="0"/>
              <a:buChar char="•"/>
            </a:pPr>
            <a:r>
              <a:rPr lang="en-US" sz="2400" dirty="0"/>
              <a:t>Word to vector</a:t>
            </a:r>
          </a:p>
          <a:p>
            <a:endParaRPr lang="en-IN" dirty="0"/>
          </a:p>
        </p:txBody>
      </p:sp>
    </p:spTree>
    <p:extLst>
      <p:ext uri="{BB962C8B-B14F-4D97-AF65-F5344CB8AC3E}">
        <p14:creationId xmlns:p14="http://schemas.microsoft.com/office/powerpoint/2010/main" val="31965122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1C5D-D747-B7A3-7083-A1FEE5F1653C}"/>
              </a:ext>
            </a:extLst>
          </p:cNvPr>
          <p:cNvSpPr>
            <a:spLocks noGrp="1"/>
          </p:cNvSpPr>
          <p:nvPr>
            <p:ph type="title"/>
          </p:nvPr>
        </p:nvSpPr>
        <p:spPr/>
        <p:txBody>
          <a:bodyPr/>
          <a:lstStyle/>
          <a:p>
            <a:r>
              <a:rPr lang="en-US" dirty="0"/>
              <a:t>Training and testing the Data into Model </a:t>
            </a:r>
            <a:endParaRPr lang="en-IN" dirty="0"/>
          </a:p>
        </p:txBody>
      </p:sp>
      <p:pic>
        <p:nvPicPr>
          <p:cNvPr id="4" name="Picture 3">
            <a:extLst>
              <a:ext uri="{FF2B5EF4-FFF2-40B4-BE49-F238E27FC236}">
                <a16:creationId xmlns:a16="http://schemas.microsoft.com/office/drawing/2014/main" id="{9D653E63-DACC-EEFD-1118-275AE327E6FE}"/>
              </a:ext>
            </a:extLst>
          </p:cNvPr>
          <p:cNvPicPr>
            <a:picLocks noChangeAspect="1"/>
          </p:cNvPicPr>
          <p:nvPr/>
        </p:nvPicPr>
        <p:blipFill>
          <a:blip r:embed="rId2"/>
          <a:stretch>
            <a:fillRect/>
          </a:stretch>
        </p:blipFill>
        <p:spPr>
          <a:xfrm>
            <a:off x="680321" y="2051746"/>
            <a:ext cx="9817917" cy="4806254"/>
          </a:xfrm>
          <a:prstGeom prst="rect">
            <a:avLst/>
          </a:prstGeom>
        </p:spPr>
      </p:pic>
    </p:spTree>
    <p:extLst>
      <p:ext uri="{BB962C8B-B14F-4D97-AF65-F5344CB8AC3E}">
        <p14:creationId xmlns:p14="http://schemas.microsoft.com/office/powerpoint/2010/main" val="34070015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D5CB-9CDF-241C-4122-475736F9BB50}"/>
              </a:ext>
            </a:extLst>
          </p:cNvPr>
          <p:cNvSpPr>
            <a:spLocks noGrp="1"/>
          </p:cNvSpPr>
          <p:nvPr>
            <p:ph type="title"/>
          </p:nvPr>
        </p:nvSpPr>
        <p:spPr/>
        <p:txBody>
          <a:bodyPr/>
          <a:lstStyle/>
          <a:p>
            <a:r>
              <a:rPr lang="en-US" dirty="0"/>
              <a:t>Choose the Machine Learning Model</a:t>
            </a:r>
            <a:endParaRPr lang="en-IN" dirty="0"/>
          </a:p>
        </p:txBody>
      </p:sp>
      <p:sp>
        <p:nvSpPr>
          <p:cNvPr id="3" name="TextBox 2">
            <a:extLst>
              <a:ext uri="{FF2B5EF4-FFF2-40B4-BE49-F238E27FC236}">
                <a16:creationId xmlns:a16="http://schemas.microsoft.com/office/drawing/2014/main" id="{42C7CF9B-C6CE-1625-5ED3-A71C5EA68510}"/>
              </a:ext>
            </a:extLst>
          </p:cNvPr>
          <p:cNvSpPr txBox="1"/>
          <p:nvPr/>
        </p:nvSpPr>
        <p:spPr>
          <a:xfrm>
            <a:off x="1122744" y="2511706"/>
            <a:ext cx="9780608" cy="2923877"/>
          </a:xfrm>
          <a:prstGeom prst="rect">
            <a:avLst/>
          </a:prstGeom>
          <a:noFill/>
        </p:spPr>
        <p:txBody>
          <a:bodyPr wrap="square" rtlCol="0">
            <a:spAutoFit/>
          </a:bodyPr>
          <a:lstStyle/>
          <a:p>
            <a:r>
              <a:rPr lang="en-US" sz="2400" dirty="0"/>
              <a:t>For the above features and the target variable we can use the following model,</a:t>
            </a:r>
          </a:p>
          <a:p>
            <a:pPr marL="285750" indent="-285750">
              <a:buFont typeface="Arial" panose="020B0604020202020204" pitchFamily="34" charset="0"/>
              <a:buChar char="•"/>
            </a:pPr>
            <a:r>
              <a:rPr lang="en-IN" sz="2400" dirty="0" err="1"/>
              <a:t>GradientBoostingClassifier</a:t>
            </a:r>
            <a:r>
              <a:rPr lang="en-IN" sz="2400" dirty="0"/>
              <a:t> – 0.794</a:t>
            </a:r>
          </a:p>
          <a:p>
            <a:pPr marL="285750" indent="-285750">
              <a:buFont typeface="Arial" panose="020B0604020202020204" pitchFamily="34" charset="0"/>
              <a:buChar char="•"/>
            </a:pPr>
            <a:r>
              <a:rPr lang="en-IN" sz="2400" dirty="0" err="1"/>
              <a:t>LogisticRegression</a:t>
            </a:r>
            <a:r>
              <a:rPr lang="en-IN" sz="2400" dirty="0"/>
              <a:t> – 0.686</a:t>
            </a:r>
          </a:p>
          <a:p>
            <a:pPr marL="285750" indent="-285750">
              <a:buFont typeface="Arial" panose="020B0604020202020204" pitchFamily="34" charset="0"/>
              <a:buChar char="•"/>
            </a:pPr>
            <a:r>
              <a:rPr lang="en-IN" sz="2400" dirty="0" err="1"/>
              <a:t>XGBClassifier</a:t>
            </a:r>
            <a:r>
              <a:rPr lang="en-IN" sz="2400" dirty="0"/>
              <a:t> – 0.8</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2400" dirty="0"/>
              <a:t>Hence here we have high accuracy in </a:t>
            </a:r>
            <a:r>
              <a:rPr lang="en-IN" sz="2400" dirty="0">
                <a:solidFill>
                  <a:srgbClr val="FFFF00"/>
                </a:solidFill>
              </a:rPr>
              <a:t>XGB Classifier.</a:t>
            </a:r>
            <a:r>
              <a:rPr lang="en-IN" dirty="0">
                <a:solidFill>
                  <a:srgbClr val="FFFF00"/>
                </a:solidFill>
              </a:rPr>
              <a:t> </a:t>
            </a:r>
          </a:p>
        </p:txBody>
      </p:sp>
    </p:spTree>
    <p:extLst>
      <p:ext uri="{BB962C8B-B14F-4D97-AF65-F5344CB8AC3E}">
        <p14:creationId xmlns:p14="http://schemas.microsoft.com/office/powerpoint/2010/main" val="4118297417"/>
      </p:ext>
    </p:extLst>
  </p:cSld>
  <p:clrMapOvr>
    <a:masterClrMapping/>
  </p:clrMapOvr>
  <p:transition spd="slow">
    <p:wipe/>
  </p:transition>
</p:sld>
</file>

<file path=ppt/theme/theme1.xml><?xml version="1.0" encoding="utf-8"?>
<a:theme xmlns:a="http://schemas.openxmlformats.org/drawingml/2006/main" name="Berli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523F6FE-7486-4386-B73D-1E0272DC7AFE}">
  <we:reference id="wa200003233" version="2.0.0.3" store="en-US" storeType="OMEX"/>
  <we:alternateReferences>
    <we:reference id="wa200003233" version="2.0.0.3" store="wa200003233" storeType="OMEX"/>
  </we:alternateReferences>
  <we:properties>
    <we:property name="backgroundColor" value="&quot;#D8F4ED&quot;"/>
    <we:property name="bookmark" value="&quot;H4sIAAAAAAAAA+1a3VPjNhD/Vxi/3Eva8Xcs3iDJ9Wg5kksYbjodHtbyOtHh2K4sU1Im/3sl2QESQgIhBynwwtiSvNr97W8/InFtRKzIE5icwBiNfeMwyy7GwC/2LKNhpPNj4BKHUIsQgmGEENkhieWqLBcsSwtj/9oQwIcozlhRQqIEysG/zhsGJEkPhuothqTAhpEjL7IUEvYvVovllOAlThsGXuVJxkGJHAgQqMReyuXyXapi/erIHYEKdokDpKIa7WOecTF7bxhF9aRVmp9TwvSGrSwVwFIpWI1FkWfa4IJHgwBs3yRNiNV4zBJRLwknnaucS3uklZNcwXIQXUJKMTK00hyLot6hlSXlWD915sYHWckp9lGL7qSCiYkU00oQ0r0IBBhTaX+PZxIdPXMwxF8OWaqHR9k/LY4Sj8jYN6eN9UocDIcchzCzuvNTNOx87bW67Y4e/lymNcbefYXP5UjB0mFS+/vWEaeVHVRr1BoBF4pS4Q/pMIW7/C7jEfLDiYa+zfjMk3ZjQfnXtXh6PuOlXP3jDgFbEoNhxiv9t0+N86maCoPQpb5r2qbnuTbKvw7dnMBfGHLgdDQ5xktM7mt7M39/aqbjGXBWBbG2bEOL66R0I8yYA+H3jKWSU22VJdTqO2oZanDvdkBN18YYfyLwlTFVe4xRydP3Bc23UsYffqCzHJ2vsmaMNsvGbxuYNkzeRZFKZMOwtEStT/xvmwB1Sq1qEbEpaQYQ2oHdpL4XkKblrK1Fq7LKtojQxlz6boypWMLWtc4vEkZlarzreWOMst/VDaTaTpmTV9sxrOazSE+jtvbaOGYSgUr2GSSlEvvpEApGP0mNphrAB8iklxdb7SHm4KhcZ6munliOEzUtGvu24zugpK0ERuCVCLOr+ZjQ0qBpu8SMfYwt4lKn6RNr86Zkt3LF4+rhttTqo5BuUh9vQNwoS0vx0VlvAHUVFDQmFD3fQ4eC71iB7ZneM2jMmRiNUTDdnx9jLF4f4YbRZ8ORVmRA5fKocwlLatRrK6l1UycK6qUrPwCRSdCd147OlXXlpRMFFJtliVGZRhyjHsr9UjEQQC8wOgT+vMTxQfbtk/1l8+GSLoFEIUWMQy9o+pYVUjOE8K3U9fUHVcCjeup/Wk2r8yKwwXJpgOCGGLgO+rvemrWxYMMUbrqgW6vst+vGlUZXrkSCJjGVG60wBN8nZoA77sqDIS5YY71dFy41tnIdNakJxAXwm6YVBiR2cP21ww51NG8mpydlIQHfQr/zjn4oLWkM3Jh46IY09tD3JZ2bXmjuCJ/n0+huEnoh6p7HacERx5A/6qTyN56V+ZbJcRfwih2RFZImdYPQI9S3PIgtsr5tPM3yE2lDtUYtOZvdBcvg+8yzsV5cH2oWZfh3iZLni3E5mE3I52+zh1WSqBKxxMyGUcFrqlgbYCJBfDxus3NbKX0BLr3r7eFszDCJDLVF98USz8PKfe/2/+h1+kfd9t7Ryd7X7snpl4G9wFCzyj7SW1UmmuFkq+B6CqbfRzIP15CmEZsZdLSg/hNOQtehrvWGMMGHv7zhVX1I+7PSVK3QruanRxLhyakqZ8tvVXaq6j4hCl6uBs8YrHk5XX41kZWiyIFiD1JcckUheQRppDy18ppC/+POzSXFdPofikWk9TgkAAA=&quot;"/>
    <we:property name="creatorSessionId" value="&quot;95cca49d-d8e4-4ba8-aa08-34d5e1a0dad5&quot;"/>
    <we:property name="creatorTenantId" value="&quot;813e6569-4e44-4d95-88a0-16a97bd5277c&quot;"/>
    <we:property name="creatorUserId" value="&quot;1003200224822632&quot;"/>
    <we:property name="datasetId" value="&quot;7c861c75-ccc8-4a49-bd97-cc271905edae&quot;"/>
    <we:property name="embedUrl" value="&quot;/reportEmbed?reportId=a84e404b-d1f6-406f-80bf-79d926eeb368&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abVPjNhD+K4y/3Je04/fYfAtJrkc5SC5huOl0mM5aXic6HNuVZUrK5L9Xkm0gISQQcpACXxhbkle7zz77gpRrLaR5FsP0BCao7WsHaXoxAXaxZ2gNLanGer2j49bg6K+T1nFXDKcZp2mSa/vXGgc2Qn5G8wJiKUEM/nne0CCO+zCSbxHEOTa0DFmeJhDTf7FcLKY4K3DW0PAqi1MGUuSQA0cp9lIsF+9ib+NXS+wIhNNLHCLh5egAs5Tx+r2h5eWTUml+TgpTG7bThANNhGA5FoaOboINDvE8MF3db0IkxyMa82pJMO1eZUzYI6ycZhKHVngJCcFQU0ozzPNqh3YaFxP11J0bH6YFIzhAJbqbcMqnQkw7Rkj2QuCgzYT9fZYKdNRMa4S/HNBEDY/Tf9oMBR6htq/PGuuVaI1GDEdQW939KRp2j/vtXqerhj8XSYWxc1/hczGS02QUV/6+dcRpaQdRGrXHwLikVPBDOEziLr5LWYjsYKqg71BWe9JsLCj/uhbPzmteitU/7hCwLTAYpazUf/vUOJ/JqcALbOLauqk7jm2i+GuRzQn8hSIDRsbTr3iJ8X1tb+bvT9U6ngGjZRAryza0uMpCN8K0ORB+T2kiONWRWUKuvqOWJgf3bgfkdGWM9gcCWxlTlccoETx9X9B8K0T84Qc6y9E5FjVjvFk2ftvAdGD6LopULBqGpSVqfeJ/2wSoUmpZi3yT+E0PAtMzm8R1PL9pWGtr0aqssi0idDATvptgwpewda3z85gSkRrvel6boOh3VQMpt5PmZOV2FMv5NFTTqKy91r5SgUAp+wziQor9dAA5JZ+ERjMF4ANkUsvzrfYQc3CUrjMQQtM3LCtsGiRyTcu1QEpbCQzHKx6kV/MxoaRB07R9PXIxMnybWE3XNzZvSnYrVzyuHm5LrQFy4Sb58QbEDdOk4B+d9QZQl0FBIp+g4zpoEXAtwzMd3XkGjRnl4wlyqvrzrxjx10e4oQ3oaKwUGRKxPOxewpIa9dpKKt3kiYJ86YkPgKcCdOu1o3NlXXnpRAH5ZlliXCQhw7CPYr+EDzmQCwwPgD0vcXyQfftkf9l8uKRL8MOAIEaB4zVdwwiIHkDwVur6+oMqYGE19T+tpuV5EZhg2MRDsAP0bAvdXW/NOpjTUQI3XdCtVebbdeNKo0tXoo+6r0s3GkEAruvrHu64K1sjXLDGeLsuXGps6TqiEx18G8Bt6kbg+ZGF668ddqijeTM5PS5yAfgW+p139I/SksbAjnwH7YBEDrquoHPTCfQd4fN8Gt1NQi9E3fM4zRniBLJHnVT+xtIi2zI57gJesiM0Ar9JbC9wfOIaDkSGv75tPE2zE2FDuUYuOavvgkXwfWbpRC2uDjXzIvi7QMHzxbgc1hPi+Vv9sEoSkSKWmNnQSnh1GWtDjAWIj8etPrcV0hfgUrveHs5GFONQk1v0XizxPKzc997gqN8dHPY6e4cne8e9k9MvQ3OBoXqZfYS3ykxU42TK4HoKpt/HIg9XkCYhrQ06XFD/CSeh61BXekMQ48Nf3vCqOqT9WWmqUmhX89MjifDkVJXR5bcqO1V1nxAFL1eDawYrXs6WX02kBc8zINiHBJdcUQgeQRJKT628plA/3NHUJsJ3tAqXFR/In/PcXGrMZv8BgNl9wVkkAAA=&quot;"/>
    <we:property name="isFiltersActionButtonVisible" value="true"/>
    <we:property name="pageDisplayName" value="&quot;Page 1&quot;"/>
    <we:property name="pageName" value="&quot;ReportSection&quot;"/>
    <we:property name="reportEmbeddedTime" value="&quot;2023-07-11T12:19:53.163Z&quot;"/>
    <we:property name="reportName" value="&quot;JEEVI&quot;"/>
    <we:property name="reportState" value="&quot;CONNECTED&quot;"/>
    <we:property name="reportUrl" value="&quot;/groups/me/reports/a84e404b-d1f6-406f-80bf-79d926eeb368/ReportSection?bookmarkGuid=7c23b5c7-7f9d-414b-9355-63971480e993&amp;bookmarkUsage=1&amp;ctid=813e6569-4e44-4d95-88a0-16a97bd5277c&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TM04033917[[fn=Berlin]]</Template>
  <TotalTime>946</TotalTime>
  <Words>904</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Trebuchet MS</vt:lpstr>
      <vt:lpstr>Berlin</vt:lpstr>
      <vt:lpstr>Analysis of Employee Retention rate</vt:lpstr>
      <vt:lpstr>Table of Contents</vt:lpstr>
      <vt:lpstr>Abstract</vt:lpstr>
      <vt:lpstr>Introduction</vt:lpstr>
      <vt:lpstr>The Dataset</vt:lpstr>
      <vt:lpstr>Attribute Description</vt:lpstr>
      <vt:lpstr>Data Preprocessing</vt:lpstr>
      <vt:lpstr>Training and testing the Data into Model </vt:lpstr>
      <vt:lpstr>Choose the Machine Learning Model</vt:lpstr>
      <vt:lpstr>GradientBoostingClassifier </vt:lpstr>
      <vt:lpstr>LogisticRegression </vt:lpstr>
      <vt:lpstr>XGB Classifier </vt:lpstr>
      <vt:lpstr>About the M.L Model(XGB Classifier)</vt:lpstr>
      <vt:lpstr>Deploy the Model</vt:lpstr>
      <vt:lpstr>Deploying the Machine Learning Model</vt:lpstr>
      <vt:lpstr>PowerPoint Presentation</vt:lpstr>
      <vt:lpstr>PowerPoint Presentation</vt:lpstr>
      <vt:lpstr>Visualization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Employee Retention rate</dc:title>
  <dc:creator>JEEVITH SRIDHAR (RA2232014010040)</dc:creator>
  <cp:lastModifiedBy>JEEVITH SRIDHAR (RA2232014010040)</cp:lastModifiedBy>
  <cp:revision>19</cp:revision>
  <dcterms:created xsi:type="dcterms:W3CDTF">2023-07-11T09:26:00Z</dcterms:created>
  <dcterms:modified xsi:type="dcterms:W3CDTF">2023-07-15T19:04:37Z</dcterms:modified>
</cp:coreProperties>
</file>