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970399" y="499744"/>
            <a:ext cx="11548112" cy="9817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sz="2400" lang="en-US"/>
              <a:t> </a:t>
            </a:r>
            <a:r>
              <a:rPr sz="2400" lang="en-US"/>
              <a:t> </a:t>
            </a:r>
            <a:r>
              <a:rPr sz="2400" lang="en-US"/>
              <a:t>P</a:t>
            </a:r>
            <a:r>
              <a:rPr sz="2400" lang="en-US"/>
              <a:t>.</a:t>
            </a:r>
            <a:r>
              <a:rPr sz="2400" lang="en-US"/>
              <a:t>J</a:t>
            </a:r>
            <a:r>
              <a:rPr sz="2400" lang="en-US"/>
              <a:t>E</a:t>
            </a:r>
            <a:r>
              <a:rPr sz="2400" lang="en-US"/>
              <a:t>E</a:t>
            </a:r>
            <a:r>
              <a:rPr sz="2400" lang="en-US"/>
              <a:t>V</a:t>
            </a:r>
            <a:r>
              <a:rPr sz="2400" lang="en-US"/>
              <a:t>I</a:t>
            </a:r>
            <a:r>
              <a:rPr sz="2400" lang="en-US"/>
              <a:t>T</a:t>
            </a:r>
            <a:r>
              <a:rPr sz="2400" lang="en-US"/>
              <a:t>H</a:t>
            </a:r>
            <a:r>
              <a:rPr sz="2400" lang="en-US"/>
              <a:t>A</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2</a:t>
            </a:r>
            <a:r>
              <a:rPr dirty="0" sz="2400" lang="en-US"/>
              <a:t>5</a:t>
            </a:r>
            <a:r>
              <a:rPr dirty="0" sz="2400" lang="en-US"/>
              <a:t>2</a:t>
            </a:r>
            <a:r>
              <a:rPr dirty="0" sz="2400" lang="en-US"/>
              <a:t>,</a:t>
            </a:r>
            <a:r>
              <a:rPr dirty="0" sz="2400" lang="en-US"/>
              <a:t> </a:t>
            </a:r>
            <a:r>
              <a:rPr dirty="0" sz="2400" lang="en-US"/>
              <a:t>asunm103unm103312200252</a:t>
            </a:r>
            <a:r>
              <a:rPr dirty="0" sz="2400" lang="en-US"/>
              <a:t>,</a:t>
            </a:r>
            <a:r>
              <a:rPr dirty="0" sz="2400" lang="en-US"/>
              <a:t> </a:t>
            </a:r>
            <a:endParaRPr dirty="0" sz="2400" lang="en-US"/>
          </a:p>
          <a:p>
            <a:r>
              <a:rPr dirty="0" sz="2400" lang="en-US"/>
              <a:t> </a:t>
            </a:r>
            <a:r>
              <a:rPr dirty="0" sz="2400" lang="en-US"/>
              <a:t> </a:t>
            </a:r>
            <a:r>
              <a:rPr dirty="0" sz="2400" lang="en-US"/>
              <a:t> </a:t>
            </a:r>
            <a:r>
              <a:rPr dirty="0" sz="2400" lang="en-US"/>
              <a:t> </a:t>
            </a:r>
            <a:r>
              <a:rPr dirty="0" sz="2400" lang="en-US"/>
              <a:t> </a:t>
            </a:r>
            <a:r>
              <a:rPr dirty="0" sz="2400" lang="en-US"/>
              <a:t> </a:t>
            </a:r>
            <a:r>
              <a:rPr dirty="0" sz="2400" lang="en-US"/>
              <a:t>1B909684DB28CB19FEA4F90378126BF1,</a:t>
            </a:r>
            <a:endParaRPr dirty="0" sz="2400" lang="en-US"/>
          </a:p>
          <a:p>
            <a:r>
              <a:rPr dirty="0" sz="2400" lang="en-US"/>
              <a:t>DEPARTMENT:</a:t>
            </a:r>
            <a:r>
              <a:rPr dirty="0" sz="2400" lang="en-US"/>
              <a:t> </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a:t>
            </a:r>
            <a:r>
              <a:rPr dirty="0" sz="2400" lang="en-US"/>
              <a:t>C</a:t>
            </a:r>
            <a:r>
              <a:rPr dirty="0" sz="2400" lang="en-US"/>
              <a:t>C</a:t>
            </a:r>
            <a:r>
              <a:rPr dirty="0" sz="2400" lang="en-US"/>
              <a:t>O</a:t>
            </a:r>
            <a:r>
              <a:rPr dirty="0" sz="2400" lang="en-US"/>
              <a:t>U</a:t>
            </a:r>
            <a:r>
              <a:rPr dirty="0" sz="2400" lang="en-US"/>
              <a:t>NT</a:t>
            </a:r>
            <a:r>
              <a:rPr dirty="0" sz="2400" lang="en-US"/>
              <a:t>&amp;</a:t>
            </a:r>
            <a:r>
              <a:rPr dirty="0" sz="2400" lang="en-US"/>
              <a:t>F</a:t>
            </a:r>
            <a:r>
              <a:rPr dirty="0" sz="2400" lang="en-US"/>
              <a:t>I</a:t>
            </a:r>
            <a:r>
              <a:rPr dirty="0" sz="2400" lang="en-US"/>
              <a:t>N</a:t>
            </a:r>
            <a:r>
              <a:rPr dirty="0" sz="2400" lang="en-US"/>
              <a:t>A</a:t>
            </a:r>
            <a:r>
              <a:rPr dirty="0" sz="2400" lang="en-US"/>
              <a:t>N</a:t>
            </a:r>
            <a:r>
              <a:rPr dirty="0" sz="2400" lang="en-US"/>
              <a:t>CE </a:t>
            </a:r>
            <a:r>
              <a:rPr dirty="0" sz="2400" lang="en-US"/>
              <a:t>3</a:t>
            </a:r>
            <a:r>
              <a:rPr dirty="0" sz="2400" lang="en-US"/>
              <a:t>r</a:t>
            </a:r>
            <a:r>
              <a:rPr dirty="0" sz="2400" lang="en-US"/>
              <a:t>d</a:t>
            </a:r>
            <a:r>
              <a:rPr dirty="0" sz="2400" lang="en-US"/>
              <a:t> </a:t>
            </a:r>
            <a:r>
              <a:rPr dirty="0" sz="2400" lang="en-US"/>
              <a:t>y</a:t>
            </a:r>
            <a:r>
              <a:rPr dirty="0" sz="2400" lang="en-US"/>
              <a:t>e</a:t>
            </a:r>
            <a:r>
              <a:rPr dirty="0" sz="2400" lang="en-US"/>
              <a:t>a</a:t>
            </a:r>
            <a:r>
              <a:rPr dirty="0" sz="2400" lang="en-US"/>
              <a:t>r</a:t>
            </a:r>
            <a:endParaRPr altLang="en-US" lang="zh-CN"/>
          </a:p>
          <a:p>
            <a:r>
              <a:rPr dirty="0" sz="2400" lang="en-US"/>
              <a:t>COLLEGE</a:t>
            </a:r>
            <a:r>
              <a:rPr dirty="0" sz="2400" lang="en-US"/>
              <a:t>:</a:t>
            </a:r>
            <a:r>
              <a:rPr dirty="0" sz="2400" lang="en-US"/>
              <a:t> </a:t>
            </a:r>
            <a:r>
              <a:rPr dirty="0" sz="2400" lang="en-US"/>
              <a:t> </a:t>
            </a:r>
            <a:r>
              <a:rPr dirty="0" sz="2400" lang="en-US"/>
              <a:t> </a:t>
            </a:r>
            <a:r>
              <a:rPr dirty="0" sz="2400" lang="en-US"/>
              <a:t> </a:t>
            </a:r>
            <a:r>
              <a:rPr dirty="0" sz="2400" lang="en-US"/>
              <a:t>S</a:t>
            </a:r>
            <a:r>
              <a:rPr dirty="0" sz="2400" lang="en-US"/>
              <a:t>.</a:t>
            </a:r>
            <a:r>
              <a:rPr dirty="0" sz="2400" lang="en-US"/>
              <a:t>I</a:t>
            </a:r>
            <a:r>
              <a:rPr dirty="0" sz="2400" lang="en-US"/>
              <a:t>.</a:t>
            </a:r>
            <a:r>
              <a:rPr dirty="0" sz="2400" lang="en-US"/>
              <a:t>V</a:t>
            </a:r>
            <a:r>
              <a:rPr dirty="0" sz="2400" lang="en-US"/>
              <a:t>.</a:t>
            </a:r>
            <a:r>
              <a:rPr dirty="0" sz="2400" lang="en-US"/>
              <a:t>E</a:t>
            </a:r>
            <a:r>
              <a:rPr dirty="0" sz="2400" lang="en-US"/>
              <a:t>.</a:t>
            </a:r>
            <a:r>
              <a:rPr dirty="0" sz="2400" lang="en-US"/>
              <a:t>T</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473026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250616" y="1028382"/>
            <a:ext cx="9172269" cy="5120640"/>
          </a:xfrm>
          <a:prstGeom prst="rect"/>
        </p:spPr>
        <p:txBody>
          <a:bodyPr rtlCol="0" wrap="square">
            <a:spAutoFit/>
          </a:bodyPr>
          <a:p>
            <a:r>
              <a:rPr sz="2800" lang="en-IN">
                <a:solidFill>
                  <a:srgbClr val="000000"/>
                </a:solidFill>
              </a:rPr>
              <a:t>1. Download data from Edunet.</a:t>
            </a:r>
            <a:endParaRPr sz="2800" lang="en-IN">
              <a:solidFill>
                <a:srgbClr val="000000"/>
              </a:solidFill>
            </a:endParaRPr>
          </a:p>
          <a:p>
            <a:r>
              <a:rPr sz="2800" lang="en-IN">
                <a:solidFill>
                  <a:srgbClr val="000000"/>
                </a:solidFill>
              </a:rPr>
              <a:t>2. Select the required information for preparing a pivot table:</a:t>
            </a:r>
            <a:endParaRPr sz="2800" lang="en-IN">
              <a:solidFill>
                <a:srgbClr val="000000"/>
              </a:solidFill>
            </a:endParaRPr>
          </a:p>
          <a:p>
            <a:r>
              <a:rPr sz="2800" lang="en-IN">
                <a:solidFill>
                  <a:srgbClr val="000000"/>
                </a:solidFill>
              </a:rPr>
              <a:t>Choose the desired data range and create a pivot table by selecting "Insert" and then "Pivot Table." Click "OK."</a:t>
            </a:r>
            <a:endParaRPr sz="2800" lang="en-IN">
              <a:solidFill>
                <a:srgbClr val="000000"/>
              </a:solidFill>
            </a:endParaRPr>
          </a:p>
          <a:p>
            <a:r>
              <a:rPr sz="2800" lang="en-IN">
                <a:solidFill>
                  <a:srgbClr val="000000"/>
                </a:solidFill>
              </a:rPr>
              <a:t>Drag fields into the appropriate areas in the pivot table and remove any blank fields if present.</a:t>
            </a:r>
            <a:endParaRPr sz="2800" lang="en-IN">
              <a:solidFill>
                <a:srgbClr val="000000"/>
              </a:solidFill>
            </a:endParaRPr>
          </a:p>
          <a:p>
            <a:r>
              <a:rPr sz="2800" lang="en-IN">
                <a:solidFill>
                  <a:srgbClr val="000000"/>
                </a:solidFill>
              </a:rPr>
              <a:t>*Your pivot table is now ready.</a:t>
            </a:r>
            <a:endParaRPr sz="2800" lang="en-IN">
              <a:solidFill>
                <a:srgbClr val="000000"/>
              </a:solidFill>
            </a:endParaRPr>
          </a:p>
          <a:p>
            <a:r>
              <a:rPr sz="2800" lang="en-IN">
                <a:solidFill>
                  <a:srgbClr val="000000"/>
                </a:solidFill>
              </a:rPr>
              <a:t>3. Select the completed pivot table, go to the "Insert" tab, and choose "Chart."</a:t>
            </a:r>
            <a:endParaRPr sz="2800" lang="en-IN">
              <a:solidFill>
                <a:srgbClr val="000000"/>
              </a:solidFill>
            </a:endParaRPr>
          </a:p>
          <a:p>
            <a:r>
              <a:rPr sz="2800" lang="en-US">
                <a:solidFill>
                  <a:srgbClr val="000000"/>
                </a:solidFill>
              </a:rPr>
              <a:t>*</a:t>
            </a:r>
            <a:r>
              <a:rPr sz="2800" lang="en-IN">
                <a:solidFill>
                  <a:srgbClr val="000000"/>
                </a:solidFill>
              </a:rPr>
              <a:t>Select the desired chart type and finalize the project.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89190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3709445" y="3581179"/>
            <a:ext cx="4899915" cy="3064096"/>
          </a:xfrm>
          <a:prstGeom prst="rect"/>
        </p:spPr>
      </p:pic>
      <p:pic>
        <p:nvPicPr>
          <p:cNvPr id="2097169" name=""/>
          <p:cNvPicPr>
            <a:picLocks/>
          </p:cNvPicPr>
          <p:nvPr/>
        </p:nvPicPr>
        <p:blipFill>
          <a:blip xmlns:r="http://schemas.openxmlformats.org/officeDocument/2006/relationships" r:embed="rId3"/>
          <a:stretch>
            <a:fillRect/>
          </a:stretch>
        </p:blipFill>
        <p:spPr>
          <a:xfrm rot="0">
            <a:off x="755331" y="1417526"/>
            <a:ext cx="5204480" cy="260231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755331" y="1109344"/>
            <a:ext cx="10931591" cy="4282440"/>
          </a:xfrm>
          <a:prstGeom prst="rect"/>
        </p:spPr>
        <p:txBody>
          <a:bodyPr rtlCol="0" wrap="square">
            <a:spAutoFit/>
          </a:bodyPr>
          <a:p>
            <a:r>
              <a:rPr sz="2800" lang="en-IN">
                <a:solidFill>
                  <a:srgbClr val="000000"/>
                </a:solidFill>
              </a:rPr>
              <a:t>This chart compares the distribution of three types of employment (Fixed Term, Permanent, and Temporary) across various departments, including Accounting, Business Development, Engineering, Human Resources, Legal, Marketing, Product Management, Research and Development, Sales, Services, Support, and Training. Here are some key conclusions:</a:t>
            </a:r>
            <a:endParaRPr sz="2800" lang="en-IN">
              <a:solidFill>
                <a:srgbClr val="000000"/>
              </a:solidFill>
            </a:endParaRPr>
          </a:p>
          <a:p>
            <a:r>
              <a:rPr sz="2800" lang="en-US">
                <a:solidFill>
                  <a:srgbClr val="000000"/>
                </a:solidFill>
              </a:rPr>
              <a:t>1</a:t>
            </a:r>
            <a:r>
              <a:rPr sz="2800" lang="en-US">
                <a:solidFill>
                  <a:srgbClr val="000000"/>
                </a:solidFill>
              </a:rPr>
              <a:t>.</a:t>
            </a:r>
            <a:r>
              <a:rPr sz="2800" lang="en-US">
                <a:solidFill>
                  <a:srgbClr val="000000"/>
                </a:solidFill>
              </a:rPr>
              <a:t>Permanent Positions Dominate</a:t>
            </a:r>
            <a:r>
              <a:rPr sz="2800" lang="en-US">
                <a:solidFill>
                  <a:srgbClr val="000000"/>
                </a:solidFill>
              </a:rPr>
              <a:t>.</a:t>
            </a:r>
            <a:endParaRPr sz="2800" lang="en-IN">
              <a:solidFill>
                <a:srgbClr val="000000"/>
              </a:solidFill>
            </a:endParaRPr>
          </a:p>
          <a:p>
            <a:r>
              <a:rPr sz="2800" lang="en-US">
                <a:solidFill>
                  <a:srgbClr val="000000"/>
                </a:solidFill>
              </a:rPr>
              <a:t>2</a:t>
            </a:r>
            <a:r>
              <a:rPr sz="2800" lang="en-US">
                <a:solidFill>
                  <a:srgbClr val="000000"/>
                </a:solidFill>
              </a:rPr>
              <a:t>.Fixed Term and Temporary Positions are Less Common</a:t>
            </a:r>
            <a:r>
              <a:rPr sz="2800" lang="en-US">
                <a:solidFill>
                  <a:srgbClr val="000000"/>
                </a:solidFill>
              </a:rPr>
              <a:t>.</a:t>
            </a:r>
            <a:endParaRPr sz="2800" lang="en-IN">
              <a:solidFill>
                <a:srgbClr val="000000"/>
              </a:solidFill>
            </a:endParaRPr>
          </a:p>
          <a:p>
            <a:r>
              <a:rPr sz="2800" lang="en-US">
                <a:solidFill>
                  <a:srgbClr val="000000"/>
                </a:solidFill>
              </a:rPr>
              <a:t>3</a:t>
            </a:r>
            <a:r>
              <a:rPr sz="2800" lang="en-US">
                <a:solidFill>
                  <a:srgbClr val="000000"/>
                </a:solidFill>
              </a:rPr>
              <a:t>.Departmental Variations</a:t>
            </a:r>
            <a:r>
              <a:rPr sz="2800" lang="en-US">
                <a:solidFill>
                  <a:srgbClr val="000000"/>
                </a:solidFill>
              </a:rPr>
              <a:t>.</a:t>
            </a:r>
            <a:endParaRPr sz="2800" lang="en-IN">
              <a:solidFill>
                <a:srgbClr val="000000"/>
              </a:solidFill>
            </a:endParaRPr>
          </a:p>
          <a:p>
            <a:r>
              <a:rPr sz="2800" lang="en-US">
                <a:solidFill>
                  <a:srgbClr val="000000"/>
                </a:solidFill>
              </a:rPr>
              <a:t>4</a:t>
            </a:r>
            <a:r>
              <a:rPr sz="2800" lang="en-US">
                <a:solidFill>
                  <a:srgbClr val="000000"/>
                </a:solidFill>
              </a:rPr>
              <a:t>.Low Usage of Temporary Workers</a:t>
            </a:r>
            <a:r>
              <a:rPr sz="2800" lang="en-US">
                <a:solidFill>
                  <a:srgbClr val="000000"/>
                </a:solidFill>
              </a:rPr>
              <a: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5127873"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ormance</a:t>
            </a:r>
            <a:r>
              <a:rPr b="1" dirty="0" sz="4400" lang="en-US">
                <a:solidFill>
                  <a:srgbClr val="0F0F0F"/>
                </a:solidFill>
                <a:latin typeface="Times New Roman" panose="02020603050405020304" pitchFamily="18" charset="0"/>
                <a:cs typeface="Times New Roman" panose="02020603050405020304" pitchFamily="18" charset="0"/>
              </a:rPr>
              <a:t>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3358599"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26501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dirty="0" sz="4250" lang="en-US" spc="10"/>
              <a:t>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34072" y="2019300"/>
            <a:ext cx="7154790" cy="2606041"/>
          </a:xfrm>
          <a:prstGeom prst="rect"/>
        </p:spPr>
        <p:txBody>
          <a:bodyPr rtlCol="0" wrap="square">
            <a:spAutoFit/>
          </a:bodyPr>
          <a:p>
            <a:r>
              <a:rPr sz="2800" lang="en-US">
                <a:solidFill>
                  <a:srgbClr val="000000"/>
                </a:solidFill>
              </a:rPr>
              <a:t>1</a:t>
            </a:r>
            <a:r>
              <a:rPr sz="2800" lang="en-US">
                <a:solidFill>
                  <a:srgbClr val="000000"/>
                </a:solidFill>
              </a:rPr>
              <a:t>.</a:t>
            </a:r>
            <a:r>
              <a:rPr sz="2800" lang="en-IN">
                <a:solidFill>
                  <a:srgbClr val="000000"/>
                </a:solidFill>
              </a:rPr>
              <a:t>Budgeting and Financial Planning</a:t>
            </a:r>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Fair Compensation</a:t>
            </a:r>
            <a:endParaRPr sz="2800" lang="en-IN">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Performance Evaluation</a:t>
            </a:r>
            <a:endParaRPr sz="2800" lang="en-IN">
              <a:solidFill>
                <a:srgbClr val="000000"/>
              </a:solidFill>
            </a:endParaRPr>
          </a:p>
          <a:p>
            <a:r>
              <a:rPr sz="2800" lang="en-US">
                <a:solidFill>
                  <a:srgbClr val="000000"/>
                </a:solidFill>
              </a:rPr>
              <a:t>4</a:t>
            </a:r>
            <a:r>
              <a:rPr sz="2800" lang="en-US">
                <a:solidFill>
                  <a:srgbClr val="000000"/>
                </a:solidFill>
              </a:rPr>
              <a:t>.</a:t>
            </a:r>
            <a:r>
              <a:rPr sz="2800" lang="en-US">
                <a:solidFill>
                  <a:srgbClr val="000000"/>
                </a:solidFill>
              </a:rPr>
              <a:t>Attracting Talent</a:t>
            </a:r>
            <a:endParaRPr sz="2800" lang="en-IN">
              <a:solidFill>
                <a:srgbClr val="000000"/>
              </a:solidFill>
            </a:endParaRPr>
          </a:p>
          <a:p>
            <a:r>
              <a:rPr sz="2800" lang="en-US">
                <a:solidFill>
                  <a:srgbClr val="000000"/>
                </a:solidFill>
              </a:rPr>
              <a:t>5</a:t>
            </a:r>
            <a:r>
              <a:rPr sz="2800" lang="en-US">
                <a:solidFill>
                  <a:srgbClr val="000000"/>
                </a:solidFill>
              </a:rPr>
              <a:t>.</a:t>
            </a:r>
            <a:r>
              <a:rPr sz="2800" lang="en-US">
                <a:solidFill>
                  <a:srgbClr val="000000"/>
                </a:solidFill>
              </a:rPr>
              <a:t>Internal Equity</a:t>
            </a:r>
            <a:endParaRPr sz="2800" lang="en-IN">
              <a:solidFill>
                <a:srgbClr val="000000"/>
              </a:solidFill>
            </a:endParaRPr>
          </a:p>
          <a:p>
            <a:r>
              <a:rPr sz="2800" lang="en-US">
                <a:solidFill>
                  <a:srgbClr val="000000"/>
                </a:solidFill>
              </a:rPr>
              <a:t>6</a:t>
            </a:r>
            <a:r>
              <a:rPr sz="2800" lang="en-US">
                <a:solidFill>
                  <a:srgbClr val="000000"/>
                </a:solidFill>
              </a:rPr>
              <a:t>.</a:t>
            </a:r>
            <a:r>
              <a:rPr sz="2800" lang="en-US">
                <a:solidFill>
                  <a:srgbClr val="000000"/>
                </a:solidFill>
              </a:rPr>
              <a:t>Employee Retention</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611565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523999" y="2202179"/>
            <a:ext cx="6974700" cy="3025140"/>
          </a:xfrm>
          <a:prstGeom prst="rect"/>
        </p:spPr>
        <p:txBody>
          <a:bodyPr rtlCol="0" wrap="square">
            <a:spAutoFit/>
          </a:bodyPr>
          <a:p>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l</a:t>
            </a:r>
            <a:r>
              <a:rPr sz="2800" lang="en-US">
                <a:solidFill>
                  <a:srgbClr val="000000"/>
                </a:solidFill>
              </a:rPr>
              <a:t>ysing </a:t>
            </a:r>
            <a:r>
              <a:rPr sz="2800" lang="en-US">
                <a:solidFill>
                  <a:srgbClr val="000000"/>
                </a:solidFill>
              </a:rPr>
              <a:t>the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a:t>
            </a:r>
            <a:r>
              <a:rPr sz="2800" lang="en-US">
                <a:solidFill>
                  <a:srgbClr val="000000"/>
                </a:solidFill>
              </a:rPr>
              <a:t>mance </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a:t>
            </a:r>
            <a:r>
              <a:rPr sz="2800" lang="en-US">
                <a:solidFill>
                  <a:srgbClr val="000000"/>
                </a:solidFill>
              </a:rPr>
              <a:t> </a:t>
            </a:r>
            <a:r>
              <a:rPr sz="2800" lang="en-US">
                <a:solidFill>
                  <a:srgbClr val="000000"/>
                </a:solidFill>
              </a:rPr>
              <a:t>b</a:t>
            </a:r>
            <a:r>
              <a:rPr sz="2800" lang="en-US">
                <a:solidFill>
                  <a:srgbClr val="000000"/>
                </a:solidFill>
              </a:rPr>
              <a:t>y</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s</a:t>
            </a:r>
            <a:r>
              <a:rPr sz="2800" lang="en-US">
                <a:solidFill>
                  <a:srgbClr val="000000"/>
                </a:solidFill>
              </a:rPr>
              <a:t>dering </a:t>
            </a:r>
            <a:r>
              <a:rPr sz="2800" lang="en-US">
                <a:solidFill>
                  <a:srgbClr val="000000"/>
                </a:solidFill>
              </a:rPr>
              <a:t>v</a:t>
            </a:r>
            <a:r>
              <a:rPr sz="2800" lang="en-US">
                <a:solidFill>
                  <a:srgbClr val="000000"/>
                </a:solidFill>
              </a:rPr>
              <a:t>a</a:t>
            </a:r>
            <a:r>
              <a:rPr sz="2800" lang="en-US">
                <a:solidFill>
                  <a:srgbClr val="000000"/>
                </a:solidFill>
              </a:rPr>
              <a:t>r</a:t>
            </a:r>
            <a:r>
              <a:rPr sz="2800" lang="en-US">
                <a:solidFill>
                  <a:srgbClr val="000000"/>
                </a:solidFill>
              </a:rPr>
              <a:t>i</a:t>
            </a:r>
            <a:r>
              <a:rPr sz="2800" lang="en-US">
                <a:solidFill>
                  <a:srgbClr val="000000"/>
                </a:solidFill>
              </a:rPr>
              <a:t>o</a:t>
            </a:r>
            <a:r>
              <a:rPr sz="2800" lang="en-US">
                <a:solidFill>
                  <a:srgbClr val="000000"/>
                </a:solidFill>
              </a:rPr>
              <a:t>s </a:t>
            </a:r>
            <a:r>
              <a:rPr sz="2800" lang="en-US">
                <a:solidFill>
                  <a:srgbClr val="000000"/>
                </a:solidFill>
              </a:rPr>
              <a:t>f</a:t>
            </a:r>
            <a:r>
              <a:rPr sz="2800" lang="en-US">
                <a:solidFill>
                  <a:srgbClr val="000000"/>
                </a:solidFill>
              </a:rPr>
              <a:t>a</a:t>
            </a:r>
            <a:r>
              <a:rPr sz="2800" lang="en-US">
                <a:solidFill>
                  <a:srgbClr val="000000"/>
                </a:solidFill>
              </a:rPr>
              <a:t>ctors </a:t>
            </a:r>
            <a:r>
              <a:rPr sz="2800" lang="en-US">
                <a:solidFill>
                  <a:srgbClr val="000000"/>
                </a:solidFill>
              </a:rPr>
              <a:t>l</a:t>
            </a:r>
            <a:r>
              <a:rPr sz="2800" lang="en-US">
                <a:solidFill>
                  <a:srgbClr val="000000"/>
                </a:solidFill>
              </a:rPr>
              <a:t>i</a:t>
            </a:r>
            <a:r>
              <a:rPr sz="2800" lang="en-US">
                <a:solidFill>
                  <a:srgbClr val="000000"/>
                </a:solidFill>
              </a:rPr>
              <a:t>k</a:t>
            </a:r>
            <a:r>
              <a:rPr sz="2800" lang="en-US">
                <a:solidFill>
                  <a:srgbClr val="000000"/>
                </a:solidFill>
              </a:rPr>
              <a:t>e</a:t>
            </a:r>
            <a:r>
              <a:rPr sz="2800" lang="en-US">
                <a:solidFill>
                  <a:srgbClr val="000000"/>
                </a:solidFill>
              </a:rPr>
              <a:t> </a:t>
            </a:r>
            <a:r>
              <a:rPr sz="2800" lang="en-US">
                <a:solidFill>
                  <a:srgbClr val="000000"/>
                </a:solidFill>
              </a:rPr>
              <a:t>a</a:t>
            </a:r>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a</a:t>
            </a:r>
            <a:r>
              <a:rPr sz="2800" lang="en-US">
                <a:solidFill>
                  <a:srgbClr val="000000"/>
                </a:solidFill>
              </a:rPr>
              <a:t>,</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a:t>
            </a:r>
            <a:r>
              <a:rPr sz="2800" lang="en-US">
                <a:solidFill>
                  <a:srgbClr val="000000"/>
                </a:solidFill>
              </a:rPr>
              <a:t>rmance</a:t>
            </a:r>
            <a:r>
              <a:rPr sz="2800" lang="en-US">
                <a:solidFill>
                  <a:srgbClr val="000000"/>
                </a:solidFill>
              </a:rPr>
              <a:t>,</a:t>
            </a:r>
            <a:r>
              <a:rPr sz="2800" lang="en-US">
                <a:solidFill>
                  <a:srgbClr val="000000"/>
                </a:solidFill>
              </a:rPr>
              <a:t>r</a:t>
            </a:r>
            <a:r>
              <a:rPr sz="2800" lang="en-US">
                <a:solidFill>
                  <a:srgbClr val="000000"/>
                </a:solidFill>
              </a:rPr>
              <a:t>a</a:t>
            </a:r>
            <a:r>
              <a:rPr sz="2800" lang="en-US">
                <a:solidFill>
                  <a:srgbClr val="000000"/>
                </a:solidFill>
              </a:rPr>
              <a:t>t</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a:t>
            </a:r>
            <a:r>
              <a:rPr sz="2800" lang="en-US">
                <a:solidFill>
                  <a:srgbClr val="000000"/>
                </a:solidFill>
              </a:rPr>
              <a:t>a</a:t>
            </a:r>
            <a:r>
              <a:rPr sz="2800" lang="en-US">
                <a:solidFill>
                  <a:srgbClr val="000000"/>
                </a:solidFill>
              </a:rPr>
              <a:t>c</a:t>
            </a:r>
            <a:r>
              <a:rPr sz="2800" lang="en-US">
                <a:solidFill>
                  <a:srgbClr val="000000"/>
                </a:solidFill>
              </a:rPr>
              <a:t>h</a:t>
            </a:r>
            <a:r>
              <a:rPr sz="2800" lang="en-US">
                <a:solidFill>
                  <a:srgbClr val="000000"/>
                </a:solidFill>
              </a:rPr>
              <a:t>ievements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o</a:t>
            </a:r>
            <a:r>
              <a:rPr sz="2800" lang="en-US">
                <a:solidFill>
                  <a:srgbClr val="000000"/>
                </a:solidFill>
              </a:rPr>
              <a:t>r</a:t>
            </a:r>
            <a:r>
              <a:rPr sz="2800" lang="en-US">
                <a:solidFill>
                  <a:srgbClr val="000000"/>
                </a:solidFill>
              </a:rPr>
              <a:t>d</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i</a:t>
            </a:r>
            <a:r>
              <a:rPr sz="2800" lang="en-US">
                <a:solidFill>
                  <a:srgbClr val="000000"/>
                </a:solidFill>
              </a:rPr>
              <a:t>d</a:t>
            </a:r>
            <a:r>
              <a:rPr sz="2800" lang="en-US">
                <a:solidFill>
                  <a:srgbClr val="000000"/>
                </a:solidFill>
              </a:rPr>
              <a:t>e</a:t>
            </a:r>
            <a:r>
              <a:rPr sz="2800" lang="en-US">
                <a:solidFill>
                  <a:srgbClr val="000000"/>
                </a:solidFill>
              </a:rPr>
              <a:t>n</a:t>
            </a:r>
            <a:r>
              <a:rPr sz="2800" lang="en-US">
                <a:solidFill>
                  <a:srgbClr val="000000"/>
                </a:solidFill>
              </a:rPr>
              <a:t>tify </a:t>
            </a:r>
            <a:r>
              <a:rPr sz="2800" lang="en-US">
                <a:solidFill>
                  <a:srgbClr val="000000"/>
                </a:solidFill>
              </a:rPr>
              <a:t>the </a:t>
            </a:r>
            <a:r>
              <a:rPr sz="2800" lang="en-US">
                <a:solidFill>
                  <a:srgbClr val="000000"/>
                </a:solidFill>
              </a:rPr>
              <a:t>t</a:t>
            </a:r>
            <a:r>
              <a:rPr sz="2800" lang="en-US">
                <a:solidFill>
                  <a:srgbClr val="000000"/>
                </a:solidFill>
              </a:rPr>
              <a:t>r</a:t>
            </a: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s</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p</a:t>
            </a:r>
            <a:r>
              <a:rPr sz="2800" lang="en-US">
                <a:solidFill>
                  <a:srgbClr val="000000"/>
                </a:solidFill>
              </a:rPr>
              <a:t>a</a:t>
            </a:r>
            <a:r>
              <a:rPr sz="2800" lang="en-US">
                <a:solidFill>
                  <a:srgbClr val="000000"/>
                </a:solidFill>
              </a:rPr>
              <a:t>t</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ns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d</a:t>
            </a:r>
            <a:r>
              <a:rPr sz="2800" lang="en-US">
                <a:solidFill>
                  <a:srgbClr val="000000"/>
                </a:solidFill>
              </a:rPr>
              <a:t>ifferent </a:t>
            </a:r>
            <a:r>
              <a:rPr sz="2800" lang="en-US">
                <a:solidFill>
                  <a:srgbClr val="000000"/>
                </a:solidFill>
              </a:rPr>
              <a:t>c</a:t>
            </a:r>
            <a:r>
              <a:rPr sz="2800" lang="en-US">
                <a:solidFill>
                  <a:srgbClr val="000000"/>
                </a:solidFill>
              </a:rPr>
              <a:t>a</a:t>
            </a:r>
            <a:r>
              <a:rPr sz="2800" lang="en-US">
                <a:solidFill>
                  <a:srgbClr val="000000"/>
                </a:solidFill>
              </a:rPr>
              <a:t>t</a:t>
            </a:r>
            <a:r>
              <a:rPr sz="2800" lang="en-US">
                <a:solidFill>
                  <a:srgbClr val="000000"/>
                </a:solidFill>
              </a:rPr>
              <a:t>egories </a:t>
            </a:r>
            <a:r>
              <a:rPr sz="2800" lang="en-US">
                <a:solidFill>
                  <a:srgbClr val="000000"/>
                </a:solidFill>
              </a:rPr>
              <a:t>of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oyees </a:t>
            </a:r>
            <a:r>
              <a:rPr sz="2800" lang="en-US">
                <a:solidFill>
                  <a:srgbClr val="000000"/>
                </a:solidFill>
              </a:rPr>
              <a:t>l</a:t>
            </a:r>
            <a:r>
              <a:rPr sz="2800" lang="en-US">
                <a:solidFill>
                  <a:srgbClr val="000000"/>
                </a:solidFill>
              </a:rPr>
              <a:t>i</a:t>
            </a:r>
            <a:r>
              <a:rPr sz="2800" lang="en-US">
                <a:solidFill>
                  <a:srgbClr val="000000"/>
                </a:solidFill>
              </a:rPr>
              <a:t>k</a:t>
            </a:r>
            <a:r>
              <a:rPr sz="2800" lang="en-US">
                <a:solidFill>
                  <a:srgbClr val="000000"/>
                </a:solidFill>
              </a:rPr>
              <a:t>e</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m</a:t>
            </a:r>
            <a:r>
              <a:rPr sz="2800" lang="en-US">
                <a:solidFill>
                  <a:srgbClr val="000000"/>
                </a:solidFill>
              </a:rPr>
              <a:t>a</a:t>
            </a:r>
            <a:r>
              <a:rPr sz="2800" lang="en-US">
                <a:solidFill>
                  <a:srgbClr val="000000"/>
                </a:solidFill>
              </a:rPr>
              <a:t>n</a:t>
            </a:r>
            <a:r>
              <a:rPr sz="2800" lang="en-US">
                <a:solidFill>
                  <a:srgbClr val="000000"/>
                </a:solidFill>
              </a:rPr>
              <a:t>ent</a:t>
            </a:r>
            <a:r>
              <a:rPr sz="2800" lang="en-US">
                <a:solidFill>
                  <a:srgbClr val="000000"/>
                </a:solidFill>
              </a:rPr>
              <a:t> </a:t>
            </a:r>
            <a:r>
              <a:rPr sz="2800" lang="en-US">
                <a:solidFill>
                  <a:srgbClr val="000000"/>
                </a:solidFill>
              </a:rPr>
              <a:t>s</a:t>
            </a:r>
            <a:r>
              <a:rPr sz="2800" lang="en-US">
                <a:solidFill>
                  <a:srgbClr val="000000"/>
                </a:solidFill>
              </a:rPr>
              <a:t>a</a:t>
            </a:r>
            <a:r>
              <a:rPr sz="2800" lang="en-US">
                <a:solidFill>
                  <a:srgbClr val="000000"/>
                </a:solidFill>
              </a:rPr>
              <a:t>l</a:t>
            </a:r>
            <a:r>
              <a:rPr sz="2800" lang="en-US">
                <a:solidFill>
                  <a:srgbClr val="000000"/>
                </a:solidFill>
              </a:rPr>
              <a:t>a</a:t>
            </a:r>
            <a:r>
              <a:rPr sz="2800" lang="en-US">
                <a:solidFill>
                  <a:srgbClr val="000000"/>
                </a:solidFill>
              </a:rPr>
              <a:t>r</a:t>
            </a:r>
            <a:r>
              <a:rPr sz="2800" lang="en-US">
                <a:solidFill>
                  <a:srgbClr val="000000"/>
                </a:solidFill>
              </a:rPr>
              <a:t>y</a:t>
            </a:r>
            <a:r>
              <a:rPr sz="2800" lang="en-US">
                <a:solidFill>
                  <a:srgbClr val="000000"/>
                </a:solidFill>
              </a:rPr>
              <a:t>,</a:t>
            </a:r>
            <a:r>
              <a:rPr sz="2800" lang="en-US">
                <a:solidFill>
                  <a:srgbClr val="000000"/>
                </a:solidFill>
              </a:rPr>
              <a:t>f</a:t>
            </a:r>
            <a:r>
              <a:rPr sz="2800" lang="en-US">
                <a:solidFill>
                  <a:srgbClr val="000000"/>
                </a:solidFill>
              </a:rPr>
              <a:t>i</a:t>
            </a:r>
            <a:r>
              <a:rPr sz="2800" lang="en-US">
                <a:solidFill>
                  <a:srgbClr val="000000"/>
                </a:solidFill>
              </a:rPr>
              <a:t>x</a:t>
            </a:r>
            <a:r>
              <a:rPr sz="2800" lang="en-US">
                <a:solidFill>
                  <a:srgbClr val="000000"/>
                </a:solidFill>
              </a:rPr>
              <a:t>e</a:t>
            </a:r>
            <a:r>
              <a:rPr sz="2800" lang="en-US">
                <a:solidFill>
                  <a:srgbClr val="000000"/>
                </a:solidFill>
              </a:rPr>
              <a:t>d</a:t>
            </a:r>
            <a:r>
              <a:rPr sz="2800" lang="en-US">
                <a:solidFill>
                  <a:srgbClr val="000000"/>
                </a:solidFill>
              </a:rPr>
              <a:t> </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m</a:t>
            </a:r>
            <a:r>
              <a:rPr sz="2800" lang="en-US">
                <a:solidFill>
                  <a:srgbClr val="000000"/>
                </a:solidFill>
              </a:rPr>
              <a:t> </a:t>
            </a:r>
            <a:r>
              <a:rPr sz="2800" lang="en-US">
                <a:solidFill>
                  <a:srgbClr val="000000"/>
                </a:solidFill>
              </a:rPr>
              <a:t>s</a:t>
            </a:r>
            <a:r>
              <a:rPr sz="2800" lang="en-US">
                <a:solidFill>
                  <a:srgbClr val="000000"/>
                </a:solidFill>
              </a:rPr>
              <a:t>a</a:t>
            </a:r>
            <a:r>
              <a:rPr sz="2800" lang="en-US">
                <a:solidFill>
                  <a:srgbClr val="000000"/>
                </a:solidFill>
              </a:rPr>
              <a:t>l</a:t>
            </a:r>
            <a:r>
              <a:rPr sz="2800" lang="en-US">
                <a:solidFill>
                  <a:srgbClr val="000000"/>
                </a:solidFill>
              </a:rPr>
              <a:t>a</a:t>
            </a:r>
            <a:r>
              <a:rPr sz="2800" lang="en-US">
                <a:solidFill>
                  <a:srgbClr val="000000"/>
                </a:solidFill>
              </a:rPr>
              <a:t>r</a:t>
            </a:r>
            <a:r>
              <a:rPr sz="2800" lang="en-US">
                <a:solidFill>
                  <a:srgbClr val="000000"/>
                </a:solidFill>
              </a:rPr>
              <a:t>y</a:t>
            </a:r>
            <a:r>
              <a:rPr sz="2800" lang="en-US">
                <a:solidFill>
                  <a:srgbClr val="000000"/>
                </a:solidFill>
              </a:rPr>
              <a:t>,</a:t>
            </a:r>
            <a:r>
              <a:rPr sz="2800" lang="en-US">
                <a:solidFill>
                  <a:srgbClr val="000000"/>
                </a:solidFill>
              </a:rPr>
              <a:t>t</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rary</a:t>
            </a:r>
            <a:r>
              <a:rPr sz="2800" lang="en-US">
                <a:solidFill>
                  <a:srgbClr val="000000"/>
                </a:solidFill>
              </a:rPr>
              <a:t> </a:t>
            </a:r>
            <a:r>
              <a:rPr sz="2800" lang="en-US">
                <a:solidFill>
                  <a:srgbClr val="000000"/>
                </a:solidFill>
              </a:rPr>
              <a:t>s</a:t>
            </a:r>
            <a:r>
              <a:rPr sz="2800" lang="en-US">
                <a:solidFill>
                  <a:srgbClr val="000000"/>
                </a:solidFill>
              </a:rPr>
              <a:t>a</a:t>
            </a:r>
            <a:r>
              <a:rPr sz="2800" lang="en-US">
                <a:solidFill>
                  <a:srgbClr val="000000"/>
                </a:solidFill>
              </a:rPr>
              <a:t>l</a:t>
            </a:r>
            <a:r>
              <a:rPr sz="2800" lang="en-US">
                <a:solidFill>
                  <a:srgbClr val="000000"/>
                </a:solidFill>
              </a:rPr>
              <a:t>a</a:t>
            </a:r>
            <a:r>
              <a:rPr sz="2800" lang="en-US">
                <a:solidFill>
                  <a:srgbClr val="000000"/>
                </a:solidFill>
              </a:rPr>
              <a:t>r</a:t>
            </a:r>
            <a:r>
              <a:rPr sz="2800" lang="en-US">
                <a:solidFill>
                  <a:srgbClr val="000000"/>
                </a:solidFill>
              </a:rPr>
              <a:t>y</a:t>
            </a:r>
            <a:r>
              <a:rPr sz="2800" lang="en-US">
                <a:solidFill>
                  <a:srgbClr val="000000"/>
                </a:solidFill>
              </a:rPr>
              <a:t>.</a:t>
            </a:r>
            <a:r>
              <a:rPr sz="2800" lang="en-US">
                <a:solidFill>
                  <a:srgbClr val="000000"/>
                </a:solidFill>
              </a:rPr>
              <a:t> </a:t>
            </a:r>
            <a:r>
              <a:rPr sz="2800" lang="en-US">
                <a:solidFill>
                  <a:srgbClr val="000000"/>
                </a:solidFill>
              </a:rPr>
              <a:t> </a:t>
            </a:r>
            <a:r>
              <a:rPr sz="2800" lang="en-US">
                <a:solidFill>
                  <a:srgbClr val="000000"/>
                </a:solidFill>
              </a:rPr>
              <a:t>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619124" y="2019299"/>
            <a:ext cx="6397550" cy="3444240"/>
          </a:xfrm>
          <a:prstGeom prst="rect"/>
        </p:spPr>
        <p:txBody>
          <a:bodyPr rtlCol="0" wrap="square">
            <a:spAutoFit/>
          </a:bodyPr>
          <a:p>
            <a:r>
              <a:rPr sz="2800" lang="en-US">
                <a:solidFill>
                  <a:srgbClr val="000000"/>
                </a:solidFill>
              </a:rPr>
              <a:t>1</a:t>
            </a:r>
            <a:r>
              <a:rPr sz="2800" lang="en-US">
                <a:solidFill>
                  <a:srgbClr val="000000"/>
                </a:solidFill>
              </a:rPr>
              <a:t>.</a:t>
            </a:r>
            <a:r>
              <a:rPr sz="2800" lang="en-IN">
                <a:solidFill>
                  <a:srgbClr val="000000"/>
                </a:solidFill>
              </a:rPr>
              <a:t>Employee </a:t>
            </a:r>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a:t>
            </a:r>
            <a:r>
              <a:rPr sz="2800" lang="en-US">
                <a:solidFill>
                  <a:srgbClr val="000000"/>
                </a:solidFill>
              </a:rPr>
              <a:t>r</a:t>
            </a:r>
            <a:endParaRPr sz="2800" lang="en-IN">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M</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g</a:t>
            </a:r>
            <a:r>
              <a:rPr sz="2800" lang="en-US">
                <a:solidFill>
                  <a:srgbClr val="000000"/>
                </a:solidFill>
              </a:rPr>
              <a:t>e</a:t>
            </a:r>
            <a:r>
              <a:rPr sz="2800" lang="en-US">
                <a:solidFill>
                  <a:srgbClr val="000000"/>
                </a:solidFill>
              </a:rPr>
              <a:t>r</a:t>
            </a:r>
            <a:endParaRPr sz="2800" lang="en-IN">
              <a:solidFill>
                <a:srgbClr val="000000"/>
              </a:solidFill>
            </a:endParaRPr>
          </a:p>
          <a:p>
            <a:r>
              <a:rPr sz="2800" lang="en-US">
                <a:solidFill>
                  <a:srgbClr val="000000"/>
                </a:solidFill>
              </a:rPr>
              <a:t>4</a:t>
            </a:r>
            <a:r>
              <a:rPr sz="2800" lang="en-US">
                <a:solidFill>
                  <a:srgbClr val="000000"/>
                </a:solidFill>
              </a:rPr>
              <a:t>.</a:t>
            </a:r>
            <a:r>
              <a:rPr sz="2800" lang="en-US">
                <a:solidFill>
                  <a:srgbClr val="000000"/>
                </a:solidFill>
              </a:rPr>
              <a:t>Human Resources (HR) </a:t>
            </a:r>
            <a:endParaRPr sz="2800" lang="en-IN">
              <a:solidFill>
                <a:srgbClr val="000000"/>
              </a:solidFill>
            </a:endParaRPr>
          </a:p>
          <a:p>
            <a:r>
              <a:rPr sz="2800" lang="en-US">
                <a:solidFill>
                  <a:srgbClr val="000000"/>
                </a:solidFill>
              </a:rPr>
              <a:t>5</a:t>
            </a:r>
            <a:r>
              <a:rPr sz="2800" lang="en-US">
                <a:solidFill>
                  <a:srgbClr val="000000"/>
                </a:solidFill>
              </a:rPr>
              <a:t>.</a:t>
            </a:r>
            <a:r>
              <a:rPr sz="2800" lang="en-US">
                <a:solidFill>
                  <a:srgbClr val="000000"/>
                </a:solidFill>
              </a:rPr>
              <a:t>Finance Department</a:t>
            </a:r>
            <a:endParaRPr sz="2800" lang="en-IN">
              <a:solidFill>
                <a:srgbClr val="000000"/>
              </a:solidFill>
            </a:endParaRPr>
          </a:p>
          <a:p>
            <a:r>
              <a:rPr sz="2800" lang="en-US">
                <a:solidFill>
                  <a:srgbClr val="000000"/>
                </a:solidFill>
              </a:rPr>
              <a:t>6</a:t>
            </a:r>
            <a:r>
              <a:rPr sz="2800" lang="en-US">
                <a:solidFill>
                  <a:srgbClr val="000000"/>
                </a:solidFill>
              </a:rPr>
              <a:t>.</a:t>
            </a:r>
            <a:r>
              <a:rPr sz="2800" lang="en-US">
                <a:solidFill>
                  <a:srgbClr val="000000"/>
                </a:solidFill>
              </a:rPr>
              <a:t>External Auditors or Consultants</a:t>
            </a:r>
            <a:endParaRPr sz="2800" lang="en-IN">
              <a:solidFill>
                <a:srgbClr val="000000"/>
              </a:solidFill>
            </a:endParaRPr>
          </a:p>
          <a:p>
            <a:r>
              <a:rPr sz="2800" lang="en-US">
                <a:solidFill>
                  <a:srgbClr val="000000"/>
                </a:solidFill>
              </a:rPr>
              <a:t>7</a:t>
            </a:r>
            <a:r>
              <a:rPr sz="2800" lang="en-US">
                <a:solidFill>
                  <a:srgbClr val="000000"/>
                </a:solidFill>
              </a:rPr>
              <a:t>.</a:t>
            </a:r>
            <a:r>
              <a:rPr sz="2800" lang="en-US">
                <a:solidFill>
                  <a:srgbClr val="000000"/>
                </a:solidFill>
              </a:rPr>
              <a:t>Recruitment Teams</a:t>
            </a:r>
            <a:endParaRPr sz="2800" lang="en-IN">
              <a:solidFill>
                <a:srgbClr val="000000"/>
              </a:solidFill>
            </a:endParaRPr>
          </a:p>
          <a:p>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69765" y="458582"/>
            <a:ext cx="10783652"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3192118" y="1346835"/>
            <a:ext cx="8088801" cy="51206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P</a:t>
            </a:r>
            <a:r>
              <a:rPr sz="2800" lang="en-US">
                <a:solidFill>
                  <a:srgbClr val="000000"/>
                </a:solidFill>
              </a:rPr>
              <a:t>I</a:t>
            </a:r>
            <a:r>
              <a:rPr sz="2800" lang="en-US">
                <a:solidFill>
                  <a:srgbClr val="000000"/>
                </a:solidFill>
              </a:rPr>
              <a:t>V</a:t>
            </a:r>
            <a:r>
              <a:rPr sz="2800" lang="en-US">
                <a:solidFill>
                  <a:srgbClr val="000000"/>
                </a:solidFill>
              </a:rPr>
              <a:t>O</a:t>
            </a:r>
            <a:r>
              <a:rPr sz="2800" lang="en-US">
                <a:solidFill>
                  <a:srgbClr val="000000"/>
                </a:solidFill>
              </a:rPr>
              <a:t>T</a:t>
            </a:r>
            <a:r>
              <a:rPr sz="2800" lang="en-US">
                <a:solidFill>
                  <a:srgbClr val="000000"/>
                </a:solidFill>
              </a:rPr>
              <a:t> </a:t>
            </a:r>
            <a:r>
              <a:rPr sz="2800" lang="en-US">
                <a:solidFill>
                  <a:srgbClr val="000000"/>
                </a:solidFill>
              </a:rPr>
              <a:t>T</a:t>
            </a:r>
            <a:r>
              <a:rPr sz="2800" lang="en-US">
                <a:solidFill>
                  <a:srgbClr val="000000"/>
                </a:solidFill>
              </a:rPr>
              <a:t>ABLE </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Pivot tables are used for data analysis in organizations because they allow you to quickly summarize, organize, and analyze large datasets.</a:t>
            </a:r>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G</a:t>
            </a:r>
            <a:r>
              <a:rPr sz="2800" lang="en-US">
                <a:solidFill>
                  <a:srgbClr val="000000"/>
                </a:solidFill>
              </a:rPr>
              <a:t>R</a:t>
            </a:r>
            <a:r>
              <a:rPr sz="2800" lang="en-US">
                <a:solidFill>
                  <a:srgbClr val="000000"/>
                </a:solidFill>
              </a:rPr>
              <a:t>A</a:t>
            </a:r>
            <a:r>
              <a:rPr sz="2800" lang="en-US">
                <a:solidFill>
                  <a:srgbClr val="000000"/>
                </a:solidFill>
              </a:rPr>
              <a:t>P</a:t>
            </a:r>
            <a:r>
              <a:rPr sz="2800" lang="en-US">
                <a:solidFill>
                  <a:srgbClr val="000000"/>
                </a:solidFill>
              </a:rPr>
              <a:t>H</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t>
            </a:r>
            <a:r>
              <a:rPr sz="2800" lang="en-US">
                <a:solidFill>
                  <a:srgbClr val="000000"/>
                </a:solidFill>
              </a:rPr>
              <a:t>Graphs are used for analysis in organizations because they provide a clear and structured way to represent relationships, dependencies, and hierarchies between different entities, such as employees, departments, tasks, or resources.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755332" y="1587923"/>
            <a:ext cx="9129484" cy="4282439"/>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D</a:t>
            </a:r>
            <a:r>
              <a:rPr sz="2800" lang="en-US">
                <a:solidFill>
                  <a:srgbClr val="000000"/>
                </a:solidFill>
              </a:rPr>
              <a:t>o</a:t>
            </a:r>
            <a:r>
              <a:rPr sz="2800" lang="en-US">
                <a:solidFill>
                  <a:srgbClr val="000000"/>
                </a:solidFill>
              </a:rPr>
              <a:t>w</a:t>
            </a:r>
            <a:r>
              <a:rPr sz="2800" lang="en-US">
                <a:solidFill>
                  <a:srgbClr val="000000"/>
                </a:solidFill>
              </a:rPr>
              <a:t>n</a:t>
            </a:r>
            <a:r>
              <a:rPr sz="2800" lang="en-US">
                <a:solidFill>
                  <a:srgbClr val="000000"/>
                </a:solidFill>
              </a:rPr>
              <a:t>l</a:t>
            </a:r>
            <a:r>
              <a:rPr sz="2800" lang="en-US">
                <a:solidFill>
                  <a:srgbClr val="000000"/>
                </a:solidFill>
              </a:rPr>
              <a:t>o</a:t>
            </a:r>
            <a:r>
              <a:rPr sz="2800" lang="en-US">
                <a:solidFill>
                  <a:srgbClr val="000000"/>
                </a:solidFill>
              </a:rPr>
              <a:t>a</a:t>
            </a:r>
            <a:r>
              <a:rPr sz="2800" lang="en-US">
                <a:solidFill>
                  <a:srgbClr val="000000"/>
                </a:solidFill>
              </a:rPr>
              <a:t>d</a:t>
            </a:r>
            <a:r>
              <a:rPr sz="2800" lang="en-US">
                <a:solidFill>
                  <a:srgbClr val="000000"/>
                </a:solidFill>
              </a:rPr>
              <a:t> </a:t>
            </a:r>
            <a:r>
              <a:rPr sz="2800" lang="en-US">
                <a:solidFill>
                  <a:srgbClr val="000000"/>
                </a:solidFill>
              </a:rPr>
              <a:t>f</a:t>
            </a:r>
            <a:r>
              <a:rPr sz="2800" lang="en-US">
                <a:solidFill>
                  <a:srgbClr val="000000"/>
                </a:solidFill>
              </a:rPr>
              <a:t>r</a:t>
            </a:r>
            <a:r>
              <a:rPr sz="2800" lang="en-US">
                <a:solidFill>
                  <a:srgbClr val="000000"/>
                </a:solidFill>
              </a:rPr>
              <a:t>o</a:t>
            </a:r>
            <a:r>
              <a:rPr sz="2800" lang="en-US">
                <a:solidFill>
                  <a:srgbClr val="000000"/>
                </a:solidFill>
              </a:rPr>
              <a:t>m</a:t>
            </a:r>
            <a:r>
              <a:rPr sz="2800" lang="en-US">
                <a:solidFill>
                  <a:srgbClr val="000000"/>
                </a:solidFill>
              </a:rPr>
              <a:t> </a:t>
            </a:r>
            <a:r>
              <a:rPr sz="2800" lang="en-US">
                <a:solidFill>
                  <a:srgbClr val="000000"/>
                </a:solidFill>
              </a:rPr>
              <a:t>E</a:t>
            </a:r>
            <a:r>
              <a:rPr sz="2800" lang="en-US">
                <a:solidFill>
                  <a:srgbClr val="000000"/>
                </a:solidFill>
              </a:rPr>
              <a:t>d</a:t>
            </a:r>
            <a:r>
              <a:rPr sz="2800" lang="en-US">
                <a:solidFill>
                  <a:srgbClr val="000000"/>
                </a:solidFill>
              </a:rPr>
              <a:t>u</a:t>
            </a:r>
            <a:r>
              <a:rPr sz="2800" lang="en-US">
                <a:solidFill>
                  <a:srgbClr val="000000"/>
                </a:solidFill>
              </a:rPr>
              <a:t>n</a:t>
            </a:r>
            <a:r>
              <a:rPr sz="2800" lang="en-US">
                <a:solidFill>
                  <a:srgbClr val="000000"/>
                </a:solidFill>
              </a:rPr>
              <a:t>e</a:t>
            </a:r>
            <a:r>
              <a:rPr sz="2800" lang="en-US">
                <a:solidFill>
                  <a:srgbClr val="000000"/>
                </a:solidFill>
              </a:rPr>
              <a:t>t</a:t>
            </a:r>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t</a:t>
            </a:r>
            <a:r>
              <a:rPr sz="2800" lang="en-US">
                <a:solidFill>
                  <a:srgbClr val="000000"/>
                </a:solidFill>
              </a:rPr>
              <a:t>o</a:t>
            </a:r>
            <a:r>
              <a:rPr sz="2800" lang="en-US">
                <a:solidFill>
                  <a:srgbClr val="000000"/>
                </a:solidFill>
              </a:rPr>
              <a:t>t</a:t>
            </a:r>
            <a:r>
              <a:rPr sz="2800" lang="en-US">
                <a:solidFill>
                  <a:srgbClr val="000000"/>
                </a:solidFill>
              </a:rPr>
              <a:t>a</a:t>
            </a:r>
            <a:r>
              <a:rPr sz="2800" lang="en-US">
                <a:solidFill>
                  <a:srgbClr val="000000"/>
                </a:solidFill>
              </a:rPr>
              <a:t>l</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 </a:t>
            </a:r>
            <a:r>
              <a:rPr sz="2800" lang="en-US">
                <a:solidFill>
                  <a:srgbClr val="000000"/>
                </a:solidFill>
              </a:rPr>
              <a:t>9</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6</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ure</a:t>
            </a:r>
            <a:r>
              <a:rPr sz="2800" lang="en-US">
                <a:solidFill>
                  <a:srgbClr val="000000"/>
                </a:solidFill>
              </a:rPr>
              <a:t>s</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s</a:t>
            </a:r>
            <a:r>
              <a:rPr sz="2800" lang="en-US">
                <a:solidFill>
                  <a:srgbClr val="000000"/>
                </a:solidFill>
              </a:rPr>
              <a:t>i</a:t>
            </a:r>
            <a:r>
              <a:rPr sz="2800" lang="en-US">
                <a:solidFill>
                  <a:srgbClr val="000000"/>
                </a:solidFill>
              </a:rPr>
              <a:t>dere</a:t>
            </a:r>
            <a:r>
              <a:rPr sz="2800" lang="en-US">
                <a:solidFill>
                  <a:srgbClr val="000000"/>
                </a:solidFill>
              </a:rPr>
              <a:t>d</a:t>
            </a:r>
            <a:endParaRPr sz="2800" lang="en-IN">
              <a:solidFill>
                <a:srgbClr val="000000"/>
              </a:solidFill>
            </a:endParaRPr>
          </a:p>
          <a:p>
            <a:r>
              <a:rPr sz="2800" lang="en-US">
                <a:solidFill>
                  <a:srgbClr val="000000"/>
                </a:solidFill>
              </a:rPr>
              <a:t> </a:t>
            </a:r>
            <a:r>
              <a:rPr sz="2800" lang="en-US">
                <a:solidFill>
                  <a:srgbClr val="000000"/>
                </a:solidFill>
              </a:rPr>
              <a:t>*</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I</a:t>
            </a:r>
            <a:r>
              <a:rPr sz="2800" lang="en-US">
                <a:solidFill>
                  <a:srgbClr val="000000"/>
                </a:solidFill>
              </a:rPr>
              <a:t>D</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a</a:t>
            </a:r>
            <a:r>
              <a:rPr sz="2800" lang="en-US">
                <a:solidFill>
                  <a:srgbClr val="000000"/>
                </a:solidFill>
              </a:rPr>
              <a:t>l</a:t>
            </a:r>
            <a:r>
              <a:rPr sz="2800" lang="en-US">
                <a:solidFill>
                  <a:srgbClr val="000000"/>
                </a:solidFill>
              </a:rPr>
              <a:t>p</a:t>
            </a:r>
            <a:r>
              <a:rPr sz="2800" lang="en-US">
                <a:solidFill>
                  <a:srgbClr val="000000"/>
                </a:solidFill>
              </a:rPr>
              <a:t>h</a:t>
            </a:r>
            <a:r>
              <a:rPr sz="2800" lang="en-US">
                <a:solidFill>
                  <a:srgbClr val="000000"/>
                </a:solidFill>
              </a:rPr>
              <a:t>a</a:t>
            </a:r>
            <a:r>
              <a:rPr sz="2800" lang="en-US">
                <a:solidFill>
                  <a:srgbClr val="000000"/>
                </a:solidFill>
              </a:rPr>
              <a:t>bet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n</a:t>
            </a:r>
            <a:r>
              <a:rPr sz="2800" lang="en-US">
                <a:solidFill>
                  <a:srgbClr val="000000"/>
                </a:solidFill>
              </a:rPr>
              <a:t>u</a:t>
            </a:r>
            <a:r>
              <a:rPr sz="2800" lang="en-US">
                <a:solidFill>
                  <a:srgbClr val="000000"/>
                </a:solidFill>
              </a:rPr>
              <a:t>m</a:t>
            </a:r>
            <a:r>
              <a:rPr sz="2800" lang="en-US">
                <a:solidFill>
                  <a:srgbClr val="000000"/>
                </a:solidFill>
              </a:rPr>
              <a:t>erical</a:t>
            </a:r>
            <a:endParaRPr sz="2800" lang="en-IN">
              <a:solidFill>
                <a:srgbClr val="000000"/>
              </a:solidFill>
            </a:endParaRPr>
          </a:p>
          <a:p>
            <a:r>
              <a:rPr sz="2800" lang="en-US">
                <a:solidFill>
                  <a:srgbClr val="000000"/>
                </a:solidFill>
              </a:rPr>
              <a:t> </a:t>
            </a:r>
            <a:r>
              <a:rPr sz="2800" lang="en-US">
                <a:solidFill>
                  <a:srgbClr val="000000"/>
                </a:solidFill>
              </a:rPr>
              <a:t>*</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a:t>
            </a:r>
            <a:r>
              <a:rPr sz="2800" lang="en-US">
                <a:solidFill>
                  <a:srgbClr val="000000"/>
                </a:solidFill>
              </a:rPr>
              <a:t>yee </a:t>
            </a:r>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t</a:t>
            </a:r>
            <a:r>
              <a:rPr sz="2800" lang="en-US">
                <a:solidFill>
                  <a:srgbClr val="000000"/>
                </a:solidFill>
              </a:rPr>
              <a:t>e</a:t>
            </a:r>
            <a:r>
              <a:rPr sz="2800" lang="en-US">
                <a:solidFill>
                  <a:srgbClr val="000000"/>
                </a:solidFill>
              </a:rPr>
              <a:t>x</a:t>
            </a:r>
            <a:r>
              <a:rPr sz="2800" lang="en-US">
                <a:solidFill>
                  <a:srgbClr val="000000"/>
                </a:solidFill>
              </a:rPr>
              <a:t>t</a:t>
            </a:r>
            <a:endParaRPr sz="2800" lang="en-IN">
              <a:solidFill>
                <a:srgbClr val="000000"/>
              </a:solidFill>
            </a:endParaRPr>
          </a:p>
          <a:p>
            <a:r>
              <a:rPr sz="2800" lang="en-US">
                <a:solidFill>
                  <a:srgbClr val="000000"/>
                </a:solidFill>
              </a:rPr>
              <a:t> </a:t>
            </a:r>
            <a:r>
              <a:rPr sz="2800" lang="en-US">
                <a:solidFill>
                  <a:srgbClr val="000000"/>
                </a:solidFill>
              </a:rPr>
              <a:t>*</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t</a:t>
            </a:r>
            <a:r>
              <a:rPr sz="2800" lang="en-US">
                <a:solidFill>
                  <a:srgbClr val="000000"/>
                </a:solidFill>
              </a:rPr>
              <a:t>e</a:t>
            </a:r>
            <a:r>
              <a:rPr sz="2800" lang="en-US">
                <a:solidFill>
                  <a:srgbClr val="000000"/>
                </a:solidFill>
              </a:rPr>
              <a:t>x</a:t>
            </a:r>
            <a:r>
              <a:rPr sz="2800" lang="en-US">
                <a:solidFill>
                  <a:srgbClr val="000000"/>
                </a:solidFill>
              </a:rPr>
              <a:t>t</a:t>
            </a:r>
            <a:r>
              <a:rPr sz="2800" lang="en-US">
                <a:solidFill>
                  <a:srgbClr val="000000"/>
                </a:solidFill>
              </a:rPr>
              <a:t> </a:t>
            </a:r>
            <a:r>
              <a:rPr sz="2800" lang="en-US">
                <a:solidFill>
                  <a:srgbClr val="000000"/>
                </a:solidFill>
              </a:rPr>
              <a:t>(</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e</a:t>
            </a:r>
            <a:r>
              <a:rPr sz="2800" lang="en-US">
                <a:solidFill>
                  <a:srgbClr val="000000"/>
                </a:solidFill>
              </a:rPr>
              <a:t>,</a:t>
            </a:r>
            <a:r>
              <a:rPr sz="2800" lang="en-US">
                <a:solidFill>
                  <a:srgbClr val="000000"/>
                </a:solidFill>
              </a:rPr>
              <a:t>F</a:t>
            </a:r>
            <a:r>
              <a:rPr sz="2800" lang="en-US">
                <a:solidFill>
                  <a:srgbClr val="000000"/>
                </a:solidFill>
              </a:rPr>
              <a:t>e</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e</a:t>
            </a:r>
            <a:r>
              <a:rPr sz="2800" lang="en-US">
                <a:solidFill>
                  <a:srgbClr val="000000"/>
                </a:solidFill>
              </a:rPr>
              <a:t>)</a:t>
            </a:r>
            <a:endParaRPr sz="2800" lang="en-IN">
              <a:solidFill>
                <a:srgbClr val="000000"/>
              </a:solidFill>
            </a:endParaRPr>
          </a:p>
          <a:p>
            <a:r>
              <a:rPr sz="2800" lang="en-US">
                <a:solidFill>
                  <a:srgbClr val="000000"/>
                </a:solidFill>
              </a:rPr>
              <a:t> </a:t>
            </a:r>
            <a:r>
              <a:rPr sz="2800" lang="en-US">
                <a:solidFill>
                  <a:srgbClr val="000000"/>
                </a:solidFill>
              </a:rPr>
              <a:t>*</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a:t>
            </a:r>
            <a:r>
              <a:rPr sz="2800" lang="en-US">
                <a:solidFill>
                  <a:srgbClr val="000000"/>
                </a:solidFill>
              </a:rPr>
              <a:t>rtment </a:t>
            </a:r>
            <a:r>
              <a:rPr sz="2800" lang="en-US">
                <a:solidFill>
                  <a:srgbClr val="000000"/>
                </a:solidFill>
              </a:rPr>
              <a:t>:</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t</a:t>
            </a:r>
            <a:r>
              <a:rPr sz="2800" lang="en-US">
                <a:solidFill>
                  <a:srgbClr val="000000"/>
                </a:solidFill>
              </a:rPr>
              <a:t>e</a:t>
            </a:r>
            <a:r>
              <a:rPr sz="2800" lang="en-US">
                <a:solidFill>
                  <a:srgbClr val="000000"/>
                </a:solidFill>
              </a:rPr>
              <a:t>x</a:t>
            </a:r>
            <a:r>
              <a:rPr sz="2800" lang="en-US">
                <a:solidFill>
                  <a:srgbClr val="000000"/>
                </a:solidFill>
              </a:rPr>
              <a:t>t</a:t>
            </a:r>
            <a:endParaRPr sz="2800" lang="en-IN">
              <a:solidFill>
                <a:srgbClr val="000000"/>
              </a:solidFill>
            </a:endParaRPr>
          </a:p>
          <a:p>
            <a:r>
              <a:rPr sz="2800" lang="en-US">
                <a:solidFill>
                  <a:srgbClr val="000000"/>
                </a:solidFill>
              </a:rPr>
              <a:t> </a:t>
            </a:r>
            <a:r>
              <a:rPr sz="2800" lang="en-US">
                <a:solidFill>
                  <a:srgbClr val="000000"/>
                </a:solidFill>
              </a:rPr>
              <a:t>*</a:t>
            </a:r>
            <a:r>
              <a:rPr sz="2800" lang="en-US">
                <a:solidFill>
                  <a:srgbClr val="000000"/>
                </a:solidFill>
              </a:rPr>
              <a:t>E</a:t>
            </a:r>
            <a:r>
              <a:rPr sz="2800" lang="en-US">
                <a:solidFill>
                  <a:srgbClr val="000000"/>
                </a:solidFill>
              </a:rPr>
              <a:t>mployee </a:t>
            </a:r>
            <a:r>
              <a:rPr sz="2800" lang="en-US">
                <a:solidFill>
                  <a:srgbClr val="000000"/>
                </a:solidFill>
              </a:rPr>
              <a:t>s</a:t>
            </a:r>
            <a:r>
              <a:rPr sz="2800" lang="en-US">
                <a:solidFill>
                  <a:srgbClr val="000000"/>
                </a:solidFill>
              </a:rPr>
              <a:t>a</a:t>
            </a:r>
            <a:r>
              <a:rPr sz="2800" lang="en-US">
                <a:solidFill>
                  <a:srgbClr val="000000"/>
                </a:solidFill>
              </a:rPr>
              <a:t>l</a:t>
            </a:r>
            <a:r>
              <a:rPr sz="2800" lang="en-US">
                <a:solidFill>
                  <a:srgbClr val="000000"/>
                </a:solidFill>
              </a:rPr>
              <a:t>a</a:t>
            </a:r>
            <a:r>
              <a:rPr sz="2800" lang="en-US">
                <a:solidFill>
                  <a:srgbClr val="000000"/>
                </a:solidFill>
              </a:rPr>
              <a:t>r</a:t>
            </a:r>
            <a:r>
              <a:rPr sz="2800" lang="en-US">
                <a:solidFill>
                  <a:srgbClr val="000000"/>
                </a:solidFill>
              </a:rPr>
              <a:t>y</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n</a:t>
            </a:r>
            <a:r>
              <a:rPr sz="2800" lang="en-US">
                <a:solidFill>
                  <a:srgbClr val="000000"/>
                </a:solidFill>
              </a:rPr>
              <a:t>u</a:t>
            </a:r>
            <a:r>
              <a:rPr sz="2800" lang="en-US">
                <a:solidFill>
                  <a:srgbClr val="000000"/>
                </a:solidFill>
              </a:rPr>
              <a:t>m</a:t>
            </a:r>
            <a:r>
              <a:rPr sz="2800" lang="en-US">
                <a:solidFill>
                  <a:srgbClr val="000000"/>
                </a:solidFill>
              </a:rPr>
              <a:t>e</a:t>
            </a:r>
            <a:r>
              <a:rPr sz="2800" lang="en-US">
                <a:solidFill>
                  <a:srgbClr val="000000"/>
                </a:solidFill>
              </a:rPr>
              <a:t>r</a:t>
            </a:r>
            <a:r>
              <a:rPr sz="2800" lang="en-US">
                <a:solidFill>
                  <a:srgbClr val="000000"/>
                </a:solidFill>
              </a:rPr>
              <a:t>ical </a:t>
            </a:r>
            <a:r>
              <a:rPr sz="2800" lang="en-US">
                <a:solidFill>
                  <a:srgbClr val="000000"/>
                </a:solidFill>
              </a:rPr>
              <a:t>v</a:t>
            </a:r>
            <a:r>
              <a:rPr sz="2800" lang="en-US">
                <a:solidFill>
                  <a:srgbClr val="000000"/>
                </a:solidFill>
              </a:rPr>
              <a:t>a</a:t>
            </a:r>
            <a:r>
              <a:rPr sz="2800" lang="en-US">
                <a:solidFill>
                  <a:srgbClr val="000000"/>
                </a:solidFill>
              </a:rPr>
              <a:t>l</a:t>
            </a:r>
            <a:r>
              <a:rPr sz="2800" lang="en-US">
                <a:solidFill>
                  <a:srgbClr val="000000"/>
                </a:solidFill>
              </a:rPr>
              <a:t>u</a:t>
            </a:r>
            <a:r>
              <a:rPr sz="2800" lang="en-US">
                <a:solidFill>
                  <a:srgbClr val="000000"/>
                </a:solidFill>
              </a:rPr>
              <a:t>e</a:t>
            </a:r>
            <a:r>
              <a:rPr sz="2800" lang="en-US">
                <a:solidFill>
                  <a:srgbClr val="000000"/>
                </a:solidFill>
              </a:rPr>
              <a:t>s</a:t>
            </a:r>
            <a:endParaRPr sz="2800" lang="en-IN">
              <a:solidFill>
                <a:srgbClr val="000000"/>
              </a:solidFill>
            </a:endParaRPr>
          </a:p>
          <a:p>
            <a:r>
              <a:rPr sz="2800" lang="en-US">
                <a:solidFill>
                  <a:srgbClr val="000000"/>
                </a:solidFill>
              </a:rPr>
              <a:t> </a:t>
            </a:r>
            <a:r>
              <a:rPr sz="2800" lang="en-US">
                <a:solidFill>
                  <a:srgbClr val="000000"/>
                </a:solidFill>
              </a:rPr>
              <a:t>*</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m</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t</a:t>
            </a:r>
            <a:r>
              <a:rPr sz="2800" lang="en-US">
                <a:solidFill>
                  <a:srgbClr val="000000"/>
                </a:solidFill>
              </a:rPr>
              <a:t>e</a:t>
            </a:r>
            <a:r>
              <a:rPr sz="2800" lang="en-US">
                <a:solidFill>
                  <a:srgbClr val="000000"/>
                </a:solidFill>
              </a:rPr>
              <a:t>x</a:t>
            </a:r>
            <a:r>
              <a:rPr sz="2800" lang="en-US">
                <a:solidFill>
                  <a:srgbClr val="000000"/>
                </a:solidFill>
              </a:rPr>
              <a:t>t</a:t>
            </a:r>
            <a:r>
              <a:rPr sz="2800" lang="en-US">
                <a:solidFill>
                  <a:srgbClr val="000000"/>
                </a:solidFill>
              </a:rPr>
              <a:t> </a:t>
            </a:r>
            <a:r>
              <a:rPr sz="2800" lang="en-US">
                <a:solidFill>
                  <a:srgbClr val="000000"/>
                </a:solidFill>
              </a:rPr>
              <a:t>(</a:t>
            </a:r>
            <a:r>
              <a:rPr sz="2800" lang="en-US">
                <a:solidFill>
                  <a:srgbClr val="000000"/>
                </a:solidFill>
              </a:rPr>
              <a:t>F</a:t>
            </a:r>
            <a:r>
              <a:rPr sz="2800" lang="en-US">
                <a:solidFill>
                  <a:srgbClr val="000000"/>
                </a:solidFill>
              </a:rPr>
              <a:t>i</a:t>
            </a:r>
            <a:r>
              <a:rPr sz="2800" lang="en-US">
                <a:solidFill>
                  <a:srgbClr val="000000"/>
                </a:solidFill>
              </a:rPr>
              <a:t>x</a:t>
            </a:r>
            <a:r>
              <a:rPr sz="2800" lang="en-US">
                <a:solidFill>
                  <a:srgbClr val="000000"/>
                </a:solidFill>
              </a:rPr>
              <a:t>e</a:t>
            </a:r>
            <a:r>
              <a:rPr sz="2800" lang="en-US">
                <a:solidFill>
                  <a:srgbClr val="000000"/>
                </a:solidFill>
              </a:rPr>
              <a:t>d</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m</a:t>
            </a:r>
            <a:r>
              <a:rPr sz="2800" lang="en-US">
                <a:solidFill>
                  <a:srgbClr val="000000"/>
                </a:solidFill>
              </a:rPr>
              <a:t>a</a:t>
            </a:r>
            <a:r>
              <a:rPr sz="2800" lang="en-US">
                <a:solidFill>
                  <a:srgbClr val="000000"/>
                </a:solidFill>
              </a:rPr>
              <a:t>n</a:t>
            </a:r>
            <a:r>
              <a:rPr sz="2800" lang="en-US">
                <a:solidFill>
                  <a:srgbClr val="000000"/>
                </a:solidFill>
              </a:rPr>
              <a:t>ent</a:t>
            </a:r>
            <a:r>
              <a:rPr sz="2800" lang="en-US">
                <a:solidFill>
                  <a:srgbClr val="000000"/>
                </a:solidFill>
              </a:rPr>
              <a:t>,</a:t>
            </a:r>
            <a:r>
              <a:rPr sz="2800" lang="en-US">
                <a:solidFill>
                  <a:srgbClr val="000000"/>
                </a:solidFill>
              </a:rPr>
              <a:t>T</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o</a:t>
            </a:r>
            <a:r>
              <a:rPr sz="2800" lang="en-US">
                <a:solidFill>
                  <a:srgbClr val="000000"/>
                </a:solidFill>
              </a:rPr>
              <a:t>rary</a:t>
            </a:r>
            <a:r>
              <a:rPr sz="2800" lang="en-US">
                <a:solidFill>
                  <a:srgbClr val="000000"/>
                </a:solidFill>
              </a:rPr>
              <a:t>)</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49" y="1318259"/>
            <a:ext cx="9669904" cy="5539741"/>
          </a:xfrm>
          <a:prstGeom prst="rect"/>
          <a:noFill/>
        </p:spPr>
        <p:txBody>
          <a:bodyPr rtlCol="0" wrap="square">
            <a:spAutoFit/>
          </a:bodyPr>
          <a:p>
            <a:r>
              <a:rPr dirty="0" sz="2800" lang="en-US">
                <a:latin typeface="Times New Roman" panose="02020603050405020304" pitchFamily="18" charset="0"/>
                <a:cs typeface="Times New Roman" panose="02020603050405020304" pitchFamily="18" charset="0"/>
              </a:rPr>
              <a:t>focus on enhancing both its functionality and visual appeal</a:t>
            </a:r>
            <a:r>
              <a:rPr dirty="0" sz="2800" lang="en-US">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1</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Grouping and Sorting</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Group data meaningfully, like by month, quarter, or category, and sort it to display key information at the top. This helps in organizing large datasets and focusing on priorities.</a:t>
            </a:r>
            <a:endParaRPr dirty="0" sz="2800" lang="en-IN">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2</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Dynamic Charts</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Integrate pivot charts that update dynamically when the pivot table changes. Visual charts bring life to the numbers and make data interpretation easier.</a:t>
            </a:r>
            <a:endParaRPr dirty="0" sz="2800" lang="en-IN">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3</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Clear Summary Insights: Use the pivot table to deliver key insights or KPIs at a glance. For example, emphasize metrics like total revenue, average growth</a:t>
            </a:r>
            <a:r>
              <a:rPr dirty="0" sz="2800" lang="en-US">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2024-09-08T12:17:28Z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1b324c63addc408f8c90b63d1de2d6c2</vt:lpwstr>
  </property>
</Properties>
</file>