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0" d="100"/>
          <a:sy n="70" d="100"/>
        </p:scale>
        <p:origin x="4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Sheet1!$B$2:$B$10</c:f>
              <c:numCache>
                <c:formatCode>General</c:formatCode>
                <c:ptCount val="9"/>
                <c:pt idx="0">
                  <c:v>5</c:v>
                </c:pt>
                <c:pt idx="1">
                  <c:v>2</c:v>
                </c:pt>
                <c:pt idx="2">
                  <c:v>7</c:v>
                </c:pt>
                <c:pt idx="3">
                  <c:v>5</c:v>
                </c:pt>
                <c:pt idx="4">
                  <c:v>9</c:v>
                </c:pt>
                <c:pt idx="5">
                  <c:v>4</c:v>
                </c:pt>
                <c:pt idx="6">
                  <c:v>6</c:v>
                </c:pt>
                <c:pt idx="7">
                  <c:v>9</c:v>
                </c:pt>
                <c:pt idx="8">
                  <c:v>4</c:v>
                </c:pt>
              </c:numCache>
            </c:numRef>
          </c:val>
        </c:ser>
        <c:ser>
          <c:idx val="1"/>
          <c:order val="1"/>
          <c:tx>
            <c:strRef>
              <c:f>Sheet1!$C$1</c:f>
              <c:strCache>
                <c:ptCount val="1"/>
                <c:pt idx="0">
                  <c:v>Series 2</c:v>
                </c:pt>
              </c:strCache>
            </c:strRef>
          </c:tx>
          <c:spPr>
            <a:solidFill>
              <a:schemeClr val="accent2"/>
            </a:solidFill>
            <a:ln>
              <a:noFill/>
            </a:ln>
            <a:effectLst/>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Sheet1!$C$2:$C$10</c:f>
              <c:numCache>
                <c:formatCode>General</c:formatCode>
                <c:ptCount val="9"/>
                <c:pt idx="0">
                  <c:v>7</c:v>
                </c:pt>
                <c:pt idx="1">
                  <c:v>6</c:v>
                </c:pt>
                <c:pt idx="2">
                  <c:v>5</c:v>
                </c:pt>
                <c:pt idx="3">
                  <c:v>5</c:v>
                </c:pt>
                <c:pt idx="4">
                  <c:v>9</c:v>
                </c:pt>
                <c:pt idx="5">
                  <c:v>2</c:v>
                </c:pt>
                <c:pt idx="6">
                  <c:v>3</c:v>
                </c:pt>
                <c:pt idx="7">
                  <c:v>6</c:v>
                </c:pt>
                <c:pt idx="8">
                  <c:v>4</c:v>
                </c:pt>
              </c:numCache>
            </c:numRef>
          </c:val>
        </c:ser>
        <c:ser>
          <c:idx val="2"/>
          <c:order val="2"/>
          <c:tx>
            <c:strRef>
              <c:f>Sheet1!$D$1</c:f>
              <c:strCache>
                <c:ptCount val="1"/>
                <c:pt idx="0">
                  <c:v>Series 3</c:v>
                </c:pt>
              </c:strCache>
            </c:strRef>
          </c:tx>
          <c:spPr>
            <a:solidFill>
              <a:schemeClr val="accent3"/>
            </a:solidFill>
            <a:ln>
              <a:noFill/>
            </a:ln>
            <a:effectLst/>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Sheet1!$D$2:$D$10</c:f>
              <c:numCache>
                <c:formatCode>General</c:formatCode>
                <c:ptCount val="9"/>
                <c:pt idx="0">
                  <c:v>5</c:v>
                </c:pt>
                <c:pt idx="1">
                  <c:v>5</c:v>
                </c:pt>
                <c:pt idx="2">
                  <c:v>6</c:v>
                </c:pt>
                <c:pt idx="3">
                  <c:v>2</c:v>
                </c:pt>
                <c:pt idx="4">
                  <c:v>2</c:v>
                </c:pt>
                <c:pt idx="5">
                  <c:v>9</c:v>
                </c:pt>
                <c:pt idx="6">
                  <c:v>6</c:v>
                </c:pt>
                <c:pt idx="7">
                  <c:v>4</c:v>
                </c:pt>
                <c:pt idx="8">
                  <c:v>8</c:v>
                </c:pt>
              </c:numCache>
            </c:numRef>
          </c:val>
        </c:ser>
        <c:dLbls>
          <c:showLegendKey val="0"/>
          <c:showVal val="0"/>
          <c:showCatName val="0"/>
          <c:showSerName val="0"/>
          <c:showPercent val="0"/>
          <c:showBubbleSize val="0"/>
        </c:dLbls>
        <c:gapWidth val="219"/>
        <c:overlap val="-27"/>
        <c:axId val="185800384"/>
        <c:axId val="185800776"/>
      </c:barChart>
      <c:catAx>
        <c:axId val="185800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800776"/>
        <c:crosses val="autoZero"/>
        <c:auto val="1"/>
        <c:lblAlgn val="ctr"/>
        <c:lblOffset val="100"/>
        <c:noMultiLvlLbl val="0"/>
      </c:catAx>
      <c:valAx>
        <c:axId val="185800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580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cat>
            <c:strRef>
              <c:f>Sheet1!$A$2:$A$16</c:f>
              <c:strCache>
                <c:ptCount val="9"/>
                <c:pt idx="0">
                  <c:v>BPC</c:v>
                </c:pt>
                <c:pt idx="1">
                  <c:v>CCDR</c:v>
                </c:pt>
                <c:pt idx="2">
                  <c:v>EW</c:v>
                </c:pt>
                <c:pt idx="3">
                  <c:v>MSC</c:v>
                </c:pt>
                <c:pt idx="4">
                  <c:v>NEL</c:v>
                </c:pt>
                <c:pt idx="5">
                  <c:v>PL</c:v>
                </c:pt>
                <c:pt idx="6">
                  <c:v>PYZ</c:v>
                </c:pt>
                <c:pt idx="7">
                  <c:v>SVG</c:v>
                </c:pt>
                <c:pt idx="8">
                  <c:v>TNS</c:v>
                </c:pt>
              </c:strCache>
            </c:strRef>
          </c:cat>
          <c:val>
            <c:numRef>
              <c:f>Sheet1!$B$2:$B$16</c:f>
              <c:numCache>
                <c:formatCode>General</c:formatCode>
                <c:ptCount val="15"/>
                <c:pt idx="0">
                  <c:v>2</c:v>
                </c:pt>
                <c:pt idx="1">
                  <c:v>8</c:v>
                </c:pt>
                <c:pt idx="2">
                  <c:v>5</c:v>
                </c:pt>
                <c:pt idx="3">
                  <c:v>4</c:v>
                </c:pt>
                <c:pt idx="4">
                  <c:v>7</c:v>
                </c:pt>
                <c:pt idx="5">
                  <c:v>3</c:v>
                </c:pt>
                <c:pt idx="6">
                  <c:v>4</c:v>
                </c:pt>
                <c:pt idx="7">
                  <c:v>2</c:v>
                </c:pt>
                <c:pt idx="8">
                  <c:v>2</c:v>
                </c:pt>
                <c:pt idx="9">
                  <c:v>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EMPLOYEE DATA ANALYSIS USING EXCEL</a:t>
            </a:r>
            <a:endParaRPr lang="en-IN" sz="4000" dirty="0"/>
          </a:p>
        </p:txBody>
      </p:sp>
      <p:sp>
        <p:nvSpPr>
          <p:cNvPr id="3" name="Subtitle 2"/>
          <p:cNvSpPr>
            <a:spLocks noGrp="1"/>
          </p:cNvSpPr>
          <p:nvPr>
            <p:ph type="subTitle" idx="1"/>
          </p:nvPr>
        </p:nvSpPr>
        <p:spPr/>
        <p:txBody>
          <a:bodyPr>
            <a:normAutofit fontScale="77500" lnSpcReduction="20000"/>
          </a:bodyPr>
          <a:lstStyle/>
          <a:p>
            <a:pPr algn="l"/>
            <a:r>
              <a:rPr lang="en-US" dirty="0" smtClean="0"/>
              <a:t>STUDENT NAME: S.JEEVITHA</a:t>
            </a:r>
          </a:p>
          <a:p>
            <a:pPr algn="l"/>
            <a:r>
              <a:rPr lang="en-US" dirty="0" smtClean="0"/>
              <a:t>REGISTER NO: 312208390 (asunm1330312208390)</a:t>
            </a:r>
          </a:p>
          <a:p>
            <a:pPr algn="l"/>
            <a:r>
              <a:rPr lang="en-US" dirty="0" smtClean="0"/>
              <a:t>DEPARTMENT: B.COM ACCOUNTING &amp; FINANCE</a:t>
            </a:r>
          </a:p>
          <a:p>
            <a:pPr algn="l"/>
            <a:r>
              <a:rPr lang="en-US" dirty="0" smtClean="0"/>
              <a:t>COLLEGE: CHELLAMMAL WOMEN’S COLLEGE</a:t>
            </a:r>
            <a:endParaRPr lang="en-IN" dirty="0"/>
          </a:p>
        </p:txBody>
      </p:sp>
    </p:spTree>
    <p:extLst>
      <p:ext uri="{BB962C8B-B14F-4D97-AF65-F5344CB8AC3E}">
        <p14:creationId xmlns:p14="http://schemas.microsoft.com/office/powerpoint/2010/main" val="137078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2815" y="947044"/>
            <a:ext cx="4945713" cy="778389"/>
          </a:xfrm>
        </p:spPr>
        <p:txBody>
          <a:bodyPr/>
          <a:lstStyle/>
          <a:p>
            <a:pPr algn="ctr"/>
            <a:r>
              <a:rPr lang="en-IN" dirty="0" smtClean="0"/>
              <a:t>MODELLING</a:t>
            </a:r>
            <a:endParaRPr lang="en-IN" dirty="0"/>
          </a:p>
        </p:txBody>
      </p:sp>
      <p:sp>
        <p:nvSpPr>
          <p:cNvPr id="3" name="Text Placeholder 2"/>
          <p:cNvSpPr>
            <a:spLocks noGrp="1"/>
          </p:cNvSpPr>
          <p:nvPr>
            <p:ph type="body" idx="1"/>
          </p:nvPr>
        </p:nvSpPr>
        <p:spPr>
          <a:xfrm>
            <a:off x="1058280" y="2457567"/>
            <a:ext cx="9609668" cy="3173687"/>
          </a:xfrm>
        </p:spPr>
        <p:txBody>
          <a:bodyPr>
            <a:normAutofit/>
          </a:bodyPr>
          <a:lstStyle/>
          <a:p>
            <a:pPr marL="342900" indent="-342900" algn="ctr">
              <a:buFont typeface="Arial" panose="020B0604020202020204" pitchFamily="34" charset="0"/>
              <a:buChar char="•"/>
            </a:pPr>
            <a:r>
              <a:rPr lang="en-IN" dirty="0" smtClean="0"/>
              <a:t>DATA COLLECTION </a:t>
            </a:r>
          </a:p>
          <a:p>
            <a:pPr marL="342900" indent="-342900" algn="ctr">
              <a:buFont typeface="Arial" panose="020B0604020202020204" pitchFamily="34" charset="0"/>
              <a:buChar char="•"/>
            </a:pPr>
            <a:r>
              <a:rPr lang="en-IN" dirty="0" smtClean="0"/>
              <a:t>FEATURE COLLECTION</a:t>
            </a:r>
          </a:p>
          <a:p>
            <a:pPr marL="342900" indent="-342900" algn="ctr">
              <a:buFont typeface="Arial" panose="020B0604020202020204" pitchFamily="34" charset="0"/>
              <a:buChar char="•"/>
            </a:pPr>
            <a:r>
              <a:rPr lang="en-IN" dirty="0" smtClean="0"/>
              <a:t>DATA CLEANING</a:t>
            </a:r>
          </a:p>
          <a:p>
            <a:pPr marL="342900" indent="-342900" algn="ctr">
              <a:buFont typeface="Arial" panose="020B0604020202020204" pitchFamily="34" charset="0"/>
              <a:buChar char="•"/>
            </a:pPr>
            <a:r>
              <a:rPr lang="en-IN" dirty="0" smtClean="0"/>
              <a:t>PERFORMANCE LEVEL</a:t>
            </a:r>
          </a:p>
          <a:p>
            <a:pPr marL="342900" indent="-342900" algn="ctr">
              <a:buFont typeface="Arial" panose="020B0604020202020204" pitchFamily="34" charset="0"/>
              <a:buChar char="•"/>
            </a:pPr>
            <a:r>
              <a:rPr lang="en-IN" dirty="0" smtClean="0"/>
              <a:t>SUMMARY</a:t>
            </a:r>
          </a:p>
          <a:p>
            <a:pPr marL="342900" indent="-342900" algn="ctr">
              <a:buFont typeface="Arial" panose="020B0604020202020204" pitchFamily="34" charset="0"/>
              <a:buChar char="•"/>
            </a:pPr>
            <a:r>
              <a:rPr lang="en-IN" dirty="0" smtClean="0"/>
              <a:t>VISUALIZATION</a:t>
            </a:r>
          </a:p>
          <a:p>
            <a:pPr marL="342900" indent="-342900" algn="ctr">
              <a:buFont typeface="Arial" panose="020B0604020202020204" pitchFamily="34" charset="0"/>
              <a:buChar char="•"/>
            </a:pPr>
            <a:endParaRPr lang="en-IN" dirty="0"/>
          </a:p>
        </p:txBody>
      </p:sp>
    </p:spTree>
    <p:extLst>
      <p:ext uri="{BB962C8B-B14F-4D97-AF65-F5344CB8AC3E}">
        <p14:creationId xmlns:p14="http://schemas.microsoft.com/office/powerpoint/2010/main" val="70569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95402" y="982132"/>
            <a:ext cx="2832978" cy="1303867"/>
          </a:xfrm>
        </p:spPr>
        <p:txBody>
          <a:bodyPr>
            <a:normAutofit/>
          </a:bodyPr>
          <a:lstStyle/>
          <a:p>
            <a:pPr algn="l"/>
            <a:r>
              <a:rPr lang="en-IN" sz="1800" dirty="0" smtClean="0"/>
              <a:t>DATA COLLECTION </a:t>
            </a:r>
            <a:br>
              <a:rPr lang="en-IN" sz="1800" dirty="0" smtClean="0"/>
            </a:br>
            <a:r>
              <a:rPr lang="en-IN" sz="1800" dirty="0" smtClean="0"/>
              <a:t>1. DATA FROM KAGGLE</a:t>
            </a:r>
            <a:br>
              <a:rPr lang="en-IN" sz="1800" dirty="0" smtClean="0"/>
            </a:br>
            <a:r>
              <a:rPr lang="en-IN" sz="1800" dirty="0" smtClean="0"/>
              <a:t>2. DATA SELECTION</a:t>
            </a:r>
            <a:endParaRPr lang="en-IN" sz="1800" dirty="0"/>
          </a:p>
        </p:txBody>
      </p:sp>
      <p:sp>
        <p:nvSpPr>
          <p:cNvPr id="10" name="Text Placeholder 9"/>
          <p:cNvSpPr>
            <a:spLocks noGrp="1"/>
          </p:cNvSpPr>
          <p:nvPr>
            <p:ph type="body" idx="1"/>
          </p:nvPr>
        </p:nvSpPr>
        <p:spPr>
          <a:xfrm>
            <a:off x="1295400" y="2658532"/>
            <a:ext cx="4718304" cy="1361207"/>
          </a:xfrm>
        </p:spPr>
        <p:txBody>
          <a:bodyPr/>
          <a:lstStyle/>
          <a:p>
            <a:r>
              <a:rPr lang="en-IN" sz="1400" dirty="0" smtClean="0"/>
              <a:t>FEATURES COLLECTION</a:t>
            </a:r>
          </a:p>
          <a:p>
            <a:pPr marL="342900" indent="-342900">
              <a:buAutoNum type="arabicPeriod"/>
            </a:pPr>
            <a:r>
              <a:rPr lang="en-IN" sz="1400" dirty="0" smtClean="0"/>
              <a:t>FEATURES IDENTIFICATION</a:t>
            </a:r>
          </a:p>
          <a:p>
            <a:pPr marL="342900" indent="-342900">
              <a:buAutoNum type="arabicPeriod"/>
            </a:pPr>
            <a:r>
              <a:rPr lang="en-IN" sz="1400" dirty="0" smtClean="0"/>
              <a:t>CONDITIONAL FORMATING</a:t>
            </a:r>
            <a:endParaRPr lang="en-IN" sz="1400" dirty="0"/>
          </a:p>
        </p:txBody>
      </p:sp>
      <p:sp>
        <p:nvSpPr>
          <p:cNvPr id="11" name="Content Placeholder 10"/>
          <p:cNvSpPr>
            <a:spLocks noGrp="1"/>
          </p:cNvSpPr>
          <p:nvPr>
            <p:ph sz="half" idx="2"/>
          </p:nvPr>
        </p:nvSpPr>
        <p:spPr>
          <a:xfrm>
            <a:off x="1241834" y="4318503"/>
            <a:ext cx="4718304" cy="1946495"/>
          </a:xfrm>
        </p:spPr>
        <p:txBody>
          <a:bodyPr>
            <a:normAutofit/>
          </a:bodyPr>
          <a:lstStyle/>
          <a:p>
            <a:r>
              <a:rPr lang="en-IN" sz="1800" dirty="0" smtClean="0"/>
              <a:t>DATA CLEANING</a:t>
            </a:r>
          </a:p>
          <a:p>
            <a:r>
              <a:rPr lang="en-IN" sz="1800" dirty="0" smtClean="0"/>
              <a:t>1. IDENTIFYIYING MISSING</a:t>
            </a:r>
            <a:endParaRPr lang="en-IN" sz="1800" dirty="0"/>
          </a:p>
          <a:p>
            <a:r>
              <a:rPr lang="en-IN" sz="1800" dirty="0" smtClean="0"/>
              <a:t>2. FILTEROUT MISSING VALUE</a:t>
            </a:r>
            <a:endParaRPr lang="en-IN" sz="1800" dirty="0"/>
          </a:p>
        </p:txBody>
      </p:sp>
      <p:sp>
        <p:nvSpPr>
          <p:cNvPr id="12" name="Text Placeholder 11"/>
          <p:cNvSpPr>
            <a:spLocks noGrp="1"/>
          </p:cNvSpPr>
          <p:nvPr>
            <p:ph type="body" sz="quarter" idx="3"/>
          </p:nvPr>
        </p:nvSpPr>
        <p:spPr>
          <a:xfrm>
            <a:off x="6180671" y="2658532"/>
            <a:ext cx="4718304" cy="1542275"/>
          </a:xfrm>
        </p:spPr>
        <p:txBody>
          <a:bodyPr/>
          <a:lstStyle/>
          <a:p>
            <a:r>
              <a:rPr lang="en-IN" sz="1600" dirty="0" smtClean="0"/>
              <a:t>SUMMARY</a:t>
            </a:r>
          </a:p>
          <a:p>
            <a:pPr marL="514350" indent="-514350">
              <a:buAutoNum type="arabicPeriod"/>
            </a:pPr>
            <a:r>
              <a:rPr lang="en-IN" sz="1600" dirty="0" smtClean="0"/>
              <a:t>PIVOT TABLE</a:t>
            </a:r>
          </a:p>
          <a:p>
            <a:pPr marL="514350" indent="-514350">
              <a:buAutoNum type="arabicPeriod"/>
            </a:pPr>
            <a:r>
              <a:rPr lang="en-IN" sz="1600" dirty="0" smtClean="0"/>
              <a:t>RESULT EMPLOYEE PERFORRMANCE LEVEL</a:t>
            </a:r>
            <a:endParaRPr lang="en-IN" sz="1600" dirty="0"/>
          </a:p>
        </p:txBody>
      </p:sp>
      <p:sp>
        <p:nvSpPr>
          <p:cNvPr id="13" name="Content Placeholder 12"/>
          <p:cNvSpPr>
            <a:spLocks noGrp="1"/>
          </p:cNvSpPr>
          <p:nvPr>
            <p:ph sz="quarter" idx="4"/>
          </p:nvPr>
        </p:nvSpPr>
        <p:spPr>
          <a:xfrm>
            <a:off x="6180671" y="4318502"/>
            <a:ext cx="4718304" cy="1946495"/>
          </a:xfrm>
        </p:spPr>
        <p:txBody>
          <a:bodyPr>
            <a:normAutofit/>
          </a:bodyPr>
          <a:lstStyle/>
          <a:p>
            <a:r>
              <a:rPr lang="en-IN" sz="1800" dirty="0" smtClean="0"/>
              <a:t>DATA VISUALIZATION</a:t>
            </a:r>
          </a:p>
          <a:p>
            <a:r>
              <a:rPr lang="en-IN" sz="1800" dirty="0" smtClean="0"/>
              <a:t>1. GRAPH</a:t>
            </a:r>
          </a:p>
          <a:p>
            <a:r>
              <a:rPr lang="en-IN" sz="1800" dirty="0" smtClean="0"/>
              <a:t>2. COLUMN CHART</a:t>
            </a:r>
            <a:endParaRPr lang="en-IN"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704" y="618935"/>
            <a:ext cx="2175382" cy="1667064"/>
          </a:xfrm>
          <a:prstGeom prst="rect">
            <a:avLst/>
          </a:prstGeom>
        </p:spPr>
      </p:pic>
    </p:spTree>
    <p:extLst>
      <p:ext uri="{BB962C8B-B14F-4D97-AF65-F5344CB8AC3E}">
        <p14:creationId xmlns:p14="http://schemas.microsoft.com/office/powerpoint/2010/main" val="390399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a:t>
            </a:r>
            <a:br>
              <a:rPr lang="en-IN" dirty="0" smtClean="0"/>
            </a:br>
            <a:r>
              <a:rPr lang="en-IN" sz="4000" dirty="0" smtClean="0"/>
              <a:t>EMPLOYEE PERFORMANCE NANLYSIS</a:t>
            </a:r>
            <a:endParaRPr lang="en-IN" sz="4000" dirty="0"/>
          </a:p>
        </p:txBody>
      </p:sp>
      <p:sp>
        <p:nvSpPr>
          <p:cNvPr id="3" name="Text Placeholder 2"/>
          <p:cNvSpPr>
            <a:spLocks noGrp="1"/>
          </p:cNvSpPr>
          <p:nvPr>
            <p:ph type="body" idx="1"/>
          </p:nvPr>
        </p:nvSpPr>
        <p:spPr/>
        <p:txBody>
          <a:bodyPr/>
          <a:lstStyle/>
          <a:p>
            <a:endParaRPr lang="en-IN"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2116352379"/>
              </p:ext>
            </p:extLst>
          </p:nvPr>
        </p:nvGraphicFramePr>
        <p:xfrm>
          <a:off x="1295400" y="3243263"/>
          <a:ext cx="4718050" cy="26320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p:cNvSpPr>
            <a:spLocks noGrp="1"/>
          </p:cNvSpPr>
          <p:nvPr>
            <p:ph type="body" sz="quarter" idx="3"/>
          </p:nvPr>
        </p:nvSpPr>
        <p:spPr/>
        <p:txBody>
          <a:bodyPr/>
          <a:lstStyle/>
          <a:p>
            <a:endParaRPr lang="en-IN"/>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3356306110"/>
              </p:ext>
            </p:extLst>
          </p:nvPr>
        </p:nvGraphicFramePr>
        <p:xfrm>
          <a:off x="6180138" y="3243263"/>
          <a:ext cx="4718050" cy="2632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042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21895"/>
            <a:ext cx="9609668" cy="1174282"/>
          </a:xfrm>
        </p:spPr>
        <p:txBody>
          <a:bodyPr/>
          <a:lstStyle/>
          <a:p>
            <a:pPr algn="ctr"/>
            <a:r>
              <a:rPr lang="en-IN" dirty="0" smtClean="0"/>
              <a:t>CONCLUSION</a:t>
            </a:r>
            <a:endParaRPr lang="en-IN" dirty="0"/>
          </a:p>
        </p:txBody>
      </p:sp>
      <p:sp>
        <p:nvSpPr>
          <p:cNvPr id="3" name="Text Placeholder 2"/>
          <p:cNvSpPr>
            <a:spLocks noGrp="1"/>
          </p:cNvSpPr>
          <p:nvPr>
            <p:ph type="body" idx="1"/>
          </p:nvPr>
        </p:nvSpPr>
        <p:spPr>
          <a:xfrm>
            <a:off x="1459031" y="2146434"/>
            <a:ext cx="9609668" cy="3472097"/>
          </a:xfrm>
        </p:spPr>
        <p:txBody>
          <a:bodyPr/>
          <a:lstStyle/>
          <a:p>
            <a:r>
              <a:rPr lang="en-IN" dirty="0" smtClean="0"/>
              <a:t>THE BAR CHART AND PIE CHART PROVIDEED COMPLEMENTERY INSIGHTS INTO EMPLOYEE PERFORMANCE ACROSS DIFFERENT CATEGORIES. THE BAR CHART OFFERS A DETAILS COMPARISION SHOWING PERFORMANCE LEVELS SUCH AS LOW AND HIGH AND MEDIUM ACROSS THE CATEGORIES LIKES SVC, INC, INS,AND WBL THIS ALLOWS THE COMPANY SUCHA AS HIGH MEDIAN MODLE THESE CHART ENABLE THE APPROACH IMPROVEMENT </a:t>
            </a:r>
            <a:r>
              <a:rPr lang="en-IN" smtClean="0"/>
              <a:t>LIKE COMPNY MODEL</a:t>
            </a:r>
            <a:endParaRPr lang="en-IN" dirty="0"/>
          </a:p>
        </p:txBody>
      </p:sp>
    </p:spTree>
    <p:extLst>
      <p:ext uri="{BB962C8B-B14F-4D97-AF65-F5344CB8AC3E}">
        <p14:creationId xmlns:p14="http://schemas.microsoft.com/office/powerpoint/2010/main" val="38957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082" y="803082"/>
            <a:ext cx="10101988" cy="787179"/>
          </a:xfrm>
        </p:spPr>
        <p:txBody>
          <a:bodyPr/>
          <a:lstStyle/>
          <a:p>
            <a:pPr algn="ctr"/>
            <a:r>
              <a:rPr lang="en-US" dirty="0" smtClean="0"/>
              <a:t>PROJECT TITLE</a:t>
            </a:r>
            <a:endParaRPr lang="en-IN" dirty="0"/>
          </a:p>
        </p:txBody>
      </p:sp>
      <p:sp>
        <p:nvSpPr>
          <p:cNvPr id="3" name="Text Placeholder 2"/>
          <p:cNvSpPr>
            <a:spLocks noGrp="1"/>
          </p:cNvSpPr>
          <p:nvPr>
            <p:ph type="body" idx="1"/>
          </p:nvPr>
        </p:nvSpPr>
        <p:spPr>
          <a:xfrm>
            <a:off x="1295402" y="1824671"/>
            <a:ext cx="9609668" cy="731826"/>
          </a:xfrm>
        </p:spPr>
        <p:txBody>
          <a:bodyPr>
            <a:normAutofit/>
          </a:bodyPr>
          <a:lstStyle/>
          <a:p>
            <a:r>
              <a:rPr lang="en-US" sz="4000" dirty="0" smtClean="0"/>
              <a:t>Employee performance analysis using excel</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267" y="2870421"/>
            <a:ext cx="3800722" cy="26477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084" y="3220278"/>
            <a:ext cx="2780306" cy="1995778"/>
          </a:xfrm>
          <a:prstGeom prst="rect">
            <a:avLst/>
          </a:prstGeom>
        </p:spPr>
      </p:pic>
    </p:spTree>
    <p:extLst>
      <p:ext uri="{BB962C8B-B14F-4D97-AF65-F5344CB8AC3E}">
        <p14:creationId xmlns:p14="http://schemas.microsoft.com/office/powerpoint/2010/main" val="375612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30860" y="628991"/>
            <a:ext cx="2894935" cy="1120296"/>
          </a:xfrm>
        </p:spPr>
        <p:txBody>
          <a:bodyPr/>
          <a:lstStyle/>
          <a:p>
            <a:pPr algn="ctr"/>
            <a:r>
              <a:rPr lang="en-US" dirty="0" smtClean="0"/>
              <a:t>AGENDA</a:t>
            </a:r>
            <a:endParaRPr lang="en-IN" dirty="0"/>
          </a:p>
        </p:txBody>
      </p:sp>
      <p:sp>
        <p:nvSpPr>
          <p:cNvPr id="5" name="Text Placeholder 4"/>
          <p:cNvSpPr>
            <a:spLocks noGrp="1"/>
          </p:cNvSpPr>
          <p:nvPr>
            <p:ph type="body" idx="1"/>
          </p:nvPr>
        </p:nvSpPr>
        <p:spPr>
          <a:xfrm>
            <a:off x="953495" y="1868557"/>
            <a:ext cx="4517002" cy="3737419"/>
          </a:xfrm>
        </p:spPr>
        <p:txBody>
          <a:bodyPr/>
          <a:lstStyle/>
          <a:p>
            <a:pPr marL="457200" indent="-457200">
              <a:buAutoNum type="arabicPeriod"/>
            </a:pPr>
            <a:r>
              <a:rPr lang="en-IN" dirty="0" smtClean="0"/>
              <a:t>Problem statement</a:t>
            </a:r>
          </a:p>
          <a:p>
            <a:pPr marL="457200" indent="-457200">
              <a:buAutoNum type="arabicPeriod"/>
            </a:pPr>
            <a:r>
              <a:rPr lang="en-IN" dirty="0"/>
              <a:t>P</a:t>
            </a:r>
            <a:r>
              <a:rPr lang="en-IN" dirty="0" smtClean="0"/>
              <a:t>roject overview</a:t>
            </a:r>
          </a:p>
          <a:p>
            <a:pPr marL="457200" indent="-457200">
              <a:buAutoNum type="arabicPeriod"/>
            </a:pPr>
            <a:r>
              <a:rPr lang="en-IN" dirty="0"/>
              <a:t>E</a:t>
            </a:r>
            <a:r>
              <a:rPr lang="en-IN" dirty="0" smtClean="0"/>
              <a:t>nd users</a:t>
            </a:r>
          </a:p>
          <a:p>
            <a:pPr marL="457200" indent="-457200">
              <a:buAutoNum type="arabicPeriod"/>
            </a:pPr>
            <a:r>
              <a:rPr lang="en-IN" dirty="0"/>
              <a:t>O</a:t>
            </a:r>
            <a:r>
              <a:rPr lang="en-IN" dirty="0" smtClean="0"/>
              <a:t>ur solution and proposition</a:t>
            </a:r>
          </a:p>
          <a:p>
            <a:pPr marL="457200" indent="-457200">
              <a:buAutoNum type="arabicPeriod"/>
            </a:pPr>
            <a:r>
              <a:rPr lang="en-IN" dirty="0"/>
              <a:t> </a:t>
            </a:r>
            <a:r>
              <a:rPr lang="en-IN" dirty="0" smtClean="0"/>
              <a:t>Dataset description</a:t>
            </a:r>
          </a:p>
          <a:p>
            <a:pPr marL="457200" indent="-457200">
              <a:buAutoNum type="arabicPeriod"/>
            </a:pPr>
            <a:r>
              <a:rPr lang="en-IN" dirty="0" smtClean="0"/>
              <a:t>Modelling approach</a:t>
            </a:r>
          </a:p>
          <a:p>
            <a:pPr marL="457200" indent="-457200">
              <a:buAutoNum type="arabicPeriod"/>
            </a:pPr>
            <a:r>
              <a:rPr lang="en-IN" dirty="0" smtClean="0"/>
              <a:t>Results and discussion</a:t>
            </a:r>
          </a:p>
          <a:p>
            <a:pPr marL="457200" indent="-457200">
              <a:buAutoNum type="arabicPeriod"/>
            </a:pPr>
            <a:r>
              <a:rPr lang="en-IN" dirty="0" smtClean="0"/>
              <a:t>Conclusion</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497" y="1335819"/>
            <a:ext cx="5680648" cy="3735026"/>
          </a:xfrm>
          <a:prstGeom prst="rect">
            <a:avLst/>
          </a:prstGeom>
        </p:spPr>
      </p:pic>
    </p:spTree>
    <p:extLst>
      <p:ext uri="{BB962C8B-B14F-4D97-AF65-F5344CB8AC3E}">
        <p14:creationId xmlns:p14="http://schemas.microsoft.com/office/powerpoint/2010/main" val="207343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0909" y="780067"/>
            <a:ext cx="6265628" cy="1104392"/>
          </a:xfrm>
        </p:spPr>
        <p:txBody>
          <a:bodyPr>
            <a:normAutofit/>
          </a:bodyPr>
          <a:lstStyle/>
          <a:p>
            <a:pPr algn="ctr"/>
            <a:r>
              <a:rPr lang="en-IN" sz="4000" dirty="0" smtClean="0"/>
              <a:t>PROBLEM STSTEMENT</a:t>
            </a:r>
            <a:endParaRPr lang="en-IN" sz="4000" dirty="0"/>
          </a:p>
        </p:txBody>
      </p:sp>
      <p:sp>
        <p:nvSpPr>
          <p:cNvPr id="3" name="Text Placeholder 2"/>
          <p:cNvSpPr>
            <a:spLocks noGrp="1"/>
          </p:cNvSpPr>
          <p:nvPr>
            <p:ph type="body" idx="1"/>
          </p:nvPr>
        </p:nvSpPr>
        <p:spPr>
          <a:xfrm>
            <a:off x="929641" y="2240914"/>
            <a:ext cx="6544585" cy="3150069"/>
          </a:xfrm>
        </p:spPr>
        <p:txBody>
          <a:bodyPr>
            <a:normAutofit fontScale="92500" lnSpcReduction="10000"/>
          </a:bodyPr>
          <a:lstStyle/>
          <a:p>
            <a:pPr marL="342900" indent="-342900">
              <a:buFont typeface="Arial" panose="020B0604020202020204" pitchFamily="34" charset="0"/>
              <a:buChar char="•"/>
            </a:pPr>
            <a:r>
              <a:rPr lang="en-IN" sz="1400" dirty="0" smtClean="0"/>
              <a:t>TO IDENTIFY ROOT CAUSES OF PERFORMANCE DECLINE</a:t>
            </a:r>
          </a:p>
          <a:p>
            <a:pPr marL="342900" indent="-342900">
              <a:buFont typeface="Arial" panose="020B0604020202020204" pitchFamily="34" charset="0"/>
              <a:buChar char="•"/>
            </a:pPr>
            <a:r>
              <a:rPr lang="en-IN" sz="1400" dirty="0" smtClean="0"/>
              <a:t>TO IMPLEMENT IMPROVEMENT STRATEGIS</a:t>
            </a:r>
          </a:p>
          <a:p>
            <a:pPr marL="342900" indent="-342900">
              <a:buFont typeface="Arial" panose="020B0604020202020204" pitchFamily="34" charset="0"/>
              <a:buChar char="•"/>
            </a:pPr>
            <a:r>
              <a:rPr lang="en-IN" sz="1400" dirty="0" smtClean="0"/>
              <a:t>TO MONITOR AND EVALUVATE PROGRESS</a:t>
            </a:r>
          </a:p>
          <a:p>
            <a:pPr marL="342900" indent="-342900">
              <a:buFont typeface="Arial" panose="020B0604020202020204" pitchFamily="34" charset="0"/>
              <a:buChar char="•"/>
            </a:pPr>
            <a:r>
              <a:rPr lang="en-IN" sz="1400" dirty="0" smtClean="0"/>
              <a:t>TO ENHANCE EMPLOYEE TRAINING PROGRAMMES TO ADDRESS SKILL GAPS</a:t>
            </a:r>
          </a:p>
          <a:p>
            <a:pPr marL="342900" indent="-342900">
              <a:buFont typeface="Arial" panose="020B0604020202020204" pitchFamily="34" charset="0"/>
              <a:buChar char="•"/>
            </a:pPr>
            <a:r>
              <a:rPr lang="en-IN" sz="1400" dirty="0" smtClean="0"/>
              <a:t>TO IMPROVE MANAGEMENT PRACTICS TO FOSTER A SUPPOTIVE WORK ENVIRONMENT</a:t>
            </a:r>
          </a:p>
          <a:p>
            <a:pPr marL="342900" indent="-342900">
              <a:buFont typeface="Arial" panose="020B0604020202020204" pitchFamily="34" charset="0"/>
              <a:buChar char="•"/>
            </a:pPr>
            <a:r>
              <a:rPr lang="en-IN" sz="1400" dirty="0" smtClean="0"/>
              <a:t>TO INCREASE EMPLOYEE MOTIVATION THROUGH RECOGNITION AND REWARD SYSTEM</a:t>
            </a:r>
          </a:p>
          <a:p>
            <a:pPr marL="342900" indent="-342900">
              <a:buFont typeface="Arial" panose="020B0604020202020204" pitchFamily="34" charset="0"/>
              <a:buChar char="•"/>
            </a:pPr>
            <a:r>
              <a:rPr lang="en-IN" sz="1400" dirty="0" smtClean="0"/>
              <a:t>TO IMPLEMENT TECHNOLOGY SOLUTION TO STREAM LINE WORK FLOWS</a:t>
            </a:r>
          </a:p>
          <a:p>
            <a:pPr marL="342900" indent="-342900">
              <a:buFont typeface="Arial" panose="020B0604020202020204" pitchFamily="34" charset="0"/>
              <a:buChar char="•"/>
            </a:pPr>
            <a:r>
              <a:rPr lang="en-IN" sz="1400" dirty="0" smtClean="0"/>
              <a:t>CONDECT REGULAR FEEDBACK SESSION TO CONTINUOUSLY IMPROVE PERFOMANCE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6537" y="659841"/>
            <a:ext cx="1771956" cy="12246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7107" y="2555666"/>
            <a:ext cx="3559534" cy="2647784"/>
          </a:xfrm>
          <a:prstGeom prst="rect">
            <a:avLst/>
          </a:prstGeom>
        </p:spPr>
      </p:pic>
    </p:spTree>
    <p:extLst>
      <p:ext uri="{BB962C8B-B14F-4D97-AF65-F5344CB8AC3E}">
        <p14:creationId xmlns:p14="http://schemas.microsoft.com/office/powerpoint/2010/main" val="315268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6536" y="732359"/>
            <a:ext cx="5948236" cy="913561"/>
          </a:xfrm>
        </p:spPr>
        <p:txBody>
          <a:bodyPr/>
          <a:lstStyle/>
          <a:p>
            <a:pPr algn="ctr"/>
            <a:r>
              <a:rPr lang="en-IN" dirty="0" smtClean="0"/>
              <a:t>PROJECT OVERVIEWS</a:t>
            </a:r>
            <a:endParaRPr lang="en-IN" dirty="0"/>
          </a:p>
        </p:txBody>
      </p:sp>
      <p:sp>
        <p:nvSpPr>
          <p:cNvPr id="3" name="Text Placeholder 2"/>
          <p:cNvSpPr>
            <a:spLocks noGrp="1"/>
          </p:cNvSpPr>
          <p:nvPr>
            <p:ph type="body" idx="1"/>
          </p:nvPr>
        </p:nvSpPr>
        <p:spPr>
          <a:xfrm>
            <a:off x="938253" y="2218414"/>
            <a:ext cx="10328745" cy="3785127"/>
          </a:xfrm>
        </p:spPr>
        <p:txBody>
          <a:bodyPr>
            <a:normAutofit/>
          </a:bodyPr>
          <a:lstStyle/>
          <a:p>
            <a:pPr marL="342900" indent="-342900">
              <a:buFont typeface="Arial" panose="020B0604020202020204" pitchFamily="34" charset="0"/>
              <a:buChar char="•"/>
            </a:pPr>
            <a:r>
              <a:rPr lang="en-IN" dirty="0" smtClean="0"/>
              <a:t>EMPLOYEE PERFORMANCE ANALYSIS</a:t>
            </a:r>
          </a:p>
          <a:p>
            <a:r>
              <a:rPr lang="en-IN" sz="1600" dirty="0" smtClean="0"/>
              <a:t>ANALYSING THE PERFORMANCE OF THE EMPLOYEE BY CONSIDRING VARIOUS FACTORS LIKE GENDER PERFORMANCE CODE RATING AND THEIR ACHEIVEMENTS IN ORDER TO IDENTIFY TRENDS AND PATTENS OF DIFRENT CATOGIRIES OF EMPLOYEES LIKE HIGH,MEDIUM AND LOW </a:t>
            </a:r>
          </a:p>
          <a:p>
            <a:pPr marL="285750" indent="-285750">
              <a:buFont typeface="Arial" panose="020B0604020202020204" pitchFamily="34" charset="0"/>
              <a:buChar char="•"/>
            </a:pPr>
            <a:r>
              <a:rPr lang="en-IN" sz="1600" dirty="0" smtClean="0"/>
              <a:t>OBJECTIVES</a:t>
            </a:r>
          </a:p>
          <a:p>
            <a:r>
              <a:rPr lang="en-IN" sz="1600" dirty="0" smtClean="0"/>
              <a:t>TO ENHANCE EMPLOYEE PERFORMANCE BY IDENTIFYING AND ADDRESSING KEY FACTORS AFFECTING PRODUCTIVITY QUALITY OF WORK AND ENGAGEMENT </a:t>
            </a:r>
          </a:p>
          <a:p>
            <a:pPr marL="285750" indent="-285750">
              <a:buFont typeface="Arial" panose="020B0604020202020204" pitchFamily="34" charset="0"/>
              <a:buChar char="•"/>
            </a:pPr>
            <a:r>
              <a:rPr lang="en-IN" sz="1600" dirty="0" smtClean="0"/>
              <a:t>SCOPE </a:t>
            </a:r>
          </a:p>
          <a:p>
            <a:r>
              <a:rPr lang="en-IN" sz="1600" dirty="0" smtClean="0"/>
              <a:t>COLLECT AND ANALYSIS DATA FROM PERFORMANCE REVIEWS SURVEYS AND INTERVIEWS TO IDENTIFING ROOT CAUSES OF PERFORMANCE ISSUES IMPLEMENT IMPROVEMENT STRATEGIES AND MONITORS THEIR EFFECTIVENESS</a:t>
            </a:r>
            <a:endParaRPr lang="en-IN" sz="1600" dirty="0"/>
          </a:p>
        </p:txBody>
      </p:sp>
    </p:spTree>
    <p:extLst>
      <p:ext uri="{BB962C8B-B14F-4D97-AF65-F5344CB8AC3E}">
        <p14:creationId xmlns:p14="http://schemas.microsoft.com/office/powerpoint/2010/main" val="337616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0950" y="628991"/>
            <a:ext cx="5621572" cy="1199809"/>
          </a:xfrm>
        </p:spPr>
        <p:txBody>
          <a:bodyPr/>
          <a:lstStyle/>
          <a:p>
            <a:r>
              <a:rPr lang="en-IN" dirty="0" smtClean="0"/>
              <a:t>WHO ARE THE END USERS?</a:t>
            </a:r>
            <a:endParaRPr lang="en-IN" dirty="0"/>
          </a:p>
        </p:txBody>
      </p:sp>
      <p:sp>
        <p:nvSpPr>
          <p:cNvPr id="3" name="Text Placeholder 2"/>
          <p:cNvSpPr>
            <a:spLocks noGrp="1"/>
          </p:cNvSpPr>
          <p:nvPr>
            <p:ph type="body" idx="1"/>
          </p:nvPr>
        </p:nvSpPr>
        <p:spPr>
          <a:xfrm>
            <a:off x="985300" y="2137548"/>
            <a:ext cx="6115215" cy="3873638"/>
          </a:xfrm>
        </p:spPr>
        <p:txBody>
          <a:bodyPr>
            <a:normAutofit fontScale="85000" lnSpcReduction="20000"/>
          </a:bodyPr>
          <a:lstStyle/>
          <a:p>
            <a:pPr marL="342900" indent="-342900">
              <a:buFont typeface="Courier New" panose="02070309020205020404" pitchFamily="49" charset="0"/>
              <a:buChar char="o"/>
            </a:pPr>
            <a:r>
              <a:rPr lang="en-IN" dirty="0" smtClean="0"/>
              <a:t>BOARD OF DIRECTORS</a:t>
            </a:r>
          </a:p>
          <a:p>
            <a:pPr marL="342900" indent="-342900">
              <a:buFont typeface="Courier New" panose="02070309020205020404" pitchFamily="49" charset="0"/>
              <a:buChar char="o"/>
            </a:pPr>
            <a:r>
              <a:rPr lang="en-IN" dirty="0" smtClean="0"/>
              <a:t>MANAGEMENT AND LEARDSHIP</a:t>
            </a:r>
          </a:p>
          <a:p>
            <a:pPr marL="342900" indent="-342900">
              <a:buFont typeface="Courier New" panose="02070309020205020404" pitchFamily="49" charset="0"/>
              <a:buChar char="o"/>
            </a:pPr>
            <a:r>
              <a:rPr lang="en-IN" dirty="0" smtClean="0"/>
              <a:t>HUMAN RESOURCES (HR)</a:t>
            </a:r>
          </a:p>
          <a:p>
            <a:pPr marL="342900" indent="-342900">
              <a:buFont typeface="Courier New" panose="02070309020205020404" pitchFamily="49" charset="0"/>
              <a:buChar char="o"/>
            </a:pPr>
            <a:r>
              <a:rPr lang="en-IN" dirty="0" smtClean="0"/>
              <a:t>EMPLOYEE TEAM LEADERS AND SUPERVISORS</a:t>
            </a:r>
          </a:p>
          <a:p>
            <a:pPr marL="342900" indent="-342900">
              <a:buFont typeface="Courier New" panose="02070309020205020404" pitchFamily="49" charset="0"/>
              <a:buChar char="o"/>
            </a:pPr>
            <a:r>
              <a:rPr lang="en-IN" dirty="0" smtClean="0"/>
              <a:t>TRAINING AND DEVELOPMENT</a:t>
            </a:r>
          </a:p>
          <a:p>
            <a:pPr marL="342900" indent="-342900">
              <a:buFont typeface="Courier New" panose="02070309020205020404" pitchFamily="49" charset="0"/>
              <a:buChar char="o"/>
            </a:pPr>
            <a:r>
              <a:rPr lang="en-IN" dirty="0" smtClean="0"/>
              <a:t>EXECUTIVES</a:t>
            </a:r>
          </a:p>
          <a:p>
            <a:pPr marL="342900" indent="-342900">
              <a:buFont typeface="Courier New" panose="02070309020205020404" pitchFamily="49" charset="0"/>
              <a:buChar char="o"/>
            </a:pPr>
            <a:r>
              <a:rPr lang="en-IN" dirty="0" smtClean="0"/>
              <a:t>PROJECT MANAGER </a:t>
            </a:r>
          </a:p>
          <a:p>
            <a:pPr marL="342900" indent="-342900">
              <a:buFont typeface="Courier New" panose="02070309020205020404" pitchFamily="49" charset="0"/>
              <a:buChar char="o"/>
            </a:pPr>
            <a:r>
              <a:rPr lang="en-IN" dirty="0" smtClean="0"/>
              <a:t>FINANCE DEPARTMENT</a:t>
            </a:r>
          </a:p>
          <a:p>
            <a:pPr marL="342900" indent="-342900">
              <a:buFont typeface="Courier New" panose="02070309020205020404" pitchFamily="49" charset="0"/>
              <a:buChar char="o"/>
            </a:pPr>
            <a:r>
              <a:rPr lang="en-IN" dirty="0" smtClean="0"/>
              <a:t>IT DEPARTMENT</a:t>
            </a:r>
          </a:p>
          <a:p>
            <a:pPr marL="342900" indent="-342900">
              <a:buFont typeface="Courier New" panose="02070309020205020404" pitchFamily="49" charset="0"/>
              <a:buChar char="o"/>
            </a:pPr>
            <a:r>
              <a:rPr lang="en-IN" dirty="0" smtClean="0"/>
              <a:t>OPERATIONS MANAGERS</a:t>
            </a:r>
          </a:p>
          <a:p>
            <a:pPr marL="342900" indent="-342900">
              <a:buFont typeface="Courier New" panose="02070309020205020404" pitchFamily="49" charset="0"/>
              <a:buChar char="o"/>
            </a:pPr>
            <a:r>
              <a:rPr lang="en-IN" dirty="0" smtClean="0"/>
              <a:t> SALES AND MARKETING TEAMS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3839" y="1901226"/>
            <a:ext cx="4231814" cy="3159661"/>
          </a:xfrm>
          <a:prstGeom prst="rect">
            <a:avLst/>
          </a:prstGeom>
        </p:spPr>
      </p:pic>
    </p:spTree>
    <p:extLst>
      <p:ext uri="{BB962C8B-B14F-4D97-AF65-F5344CB8AC3E}">
        <p14:creationId xmlns:p14="http://schemas.microsoft.com/office/powerpoint/2010/main" val="35869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792" y="772115"/>
            <a:ext cx="9609668" cy="993075"/>
          </a:xfrm>
        </p:spPr>
        <p:txBody>
          <a:bodyPr/>
          <a:lstStyle/>
          <a:p>
            <a:pPr algn="ctr"/>
            <a:r>
              <a:rPr lang="en-IN" dirty="0" smtClean="0"/>
              <a:t>SOLUTION AND ITS VALUE PROPOSITION</a:t>
            </a:r>
            <a:endParaRPr lang="en-IN" dirty="0"/>
          </a:p>
        </p:txBody>
      </p:sp>
      <p:sp>
        <p:nvSpPr>
          <p:cNvPr id="3" name="Text Placeholder 2"/>
          <p:cNvSpPr>
            <a:spLocks noGrp="1"/>
          </p:cNvSpPr>
          <p:nvPr>
            <p:ph type="body" idx="1"/>
          </p:nvPr>
        </p:nvSpPr>
        <p:spPr>
          <a:xfrm>
            <a:off x="5636813" y="2566917"/>
            <a:ext cx="6719514" cy="2672993"/>
          </a:xfrm>
        </p:spPr>
        <p:txBody>
          <a:bodyPr/>
          <a:lstStyle/>
          <a:p>
            <a:pPr marL="342900" indent="-342900">
              <a:buFont typeface="Wingdings" panose="05000000000000000000" pitchFamily="2" charset="2"/>
              <a:buChar char="ü"/>
            </a:pPr>
            <a:r>
              <a:rPr lang="en-IN" dirty="0" smtClean="0"/>
              <a:t>CONDITIONAL FORMATTING = MISSING</a:t>
            </a:r>
          </a:p>
          <a:p>
            <a:pPr marL="342900" indent="-342900">
              <a:buFont typeface="Wingdings" panose="05000000000000000000" pitchFamily="2" charset="2"/>
              <a:buChar char="ü"/>
            </a:pPr>
            <a:r>
              <a:rPr lang="en-IN" dirty="0" smtClean="0"/>
              <a:t>FILTER = REMOVE</a:t>
            </a:r>
          </a:p>
          <a:p>
            <a:pPr marL="342900" indent="-342900">
              <a:buFont typeface="Wingdings" panose="05000000000000000000" pitchFamily="2" charset="2"/>
              <a:buChar char="ü"/>
            </a:pPr>
            <a:r>
              <a:rPr lang="en-IN" dirty="0" smtClean="0"/>
              <a:t>FORMULA = PERFORMANCE</a:t>
            </a:r>
          </a:p>
          <a:p>
            <a:pPr marL="342900" indent="-342900">
              <a:buFont typeface="Wingdings" panose="05000000000000000000" pitchFamily="2" charset="2"/>
              <a:buChar char="ü"/>
            </a:pPr>
            <a:r>
              <a:rPr lang="en-IN" dirty="0" smtClean="0"/>
              <a:t>PIVOT TABLE = SUMMARY</a:t>
            </a:r>
          </a:p>
          <a:p>
            <a:pPr marL="342900" indent="-342900">
              <a:buFont typeface="Wingdings" panose="05000000000000000000" pitchFamily="2" charset="2"/>
              <a:buChar char="ü"/>
            </a:pPr>
            <a:r>
              <a:rPr lang="en-IN" dirty="0" smtClean="0"/>
              <a:t>GRAPH = DATA VISUALIZATION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74" y="925728"/>
            <a:ext cx="1323128" cy="124032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598" y="2460075"/>
            <a:ext cx="4526732" cy="2886676"/>
          </a:xfrm>
          <a:prstGeom prst="rect">
            <a:avLst/>
          </a:prstGeom>
        </p:spPr>
      </p:pic>
    </p:spTree>
    <p:extLst>
      <p:ext uri="{BB962C8B-B14F-4D97-AF65-F5344CB8AC3E}">
        <p14:creationId xmlns:p14="http://schemas.microsoft.com/office/powerpoint/2010/main" val="4175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628" y="954995"/>
            <a:ext cx="8491993" cy="977172"/>
          </a:xfrm>
        </p:spPr>
        <p:txBody>
          <a:bodyPr/>
          <a:lstStyle/>
          <a:p>
            <a:pPr algn="ctr"/>
            <a:r>
              <a:rPr lang="en-IN" dirty="0" smtClean="0"/>
              <a:t>DATASET DESCRIPTION</a:t>
            </a:r>
            <a:endParaRPr lang="en-IN" dirty="0"/>
          </a:p>
        </p:txBody>
      </p:sp>
      <p:sp>
        <p:nvSpPr>
          <p:cNvPr id="3" name="Text Placeholder 2"/>
          <p:cNvSpPr>
            <a:spLocks noGrp="1"/>
          </p:cNvSpPr>
          <p:nvPr>
            <p:ph type="body" idx="1"/>
          </p:nvPr>
        </p:nvSpPr>
        <p:spPr>
          <a:xfrm>
            <a:off x="866032" y="2336330"/>
            <a:ext cx="6846734" cy="3515829"/>
          </a:xfrm>
        </p:spPr>
        <p:txBody>
          <a:bodyPr/>
          <a:lstStyle/>
          <a:p>
            <a:pPr marL="342900" indent="-342900">
              <a:buFont typeface="Wingdings" panose="05000000000000000000" pitchFamily="2" charset="2"/>
              <a:buChar char="q"/>
            </a:pPr>
            <a:r>
              <a:rPr lang="en-IN" dirty="0" smtClean="0"/>
              <a:t>EMPLOYEE DATASET  - KAGGLE</a:t>
            </a:r>
          </a:p>
          <a:p>
            <a:pPr marL="342900" indent="-342900">
              <a:buFont typeface="Wingdings" panose="05000000000000000000" pitchFamily="2" charset="2"/>
              <a:buChar char="q"/>
            </a:pPr>
            <a:r>
              <a:rPr lang="en-IN" dirty="0" smtClean="0"/>
              <a:t>26 FEATURES AVAILABLE – 9 FEATURES USED</a:t>
            </a:r>
          </a:p>
          <a:p>
            <a:pPr marL="342900" indent="-342900">
              <a:buFont typeface="Wingdings" panose="05000000000000000000" pitchFamily="2" charset="2"/>
              <a:buChar char="q"/>
            </a:pPr>
            <a:r>
              <a:rPr lang="en-IN" dirty="0" smtClean="0"/>
              <a:t>EMPLOYEE ID – NUMERICAL</a:t>
            </a:r>
          </a:p>
          <a:p>
            <a:pPr marL="342900" indent="-342900">
              <a:buFont typeface="Wingdings" panose="05000000000000000000" pitchFamily="2" charset="2"/>
              <a:buChar char="q"/>
            </a:pPr>
            <a:r>
              <a:rPr lang="en-IN" dirty="0" smtClean="0"/>
              <a:t>EMPLOYEE NAME – TEXT</a:t>
            </a:r>
          </a:p>
          <a:p>
            <a:pPr marL="342900" indent="-342900">
              <a:buFont typeface="Wingdings" panose="05000000000000000000" pitchFamily="2" charset="2"/>
              <a:buChar char="q"/>
            </a:pPr>
            <a:r>
              <a:rPr lang="en-IN" dirty="0" smtClean="0"/>
              <a:t>EMPLOYEE TYPE – ROLES</a:t>
            </a:r>
          </a:p>
          <a:p>
            <a:pPr marL="342900" indent="-342900">
              <a:buFont typeface="Wingdings" panose="05000000000000000000" pitchFamily="2" charset="2"/>
              <a:buChar char="q"/>
            </a:pPr>
            <a:r>
              <a:rPr lang="en-IN" dirty="0" smtClean="0"/>
              <a:t>PEFRORMANCE LEVEL – HIGH, MEDIUM AND LOW</a:t>
            </a:r>
          </a:p>
          <a:p>
            <a:pPr marL="342900" indent="-342900">
              <a:buFont typeface="Wingdings" panose="05000000000000000000" pitchFamily="2" charset="2"/>
              <a:buChar char="q"/>
            </a:pPr>
            <a:r>
              <a:rPr lang="en-IN" dirty="0" smtClean="0"/>
              <a:t>GENDER – MALE AND FEMALE</a:t>
            </a:r>
          </a:p>
          <a:p>
            <a:pPr marL="342900" indent="-342900">
              <a:buFont typeface="Wingdings" panose="05000000000000000000" pitchFamily="2" charset="2"/>
              <a:buChar char="q"/>
            </a:pPr>
            <a:r>
              <a:rPr lang="en-IN" dirty="0" smtClean="0"/>
              <a:t>EMPLOYEE RATING – NUMERICAL </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755" y="683908"/>
            <a:ext cx="2210144" cy="180633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276" y="3331675"/>
            <a:ext cx="3150272" cy="1981340"/>
          </a:xfrm>
          <a:prstGeom prst="rect">
            <a:avLst/>
          </a:prstGeom>
        </p:spPr>
      </p:pic>
    </p:spTree>
    <p:extLst>
      <p:ext uri="{BB962C8B-B14F-4D97-AF65-F5344CB8AC3E}">
        <p14:creationId xmlns:p14="http://schemas.microsoft.com/office/powerpoint/2010/main" val="330990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155" y="780066"/>
            <a:ext cx="9609668" cy="929464"/>
          </a:xfrm>
        </p:spPr>
        <p:txBody>
          <a:bodyPr/>
          <a:lstStyle/>
          <a:p>
            <a:pPr algn="ctr"/>
            <a:r>
              <a:rPr lang="en-IN" dirty="0" smtClean="0"/>
              <a:t>THE “WOW” IN OUR SOLUTION</a:t>
            </a:r>
            <a:endParaRPr lang="en-IN" dirty="0"/>
          </a:p>
        </p:txBody>
      </p:sp>
      <p:sp>
        <p:nvSpPr>
          <p:cNvPr id="3" name="Text Placeholder 2"/>
          <p:cNvSpPr>
            <a:spLocks noGrp="1"/>
          </p:cNvSpPr>
          <p:nvPr>
            <p:ph type="body" idx="1"/>
          </p:nvPr>
        </p:nvSpPr>
        <p:spPr>
          <a:xfrm>
            <a:off x="4348702" y="1828800"/>
            <a:ext cx="6719514" cy="4198288"/>
          </a:xfrm>
        </p:spPr>
        <p:txBody>
          <a:bodyPr>
            <a:normAutofit fontScale="85000" lnSpcReduction="10000"/>
          </a:bodyPr>
          <a:lstStyle/>
          <a:p>
            <a:pPr marL="342900" indent="-342900">
              <a:buFont typeface="Wingdings" panose="05000000000000000000" pitchFamily="2" charset="2"/>
              <a:buChar char="v"/>
            </a:pPr>
            <a:r>
              <a:rPr lang="en-IN" dirty="0" smtClean="0"/>
              <a:t>CONDITIONAL FORMATTING</a:t>
            </a:r>
          </a:p>
          <a:p>
            <a:r>
              <a:rPr lang="en-IN" dirty="0"/>
              <a:t> </a:t>
            </a:r>
            <a:r>
              <a:rPr lang="en-IN" dirty="0" smtClean="0"/>
              <a:t>     IDENTIFING MISSING DATA.</a:t>
            </a:r>
          </a:p>
          <a:p>
            <a:pPr marL="342900" indent="-342900">
              <a:buFont typeface="Wingdings" panose="05000000000000000000" pitchFamily="2" charset="2"/>
              <a:buChar char="v"/>
            </a:pPr>
            <a:r>
              <a:rPr lang="en-IN" dirty="0" smtClean="0"/>
              <a:t>FILTER</a:t>
            </a:r>
          </a:p>
          <a:p>
            <a:r>
              <a:rPr lang="en-IN" dirty="0"/>
              <a:t> </a:t>
            </a:r>
            <a:r>
              <a:rPr lang="en-IN" dirty="0" smtClean="0"/>
              <a:t>    TO REMOVE BLANK CELLS.</a:t>
            </a:r>
          </a:p>
          <a:p>
            <a:pPr marL="342900" indent="-342900">
              <a:buFont typeface="Wingdings" panose="05000000000000000000" pitchFamily="2" charset="2"/>
              <a:buChar char="v"/>
            </a:pPr>
            <a:r>
              <a:rPr lang="en-IN" dirty="0" smtClean="0"/>
              <a:t>PERFORMANCE LEVEL</a:t>
            </a:r>
          </a:p>
          <a:p>
            <a:r>
              <a:rPr lang="en-IN" dirty="0"/>
              <a:t> </a:t>
            </a:r>
            <a:r>
              <a:rPr lang="en-IN" dirty="0" smtClean="0"/>
              <a:t>     IFS (logical_ test 1,[logical_test2,value_if_true2],…)</a:t>
            </a:r>
          </a:p>
          <a:p>
            <a:r>
              <a:rPr lang="en-IN" dirty="0"/>
              <a:t> </a:t>
            </a:r>
            <a:r>
              <a:rPr lang="en-IN" dirty="0" smtClean="0"/>
              <a:t>     IFS(Z8&gt;=5,”VERY                HIGH”,Z8&gt;=3,MEDIUM”,TRUE,’’LOW)</a:t>
            </a:r>
          </a:p>
          <a:p>
            <a:pPr marL="342900" indent="-342900">
              <a:buFont typeface="Wingdings" panose="05000000000000000000" pitchFamily="2" charset="2"/>
              <a:buChar char="v"/>
            </a:pPr>
            <a:r>
              <a:rPr lang="en-IN" dirty="0" smtClean="0"/>
              <a:t>SUMMARY</a:t>
            </a:r>
          </a:p>
          <a:p>
            <a:r>
              <a:rPr lang="en-IN" dirty="0"/>
              <a:t> </a:t>
            </a:r>
            <a:r>
              <a:rPr lang="en-IN" dirty="0" smtClean="0"/>
              <a:t>     PIVOT TABLE</a:t>
            </a:r>
          </a:p>
          <a:p>
            <a:pPr marL="342900" indent="-342900">
              <a:buFont typeface="Wingdings" panose="05000000000000000000" pitchFamily="2" charset="2"/>
              <a:buChar char="v"/>
            </a:pPr>
            <a:r>
              <a:rPr lang="en-IN" dirty="0" smtClean="0"/>
              <a:t>DATA VIZUALIZATION</a:t>
            </a:r>
          </a:p>
          <a:p>
            <a:r>
              <a:rPr lang="en-IN" dirty="0"/>
              <a:t> </a:t>
            </a:r>
            <a:r>
              <a:rPr lang="en-IN" dirty="0" smtClean="0"/>
              <a:t>      GHRAPH : COLUMN CHART WITH TREND LINE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009155" y="2444436"/>
            <a:ext cx="2963909" cy="2340132"/>
          </a:xfrm>
          <a:prstGeom prst="rect">
            <a:avLst/>
          </a:prstGeom>
        </p:spPr>
      </p:pic>
    </p:spTree>
    <p:extLst>
      <p:ext uri="{BB962C8B-B14F-4D97-AF65-F5344CB8AC3E}">
        <p14:creationId xmlns:p14="http://schemas.microsoft.com/office/powerpoint/2010/main" val="12803573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121</TotalTime>
  <Words>479</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Garamond</vt:lpstr>
      <vt:lpstr>Wingdings</vt:lpstr>
      <vt:lpstr>Organic</vt:lpstr>
      <vt:lpstr>EMPLOYEE DATA ANALYSIS USING EXCEL</vt:lpstr>
      <vt:lpstr>PROJECT TITLE</vt:lpstr>
      <vt:lpstr>AGENDA</vt:lpstr>
      <vt:lpstr>PROBLEM STSTEMENT</vt:lpstr>
      <vt:lpstr>PROJECT OVERVIEWS</vt:lpstr>
      <vt:lpstr>WHO ARE THE END USERS?</vt:lpstr>
      <vt:lpstr>SOLUTION AND ITS VALUE PROPOSITION</vt:lpstr>
      <vt:lpstr>DATASET DESCRIPTION</vt:lpstr>
      <vt:lpstr>THE “WOW” IN OUR SOLUTION</vt:lpstr>
      <vt:lpstr>MODELLING</vt:lpstr>
      <vt:lpstr>DATA COLLECTION  1. DATA FROM KAGGLE 2. DATA SELECTION</vt:lpstr>
      <vt:lpstr>RESULT EMPLOYEE PERFORMANCE NANLYSIS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user</cp:lastModifiedBy>
  <cp:revision>14</cp:revision>
  <dcterms:created xsi:type="dcterms:W3CDTF">2024-08-31T11:12:33Z</dcterms:created>
  <dcterms:modified xsi:type="dcterms:W3CDTF">2024-08-31T14:02:21Z</dcterms:modified>
</cp:coreProperties>
</file>