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Student study performance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[study_performance.xlsx]in!$A$1</c:f>
              <c:strCache>
                <c:ptCount val="1"/>
                <c:pt idx="0">
                  <c:v>gender</c:v>
                </c:pt>
              </c:strCache>
            </c:strRef>
          </c:tx>
          <c:spPr>
            <a:solidFill>
              <a:schemeClr val="accent1"/>
            </a:solidFill>
            <a:ln>
              <a:noFill/>
            </a:ln>
            <a:effectLst/>
          </c:spPr>
          <c:invertIfNegative val="0"/>
          <c:val>
            <c:numRef>
              <c:f>[study_performance.xlsx]in!$A$2:$A$32</c:f>
              <c:numCache>
                <c:formatCode>General</c:formatCode>
                <c:ptCount val="3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numCache>
            </c:numRef>
          </c:val>
          <c:extLst>
            <c:ext xmlns:c16="http://schemas.microsoft.com/office/drawing/2014/chart" uri="{C3380CC4-5D6E-409C-BE32-E72D297353CC}">
              <c16:uniqueId val="{00000000-270E-8542-A5A1-49D0EA4DD015}"/>
            </c:ext>
          </c:extLst>
        </c:ser>
        <c:ser>
          <c:idx val="1"/>
          <c:order val="1"/>
          <c:tx>
            <c:strRef>
              <c:f>[study_performance.xlsx]in!$B$1</c:f>
              <c:strCache>
                <c:ptCount val="1"/>
                <c:pt idx="0">
                  <c:v>race_ethnicity</c:v>
                </c:pt>
              </c:strCache>
            </c:strRef>
          </c:tx>
          <c:spPr>
            <a:solidFill>
              <a:schemeClr val="accent2"/>
            </a:solidFill>
            <a:ln>
              <a:noFill/>
            </a:ln>
            <a:effectLst/>
          </c:spPr>
          <c:invertIfNegative val="0"/>
          <c:val>
            <c:numRef>
              <c:f>[study_performance.xlsx]in!$B$2:$B$32</c:f>
              <c:numCache>
                <c:formatCode>General</c:formatCode>
                <c:ptCount val="3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numCache>
            </c:numRef>
          </c:val>
          <c:extLst>
            <c:ext xmlns:c16="http://schemas.microsoft.com/office/drawing/2014/chart" uri="{C3380CC4-5D6E-409C-BE32-E72D297353CC}">
              <c16:uniqueId val="{00000001-270E-8542-A5A1-49D0EA4DD015}"/>
            </c:ext>
          </c:extLst>
        </c:ser>
        <c:ser>
          <c:idx val="2"/>
          <c:order val="2"/>
          <c:tx>
            <c:strRef>
              <c:f>[study_performance.xlsx]in!$C$1</c:f>
              <c:strCache>
                <c:ptCount val="1"/>
                <c:pt idx="0">
                  <c:v>parental_level_of_education</c:v>
                </c:pt>
              </c:strCache>
            </c:strRef>
          </c:tx>
          <c:spPr>
            <a:solidFill>
              <a:schemeClr val="accent3"/>
            </a:solidFill>
            <a:ln>
              <a:noFill/>
            </a:ln>
            <a:effectLst/>
          </c:spPr>
          <c:invertIfNegative val="0"/>
          <c:val>
            <c:numRef>
              <c:f>[study_performance.xlsx]in!$C$2:$C$32</c:f>
              <c:numCache>
                <c:formatCode>General</c:formatCode>
                <c:ptCount val="3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numCache>
            </c:numRef>
          </c:val>
          <c:extLst>
            <c:ext xmlns:c16="http://schemas.microsoft.com/office/drawing/2014/chart" uri="{C3380CC4-5D6E-409C-BE32-E72D297353CC}">
              <c16:uniqueId val="{00000002-270E-8542-A5A1-49D0EA4DD015}"/>
            </c:ext>
          </c:extLst>
        </c:ser>
        <c:ser>
          <c:idx val="3"/>
          <c:order val="3"/>
          <c:tx>
            <c:strRef>
              <c:f>[study_performance.xlsx]in!$D$1</c:f>
              <c:strCache>
                <c:ptCount val="1"/>
                <c:pt idx="0">
                  <c:v>lunch</c:v>
                </c:pt>
              </c:strCache>
            </c:strRef>
          </c:tx>
          <c:spPr>
            <a:solidFill>
              <a:schemeClr val="accent4"/>
            </a:solidFill>
            <a:ln>
              <a:noFill/>
            </a:ln>
            <a:effectLst/>
          </c:spPr>
          <c:invertIfNegative val="0"/>
          <c:val>
            <c:numRef>
              <c:f>[study_performance.xlsx]in!$D$2:$D$32</c:f>
              <c:numCache>
                <c:formatCode>General</c:formatCode>
                <c:ptCount val="3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numCache>
            </c:numRef>
          </c:val>
          <c:extLst>
            <c:ext xmlns:c16="http://schemas.microsoft.com/office/drawing/2014/chart" uri="{C3380CC4-5D6E-409C-BE32-E72D297353CC}">
              <c16:uniqueId val="{00000003-270E-8542-A5A1-49D0EA4DD015}"/>
            </c:ext>
          </c:extLst>
        </c:ser>
        <c:ser>
          <c:idx val="4"/>
          <c:order val="4"/>
          <c:tx>
            <c:strRef>
              <c:f>[study_performance.xlsx]in!$E$1</c:f>
              <c:strCache>
                <c:ptCount val="1"/>
                <c:pt idx="0">
                  <c:v>test_preparation_course</c:v>
                </c:pt>
              </c:strCache>
            </c:strRef>
          </c:tx>
          <c:spPr>
            <a:solidFill>
              <a:schemeClr val="accent5"/>
            </a:solidFill>
            <a:ln>
              <a:noFill/>
            </a:ln>
            <a:effectLst/>
          </c:spPr>
          <c:invertIfNegative val="0"/>
          <c:val>
            <c:numRef>
              <c:f>[study_performance.xlsx]in!$E$2:$E$32</c:f>
              <c:numCache>
                <c:formatCode>General</c:formatCode>
                <c:ptCount val="3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numCache>
            </c:numRef>
          </c:val>
          <c:extLst>
            <c:ext xmlns:c16="http://schemas.microsoft.com/office/drawing/2014/chart" uri="{C3380CC4-5D6E-409C-BE32-E72D297353CC}">
              <c16:uniqueId val="{00000004-270E-8542-A5A1-49D0EA4DD015}"/>
            </c:ext>
          </c:extLst>
        </c:ser>
        <c:ser>
          <c:idx val="5"/>
          <c:order val="5"/>
          <c:tx>
            <c:strRef>
              <c:f>[study_performance.xlsx]in!$F$1</c:f>
              <c:strCache>
                <c:ptCount val="1"/>
                <c:pt idx="0">
                  <c:v>math_score</c:v>
                </c:pt>
              </c:strCache>
            </c:strRef>
          </c:tx>
          <c:spPr>
            <a:solidFill>
              <a:schemeClr val="accent6"/>
            </a:solidFill>
            <a:ln>
              <a:noFill/>
            </a:ln>
            <a:effectLst/>
          </c:spPr>
          <c:invertIfNegative val="0"/>
          <c:val>
            <c:numRef>
              <c:f>[study_performance.xlsx]in!$F$2:$F$32</c:f>
              <c:numCache>
                <c:formatCode>General</c:formatCode>
                <c:ptCount val="31"/>
                <c:pt idx="0">
                  <c:v>72</c:v>
                </c:pt>
                <c:pt idx="1">
                  <c:v>69</c:v>
                </c:pt>
                <c:pt idx="2">
                  <c:v>90</c:v>
                </c:pt>
                <c:pt idx="3">
                  <c:v>47</c:v>
                </c:pt>
                <c:pt idx="4">
                  <c:v>76</c:v>
                </c:pt>
                <c:pt idx="5">
                  <c:v>71</c:v>
                </c:pt>
                <c:pt idx="6">
                  <c:v>88</c:v>
                </c:pt>
                <c:pt idx="7">
                  <c:v>40</c:v>
                </c:pt>
                <c:pt idx="8">
                  <c:v>64</c:v>
                </c:pt>
                <c:pt idx="9">
                  <c:v>38</c:v>
                </c:pt>
                <c:pt idx="10">
                  <c:v>58</c:v>
                </c:pt>
                <c:pt idx="11">
                  <c:v>40</c:v>
                </c:pt>
                <c:pt idx="12">
                  <c:v>65</c:v>
                </c:pt>
                <c:pt idx="13">
                  <c:v>78</c:v>
                </c:pt>
                <c:pt idx="14">
                  <c:v>50</c:v>
                </c:pt>
                <c:pt idx="15">
                  <c:v>69</c:v>
                </c:pt>
                <c:pt idx="16">
                  <c:v>88</c:v>
                </c:pt>
                <c:pt idx="17">
                  <c:v>18</c:v>
                </c:pt>
                <c:pt idx="18">
                  <c:v>46</c:v>
                </c:pt>
                <c:pt idx="19">
                  <c:v>54</c:v>
                </c:pt>
                <c:pt idx="20">
                  <c:v>66</c:v>
                </c:pt>
                <c:pt idx="21">
                  <c:v>65</c:v>
                </c:pt>
                <c:pt idx="22">
                  <c:v>44</c:v>
                </c:pt>
                <c:pt idx="23">
                  <c:v>69</c:v>
                </c:pt>
                <c:pt idx="24">
                  <c:v>74</c:v>
                </c:pt>
                <c:pt idx="25">
                  <c:v>73</c:v>
                </c:pt>
                <c:pt idx="26">
                  <c:v>69</c:v>
                </c:pt>
                <c:pt idx="27">
                  <c:v>67</c:v>
                </c:pt>
                <c:pt idx="28">
                  <c:v>70</c:v>
                </c:pt>
                <c:pt idx="29">
                  <c:v>62</c:v>
                </c:pt>
              </c:numCache>
            </c:numRef>
          </c:val>
          <c:extLst>
            <c:ext xmlns:c16="http://schemas.microsoft.com/office/drawing/2014/chart" uri="{C3380CC4-5D6E-409C-BE32-E72D297353CC}">
              <c16:uniqueId val="{00000005-270E-8542-A5A1-49D0EA4DD015}"/>
            </c:ext>
          </c:extLst>
        </c:ser>
        <c:ser>
          <c:idx val="6"/>
          <c:order val="6"/>
          <c:tx>
            <c:strRef>
              <c:f>[study_performance.xlsx]in!$G$1</c:f>
              <c:strCache>
                <c:ptCount val="1"/>
                <c:pt idx="0">
                  <c:v>reading_score</c:v>
                </c:pt>
              </c:strCache>
            </c:strRef>
          </c:tx>
          <c:spPr>
            <a:solidFill>
              <a:schemeClr val="accent1">
                <a:lumMod val="60000"/>
              </a:schemeClr>
            </a:solidFill>
            <a:ln>
              <a:noFill/>
            </a:ln>
            <a:effectLst/>
          </c:spPr>
          <c:invertIfNegative val="0"/>
          <c:val>
            <c:numRef>
              <c:f>[study_performance.xlsx]in!$G$2:$G$32</c:f>
              <c:numCache>
                <c:formatCode>General</c:formatCode>
                <c:ptCount val="31"/>
                <c:pt idx="0">
                  <c:v>72</c:v>
                </c:pt>
                <c:pt idx="1">
                  <c:v>90</c:v>
                </c:pt>
                <c:pt idx="2">
                  <c:v>95</c:v>
                </c:pt>
                <c:pt idx="3">
                  <c:v>57</c:v>
                </c:pt>
                <c:pt idx="4">
                  <c:v>78</c:v>
                </c:pt>
                <c:pt idx="5">
                  <c:v>83</c:v>
                </c:pt>
                <c:pt idx="6">
                  <c:v>95</c:v>
                </c:pt>
                <c:pt idx="7">
                  <c:v>43</c:v>
                </c:pt>
                <c:pt idx="8">
                  <c:v>64</c:v>
                </c:pt>
                <c:pt idx="9">
                  <c:v>60</c:v>
                </c:pt>
                <c:pt idx="10">
                  <c:v>54</c:v>
                </c:pt>
                <c:pt idx="11">
                  <c:v>52</c:v>
                </c:pt>
                <c:pt idx="12">
                  <c:v>81</c:v>
                </c:pt>
                <c:pt idx="13">
                  <c:v>72</c:v>
                </c:pt>
                <c:pt idx="14">
                  <c:v>53</c:v>
                </c:pt>
                <c:pt idx="15">
                  <c:v>75</c:v>
                </c:pt>
                <c:pt idx="16">
                  <c:v>89</c:v>
                </c:pt>
                <c:pt idx="17">
                  <c:v>32</c:v>
                </c:pt>
                <c:pt idx="18">
                  <c:v>42</c:v>
                </c:pt>
                <c:pt idx="19">
                  <c:v>58</c:v>
                </c:pt>
                <c:pt idx="20">
                  <c:v>69</c:v>
                </c:pt>
                <c:pt idx="21">
                  <c:v>75</c:v>
                </c:pt>
                <c:pt idx="22">
                  <c:v>54</c:v>
                </c:pt>
                <c:pt idx="23">
                  <c:v>73</c:v>
                </c:pt>
                <c:pt idx="24">
                  <c:v>71</c:v>
                </c:pt>
                <c:pt idx="25">
                  <c:v>74</c:v>
                </c:pt>
                <c:pt idx="26">
                  <c:v>54</c:v>
                </c:pt>
                <c:pt idx="27">
                  <c:v>69</c:v>
                </c:pt>
                <c:pt idx="28">
                  <c:v>70</c:v>
                </c:pt>
                <c:pt idx="29">
                  <c:v>70</c:v>
                </c:pt>
              </c:numCache>
            </c:numRef>
          </c:val>
          <c:extLst>
            <c:ext xmlns:c16="http://schemas.microsoft.com/office/drawing/2014/chart" uri="{C3380CC4-5D6E-409C-BE32-E72D297353CC}">
              <c16:uniqueId val="{00000006-270E-8542-A5A1-49D0EA4DD015}"/>
            </c:ext>
          </c:extLst>
        </c:ser>
        <c:ser>
          <c:idx val="7"/>
          <c:order val="7"/>
          <c:tx>
            <c:strRef>
              <c:f>[study_performance.xlsx]in!$H$1</c:f>
              <c:strCache>
                <c:ptCount val="1"/>
                <c:pt idx="0">
                  <c:v>writing_score</c:v>
                </c:pt>
              </c:strCache>
            </c:strRef>
          </c:tx>
          <c:spPr>
            <a:solidFill>
              <a:schemeClr val="accent2">
                <a:lumMod val="60000"/>
              </a:schemeClr>
            </a:solidFill>
            <a:ln>
              <a:noFill/>
            </a:ln>
            <a:effectLst/>
          </c:spPr>
          <c:invertIfNegative val="0"/>
          <c:val>
            <c:numRef>
              <c:f>[study_performance.xlsx]in!$H$2:$H$32</c:f>
              <c:numCache>
                <c:formatCode>General</c:formatCode>
                <c:ptCount val="31"/>
                <c:pt idx="0">
                  <c:v>74</c:v>
                </c:pt>
                <c:pt idx="1">
                  <c:v>88</c:v>
                </c:pt>
                <c:pt idx="2">
                  <c:v>93</c:v>
                </c:pt>
                <c:pt idx="3">
                  <c:v>44</c:v>
                </c:pt>
                <c:pt idx="4">
                  <c:v>75</c:v>
                </c:pt>
                <c:pt idx="5">
                  <c:v>78</c:v>
                </c:pt>
                <c:pt idx="6">
                  <c:v>92</c:v>
                </c:pt>
                <c:pt idx="7">
                  <c:v>39</c:v>
                </c:pt>
                <c:pt idx="8">
                  <c:v>67</c:v>
                </c:pt>
                <c:pt idx="9">
                  <c:v>50</c:v>
                </c:pt>
                <c:pt idx="10">
                  <c:v>52</c:v>
                </c:pt>
                <c:pt idx="11">
                  <c:v>43</c:v>
                </c:pt>
                <c:pt idx="12">
                  <c:v>73</c:v>
                </c:pt>
                <c:pt idx="13">
                  <c:v>70</c:v>
                </c:pt>
                <c:pt idx="14">
                  <c:v>58</c:v>
                </c:pt>
                <c:pt idx="15">
                  <c:v>78</c:v>
                </c:pt>
                <c:pt idx="16">
                  <c:v>86</c:v>
                </c:pt>
                <c:pt idx="17">
                  <c:v>28</c:v>
                </c:pt>
                <c:pt idx="18">
                  <c:v>46</c:v>
                </c:pt>
                <c:pt idx="19">
                  <c:v>61</c:v>
                </c:pt>
                <c:pt idx="20">
                  <c:v>63</c:v>
                </c:pt>
                <c:pt idx="21">
                  <c:v>70</c:v>
                </c:pt>
                <c:pt idx="22">
                  <c:v>53</c:v>
                </c:pt>
                <c:pt idx="23">
                  <c:v>73</c:v>
                </c:pt>
                <c:pt idx="24">
                  <c:v>80</c:v>
                </c:pt>
                <c:pt idx="25">
                  <c:v>72</c:v>
                </c:pt>
                <c:pt idx="26">
                  <c:v>55</c:v>
                </c:pt>
                <c:pt idx="27">
                  <c:v>75</c:v>
                </c:pt>
                <c:pt idx="28">
                  <c:v>65</c:v>
                </c:pt>
                <c:pt idx="29">
                  <c:v>75</c:v>
                </c:pt>
              </c:numCache>
            </c:numRef>
          </c:val>
          <c:extLst>
            <c:ext xmlns:c16="http://schemas.microsoft.com/office/drawing/2014/chart" uri="{C3380CC4-5D6E-409C-BE32-E72D297353CC}">
              <c16:uniqueId val="{00000007-270E-8542-A5A1-49D0EA4DD015}"/>
            </c:ext>
          </c:extLst>
        </c:ser>
        <c:dLbls>
          <c:showLegendKey val="0"/>
          <c:showVal val="0"/>
          <c:showCatName val="0"/>
          <c:showSerName val="0"/>
          <c:showPercent val="0"/>
          <c:showBubbleSize val="0"/>
        </c:dLbls>
        <c:gapWidth val="219"/>
        <c:overlap val="-27"/>
        <c:axId val="634620927"/>
        <c:axId val="634621247"/>
      </c:barChart>
      <c:catAx>
        <c:axId val="63462092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4621247"/>
        <c:crosses val="autoZero"/>
        <c:auto val="1"/>
        <c:lblAlgn val="ctr"/>
        <c:lblOffset val="100"/>
        <c:noMultiLvlLbl val="0"/>
      </c:catAx>
      <c:valAx>
        <c:axId val="6346212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46209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618771" y="347222"/>
            <a:ext cx="11811151" cy="1001556"/>
          </a:xfrm>
          <a:prstGeom prst="rect">
            <a:avLst/>
          </a:prstGeom>
        </p:spPr>
        <p:txBody>
          <a:bodyPr vert="horz" wrap="square" lIns="0" tIns="16510" rIns="0" bIns="0" rtlCol="0">
            <a:spAutoFit/>
          </a:bodyPr>
          <a:lstStyle/>
          <a:p>
            <a:pPr marL="3213735">
              <a:spcBef>
                <a:spcPts val="130"/>
              </a:spcBef>
            </a:pPr>
            <a:r>
              <a:rPr lang="en-IN" b="1" dirty="0">
                <a:solidFill>
                  <a:srgbClr val="0F0F0F"/>
                </a:solidFill>
                <a:latin typeface="Times New Roman" panose="02020603050405020304" pitchFamily="18" charset="0"/>
                <a:cs typeface="Times New Roman" panose="02020603050405020304" pitchFamily="18" charset="0"/>
              </a:rPr>
              <a:t>Student Study Performance </a:t>
            </a:r>
            <a:r>
              <a:rPr lang="en-US" b="1" dirty="0">
                <a:solidFill>
                  <a:srgbClr val="0F0F0F"/>
                </a:solidFill>
                <a:latin typeface="Times New Roman" panose="02020603050405020304" pitchFamily="18" charset="0"/>
                <a:cs typeface="Times New Roman" panose="02020603050405020304" pitchFamily="18" charset="0"/>
              </a:rPr>
              <a:t>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a:t>
            </a:r>
            <a:r>
              <a:rPr lang="en-IN" sz="2400" dirty="0"/>
              <a:t> </a:t>
            </a:r>
            <a:r>
              <a:rPr lang="en-IN" sz="2400" dirty="0" err="1"/>
              <a:t>M.Jeevitha</a:t>
            </a:r>
            <a:r>
              <a:rPr lang="en-IN" sz="2400" dirty="0"/>
              <a:t> </a:t>
            </a:r>
            <a:endParaRPr lang="en-US" sz="2400" dirty="0"/>
          </a:p>
          <a:p>
            <a:r>
              <a:rPr lang="en-US" sz="2400" dirty="0"/>
              <a:t>REGISTER NO:</a:t>
            </a:r>
            <a:r>
              <a:rPr lang="en-IN" sz="2400" dirty="0"/>
              <a:t>312204087 (155EE1F1972AEC2B7DD469BA6A5C7F28)</a:t>
            </a:r>
            <a:endParaRPr lang="en-US" sz="2400" dirty="0"/>
          </a:p>
          <a:p>
            <a:r>
              <a:rPr lang="en-US" sz="2400" dirty="0"/>
              <a:t>COLLEGE</a:t>
            </a:r>
            <a:r>
              <a:rPr lang="en-IN" sz="2400" dirty="0"/>
              <a:t> : </a:t>
            </a:r>
            <a:r>
              <a:rPr lang="en-IN" sz="2400" dirty="0" err="1"/>
              <a:t>Sriram</a:t>
            </a:r>
            <a:r>
              <a:rPr lang="en-IN" sz="2400" dirty="0"/>
              <a:t> college of arts and science </a:t>
            </a:r>
            <a:endParaRPr lang="en-US" sz="2400" dirty="0"/>
          </a:p>
          <a:p>
            <a:r>
              <a:rPr lang="en-US" sz="2400" dirty="0"/>
              <a:t> </a:t>
            </a:r>
            <a:r>
              <a:rPr lang="en-IN" sz="2400" dirty="0"/>
              <a:t>Department: commerce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722942A-3013-0FA1-6AE7-36A32B7C5DE3}"/>
              </a:ext>
            </a:extLst>
          </p:cNvPr>
          <p:cNvSpPr txBox="1"/>
          <p:nvPr/>
        </p:nvSpPr>
        <p:spPr>
          <a:xfrm>
            <a:off x="1194406" y="1917199"/>
            <a:ext cx="6102046" cy="3416320"/>
          </a:xfrm>
          <a:prstGeom prst="rect">
            <a:avLst/>
          </a:prstGeom>
          <a:noFill/>
        </p:spPr>
        <p:txBody>
          <a:bodyPr wrap="square">
            <a:spAutoFit/>
          </a:bodyPr>
          <a:lstStyle/>
          <a:p>
            <a:r>
              <a:rPr lang="en-IN" b="1" dirty="0"/>
              <a:t>Data Collection:</a:t>
            </a:r>
            <a:r>
              <a:rPr lang="en-IN" dirty="0"/>
              <a:t> Collect data on the following variables:</a:t>
            </a:r>
          </a:p>
          <a:p>
            <a:pPr>
              <a:buFont typeface="Arial" panose="020B0604020202020204" pitchFamily="34" charset="0"/>
              <a:buChar char="•"/>
            </a:pPr>
            <a:r>
              <a:rPr lang="en-IN" b="1" dirty="0"/>
              <a:t>Demographic Information:</a:t>
            </a:r>
            <a:r>
              <a:rPr lang="en-IN" dirty="0"/>
              <a:t> Age, gender, grade level, ethnicity.</a:t>
            </a:r>
          </a:p>
          <a:p>
            <a:pPr>
              <a:buFont typeface="Arial" panose="020B0604020202020204" pitchFamily="34" charset="0"/>
              <a:buChar char="•"/>
            </a:pPr>
            <a:r>
              <a:rPr lang="en-IN" b="1" dirty="0"/>
              <a:t>Academic Performance:</a:t>
            </a:r>
            <a:r>
              <a:rPr lang="en-IN" dirty="0"/>
              <a:t> GPA, test scores, homework completion rate, class participation.</a:t>
            </a:r>
          </a:p>
          <a:p>
            <a:pPr>
              <a:buFont typeface="Arial" panose="020B0604020202020204" pitchFamily="34" charset="0"/>
              <a:buChar char="•"/>
            </a:pPr>
            <a:r>
              <a:rPr lang="en-IN" b="1" dirty="0"/>
              <a:t>Study Habits:</a:t>
            </a:r>
            <a:r>
              <a:rPr lang="en-IN" dirty="0"/>
              <a:t> Study hours per week, study environment, study methods.</a:t>
            </a:r>
          </a:p>
          <a:p>
            <a:pPr>
              <a:buFont typeface="Arial" panose="020B0604020202020204" pitchFamily="34" charset="0"/>
              <a:buChar char="•"/>
            </a:pPr>
            <a:r>
              <a:rPr lang="en-IN" b="1" dirty="0"/>
              <a:t>Motivation and Attitudes:</a:t>
            </a:r>
            <a:r>
              <a:rPr lang="en-IN" dirty="0"/>
              <a:t> Self-motivation score, perceived difficulty, goal-setting habits.</a:t>
            </a:r>
          </a:p>
          <a:p>
            <a:pPr>
              <a:buFont typeface="Arial" panose="020B0604020202020204" pitchFamily="34" charset="0"/>
              <a:buChar char="•"/>
            </a:pPr>
            <a:r>
              <a:rPr lang="en-IN" b="1" dirty="0"/>
              <a:t>Parental and School Support:</a:t>
            </a:r>
            <a:r>
              <a:rPr lang="en-IN" dirty="0"/>
              <a:t> Parental involvement, teacher feedback.</a:t>
            </a:r>
          </a:p>
          <a:p>
            <a:pPr>
              <a:buFont typeface="Arial" panose="020B0604020202020204" pitchFamily="34" charset="0"/>
              <a:buChar char="•"/>
            </a:pPr>
            <a:r>
              <a:rPr lang="en-IN" b="1" dirty="0"/>
              <a:t>Attendance:</a:t>
            </a:r>
            <a:r>
              <a:rPr lang="en-IN" dirty="0"/>
              <a:t> Absences, tardiness.</a:t>
            </a:r>
          </a:p>
          <a:p>
            <a:pPr>
              <a:buFont typeface="Arial" panose="020B0604020202020204" pitchFamily="34" charset="0"/>
              <a:buChar char="•"/>
            </a:pPr>
            <a:r>
              <a:rPr lang="en-IN" b="1" dirty="0"/>
              <a:t>Extracurricular Activities:</a:t>
            </a:r>
            <a:r>
              <a:rPr lang="en-IN" dirty="0"/>
              <a:t> Participation, time spent.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C0B84EFD-CAE4-E813-1302-8FD152ED9720}"/>
              </a:ext>
            </a:extLst>
          </p:cNvPr>
          <p:cNvGraphicFramePr>
            <a:graphicFrameLocks/>
          </p:cNvGraphicFramePr>
          <p:nvPr>
            <p:extLst>
              <p:ext uri="{D42A27DB-BD31-4B8C-83A1-F6EECF244321}">
                <p14:modId xmlns:p14="http://schemas.microsoft.com/office/powerpoint/2010/main" val="2412315266"/>
              </p:ext>
            </p:extLst>
          </p:nvPr>
        </p:nvGraphicFramePr>
        <p:xfrm>
          <a:off x="0" y="1487714"/>
          <a:ext cx="7010400" cy="386881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26ED612-4FC8-D848-AF42-3478161347A1}"/>
              </a:ext>
            </a:extLst>
          </p:cNvPr>
          <p:cNvSpPr txBox="1"/>
          <p:nvPr/>
        </p:nvSpPr>
        <p:spPr>
          <a:xfrm>
            <a:off x="755332" y="1966139"/>
            <a:ext cx="7922381" cy="1200329"/>
          </a:xfrm>
          <a:prstGeom prst="rect">
            <a:avLst/>
          </a:prstGeom>
          <a:noFill/>
        </p:spPr>
        <p:txBody>
          <a:bodyPr wrap="square">
            <a:spAutoFit/>
          </a:bodyPr>
          <a:lstStyle/>
          <a:p>
            <a:r>
              <a:rPr lang="en-IN" dirty="0"/>
              <a:t>Improving student study performance is a multifaceted challenge that involves addressing various factors affecting academic achievement. Through the development and implementation of targeted strategies, significant progress can be made in enhancing students' educational outcomes.</a:t>
            </a:r>
            <a:endParaRPr lang="en-US" dirty="0"/>
          </a:p>
        </p:txBody>
      </p:sp>
      <p:sp>
        <p:nvSpPr>
          <p:cNvPr id="6" name="TextBox 5">
            <a:extLst>
              <a:ext uri="{FF2B5EF4-FFF2-40B4-BE49-F238E27FC236}">
                <a16:creationId xmlns:a16="http://schemas.microsoft.com/office/drawing/2014/main" id="{1539D166-894B-7CE8-3506-4DB618E0DF49}"/>
              </a:ext>
            </a:extLst>
          </p:cNvPr>
          <p:cNvSpPr txBox="1"/>
          <p:nvPr/>
        </p:nvSpPr>
        <p:spPr>
          <a:xfrm>
            <a:off x="755332" y="3429000"/>
            <a:ext cx="6102046" cy="1754326"/>
          </a:xfrm>
          <a:prstGeom prst="rect">
            <a:avLst/>
          </a:prstGeom>
          <a:noFill/>
        </p:spPr>
        <p:txBody>
          <a:bodyPr wrap="square">
            <a:spAutoFit/>
          </a:bodyPr>
          <a:lstStyle/>
          <a:p>
            <a:r>
              <a:rPr lang="en-IN" dirty="0"/>
              <a:t>student study performance requires a dynamic and personalized approach, supported by data-driven insights and a collaborative framework. By focusing on these elements, educational institutions can foster an environment that promotes academic success and supports students in achieving their full potential.</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Student Study </a:t>
            </a:r>
            <a:r>
              <a:rPr lang="en-US" sz="4400" b="1" dirty="0">
                <a:solidFill>
                  <a:srgbClr val="0F0F0F"/>
                </a:solidFill>
                <a:latin typeface="Times New Roman" panose="02020603050405020304" pitchFamily="18" charset="0"/>
                <a:cs typeface="Times New Roman" panose="02020603050405020304" pitchFamily="18" charset="0"/>
              </a:rPr>
              <a:t>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0F046CC-0E6C-D60D-6494-B0CDCEE528BD}"/>
              </a:ext>
            </a:extLst>
          </p:cNvPr>
          <p:cNvSpPr txBox="1"/>
          <p:nvPr/>
        </p:nvSpPr>
        <p:spPr>
          <a:xfrm>
            <a:off x="411238" y="2292394"/>
            <a:ext cx="8287702" cy="1754326"/>
          </a:xfrm>
          <a:prstGeom prst="rect">
            <a:avLst/>
          </a:prstGeom>
          <a:noFill/>
        </p:spPr>
        <p:txBody>
          <a:bodyPr wrap="square">
            <a:spAutoFit/>
          </a:bodyPr>
          <a:lstStyle/>
          <a:p>
            <a:r>
              <a:rPr lang="en-IN" dirty="0"/>
              <a:t>Despite the implementation of various educational interventions and resources, many students continue to exhibit suboptimal study performance. This issue is characterized by inconsistent academic achievement, lower grades, and diminished engagement in learning activities. Factors contributing to this problem include ineffective study habits, lack of motivation, insufficient understanding of learning strategies, and varying levels of support at home and in the classroom.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76981" y="1297826"/>
            <a:ext cx="7924800" cy="2308324"/>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Assessment and Analysis:
Conduct surveys and interviews with students, teachers, and parents to gather insights on current study habits, academic challenges, and motivational issues.</a:t>
            </a:r>
          </a:p>
        </p:txBody>
      </p:sp>
      <p:sp>
        <p:nvSpPr>
          <p:cNvPr id="12" name="TextBox 11">
            <a:extLst>
              <a:ext uri="{FF2B5EF4-FFF2-40B4-BE49-F238E27FC236}">
                <a16:creationId xmlns:a16="http://schemas.microsoft.com/office/drawing/2014/main" id="{DB5B9DF4-FAAD-D6AE-13C7-CE4D43DE357E}"/>
              </a:ext>
            </a:extLst>
          </p:cNvPr>
          <p:cNvSpPr txBox="1"/>
          <p:nvPr/>
        </p:nvSpPr>
        <p:spPr>
          <a:xfrm>
            <a:off x="594029" y="4092492"/>
            <a:ext cx="6880828" cy="1754326"/>
          </a:xfrm>
          <a:prstGeom prst="rect">
            <a:avLst/>
          </a:prstGeom>
          <a:noFill/>
        </p:spPr>
        <p:txBody>
          <a:bodyPr wrap="square">
            <a:spAutoFit/>
          </a:bodyPr>
          <a:lstStyle/>
          <a:p>
            <a:r>
              <a:rPr lang="en-IN" b="1" dirty="0"/>
              <a:t>Intervention Development:</a:t>
            </a:r>
          </a:p>
          <a:p>
            <a:endParaRPr lang="en-IN" dirty="0"/>
          </a:p>
          <a:p>
            <a:r>
              <a:rPr lang="en-IN" dirty="0"/>
              <a:t>Develop and pilot targeted interventions, such as personalized study plans, time management workshops, and motivation enhancement programs.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924177"/>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3D6038C5-9466-B732-F335-2B6B293208CC}"/>
              </a:ext>
            </a:extLst>
          </p:cNvPr>
          <p:cNvSpPr txBox="1"/>
          <p:nvPr/>
        </p:nvSpPr>
        <p:spPr>
          <a:xfrm>
            <a:off x="3044977" y="2828835"/>
            <a:ext cx="6102046" cy="646331"/>
          </a:xfrm>
          <a:prstGeom prst="rect">
            <a:avLst/>
          </a:prstGeom>
          <a:noFill/>
        </p:spPr>
        <p:txBody>
          <a:bodyPr wrap="square">
            <a:spAutoFit/>
          </a:bodyPr>
          <a:lstStyle/>
          <a:p>
            <a:endParaRPr lang="en-IN" b="1" dirty="0"/>
          </a:p>
          <a:p>
            <a:r>
              <a:rPr lang="en-IN" dirty="0"/>
              <a:t> </a:t>
            </a:r>
          </a:p>
        </p:txBody>
      </p:sp>
      <p:sp>
        <p:nvSpPr>
          <p:cNvPr id="13" name="TextBox 12">
            <a:extLst>
              <a:ext uri="{FF2B5EF4-FFF2-40B4-BE49-F238E27FC236}">
                <a16:creationId xmlns:a16="http://schemas.microsoft.com/office/drawing/2014/main" id="{AB0AC36C-8C7C-E873-5727-7DAF878B6699}"/>
              </a:ext>
            </a:extLst>
          </p:cNvPr>
          <p:cNvSpPr txBox="1"/>
          <p:nvPr/>
        </p:nvSpPr>
        <p:spPr>
          <a:xfrm>
            <a:off x="2019905" y="2413337"/>
            <a:ext cx="8699499" cy="2031325"/>
          </a:xfrm>
          <a:prstGeom prst="rect">
            <a:avLst/>
          </a:prstGeom>
          <a:noFill/>
        </p:spPr>
        <p:txBody>
          <a:bodyPr wrap="square">
            <a:spAutoFit/>
          </a:bodyPr>
          <a:lstStyle/>
          <a:p>
            <a:r>
              <a:rPr lang="en-IN" b="1" dirty="0"/>
              <a:t>Principal </a:t>
            </a:r>
          </a:p>
          <a:p>
            <a:endParaRPr lang="en-IN" b="1" dirty="0"/>
          </a:p>
          <a:p>
            <a:r>
              <a:rPr lang="en-IN" b="1" dirty="0"/>
              <a:t>Teacher </a:t>
            </a:r>
          </a:p>
          <a:p>
            <a:endParaRPr lang="en-IN" b="1" dirty="0"/>
          </a:p>
          <a:p>
            <a:r>
              <a:rPr lang="en-IN" b="1" dirty="0"/>
              <a:t>Parents </a:t>
            </a:r>
          </a:p>
          <a:p>
            <a:endParaRPr lang="en-IN" b="1" dirty="0"/>
          </a:p>
          <a:p>
            <a:r>
              <a:rPr lang="en-IN" b="1" dirty="0"/>
              <a:t>Student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F2CCCC6-D539-392A-51B6-D59609E5E7B6}"/>
              </a:ext>
            </a:extLst>
          </p:cNvPr>
          <p:cNvSpPr txBox="1"/>
          <p:nvPr/>
        </p:nvSpPr>
        <p:spPr>
          <a:xfrm>
            <a:off x="3044977" y="2551837"/>
            <a:ext cx="6102046" cy="2308324"/>
          </a:xfrm>
          <a:prstGeom prst="rect">
            <a:avLst/>
          </a:prstGeom>
          <a:noFill/>
        </p:spPr>
        <p:txBody>
          <a:bodyPr wrap="square">
            <a:spAutoFit/>
          </a:bodyPr>
          <a:lstStyle/>
          <a:p>
            <a:r>
              <a:rPr lang="en-IN" b="1" dirty="0"/>
              <a:t>Description:</a:t>
            </a:r>
            <a:r>
              <a:rPr lang="en-IN" dirty="0"/>
              <a:t> </a:t>
            </a:r>
          </a:p>
          <a:p>
            <a:r>
              <a:rPr lang="en-IN" dirty="0"/>
              <a:t>Develop customized study plans tailored to individual student needs based on their learning styles, strengths, and weaknesses</a:t>
            </a:r>
          </a:p>
          <a:p>
            <a:r>
              <a:rPr lang="en-IN" b="1" dirty="0"/>
              <a:t>Value Proposition:</a:t>
            </a:r>
            <a:r>
              <a:rPr lang="en-IN" dirty="0"/>
              <a:t> </a:t>
            </a:r>
          </a:p>
          <a:p>
            <a:r>
              <a:rPr lang="en-IN" dirty="0"/>
              <a:t>Offers targeted support that addresses each student’s unique challenges, leading to more efficient and effective study habits and improved academic performance.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70FB959-FCD5-FE9C-CA46-3E980866FF16}"/>
              </a:ext>
            </a:extLst>
          </p:cNvPr>
          <p:cNvSpPr txBox="1"/>
          <p:nvPr/>
        </p:nvSpPr>
        <p:spPr>
          <a:xfrm>
            <a:off x="755332" y="2093065"/>
            <a:ext cx="6102046" cy="646331"/>
          </a:xfrm>
          <a:prstGeom prst="rect">
            <a:avLst/>
          </a:prstGeom>
          <a:noFill/>
        </p:spPr>
        <p:txBody>
          <a:bodyPr wrap="square">
            <a:spAutoFit/>
          </a:bodyPr>
          <a:lstStyle/>
          <a:p>
            <a:r>
              <a:rPr lang="en-IN" b="1" dirty="0"/>
              <a:t>Data Fields:</a:t>
            </a:r>
            <a:endParaRPr lang="en-IN" dirty="0"/>
          </a:p>
          <a:p>
            <a:pPr>
              <a:buFont typeface="Arial" panose="020B0604020202020204" pitchFamily="34" charset="0"/>
              <a:buChar char="•"/>
            </a:pPr>
            <a:r>
              <a:rPr lang="en-IN" b="1" dirty="0"/>
              <a:t>Student ID:</a:t>
            </a:r>
            <a:r>
              <a:rPr lang="en-IN" dirty="0"/>
              <a:t> Unique identifier for each student.</a:t>
            </a:r>
          </a:p>
        </p:txBody>
      </p:sp>
      <p:sp>
        <p:nvSpPr>
          <p:cNvPr id="6" name="TextBox 5">
            <a:extLst>
              <a:ext uri="{FF2B5EF4-FFF2-40B4-BE49-F238E27FC236}">
                <a16:creationId xmlns:a16="http://schemas.microsoft.com/office/drawing/2014/main" id="{26ED24A1-BD7E-3AAC-1DAF-27F1B23E0A08}"/>
              </a:ext>
            </a:extLst>
          </p:cNvPr>
          <p:cNvSpPr txBox="1"/>
          <p:nvPr/>
        </p:nvSpPr>
        <p:spPr>
          <a:xfrm>
            <a:off x="626057" y="3195275"/>
            <a:ext cx="6101790" cy="923330"/>
          </a:xfrm>
          <a:prstGeom prst="rect">
            <a:avLst/>
          </a:prstGeom>
          <a:noFill/>
        </p:spPr>
        <p:txBody>
          <a:bodyPr wrap="square">
            <a:spAutoFit/>
          </a:bodyPr>
          <a:lstStyle/>
          <a:p>
            <a:r>
              <a:rPr lang="en-IN" b="1" dirty="0"/>
              <a:t>Gender:</a:t>
            </a:r>
            <a:r>
              <a:rPr lang="en-IN" dirty="0"/>
              <a:t> Gender of the student</a:t>
            </a:r>
          </a:p>
          <a:p>
            <a:endParaRPr lang="en-IN" b="1" dirty="0"/>
          </a:p>
          <a:p>
            <a:r>
              <a:rPr lang="en-IN" b="1" dirty="0"/>
              <a:t>Grade Level:</a:t>
            </a:r>
            <a:r>
              <a:rPr lang="en-IN" dirty="0"/>
              <a:t> Current grade or year of study.</a:t>
            </a:r>
            <a:endParaRPr lang="en-US" dirty="0"/>
          </a:p>
        </p:txBody>
      </p:sp>
      <p:sp>
        <p:nvSpPr>
          <p:cNvPr id="8" name="TextBox 7">
            <a:extLst>
              <a:ext uri="{FF2B5EF4-FFF2-40B4-BE49-F238E27FC236}">
                <a16:creationId xmlns:a16="http://schemas.microsoft.com/office/drawing/2014/main" id="{B46B3BAA-D65A-1F57-CE7A-BA617C9CF69A}"/>
              </a:ext>
            </a:extLst>
          </p:cNvPr>
          <p:cNvSpPr txBox="1"/>
          <p:nvPr/>
        </p:nvSpPr>
        <p:spPr>
          <a:xfrm>
            <a:off x="626057" y="4612902"/>
            <a:ext cx="6102046" cy="646331"/>
          </a:xfrm>
          <a:prstGeom prst="rect">
            <a:avLst/>
          </a:prstGeom>
          <a:noFill/>
        </p:spPr>
        <p:txBody>
          <a:bodyPr wrap="square">
            <a:spAutoFit/>
          </a:bodyPr>
          <a:lstStyle/>
          <a:p>
            <a:r>
              <a:rPr lang="en-IN" b="1" dirty="0"/>
              <a:t>Study Hours Per Week:</a:t>
            </a:r>
            <a:r>
              <a:rPr lang="en-IN" dirty="0"/>
              <a:t> Average number of hours spent studying each week.</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5BD9959-FF33-0BED-D787-7CFFAF1E700F}"/>
              </a:ext>
            </a:extLst>
          </p:cNvPr>
          <p:cNvSpPr txBox="1"/>
          <p:nvPr/>
        </p:nvSpPr>
        <p:spPr>
          <a:xfrm>
            <a:off x="2743200" y="2168455"/>
            <a:ext cx="6102046" cy="2031325"/>
          </a:xfrm>
          <a:prstGeom prst="rect">
            <a:avLst/>
          </a:prstGeom>
          <a:noFill/>
        </p:spPr>
        <p:txBody>
          <a:bodyPr wrap="square">
            <a:spAutoFit/>
          </a:bodyPr>
          <a:lstStyle/>
          <a:p>
            <a:r>
              <a:rPr lang="en-IN" b="1" dirty="0"/>
              <a:t>Tailored Personalization:</a:t>
            </a:r>
            <a:endParaRPr lang="en-IN" dirty="0"/>
          </a:p>
          <a:p>
            <a:pPr>
              <a:buFont typeface="Arial" panose="020B0604020202020204" pitchFamily="34" charset="0"/>
              <a:buChar char="•"/>
            </a:pPr>
            <a:r>
              <a:rPr lang="en-IN" b="1" dirty="0"/>
              <a:t>What’s Unique:</a:t>
            </a:r>
            <a:r>
              <a:rPr lang="en-IN" dirty="0"/>
              <a:t> Our solution offers highly personalized study plans based on detailed assessments of individual learning styles, strengths, and weaknesses.</a:t>
            </a:r>
          </a:p>
          <a:p>
            <a:pPr>
              <a:buFont typeface="Arial" panose="020B0604020202020204" pitchFamily="34" charset="0"/>
              <a:buChar char="•"/>
            </a:pPr>
            <a:r>
              <a:rPr lang="en-IN" b="1" dirty="0"/>
              <a:t>Impact:</a:t>
            </a:r>
            <a:r>
              <a:rPr lang="en-IN" dirty="0"/>
              <a:t> This customization ensures that each student receives support that is directly relevant to their needs, leading to more effective study habits and improved academic performance.</a:t>
            </a:r>
          </a:p>
        </p:txBody>
      </p:sp>
      <p:sp>
        <p:nvSpPr>
          <p:cNvPr id="13" name="TextBox 12">
            <a:extLst>
              <a:ext uri="{FF2B5EF4-FFF2-40B4-BE49-F238E27FC236}">
                <a16:creationId xmlns:a16="http://schemas.microsoft.com/office/drawing/2014/main" id="{B7F68121-7887-E0B7-CAD9-E5D273BBCCA6}"/>
              </a:ext>
            </a:extLst>
          </p:cNvPr>
          <p:cNvSpPr txBox="1"/>
          <p:nvPr/>
        </p:nvSpPr>
        <p:spPr>
          <a:xfrm>
            <a:off x="2743200" y="4390846"/>
            <a:ext cx="6102046" cy="1200329"/>
          </a:xfrm>
          <a:prstGeom prst="rect">
            <a:avLst/>
          </a:prstGeom>
          <a:noFill/>
        </p:spPr>
        <p:txBody>
          <a:bodyPr wrap="square">
            <a:spAutoFit/>
          </a:bodyPr>
          <a:lstStyle/>
          <a:p>
            <a:r>
              <a:rPr lang="en-IN" b="1" dirty="0"/>
              <a:t>Motivational and Engagement Strategies:</a:t>
            </a:r>
            <a:endParaRPr lang="en-IN" dirty="0"/>
          </a:p>
          <a:p>
            <a:pPr>
              <a:buFont typeface="Arial" panose="020B0604020202020204" pitchFamily="34" charset="0"/>
              <a:buChar char="•"/>
            </a:pPr>
            <a:r>
              <a:rPr lang="en-IN" b="1" dirty="0"/>
              <a:t>What’s Unique:</a:t>
            </a:r>
            <a:r>
              <a:rPr lang="en-IN" dirty="0"/>
              <a:t> Our solution incorporates innovative motivational techniques, such as goal-setting exercises and rewards systems, combined with engaging learning activities.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Student Study Performance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meowjeevitha@gmail.com</cp:lastModifiedBy>
  <cp:revision>15</cp:revision>
  <dcterms:created xsi:type="dcterms:W3CDTF">2024-03-29T15:07:22Z</dcterms:created>
  <dcterms:modified xsi:type="dcterms:W3CDTF">2024-09-10T03:56:01Z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