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6.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notesMasterIdLst>
    <p:notesMasterId r:id="rId2"/>
  </p:notesMasterIdLst>
  <p:sldIdLst>
    <p:sldId id="293" r:id="rId3"/>
    <p:sldId id="294" r:id="rId4"/>
    <p:sldId id="295" r:id="rId5"/>
    <p:sldId id="296" r:id="rId6"/>
    <p:sldId id="297" r:id="rId7"/>
    <p:sldId id="298" r:id="rId8"/>
    <p:sldId id="299" r:id="rId9"/>
    <p:sldId id="300" r:id="rId10"/>
    <p:sldId id="301" r:id="rId11"/>
    <p:sldId id="302" r:id="rId12"/>
    <p:sldId id="304" r:id="rId13"/>
    <p:sldId id="305" r:id="rId14"/>
    <p:sldId id="306" r:id="rId15"/>
    <p:sldId id="307" r:id="rId16"/>
    <p:sldId id="308" r:id="rId17"/>
    <p:sldId id="309" r:id="rId18"/>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4995" autoAdjust="0"/>
    <p:restoredTop sz="94660"/>
  </p:normalViewPr>
  <p:slideViewPr>
    <p:cSldViewPr>
      <p:cViewPr varScale="1">
        <p:scale>
          <a:sx n="62" d="100"/>
          <a:sy n="62" d="100"/>
        </p:scale>
        <p:origin x="828"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tableStyles" Target="tableStyles.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ndreajebaselvi.p\Desktop\employee_data%201.csv"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1.csv]Sheet 2!PivotTable3</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800" dirty="0"/>
              <a:t>Employee</a:t>
            </a:r>
            <a:r>
              <a:rPr lang="en-IN" sz="1800" baseline="0" dirty="0"/>
              <a:t> Performance Analysis</a:t>
            </a:r>
            <a:endParaRPr lang="en-IN" sz="1800" dirty="0"/>
          </a:p>
        </c:rich>
      </c:tx>
      <c:layout>
        <c:manualLayout>
          <c:xMode val="edge"/>
          <c:yMode val="edge"/>
          <c:x val="0.25881006460730865"/>
          <c:y val="0.01932367149758454"/>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 2'!$B$3:$B$4</c:f>
              <c:strCache>
                <c:ptCount val="1"/>
                <c:pt idx="0">
                  <c:v>High</c:v>
                </c:pt>
              </c:strCache>
            </c:strRef>
          </c:tx>
          <c:spPr>
            <a:solidFill>
              <a:schemeClr val="accent1"/>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 2'!$C$3:$C$4</c:f>
              <c:strCache>
                <c:ptCount val="1"/>
                <c:pt idx="0">
                  <c:v>low</c:v>
                </c:pt>
              </c:strCache>
            </c:strRef>
          </c:tx>
          <c:spPr>
            <a:solidFill>
              <a:schemeClr val="accent2"/>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 2'!$D$3:$D$4</c:f>
              <c:strCache>
                <c:ptCount val="1"/>
                <c:pt idx="0">
                  <c:v>Medium</c:v>
                </c:pt>
              </c:strCache>
            </c:strRef>
          </c:tx>
          <c:spPr>
            <a:solidFill>
              <a:schemeClr val="accent3"/>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 2'!$E$3:$E$4</c:f>
              <c:strCache>
                <c:ptCount val="1"/>
                <c:pt idx="0">
                  <c:v>Very High</c:v>
                </c:pt>
              </c:strCache>
            </c:strRef>
          </c:tx>
          <c:spPr>
            <a:solidFill>
              <a:schemeClr val="accent4"/>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219"/>
        <c:overlap val="-27"/>
        <c:axId val="496172383"/>
        <c:axId val="496175263"/>
      </c:barChart>
      <c:catAx>
        <c:axId val="4961723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175263"/>
        <c:crosses val="autoZero"/>
        <c:auto val="1"/>
        <c:lblAlgn val="ctr"/>
        <c:lblOffset val="100"/>
        <c:noMultiLvlLbl val="0"/>
      </c:catAx>
      <c:valAx>
        <c:axId val="4961752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17238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4" name=""/>
        <p:cNvGrpSpPr/>
        <p:nvPr/>
      </p:nvGrpSpPr>
      <p:grpSpPr>
        <a:xfrm>
          <a:off x="0" y="0"/>
          <a:ext cx="0" cy="0"/>
          <a:chOff x="0" y="0"/>
          <a:chExt cx="0" cy="0"/>
        </a:xfrm>
      </p:grpSpPr>
      <p:sp>
        <p:nvSpPr>
          <p:cNvPr id="104872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2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28-08-2024</a:t>
            </a:fld>
            <a:endParaRPr lang="en-IN"/>
          </a:p>
        </p:txBody>
      </p:sp>
      <p:sp>
        <p:nvSpPr>
          <p:cNvPr id="104872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2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2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2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1" name=""/>
        <p:cNvGrpSpPr/>
        <p:nvPr/>
      </p:nvGrpSpPr>
      <p:grpSpPr>
        <a:xfrm>
          <a:off x="0" y="0"/>
          <a:ext cx="0" cy="0"/>
          <a:chOff x="0" y="0"/>
          <a:chExt cx="0" cy="0"/>
        </a:xfrm>
      </p:grpSpPr>
      <p:sp>
        <p:nvSpPr>
          <p:cNvPr id="104871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11" name="Holder 3"/>
          <p:cNvSpPr>
            <a:spLocks noGrp="1"/>
          </p:cNvSpPr>
          <p:nvPr>
            <p:ph type="body" idx="1"/>
          </p:nvPr>
        </p:nvSpPr>
        <p:spPr/>
        <p:txBody>
          <a:bodyPr bIns="0" lIns="0" rIns="0" tIns="0"/>
          <a:p/>
        </p:txBody>
      </p:sp>
      <p:sp>
        <p:nvSpPr>
          <p:cNvPr id="104871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71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52" name=""/>
        <p:cNvGrpSpPr/>
        <p:nvPr/>
      </p:nvGrpSpPr>
      <p:grpSpPr>
        <a:xfrm>
          <a:off x="0" y="0"/>
          <a:ext cx="0" cy="0"/>
          <a:chOff x="0" y="0"/>
          <a:chExt cx="0" cy="0"/>
        </a:xfrm>
      </p:grpSpPr>
      <p:sp>
        <p:nvSpPr>
          <p:cNvPr id="104871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1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1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1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72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9"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53" name=""/>
        <p:cNvGrpSpPr/>
        <p:nvPr/>
      </p:nvGrpSpPr>
      <p:grpSpPr>
        <a:xfrm>
          <a:off x="0" y="0"/>
          <a:ext cx="0" cy="0"/>
          <a:chOff x="0" y="0"/>
          <a:chExt cx="0" cy="0"/>
        </a:xfrm>
      </p:grpSpPr>
      <p:sp>
        <p:nvSpPr>
          <p:cNvPr id="104872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2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72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jpe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1"/>
          </a:xfrm>
          <a:prstGeom prst="rect"/>
          <a:noFill/>
        </p:spPr>
        <p:txBody>
          <a:bodyPr rtlCol="0" wrap="square">
            <a:spAutoFit/>
          </a:bodyPr>
          <a:p>
            <a:r>
              <a:rPr dirty="0" sz="2400" lang="en-US"/>
              <a:t>STUDENT NAME: </a:t>
            </a:r>
            <a:r>
              <a:rPr dirty="0" sz="2400" lang="en-US"/>
              <a:t>A</a:t>
            </a:r>
            <a:r>
              <a:rPr dirty="0" sz="2400" lang="en-US"/>
              <a:t>.</a:t>
            </a:r>
            <a:r>
              <a:rPr dirty="0" sz="2400" lang="en-US"/>
              <a:t>J</a:t>
            </a:r>
            <a:r>
              <a:rPr dirty="0" sz="2400" lang="en-US"/>
              <a:t>E</a:t>
            </a:r>
            <a:r>
              <a:rPr dirty="0" sz="2400" lang="en-US"/>
              <a:t>E</a:t>
            </a:r>
            <a:r>
              <a:rPr dirty="0" sz="2400" lang="en-US"/>
              <a:t>V</a:t>
            </a:r>
            <a:r>
              <a:rPr dirty="0" sz="2400" lang="en-US"/>
              <a:t>I</a:t>
            </a:r>
            <a:r>
              <a:rPr dirty="0" sz="2400" lang="en-US"/>
              <a:t>T</a:t>
            </a:r>
            <a:r>
              <a:rPr dirty="0" sz="2400" lang="en-US"/>
              <a:t>H</a:t>
            </a:r>
            <a:r>
              <a:rPr dirty="0" sz="2400" lang="en-US"/>
              <a:t>A</a:t>
            </a:r>
            <a:endParaRPr altLang="en-US" lang="zh-CN"/>
          </a:p>
          <a:p>
            <a:r>
              <a:rPr dirty="0" sz="2400" lang="en-US"/>
              <a:t>REGISTER NO: 3122060</a:t>
            </a:r>
            <a:r>
              <a:rPr dirty="0" sz="2400" lang="en-US"/>
              <a:t>8</a:t>
            </a:r>
            <a:r>
              <a:rPr dirty="0" sz="2400" lang="en-US"/>
              <a:t>8</a:t>
            </a:r>
            <a:r>
              <a:rPr dirty="0" sz="2400" lang="en-US"/>
              <a:t>/</a:t>
            </a:r>
            <a:r>
              <a:rPr dirty="0" sz="2400" lang="en-US"/>
              <a:t>unm295jeevitha.a</a:t>
            </a:r>
            <a:endParaRPr dirty="0" sz="2400" lang="en-US"/>
          </a:p>
          <a:p>
            <a:r>
              <a:rPr dirty="0" sz="2400" lang="en-US"/>
              <a:t>D</a:t>
            </a:r>
            <a:r>
              <a:rPr dirty="0" sz="2400" lang="en-US"/>
              <a:t>E</a:t>
            </a:r>
            <a:r>
              <a:rPr dirty="0" sz="2400" lang="en-US"/>
              <a:t>PARTMENT: B.COM Accounting &amp; Finance</a:t>
            </a:r>
            <a:endParaRPr dirty="0" sz="2400" lang="en-US"/>
          </a:p>
          <a:p>
            <a:r>
              <a:rPr dirty="0" sz="2400" lang="en-US"/>
              <a:t>COLLEGE: Apollo Arts and Science College</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TextBox 1"/>
          <p:cNvSpPr txBox="1"/>
          <p:nvPr/>
        </p:nvSpPr>
        <p:spPr>
          <a:xfrm>
            <a:off x="731213" y="1295400"/>
            <a:ext cx="10058400" cy="4701540"/>
          </a:xfrm>
          <a:prstGeom prst="rect"/>
          <a:noFill/>
        </p:spPr>
        <p:txBody>
          <a:bodyPr rtlCol="0" wrap="square">
            <a:spAutoFit/>
          </a:bodyPr>
          <a:p>
            <a:r>
              <a:rPr b="1" dirty="0" sz="3200" lang="en-US">
                <a:latin typeface="Times New Roman" panose="02020603050405020304" pitchFamily="18" charset="0"/>
                <a:cs typeface="Times New Roman" panose="02020603050405020304" pitchFamily="18" charset="0"/>
              </a:rPr>
              <a:t>Data Collection:</a:t>
            </a:r>
            <a:endParaRPr dirty="0" sz="3200" lang="en-US">
              <a:latin typeface="Times New Roman" panose="02020603050405020304" pitchFamily="18" charset="0"/>
              <a:cs typeface="Times New Roman" panose="02020603050405020304" pitchFamily="18" charset="0"/>
            </a:endParaRPr>
          </a:p>
          <a:p>
            <a:pPr indent="-285750" lvl="1" marL="742950">
              <a:buFont typeface="Courier New" panose="02070309020205020404" pitchFamily="49" charset="0"/>
              <a:buChar char="o"/>
            </a:pPr>
            <a:r>
              <a:rPr dirty="0" sz="3200" lang="en-US">
                <a:latin typeface="Times New Roman" panose="02020603050405020304" pitchFamily="18" charset="0"/>
                <a:cs typeface="Times New Roman" panose="02020603050405020304" pitchFamily="18" charset="0"/>
              </a:rPr>
              <a:t>Employee data were collected from Edunet Foundations.</a:t>
            </a:r>
          </a:p>
          <a:p>
            <a:r>
              <a:rPr b="1" dirty="0" sz="3200" lang="en-US">
                <a:latin typeface="Times New Roman" panose="02020603050405020304" pitchFamily="18" charset="0"/>
                <a:cs typeface="Times New Roman" panose="02020603050405020304" pitchFamily="18" charset="0"/>
              </a:rPr>
              <a:t>Feature Selection:</a:t>
            </a:r>
            <a:endParaRPr dirty="0" sz="3200" lang="en-US">
              <a:latin typeface="Times New Roman" panose="02020603050405020304" pitchFamily="18" charset="0"/>
              <a:cs typeface="Times New Roman" panose="02020603050405020304" pitchFamily="18" charset="0"/>
            </a:endParaRPr>
          </a:p>
          <a:p>
            <a:pPr indent="-285750" lvl="1" marL="742950">
              <a:buFont typeface="Courier New" panose="02070309020205020404" pitchFamily="49" charset="0"/>
              <a:buChar char="o"/>
            </a:pPr>
            <a:r>
              <a:rPr dirty="0" sz="3200" lang="en-US">
                <a:latin typeface="Times New Roman" panose="02020603050405020304" pitchFamily="18" charset="0"/>
                <a:cs typeface="Times New Roman" panose="02020603050405020304" pitchFamily="18" charset="0"/>
              </a:rPr>
              <a:t>The employee dataset originally had 26 features. </a:t>
            </a:r>
          </a:p>
          <a:p>
            <a:pPr indent="-285750" lvl="1" marL="742950">
              <a:buFont typeface="Courier New" panose="02070309020205020404" pitchFamily="49" charset="0"/>
              <a:buChar char="o"/>
            </a:pPr>
            <a:r>
              <a:rPr dirty="0" sz="3200" lang="en-US">
                <a:latin typeface="Times New Roman" panose="02020603050405020304" pitchFamily="18" charset="0"/>
                <a:cs typeface="Times New Roman" panose="02020603050405020304" pitchFamily="18" charset="0"/>
              </a:rPr>
              <a:t>We selected 9 important features, including Login ID, First Name, Business Unit, Employee Status, Employee Type, Performance Level, Employee Rating, Gender, and Performance Score.</a:t>
            </a:r>
          </a:p>
          <a:p>
            <a:endParaRPr dirty="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5"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7" name="TextBox 1"/>
          <p:cNvSpPr txBox="1"/>
          <p:nvPr/>
        </p:nvSpPr>
        <p:spPr>
          <a:xfrm>
            <a:off x="731213" y="1295400"/>
            <a:ext cx="10058400" cy="4231641"/>
          </a:xfrm>
          <a:prstGeom prst="rect"/>
          <a:noFill/>
        </p:spPr>
        <p:txBody>
          <a:bodyPr rtlCol="0" wrap="square">
            <a:spAutoFit/>
          </a:bodyPr>
          <a:p>
            <a:pPr>
              <a:lnSpc>
                <a:spcPct val="150000"/>
              </a:lnSpc>
            </a:pPr>
            <a:r>
              <a:rPr b="1" dirty="0" sz="2400" lang="en-US">
                <a:latin typeface="Times New Roman" panose="02020603050405020304" pitchFamily="18" charset="0"/>
                <a:cs typeface="Times New Roman" panose="02020603050405020304" pitchFamily="18" charset="0"/>
              </a:rPr>
              <a:t>Data Cleaning:</a:t>
            </a:r>
            <a:endParaRPr dirty="0" sz="2400" lang="en-US">
              <a:latin typeface="Times New Roman" panose="02020603050405020304" pitchFamily="18" charset="0"/>
              <a:cs typeface="Times New Roman" panose="02020603050405020304" pitchFamily="18" charset="0"/>
            </a:endParaRPr>
          </a:p>
          <a:p>
            <a:pPr>
              <a:lnSpc>
                <a:spcPct val="150000"/>
              </a:lnSpc>
              <a:buFont typeface="+mj-lt"/>
              <a:buAutoNum type="arabicPeriod"/>
            </a:pPr>
            <a:r>
              <a:rPr b="1" dirty="0" sz="2400" lang="en-US">
                <a:latin typeface="Times New Roman" panose="02020603050405020304" pitchFamily="18" charset="0"/>
                <a:cs typeface="Times New Roman" panose="02020603050405020304" pitchFamily="18" charset="0"/>
              </a:rPr>
              <a:t>Highlighting Blank Columns:</a:t>
            </a:r>
            <a:endParaRPr dirty="0" sz="2400" lang="en-US">
              <a:latin typeface="Times New Roman" panose="02020603050405020304" pitchFamily="18" charset="0"/>
              <a:cs typeface="Times New Roman" panose="02020603050405020304" pitchFamily="18" charset="0"/>
            </a:endParaRPr>
          </a:p>
          <a:p>
            <a:pPr indent="-285750" lvl="1" marL="742950">
              <a:lnSpc>
                <a:spcPct val="150000"/>
              </a:lnSpc>
              <a:buFont typeface="+mj-lt"/>
              <a:buAutoNum type="arabicPeriod"/>
            </a:pPr>
            <a:r>
              <a:rPr dirty="0" sz="2400" lang="en-US">
                <a:latin typeface="Times New Roman" panose="02020603050405020304" pitchFamily="18" charset="0"/>
                <a:cs typeface="Times New Roman" panose="02020603050405020304" pitchFamily="18" charset="0"/>
              </a:rPr>
              <a:t>Use conditional formatting to highlight blank cells.</a:t>
            </a:r>
          </a:p>
          <a:p>
            <a:pPr indent="-285750" lvl="1" marL="742950">
              <a:lnSpc>
                <a:spcPct val="150000"/>
              </a:lnSpc>
              <a:buFont typeface="+mj-lt"/>
              <a:buAutoNum type="arabicPeriod"/>
            </a:pPr>
            <a:r>
              <a:rPr dirty="0" sz="2400" lang="en-US">
                <a:latin typeface="Times New Roman" panose="02020603050405020304" pitchFamily="18" charset="0"/>
                <a:cs typeface="Times New Roman" panose="02020603050405020304" pitchFamily="18" charset="0"/>
              </a:rPr>
              <a:t>Navigate to </a:t>
            </a:r>
            <a:r>
              <a:rPr b="1" dirty="0" sz="2400" lang="en-US">
                <a:latin typeface="Times New Roman" panose="02020603050405020304" pitchFamily="18" charset="0"/>
                <a:cs typeface="Times New Roman" panose="02020603050405020304" pitchFamily="18" charset="0"/>
              </a:rPr>
              <a:t>Conditional Formatting &gt; Highlight Cell Rules &gt; More Rules</a:t>
            </a:r>
            <a:r>
              <a:rPr dirty="0" sz="2400" lang="en-US">
                <a:latin typeface="Times New Roman" panose="02020603050405020304" pitchFamily="18" charset="0"/>
                <a:cs typeface="Times New Roman" panose="02020603050405020304" pitchFamily="18" charset="0"/>
              </a:rPr>
              <a:t> (a new formatting dialog box will open).</a:t>
            </a:r>
          </a:p>
          <a:p>
            <a:pPr indent="-285750" lvl="1" marL="742950">
              <a:lnSpc>
                <a:spcPct val="150000"/>
              </a:lnSpc>
              <a:buFont typeface="+mj-lt"/>
              <a:buAutoNum type="arabicPeriod"/>
            </a:pPr>
            <a:r>
              <a:rPr dirty="0" sz="2400" lang="en-US">
                <a:latin typeface="Times New Roman" panose="02020603050405020304" pitchFamily="18" charset="0"/>
                <a:cs typeface="Times New Roman" panose="02020603050405020304" pitchFamily="18" charset="0"/>
              </a:rPr>
              <a:t>Select </a:t>
            </a:r>
            <a:r>
              <a:rPr b="1" dirty="0" sz="2400" lang="en-US">
                <a:latin typeface="Times New Roman" panose="02020603050405020304" pitchFamily="18" charset="0"/>
                <a:cs typeface="Times New Roman" panose="02020603050405020304" pitchFamily="18" charset="0"/>
              </a:rPr>
              <a:t>Format only cells with</a:t>
            </a:r>
            <a:r>
              <a:rPr dirty="0" sz="2400" lang="en-US">
                <a:latin typeface="Times New Roman" panose="02020603050405020304" pitchFamily="18" charset="0"/>
                <a:cs typeface="Times New Roman" panose="02020603050405020304" pitchFamily="18" charset="0"/>
              </a:rPr>
              <a:t> and choose the </a:t>
            </a:r>
            <a:r>
              <a:rPr b="1" dirty="0" sz="2400" lang="en-US">
                <a:latin typeface="Times New Roman" panose="02020603050405020304" pitchFamily="18" charset="0"/>
                <a:cs typeface="Times New Roman" panose="02020603050405020304" pitchFamily="18" charset="0"/>
              </a:rPr>
              <a:t>Blanks</a:t>
            </a:r>
            <a:r>
              <a:rPr dirty="0" sz="2400" lang="en-US">
                <a:latin typeface="Times New Roman" panose="02020603050405020304" pitchFamily="18" charset="0"/>
                <a:cs typeface="Times New Roman" panose="02020603050405020304" pitchFamily="18" charset="0"/>
              </a:rPr>
              <a:t> option.</a:t>
            </a:r>
          </a:p>
          <a:p>
            <a:pPr indent="-285750" lvl="1" marL="742950">
              <a:lnSpc>
                <a:spcPct val="150000"/>
              </a:lnSpc>
              <a:buFont typeface="+mj-lt"/>
              <a:buAutoNum type="arabicPeriod"/>
            </a:pPr>
            <a:r>
              <a:rPr dirty="0" sz="2400" lang="en-US">
                <a:latin typeface="Times New Roman" panose="02020603050405020304" pitchFamily="18" charset="0"/>
                <a:cs typeface="Times New Roman" panose="02020603050405020304" pitchFamily="18" charset="0"/>
              </a:rPr>
              <a:t>Click on </a:t>
            </a:r>
            <a:r>
              <a:rPr b="1" dirty="0" sz="2400" lang="en-US">
                <a:latin typeface="Times New Roman" panose="02020603050405020304" pitchFamily="18" charset="0"/>
                <a:cs typeface="Times New Roman" panose="02020603050405020304" pitchFamily="18" charset="0"/>
              </a:rPr>
              <a:t>Format &gt; Fill &gt; Select Red color</a:t>
            </a:r>
            <a:r>
              <a:rPr dirty="0" sz="2400" lang="en-US">
                <a:latin typeface="Times New Roman" panose="02020603050405020304" pitchFamily="18" charset="0"/>
                <a:cs typeface="Times New Roman" panose="02020603050405020304" pitchFamily="18" charset="0"/>
              </a:rPr>
              <a:t> and then click </a:t>
            </a:r>
            <a:r>
              <a:rPr b="1" dirty="0" sz="2400" lang="en-US">
                <a:latin typeface="Times New Roman" panose="02020603050405020304" pitchFamily="18" charset="0"/>
                <a:cs typeface="Times New Roman" panose="02020603050405020304" pitchFamily="18" charset="0"/>
              </a:rPr>
              <a:t>OK</a:t>
            </a:r>
            <a:r>
              <a:rPr dirty="0" sz="2400" lang="en-US">
                <a:latin typeface="Times New Roman" panose="02020603050405020304" pitchFamily="18" charset="0"/>
                <a:cs typeface="Times New Roman" panose="02020603050405020304" pitchFamily="18" charset="0"/>
              </a:rPr>
              <a:t>.</a:t>
            </a:r>
          </a:p>
          <a:p>
            <a:pPr>
              <a:lnSpc>
                <a:spcPct val="150000"/>
              </a:lnSpc>
            </a:pPr>
            <a:endParaRPr dirty="0"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8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sp>
        <p:nvSpPr>
          <p:cNvPr id="1048690"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9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2" name="TextBox 1"/>
          <p:cNvSpPr txBox="1"/>
          <p:nvPr/>
        </p:nvSpPr>
        <p:spPr>
          <a:xfrm>
            <a:off x="731213" y="1295400"/>
            <a:ext cx="10058400" cy="4231641"/>
          </a:xfrm>
          <a:prstGeom prst="rect"/>
          <a:noFill/>
        </p:spPr>
        <p:txBody>
          <a:bodyPr rtlCol="0" wrap="square">
            <a:spAutoFit/>
          </a:bodyPr>
          <a:p>
            <a:pPr>
              <a:lnSpc>
                <a:spcPct val="150000"/>
              </a:lnSpc>
            </a:pPr>
            <a:r>
              <a:rPr b="1" dirty="0" sz="2400" lang="en-US">
                <a:latin typeface="Times New Roman" panose="02020603050405020304" pitchFamily="18" charset="0"/>
                <a:cs typeface="Times New Roman" panose="02020603050405020304" pitchFamily="18" charset="0"/>
              </a:rPr>
              <a:t>Data Cleaning:</a:t>
            </a:r>
            <a:endParaRPr dirty="0" sz="2400" lang="en-US">
              <a:latin typeface="Times New Roman" panose="02020603050405020304" pitchFamily="18" charset="0"/>
              <a:cs typeface="Times New Roman" panose="02020603050405020304" pitchFamily="18" charset="0"/>
            </a:endParaRPr>
          </a:p>
          <a:p>
            <a:pPr>
              <a:lnSpc>
                <a:spcPct val="150000"/>
              </a:lnSpc>
            </a:pPr>
            <a:r>
              <a:rPr b="1" dirty="0" sz="2400" lang="en-US">
                <a:latin typeface="Times New Roman" panose="02020603050405020304" pitchFamily="18" charset="0"/>
                <a:cs typeface="Times New Roman" panose="02020603050405020304" pitchFamily="18" charset="0"/>
              </a:rPr>
              <a:t>2.Filtering and Removing Blank Columns:</a:t>
            </a:r>
            <a:endParaRPr dirty="0" sz="2400" lang="en-US">
              <a:latin typeface="Times New Roman" panose="02020603050405020304" pitchFamily="18" charset="0"/>
              <a:cs typeface="Times New Roman" panose="02020603050405020304" pitchFamily="18" charset="0"/>
            </a:endParaRPr>
          </a:p>
          <a:p>
            <a:pPr indent="-285750" lvl="1" marL="742950">
              <a:lnSpc>
                <a:spcPct val="150000"/>
              </a:lnSpc>
              <a:buFont typeface="+mj-lt"/>
              <a:buAutoNum type="arabicPeriod"/>
            </a:pPr>
            <a:r>
              <a:rPr dirty="0" sz="2400" lang="en-US">
                <a:latin typeface="Times New Roman" panose="02020603050405020304" pitchFamily="18" charset="0"/>
                <a:cs typeface="Times New Roman" panose="02020603050405020304" pitchFamily="18" charset="0"/>
              </a:rPr>
              <a:t>To filter and remove blank columns, select the "Exit Date" column.</a:t>
            </a:r>
          </a:p>
          <a:p>
            <a:pPr indent="-285750" lvl="1" marL="742950">
              <a:lnSpc>
                <a:spcPct val="150000"/>
              </a:lnSpc>
              <a:buFont typeface="+mj-lt"/>
              <a:buAutoNum type="arabicPeriod"/>
            </a:pPr>
            <a:r>
              <a:rPr dirty="0" sz="2400" lang="en-US">
                <a:latin typeface="Times New Roman" panose="02020603050405020304" pitchFamily="18" charset="0"/>
                <a:cs typeface="Times New Roman" panose="02020603050405020304" pitchFamily="18" charset="0"/>
              </a:rPr>
              <a:t>Go to </a:t>
            </a:r>
            <a:r>
              <a:rPr b="1" dirty="0" sz="2400" lang="en-US">
                <a:latin typeface="Times New Roman" panose="02020603050405020304" pitchFamily="18" charset="0"/>
                <a:cs typeface="Times New Roman" panose="02020603050405020304" pitchFamily="18" charset="0"/>
              </a:rPr>
              <a:t>Sort &amp; Filter &gt; Filter</a:t>
            </a:r>
            <a:r>
              <a:rPr dirty="0" sz="2400" lang="en-US">
                <a:latin typeface="Times New Roman" panose="02020603050405020304" pitchFamily="18" charset="0"/>
                <a:cs typeface="Times New Roman" panose="02020603050405020304" pitchFamily="18" charset="0"/>
              </a:rPr>
              <a:t>.</a:t>
            </a:r>
          </a:p>
          <a:p>
            <a:pPr indent="-285750" lvl="1" marL="742950">
              <a:lnSpc>
                <a:spcPct val="150000"/>
              </a:lnSpc>
              <a:buFont typeface="+mj-lt"/>
              <a:buAutoNum type="arabicPeriod"/>
            </a:pPr>
            <a:r>
              <a:rPr dirty="0" sz="2400" lang="en-US">
                <a:latin typeface="Times New Roman" panose="02020603050405020304" pitchFamily="18" charset="0"/>
                <a:cs typeface="Times New Roman" panose="02020603050405020304" pitchFamily="18" charset="0"/>
              </a:rPr>
              <a:t>The filter icon will appear on the Exit Date column. Click on it to filter out blank cells.</a:t>
            </a:r>
          </a:p>
          <a:p>
            <a:pPr indent="-285750" lvl="1" marL="742950">
              <a:lnSpc>
                <a:spcPct val="150000"/>
              </a:lnSpc>
              <a:buFont typeface="+mj-lt"/>
              <a:buAutoNum type="arabicPeriod"/>
            </a:pPr>
            <a:r>
              <a:rPr dirty="0" sz="2400" lang="en-US">
                <a:latin typeface="Times New Roman" panose="02020603050405020304" pitchFamily="18" charset="0"/>
                <a:cs typeface="Times New Roman" panose="02020603050405020304" pitchFamily="18" charset="0"/>
              </a:rPr>
              <a:t>The blank rows will then be removed from the dataset.</a:t>
            </a:r>
          </a:p>
          <a:p>
            <a:pPr>
              <a:lnSpc>
                <a:spcPct val="150000"/>
              </a:lnSpc>
            </a:pPr>
            <a:endParaRPr dirty="0"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9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9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13</a:t>
            </a:fld>
            <a:endParaRPr sz="1100">
              <a:latin typeface="Trebuchet MS"/>
              <a:cs typeface="Trebuchet MS"/>
            </a:endParaRPr>
          </a:p>
        </p:txBody>
      </p:sp>
      <p:sp>
        <p:nvSpPr>
          <p:cNvPr id="1048695"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9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7" name="Rectangle 6"/>
          <p:cNvSpPr>
            <a:spLocks noChangeArrowheads="1"/>
          </p:cNvSpPr>
          <p:nvPr/>
        </p:nvSpPr>
        <p:spPr bwMode="auto">
          <a:xfrm>
            <a:off x="490843" y="2256885"/>
            <a:ext cx="12311380" cy="3952242"/>
          </a:xfrm>
          <a:prstGeom prst="rect"/>
          <a:noFill/>
          <a:ln>
            <a:noFill/>
          </a:ln>
          <a:effectLst/>
        </p:spPr>
        <p:txBody>
          <a:bodyPr anchor="ctr" anchorCtr="0" bIns="45720" compatLnSpc="1" lIns="91440" numCol="1" rIns="91440" tIns="45720" vert="horz" wrap="none">
            <a:prstTxWarp prst="textNoShape"/>
            <a:spAutoFit/>
          </a:bodyPr>
          <a:p>
            <a:pPr algn="l" defTabSz="914400" eaLnBrk="0" fontAlgn="base" hangingPunct="0" indent="0" latinLnBrk="0" lvl="0" marL="0" marR="0" rtl="0">
              <a:lnSpc>
                <a:spcPct val="150000"/>
              </a:lnSpc>
              <a:spcBef>
                <a:spcPct val="0"/>
              </a:spcBef>
              <a:spcAft>
                <a:spcPct val="0"/>
              </a:spcAft>
              <a:buClrTx/>
              <a:buSzTx/>
              <a:buFontTx/>
              <a:buNone/>
            </a:pPr>
            <a:r>
              <a:rPr altLang="en-US" baseline="0" b="1" cap="none" dirty="0" sz="24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rPr>
              <a:t>Performance Level:</a:t>
            </a:r>
            <a:r>
              <a:rPr altLang="en-US" baseline="0" b="0" cap="none" dirty="0" sz="24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rPr>
              <a:t> </a:t>
            </a:r>
            <a:endParaRPr altLang="en-US" dirty="0" sz="2400" lang="en-US">
              <a:latin typeface="Times New Roman" panose="02020603050405020304" pitchFamily="18" charset="0"/>
              <a:cs typeface="Times New Roman" panose="02020603050405020304" pitchFamily="18" charset="0"/>
            </a:endParaRPr>
          </a:p>
          <a:p>
            <a:pPr algn="l" defTabSz="914400" eaLnBrk="0" fontAlgn="base" hangingPunct="0" indent="-342900" latinLnBrk="0" lvl="0" marL="342900" marR="0" rtl="0">
              <a:lnSpc>
                <a:spcPct val="150000"/>
              </a:lnSpc>
              <a:spcBef>
                <a:spcPct val="0"/>
              </a:spcBef>
              <a:spcAft>
                <a:spcPct val="0"/>
              </a:spcAft>
              <a:buClrTx/>
              <a:buSzTx/>
              <a:buFont typeface="+mj-lt"/>
              <a:buAutoNum type="arabicPeriod"/>
            </a:pPr>
            <a:r>
              <a:rPr altLang="en-US" baseline="0" b="0" cap="none" dirty="0" sz="24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rPr>
              <a:t>Identify the performance level using the following formula:</a:t>
            </a:r>
            <a:br>
              <a:rPr altLang="en-US" baseline="0" b="0" cap="none" dirty="0" sz="24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rPr>
            </a:br>
            <a:r>
              <a:rPr altLang="en-US" baseline="0" b="1" cap="none" dirty="0" sz="20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rPr>
              <a:t>=</a:t>
            </a:r>
            <a:r>
              <a:rPr altLang="en-US" baseline="0" b="1" cap="none" dirty="0" sz="24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rPr>
              <a:t>IFS(Z8&gt;=5, "Very High", Z8&gt;=4, "High", Z8&gt;=3, "Medium", TRUE, "Low")</a:t>
            </a:r>
            <a:r>
              <a:rPr altLang="en-US" baseline="0" b="1" cap="none" dirty="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rPr>
              <a:t> </a:t>
            </a:r>
            <a:endParaRPr altLang="en-US" baseline="0" b="1" cap="none" dirty="0" sz="20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endParaRPr>
          </a:p>
          <a:p>
            <a:pPr algn="l" defTabSz="914400" eaLnBrk="0" fontAlgn="base" hangingPunct="0" indent="0" latinLnBrk="0" lvl="0" marL="0" marR="0" rtl="0">
              <a:lnSpc>
                <a:spcPct val="150000"/>
              </a:lnSpc>
              <a:spcBef>
                <a:spcPct val="0"/>
              </a:spcBef>
              <a:spcAft>
                <a:spcPct val="0"/>
              </a:spcAft>
              <a:buClrTx/>
              <a:buSzTx/>
              <a:buFontTx/>
              <a:buNone/>
            </a:pPr>
            <a:endParaRPr altLang="en-US" dirty="0" sz="2000" lang="en-US">
              <a:latin typeface="Times New Roman" panose="02020603050405020304" pitchFamily="18" charset="0"/>
              <a:cs typeface="Times New Roman" panose="02020603050405020304" pitchFamily="18" charset="0"/>
            </a:endParaRPr>
          </a:p>
          <a:p>
            <a:pPr>
              <a:lnSpc>
                <a:spcPct val="150000"/>
              </a:lnSpc>
            </a:pPr>
            <a:r>
              <a:rPr b="1" dirty="0" sz="2400" lang="en-US">
                <a:latin typeface="Times New Roman" panose="02020603050405020304" pitchFamily="18" charset="0"/>
                <a:cs typeface="Times New Roman" panose="02020603050405020304" pitchFamily="18" charset="0"/>
              </a:rPr>
              <a:t>Visualization:</a:t>
            </a:r>
            <a:endParaRPr dirty="0" sz="2400" lang="en-US">
              <a:latin typeface="Times New Roman" panose="02020603050405020304" pitchFamily="18" charset="0"/>
              <a:cs typeface="Times New Roman" panose="02020603050405020304" pitchFamily="18" charset="0"/>
            </a:endParaRPr>
          </a:p>
          <a:p>
            <a:pPr indent="-342900" marL="342900">
              <a:lnSpc>
                <a:spcPct val="150000"/>
              </a:lnSpc>
              <a:buFont typeface="+mj-lt"/>
              <a:buAutoNum type="arabicPeriod"/>
            </a:pPr>
            <a:r>
              <a:rPr dirty="0" sz="2400" lang="en-US">
                <a:latin typeface="Times New Roman" panose="02020603050405020304" pitchFamily="18" charset="0"/>
                <a:cs typeface="Times New Roman" panose="02020603050405020304" pitchFamily="18" charset="0"/>
              </a:rPr>
              <a:t>Create a Pivot Table:</a:t>
            </a:r>
          </a:p>
          <a:p>
            <a:pPr indent="-285750" lvl="1" marL="742950">
              <a:lnSpc>
                <a:spcPct val="150000"/>
              </a:lnSpc>
              <a:buFont typeface="+mj-lt"/>
              <a:buAutoNum type="arabicPeriod"/>
            </a:pPr>
            <a:r>
              <a:rPr dirty="0" sz="2400" lang="en-US">
                <a:latin typeface="Times New Roman" panose="02020603050405020304" pitchFamily="18" charset="0"/>
                <a:cs typeface="Times New Roman" panose="02020603050405020304" pitchFamily="18" charset="0"/>
              </a:rPr>
              <a:t>Go to </a:t>
            </a:r>
            <a:r>
              <a:rPr b="1" dirty="0" sz="2400" lang="en-US">
                <a:latin typeface="Times New Roman" panose="02020603050405020304" pitchFamily="18" charset="0"/>
                <a:cs typeface="Times New Roman" panose="02020603050405020304" pitchFamily="18" charset="0"/>
              </a:rPr>
              <a:t>Insert &gt; Pivot Table</a:t>
            </a:r>
            <a:r>
              <a:rPr dirty="0" sz="2400" lang="en-US">
                <a:latin typeface="Times New Roman" panose="02020603050405020304" pitchFamily="18" charset="0"/>
                <a:cs typeface="Times New Roman" panose="02020603050405020304" pitchFamily="18" charset="0"/>
              </a:rPr>
              <a:t>.</a:t>
            </a:r>
          </a:p>
          <a:p>
            <a:pPr indent="-285750" lvl="1" marL="742950">
              <a:lnSpc>
                <a:spcPct val="150000"/>
              </a:lnSpc>
              <a:buFont typeface="+mj-lt"/>
              <a:buAutoNum type="arabicPeriod"/>
            </a:pPr>
            <a:r>
              <a:rPr dirty="0" sz="2400" lang="en-US">
                <a:latin typeface="Times New Roman" panose="02020603050405020304" pitchFamily="18" charset="0"/>
                <a:cs typeface="Times New Roman" panose="02020603050405020304" pitchFamily="18" charset="0"/>
              </a:rPr>
              <a:t>Select the table and range, and choose to create the Pivot Table in a new worksheet.</a:t>
            </a:r>
          </a:p>
          <a:p>
            <a:pPr indent="-285750" lvl="1" marL="742950">
              <a:lnSpc>
                <a:spcPct val="150000"/>
              </a:lnSpc>
              <a:buFont typeface="+mj-lt"/>
              <a:buAutoNum type="arabicPeriod"/>
            </a:pPr>
            <a:r>
              <a:rPr dirty="0" sz="2400" lang="en-US">
                <a:latin typeface="Times New Roman" panose="02020603050405020304" pitchFamily="18" charset="0"/>
                <a:cs typeface="Times New Roman" panose="02020603050405020304" pitchFamily="18" charset="0"/>
              </a:rPr>
              <a:t>The Pivot Table will be created.</a:t>
            </a:r>
          </a:p>
          <a:p>
            <a:pPr indent="-285750" lvl="1" marL="742950">
              <a:lnSpc>
                <a:spcPct val="150000"/>
              </a:lnSpc>
              <a:buFont typeface="+mj-lt"/>
              <a:buAutoNum type="arabicPeriod"/>
            </a:pPr>
            <a:endParaRPr dirty="0" sz="2400" lang="en-US">
              <a:latin typeface="Times New Roman" panose="02020603050405020304" pitchFamily="18" charset="0"/>
              <a:cs typeface="Times New Roman" panose="02020603050405020304" pitchFamily="18" charset="0"/>
            </a:endParaRPr>
          </a:p>
          <a:p>
            <a:pPr algn="l" defTabSz="914400" eaLnBrk="0" fontAlgn="base" hangingPunct="0" indent="0" latinLnBrk="0" lvl="0" marL="0" marR="0" rtl="0">
              <a:lnSpc>
                <a:spcPct val="150000"/>
              </a:lnSpc>
              <a:spcBef>
                <a:spcPct val="0"/>
              </a:spcBef>
              <a:spcAft>
                <a:spcPct val="0"/>
              </a:spcAft>
              <a:buClrTx/>
              <a:buSzTx/>
              <a:buFontTx/>
              <a:buNone/>
            </a:pPr>
            <a:endParaRPr altLang="en-US" baseline="0" b="0" cap="none" dirty="0" sz="24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9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1"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9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14</a:t>
            </a:fld>
            <a:endParaRPr sz="1100">
              <a:latin typeface="Trebuchet MS"/>
              <a:cs typeface="Trebuchet MS"/>
            </a:endParaRPr>
          </a:p>
        </p:txBody>
      </p:sp>
      <p:sp>
        <p:nvSpPr>
          <p:cNvPr id="1048700"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70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02" name="Rectangle 6"/>
          <p:cNvSpPr>
            <a:spLocks noChangeArrowheads="1"/>
          </p:cNvSpPr>
          <p:nvPr/>
        </p:nvSpPr>
        <p:spPr bwMode="auto">
          <a:xfrm>
            <a:off x="879993" y="1054067"/>
            <a:ext cx="9098280" cy="6377941"/>
          </a:xfrm>
          <a:prstGeom prst="rect"/>
          <a:noFill/>
          <a:ln>
            <a:noFill/>
          </a:ln>
          <a:effectLst/>
        </p:spPr>
        <p:txBody>
          <a:bodyPr anchor="ctr" anchorCtr="0" bIns="45720" compatLnSpc="1" lIns="91440" numCol="1" rIns="91440" tIns="45720" vert="horz" wrap="none">
            <a:prstTxWarp prst="textNoShape"/>
            <a:spAutoFit/>
          </a:bodyPr>
          <a:p>
            <a:pPr indent="-285750" lvl="1" marL="742950">
              <a:buFont typeface="+mj-lt"/>
              <a:buAutoNum type="arabicPeriod"/>
            </a:pPr>
            <a:endParaRPr dirty="0" sz="2800" lang="en-US">
              <a:latin typeface="Times New Roman" panose="02020603050405020304" pitchFamily="18" charset="0"/>
              <a:cs typeface="Times New Roman" panose="02020603050405020304" pitchFamily="18" charset="0"/>
            </a:endParaRPr>
          </a:p>
          <a:p>
            <a:pPr indent="-514350" marL="514350">
              <a:buFont typeface="+mj-lt"/>
              <a:buAutoNum type="arabicPeriod" startAt="2"/>
            </a:pPr>
            <a:r>
              <a:rPr dirty="0" sz="2800" lang="en-US">
                <a:latin typeface="Times New Roman" panose="02020603050405020304" pitchFamily="18" charset="0"/>
                <a:cs typeface="Times New Roman" panose="02020603050405020304" pitchFamily="18" charset="0"/>
              </a:rPr>
              <a:t>Set up the Pivot Table:</a:t>
            </a:r>
          </a:p>
          <a:p>
            <a:pPr lvl="1">
              <a:buFont typeface="Arial" panose="020B0604020202020204" pitchFamily="34" charset="0"/>
              <a:buChar char="•"/>
            </a:pPr>
            <a:r>
              <a:rPr dirty="0" sz="2800" lang="en-US">
                <a:latin typeface="Times New Roman" panose="02020603050405020304" pitchFamily="18" charset="0"/>
                <a:cs typeface="Times New Roman" panose="02020603050405020304" pitchFamily="18" charset="0"/>
              </a:rPr>
              <a:t>Select </a:t>
            </a:r>
            <a:r>
              <a:rPr b="1" dirty="0" sz="2800" lang="en-US">
                <a:latin typeface="Times New Roman" panose="02020603050405020304" pitchFamily="18" charset="0"/>
                <a:cs typeface="Times New Roman" panose="02020603050405020304" pitchFamily="18" charset="0"/>
              </a:rPr>
              <a:t>Business Unit</a:t>
            </a:r>
            <a:r>
              <a:rPr dirty="0" sz="2800" lang="en-US">
                <a:latin typeface="Times New Roman" panose="02020603050405020304" pitchFamily="18" charset="0"/>
                <a:cs typeface="Times New Roman" panose="02020603050405020304" pitchFamily="18" charset="0"/>
              </a:rPr>
              <a:t> for Rows.</a:t>
            </a:r>
          </a:p>
          <a:p>
            <a:pPr lvl="1">
              <a:buFont typeface="Arial" panose="020B0604020202020204" pitchFamily="34" charset="0"/>
              <a:buChar char="•"/>
            </a:pPr>
            <a:r>
              <a:rPr dirty="0" sz="2800" lang="en-US">
                <a:latin typeface="Times New Roman" panose="02020603050405020304" pitchFamily="18" charset="0"/>
                <a:cs typeface="Times New Roman" panose="02020603050405020304" pitchFamily="18" charset="0"/>
              </a:rPr>
              <a:t>Select </a:t>
            </a:r>
            <a:r>
              <a:rPr b="1" dirty="0" sz="2800" lang="en-US">
                <a:latin typeface="Times New Roman" panose="02020603050405020304" pitchFamily="18" charset="0"/>
                <a:cs typeface="Times New Roman" panose="02020603050405020304" pitchFamily="18" charset="0"/>
              </a:rPr>
              <a:t>Performance Level</a:t>
            </a:r>
            <a:r>
              <a:rPr dirty="0" sz="2800" lang="en-US">
                <a:latin typeface="Times New Roman" panose="02020603050405020304" pitchFamily="18" charset="0"/>
                <a:cs typeface="Times New Roman" panose="02020603050405020304" pitchFamily="18" charset="0"/>
              </a:rPr>
              <a:t> for Columns.</a:t>
            </a:r>
          </a:p>
          <a:p>
            <a:pPr lvl="1">
              <a:buFont typeface="Arial" panose="020B0604020202020204" pitchFamily="34" charset="0"/>
              <a:buChar char="•"/>
            </a:pPr>
            <a:r>
              <a:rPr dirty="0" sz="2800" lang="en-US">
                <a:latin typeface="Times New Roman" panose="02020603050405020304" pitchFamily="18" charset="0"/>
                <a:cs typeface="Times New Roman" panose="02020603050405020304" pitchFamily="18" charset="0"/>
              </a:rPr>
              <a:t>Use </a:t>
            </a:r>
            <a:r>
              <a:rPr b="1" dirty="0" sz="2800" lang="en-US">
                <a:latin typeface="Times New Roman" panose="02020603050405020304" pitchFamily="18" charset="0"/>
                <a:cs typeface="Times New Roman" panose="02020603050405020304" pitchFamily="18" charset="0"/>
              </a:rPr>
              <a:t>Gender</a:t>
            </a:r>
            <a:r>
              <a:rPr dirty="0" sz="2800" lang="en-US">
                <a:latin typeface="Times New Roman" panose="02020603050405020304" pitchFamily="18" charset="0"/>
                <a:cs typeface="Times New Roman" panose="02020603050405020304" pitchFamily="18" charset="0"/>
              </a:rPr>
              <a:t> as a filter.</a:t>
            </a:r>
          </a:p>
          <a:p>
            <a:pPr lvl="1">
              <a:buFont typeface="Arial" panose="020B0604020202020204" pitchFamily="34" charset="0"/>
              <a:buChar char="•"/>
            </a:pPr>
            <a:r>
              <a:rPr dirty="0" sz="2800" lang="en-US">
                <a:latin typeface="Times New Roman" panose="02020603050405020304" pitchFamily="18" charset="0"/>
                <a:cs typeface="Times New Roman" panose="02020603050405020304" pitchFamily="18" charset="0"/>
              </a:rPr>
              <a:t>Add </a:t>
            </a:r>
            <a:r>
              <a:rPr b="1" dirty="0" sz="2800" lang="en-US">
                <a:latin typeface="Times New Roman" panose="02020603050405020304" pitchFamily="18" charset="0"/>
                <a:cs typeface="Times New Roman" panose="02020603050405020304" pitchFamily="18" charset="0"/>
              </a:rPr>
              <a:t>First Name</a:t>
            </a:r>
            <a:r>
              <a:rPr dirty="0" sz="2800" lang="en-US">
                <a:latin typeface="Times New Roman" panose="02020603050405020304" pitchFamily="18" charset="0"/>
                <a:cs typeface="Times New Roman" panose="02020603050405020304" pitchFamily="18" charset="0"/>
              </a:rPr>
              <a:t> as the value.</a:t>
            </a:r>
          </a:p>
          <a:p>
            <a:pPr lvl="1">
              <a:buFont typeface="Arial" panose="020B0604020202020204" pitchFamily="34" charset="0"/>
              <a:buChar char="•"/>
            </a:pPr>
            <a:endParaRPr dirty="0" sz="2800" lang="en-US">
              <a:latin typeface="Times New Roman" panose="02020603050405020304" pitchFamily="18" charset="0"/>
              <a:cs typeface="Times New Roman" panose="02020603050405020304" pitchFamily="18" charset="0"/>
            </a:endParaRPr>
          </a:p>
          <a:p>
            <a:pPr indent="-514350" marL="514350">
              <a:buFont typeface="+mj-lt"/>
              <a:buAutoNum type="arabicPeriod" startAt="2"/>
            </a:pPr>
            <a:r>
              <a:rPr dirty="0" sz="2800" lang="en-US">
                <a:latin typeface="Times New Roman" panose="02020603050405020304" pitchFamily="18" charset="0"/>
                <a:cs typeface="Times New Roman" panose="02020603050405020304" pitchFamily="18" charset="0"/>
              </a:rPr>
              <a:t>Create a Chart:</a:t>
            </a:r>
          </a:p>
          <a:p>
            <a:pPr lvl="1">
              <a:buFont typeface="Arial" panose="020B0604020202020204" pitchFamily="34" charset="0"/>
              <a:buChar char="•"/>
            </a:pPr>
            <a:r>
              <a:rPr dirty="0" sz="2800" lang="en-US">
                <a:latin typeface="Times New Roman" panose="02020603050405020304" pitchFamily="18" charset="0"/>
                <a:cs typeface="Times New Roman" panose="02020603050405020304" pitchFamily="18" charset="0"/>
              </a:rPr>
              <a:t>Go to </a:t>
            </a:r>
            <a:r>
              <a:rPr b="1" dirty="0" sz="2800" lang="en-US">
                <a:latin typeface="Times New Roman" panose="02020603050405020304" pitchFamily="18" charset="0"/>
                <a:cs typeface="Times New Roman" panose="02020603050405020304" pitchFamily="18" charset="0"/>
              </a:rPr>
              <a:t>Insert &gt; Recommended Charts</a:t>
            </a:r>
            <a:r>
              <a:rPr dirty="0" sz="2800" lang="en-US">
                <a:latin typeface="Times New Roman" panose="02020603050405020304" pitchFamily="18" charset="0"/>
                <a:cs typeface="Times New Roman" panose="02020603050405020304" pitchFamily="18" charset="0"/>
              </a:rPr>
              <a:t>.</a:t>
            </a:r>
          </a:p>
          <a:p>
            <a:pPr lvl="1">
              <a:buFont typeface="Arial" panose="020B0604020202020204" pitchFamily="34" charset="0"/>
              <a:buChar char="•"/>
            </a:pPr>
            <a:r>
              <a:rPr dirty="0" sz="2800" lang="en-US">
                <a:latin typeface="Times New Roman" panose="02020603050405020304" pitchFamily="18" charset="0"/>
                <a:cs typeface="Times New Roman" panose="02020603050405020304" pitchFamily="18" charset="0"/>
              </a:rPr>
              <a:t>The chart will be created automatically.</a:t>
            </a:r>
          </a:p>
          <a:p>
            <a:pPr lvl="1">
              <a:buFont typeface="Arial" panose="020B0604020202020204" pitchFamily="34" charset="0"/>
              <a:buChar char="•"/>
            </a:pPr>
            <a:endParaRPr dirty="0" sz="2800" lang="en-US">
              <a:latin typeface="Times New Roman" panose="02020603050405020304" pitchFamily="18" charset="0"/>
              <a:cs typeface="Times New Roman" panose="02020603050405020304" pitchFamily="18" charset="0"/>
            </a:endParaRPr>
          </a:p>
          <a:p>
            <a:pPr indent="-514350" marL="514350">
              <a:buFont typeface="+mj-lt"/>
              <a:buAutoNum type="arabicPeriod" startAt="2"/>
            </a:pPr>
            <a:r>
              <a:rPr dirty="0" sz="2800" lang="en-US">
                <a:latin typeface="Times New Roman" panose="02020603050405020304" pitchFamily="18" charset="0"/>
                <a:cs typeface="Times New Roman" panose="02020603050405020304" pitchFamily="18" charset="0"/>
              </a:rPr>
              <a:t>Name the chart as </a:t>
            </a:r>
            <a:r>
              <a:rPr b="1" dirty="0" sz="2800" lang="en-US">
                <a:latin typeface="Times New Roman" panose="02020603050405020304" pitchFamily="18" charset="0"/>
                <a:cs typeface="Times New Roman" panose="02020603050405020304" pitchFamily="18" charset="0"/>
              </a:rPr>
              <a:t>"Employee Performance Analysis"</a:t>
            </a:r>
            <a:r>
              <a:rPr dirty="0" sz="2800" lang="en-US">
                <a:latin typeface="Times New Roman" panose="02020603050405020304" pitchFamily="18" charset="0"/>
                <a:cs typeface="Times New Roman" panose="02020603050405020304" pitchFamily="18" charset="0"/>
              </a:rPr>
              <a:t>.</a:t>
            </a:r>
          </a:p>
          <a:p>
            <a:pPr lvl="1">
              <a:buFont typeface="Arial" panose="020B0604020202020204" pitchFamily="34" charset="0"/>
              <a:buChar char="•"/>
            </a:pPr>
            <a:endParaRPr dirty="0" sz="2800" lang="en-US">
              <a:latin typeface="Times New Roman" panose="02020603050405020304" pitchFamily="18" charset="0"/>
              <a:cs typeface="Times New Roman" panose="02020603050405020304" pitchFamily="18" charset="0"/>
            </a:endParaRPr>
          </a:p>
          <a:p>
            <a:pPr lvl="1"/>
            <a:endParaRPr dirty="0" sz="2800" lang="en-US">
              <a:latin typeface="Times New Roman" panose="02020603050405020304" pitchFamily="18" charset="0"/>
              <a:cs typeface="Times New Roman" panose="02020603050405020304" pitchFamily="18" charset="0"/>
            </a:endParaRP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28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70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0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70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706"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70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15</a:t>
            </a:fld>
            <a:endParaRPr sz="1100">
              <a:latin typeface="Trebuchet MS"/>
              <a:cs typeface="Trebuchet MS"/>
            </a:endParaRPr>
          </a:p>
        </p:txBody>
      </p:sp>
      <p:graphicFrame>
        <p:nvGraphicFramePr>
          <p:cNvPr id="4194304" name="Chart 1"/>
          <p:cNvGraphicFramePr>
            <a:graphicFrameLocks/>
          </p:cNvGraphicFramePr>
          <p:nvPr/>
        </p:nvGraphicFramePr>
        <p:xfrm>
          <a:off x="1143000" y="1291975"/>
          <a:ext cx="7924800" cy="460057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708"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09" name="TextBox 3"/>
          <p:cNvSpPr txBox="1"/>
          <p:nvPr/>
        </p:nvSpPr>
        <p:spPr>
          <a:xfrm>
            <a:off x="755332" y="1709871"/>
            <a:ext cx="9379268" cy="2834640"/>
          </a:xfrm>
          <a:prstGeom prst="rect"/>
          <a:noFill/>
        </p:spPr>
        <p:txBody>
          <a:bodyPr wrap="square">
            <a:spAutoFit/>
          </a:bodyPr>
          <a:p>
            <a:pPr indent="-342900" marL="342900">
              <a:lnSpc>
                <a:spcPct val="150000"/>
              </a:lnSpc>
              <a:buFont typeface="Courier New" panose="02070309020205020404" pitchFamily="49" charset="0"/>
              <a:buChar char="o"/>
            </a:pPr>
            <a:r>
              <a:rPr dirty="0" sz="2000" lang="en-US">
                <a:latin typeface="Times New Roman" panose="02020603050405020304" pitchFamily="18" charset="0"/>
                <a:cs typeface="Times New Roman" panose="02020603050405020304" pitchFamily="18" charset="0"/>
              </a:rPr>
              <a:t>The conclusion from this chart is that the majority of employees across the business units fall into the "Medium" performance level, indicating overall average performance. However, there are also noticeable variations, with some units showing higher numbers of "Low" and "Very High" performers, suggesting that targeted interventions may be needed to address these disparities and optimize performance across all levels.</a:t>
            </a:r>
            <a:endParaRPr dirty="0" sz="20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1"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2"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3"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4"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5"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945652" y="1695450"/>
            <a:ext cx="6102848" cy="4206240"/>
          </a:xfrm>
          <a:prstGeom prst="rect"/>
          <a:noFill/>
        </p:spPr>
        <p:txBody>
          <a:bodyPr wrap="square">
            <a:spAutoFit/>
          </a:bodyPr>
          <a:p>
            <a:pPr indent="-285750" marL="285750">
              <a:lnSpc>
                <a:spcPct val="150000"/>
              </a:lnSpc>
              <a:buFont typeface="Courier New" panose="02070309020205020404" pitchFamily="49" charset="0"/>
              <a:buChar char="o"/>
            </a:pPr>
            <a:r>
              <a:rPr dirty="0" sz="2000" lang="en-US">
                <a:latin typeface="Times New Roman" panose="02020603050405020304" pitchFamily="18" charset="0"/>
                <a:cs typeface="Times New Roman" panose="02020603050405020304" pitchFamily="18" charset="0"/>
              </a:rPr>
              <a:t>Organizations often face challenges in efficiently analyzing employee performance due to scattered data and lack of streamlined tools. </a:t>
            </a:r>
          </a:p>
          <a:p>
            <a:pPr indent="-285750" marL="285750">
              <a:lnSpc>
                <a:spcPct val="150000"/>
              </a:lnSpc>
              <a:buFont typeface="Courier New" panose="02070309020205020404" pitchFamily="49" charset="0"/>
              <a:buChar char="o"/>
            </a:pPr>
            <a:r>
              <a:rPr dirty="0" sz="2000" lang="en-US">
                <a:latin typeface="Times New Roman" panose="02020603050405020304" pitchFamily="18" charset="0"/>
                <a:cs typeface="Times New Roman" panose="02020603050405020304" pitchFamily="18" charset="0"/>
              </a:rPr>
              <a:t>By utilizing Excel for Employee Performance Analysis, we aim to create a simple yet powerful tool that enables accurate measurement, visualization, and insights into employee performance, aiding in better decision-making and resource management.</a:t>
            </a:r>
            <a:endParaRPr dirty="0" sz="20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grpSp>
        <p:nvGrpSpPr>
          <p:cNvPr id="39"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TextBox 11"/>
          <p:cNvSpPr txBox="1"/>
          <p:nvPr/>
        </p:nvSpPr>
        <p:spPr>
          <a:xfrm>
            <a:off x="1219200" y="1909286"/>
            <a:ext cx="6102848" cy="2834640"/>
          </a:xfrm>
          <a:prstGeom prst="rect"/>
          <a:noFill/>
        </p:spPr>
        <p:txBody>
          <a:bodyPr wrap="square">
            <a:spAutoFit/>
          </a:bodyPr>
          <a:p>
            <a:pPr>
              <a:lnSpc>
                <a:spcPct val="150000"/>
              </a:lnSpc>
            </a:pPr>
            <a:r>
              <a:rPr dirty="0" sz="2000" lang="en-US">
                <a:latin typeface="Times New Roman" panose="02020603050405020304" pitchFamily="18" charset="0"/>
                <a:cs typeface="Times New Roman" panose="02020603050405020304" pitchFamily="18" charset="0"/>
              </a:rPr>
              <a:t>The project involves developing an Excel-based tool for Employee Performance Analysis. This tool will streamline data management, enable performance measurement, and provide visual insights, helping organizations make informed decisions to optimize workforce productivity and development.</a:t>
            </a:r>
            <a:endParaRPr dirty="0" sz="20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3" name="Picture 2" descr="Annual Employee Performance Appraisals | Human Resources"/>
          <p:cNvPicPr>
            <a:picLocks noChangeAspect="1" noChangeArrowheads="1"/>
          </p:cNvPicPr>
          <p:nvPr/>
        </p:nvPicPr>
        <p:blipFill>
          <a:blip xmlns:r="http://schemas.openxmlformats.org/officeDocument/2006/relationships" r:embed="rId2" cstate="print"/>
          <a:srcRect/>
          <a:stretch>
            <a:fillRect/>
          </a:stretch>
        </p:blipFill>
        <p:spPr bwMode="auto">
          <a:xfrm>
            <a:off x="1066800" y="1388004"/>
            <a:ext cx="6705600" cy="5181218"/>
          </a:xfrm>
          <a:prstGeom prst="rect"/>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pic>
        <p:nvPicPr>
          <p:cNvPr id="2097164"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TextBox 7"/>
          <p:cNvSpPr txBox="1"/>
          <p:nvPr/>
        </p:nvSpPr>
        <p:spPr>
          <a:xfrm>
            <a:off x="2971800" y="1695450"/>
            <a:ext cx="6381750" cy="5158740"/>
          </a:xfrm>
          <a:prstGeom prst="rect"/>
          <a:noFill/>
        </p:spPr>
        <p:txBody>
          <a:bodyPr rtlCol="0" wrap="square">
            <a:spAutoFit/>
          </a:bodyPr>
          <a:p>
            <a:pPr indent="-457200" marL="457200">
              <a:lnSpc>
                <a:spcPct val="150000"/>
              </a:lnSpc>
              <a:buFont typeface="Courier New" panose="02070309020205020404" pitchFamily="49" charset="0"/>
              <a:buChar char="o"/>
            </a:pPr>
            <a:r>
              <a:rPr dirty="0" sz="3200" lang="en-IN"/>
              <a:t>Highlighting - Features</a:t>
            </a:r>
          </a:p>
          <a:p>
            <a:pPr indent="-457200" marL="457200">
              <a:lnSpc>
                <a:spcPct val="150000"/>
              </a:lnSpc>
              <a:buFont typeface="Courier New" panose="02070309020205020404" pitchFamily="49" charset="0"/>
              <a:buChar char="o"/>
            </a:pPr>
            <a:r>
              <a:rPr dirty="0" sz="3200" lang="en-IN"/>
              <a:t>Conditional Formatting – Missing </a:t>
            </a:r>
          </a:p>
          <a:p>
            <a:pPr indent="-457200" marL="457200">
              <a:lnSpc>
                <a:spcPct val="150000"/>
              </a:lnSpc>
              <a:buFont typeface="Courier New" panose="02070309020205020404" pitchFamily="49" charset="0"/>
              <a:buChar char="o"/>
            </a:pPr>
            <a:r>
              <a:rPr dirty="0" sz="3200" lang="en-IN"/>
              <a:t>Filter – Remove </a:t>
            </a:r>
          </a:p>
          <a:p>
            <a:pPr indent="-457200" marL="457200">
              <a:lnSpc>
                <a:spcPct val="150000"/>
              </a:lnSpc>
              <a:buFont typeface="Courier New" panose="02070309020205020404" pitchFamily="49" charset="0"/>
              <a:buChar char="o"/>
            </a:pPr>
            <a:r>
              <a:rPr dirty="0" sz="3200" lang="en-IN"/>
              <a:t>Formula - Performance </a:t>
            </a:r>
          </a:p>
          <a:p>
            <a:pPr indent="-457200" marL="457200">
              <a:lnSpc>
                <a:spcPct val="150000"/>
              </a:lnSpc>
              <a:buFont typeface="Courier New" panose="02070309020205020404" pitchFamily="49" charset="0"/>
              <a:buChar char="o"/>
            </a:pPr>
            <a:r>
              <a:rPr dirty="0" sz="3200" lang="en-IN"/>
              <a:t>Pivot Table – Summary</a:t>
            </a:r>
          </a:p>
          <a:p>
            <a:pPr indent="-457200" marL="457200">
              <a:lnSpc>
                <a:spcPct val="150000"/>
              </a:lnSpc>
              <a:buFont typeface="Courier New" panose="02070309020205020404" pitchFamily="49" charset="0"/>
              <a:buChar char="o"/>
            </a:pPr>
            <a:r>
              <a:rPr dirty="0" sz="3200" lang="en-IN"/>
              <a:t>Graph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68" name="Title 1"/>
          <p:cNvSpPr>
            <a:spLocks noGrp="1"/>
          </p:cNvSpPr>
          <p:nvPr>
            <p:ph type="title"/>
          </p:nvPr>
        </p:nvSpPr>
        <p:spPr>
          <a:xfrm>
            <a:off x="755332" y="385444"/>
            <a:ext cx="10681335" cy="723901"/>
          </a:xfrm>
        </p:spPr>
        <p:txBody>
          <a:bodyPr/>
          <a:p>
            <a:r>
              <a:rPr dirty="0" lang="en-IN"/>
              <a:t>Dataset Description</a:t>
            </a:r>
          </a:p>
        </p:txBody>
      </p:sp>
      <p:sp>
        <p:nvSpPr>
          <p:cNvPr id="1048669" name="TextBox 2"/>
          <p:cNvSpPr txBox="1"/>
          <p:nvPr/>
        </p:nvSpPr>
        <p:spPr>
          <a:xfrm>
            <a:off x="990600" y="1143634"/>
            <a:ext cx="8458200" cy="6492240"/>
          </a:xfrm>
          <a:prstGeom prst="rect"/>
          <a:noFill/>
        </p:spPr>
        <p:txBody>
          <a:bodyPr rtlCol="0" wrap="square">
            <a:spAutoFit/>
          </a:bodyPr>
          <a:p>
            <a:pPr>
              <a:lnSpc>
                <a:spcPct val="150000"/>
              </a:lnSpc>
            </a:pPr>
            <a:r>
              <a:rPr dirty="0" sz="2000" lang="en-IN"/>
              <a:t>Employee Dataset – Edunet Foundations</a:t>
            </a:r>
          </a:p>
          <a:p>
            <a:pPr>
              <a:lnSpc>
                <a:spcPct val="150000"/>
              </a:lnSpc>
            </a:pPr>
            <a:r>
              <a:rPr dirty="0" sz="2000" lang="en-IN"/>
              <a:t>26 – Features</a:t>
            </a:r>
          </a:p>
          <a:p>
            <a:pPr>
              <a:lnSpc>
                <a:spcPct val="150000"/>
              </a:lnSpc>
            </a:pPr>
            <a:r>
              <a:rPr dirty="0" sz="2000" lang="en-IN"/>
              <a:t>9 – Features</a:t>
            </a:r>
          </a:p>
          <a:p>
            <a:pPr indent="-285750" marL="285750">
              <a:lnSpc>
                <a:spcPct val="150000"/>
              </a:lnSpc>
              <a:buFont typeface="Courier New" panose="02070309020205020404" pitchFamily="49" charset="0"/>
              <a:buChar char="o"/>
            </a:pPr>
            <a:r>
              <a:rPr dirty="0" sz="2000" lang="en-IN"/>
              <a:t>Employee ID – Numerical data</a:t>
            </a:r>
          </a:p>
          <a:p>
            <a:pPr indent="-285750" marL="285750">
              <a:lnSpc>
                <a:spcPct val="150000"/>
              </a:lnSpc>
              <a:buFont typeface="Courier New" panose="02070309020205020404" pitchFamily="49" charset="0"/>
              <a:buChar char="o"/>
            </a:pPr>
            <a:r>
              <a:rPr dirty="0" sz="2000" lang="en-IN"/>
              <a:t>Name – Text format</a:t>
            </a:r>
          </a:p>
          <a:p>
            <a:pPr indent="-285750" marL="285750">
              <a:lnSpc>
                <a:spcPct val="150000"/>
              </a:lnSpc>
              <a:buFont typeface="Courier New" panose="02070309020205020404" pitchFamily="49" charset="0"/>
              <a:buChar char="o"/>
            </a:pPr>
            <a:r>
              <a:rPr dirty="0" sz="2000" lang="en-IN"/>
              <a:t>Employee Type – Text format (Full time/contract/Part time)</a:t>
            </a:r>
          </a:p>
          <a:p>
            <a:pPr indent="-285750" marL="285750">
              <a:lnSpc>
                <a:spcPct val="150000"/>
              </a:lnSpc>
              <a:buFont typeface="Courier New" panose="02070309020205020404" pitchFamily="49" charset="0"/>
              <a:buChar char="o"/>
            </a:pPr>
            <a:r>
              <a:rPr dirty="0" sz="2000" lang="en-IN"/>
              <a:t>Performance level – Text format (Very High/ High /Medium/ Low)</a:t>
            </a:r>
          </a:p>
          <a:p>
            <a:pPr indent="-285750" marL="285750">
              <a:lnSpc>
                <a:spcPct val="150000"/>
              </a:lnSpc>
              <a:buFont typeface="Courier New" panose="02070309020205020404" pitchFamily="49" charset="0"/>
              <a:buChar char="o"/>
            </a:pPr>
            <a:r>
              <a:rPr dirty="0" sz="2000" lang="en-IN"/>
              <a:t>Gender – Male/Female</a:t>
            </a:r>
          </a:p>
          <a:p>
            <a:pPr indent="-285750" marL="285750">
              <a:lnSpc>
                <a:spcPct val="150000"/>
              </a:lnSpc>
              <a:buFont typeface="Courier New" panose="02070309020205020404" pitchFamily="49" charset="0"/>
              <a:buChar char="o"/>
            </a:pPr>
            <a:r>
              <a:rPr dirty="0" sz="2000" lang="en-IN"/>
              <a:t>Employee Rating – Numerical data (1 to 5)</a:t>
            </a:r>
          </a:p>
          <a:p>
            <a:pPr indent="-285750" marL="285750">
              <a:lnSpc>
                <a:spcPct val="150000"/>
              </a:lnSpc>
              <a:buFont typeface="Courier New" panose="02070309020205020404" pitchFamily="49" charset="0"/>
              <a:buChar char="o"/>
            </a:pPr>
            <a:r>
              <a:rPr dirty="0" sz="2000" lang="en-IN"/>
              <a:t>Performance Score – Text (Exceeds/Fully meet/Need Improvement)</a:t>
            </a:r>
          </a:p>
          <a:p>
            <a:pPr indent="-285750" marL="285750">
              <a:lnSpc>
                <a:spcPct val="150000"/>
              </a:lnSpc>
              <a:buFont typeface="Courier New" panose="02070309020205020404" pitchFamily="49" charset="0"/>
              <a:buChar char="o"/>
            </a:pPr>
            <a:r>
              <a:rPr dirty="0" sz="2000" lang="en-IN"/>
              <a:t>Employee Classification Type – Text Format(Full time, Part time , Temporary)</a:t>
            </a:r>
          </a:p>
          <a:p>
            <a:pPr indent="-285750" marL="285750">
              <a:lnSpc>
                <a:spcPct val="150000"/>
              </a:lnSpc>
              <a:buFont typeface="Courier New" panose="02070309020205020404" pitchFamily="49" charset="0"/>
              <a:buChar char="o"/>
            </a:pPr>
            <a:r>
              <a:rPr dirty="0" sz="2000" lang="en-IN"/>
              <a:t>Business Unit - Text</a:t>
            </a:r>
            <a:br>
              <a:rPr dirty="0" sz="2000" lang="en-IN"/>
            </a:br>
            <a:endParaRPr dirty="0" sz="20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4"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6"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7" name="TextBox 9"/>
          <p:cNvSpPr txBox="1"/>
          <p:nvPr/>
        </p:nvSpPr>
        <p:spPr>
          <a:xfrm>
            <a:off x="913926" y="1753582"/>
            <a:ext cx="8382000" cy="2263140"/>
          </a:xfrm>
          <a:prstGeom prst="rect"/>
          <a:noFill/>
        </p:spPr>
        <p:txBody>
          <a:bodyPr rtlCol="0" wrap="square">
            <a:spAutoFit/>
          </a:bodyPr>
          <a:p>
            <a:pPr>
              <a:lnSpc>
                <a:spcPct val="150000"/>
              </a:lnSpc>
            </a:pPr>
            <a:r>
              <a:rPr dirty="0" sz="3200" lang="en-IN"/>
              <a:t>Formula </a:t>
            </a:r>
            <a:r>
              <a:rPr b="1" dirty="0" sz="3200" lang="en-IN"/>
              <a:t>=IFS(z8&gt;=5,”Very High”,z8&gt;=4,”High”,Z8&gt;=3,”Medium”,True,”Low”)</a:t>
            </a:r>
          </a:p>
          <a:p>
            <a:pPr>
              <a:lnSpc>
                <a:spcPct val="150000"/>
              </a:lnSpc>
            </a:pPr>
            <a:endParaRPr dirty="0" sz="3200" lang="en-IN"/>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P.Andrea Jeba Selvi</cp:lastModifiedBy>
  <dcterms:created xsi:type="dcterms:W3CDTF">2024-03-29T04:07:22Z</dcterms:created>
  <dcterms:modified xsi:type="dcterms:W3CDTF">2024-08-30T12:02:25Z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aab1061afa7b4b86b4ef5787d7e41cde</vt:lpwstr>
  </property>
</Properties>
</file>