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7" r:id="rId2"/>
    <p:sldId id="257" r:id="rId3"/>
    <p:sldId id="29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4660"/>
  </p:normalViewPr>
  <p:slideViewPr>
    <p:cSldViewPr snapToGrid="0">
      <p:cViewPr varScale="1">
        <p:scale>
          <a:sx n="62" d="100"/>
          <a:sy n="62" d="100"/>
        </p:scale>
        <p:origin x="13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67CECE0-D3D4-4F25-8561-277A40A47BD4}" type="datetimeFigureOut">
              <a:rPr lang="en-IN" smtClean="0"/>
              <a:t>29-03-2025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B0ECFE1-F21D-4FCD-B8BA-BFE866E7A7A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1092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CECE0-D3D4-4F25-8561-277A40A47BD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7620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CECE0-D3D4-4F25-8561-277A40A47BD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72768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CECE0-D3D4-4F25-8561-277A40A47BD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139093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CECE0-D3D4-4F25-8561-277A40A47BD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ECFE1-F21D-4FCD-B8BA-BFE866E7A7A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79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CECE0-D3D4-4F25-8561-277A40A47BD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421718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CECE0-D3D4-4F25-8561-277A40A47BD4}"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346513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CECE0-D3D4-4F25-8561-277A40A47BD4}"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399876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CECE0-D3D4-4F25-8561-277A40A47BD4}"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22197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CECE0-D3D4-4F25-8561-277A40A47BD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16085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CECE0-D3D4-4F25-8561-277A40A47BD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0ECFE1-F21D-4FCD-B8BA-BFE866E7A7AE}" type="slidenum">
              <a:rPr lang="en-IN" smtClean="0"/>
              <a:t>‹#›</a:t>
            </a:fld>
            <a:endParaRPr lang="en-IN"/>
          </a:p>
        </p:txBody>
      </p:sp>
    </p:spTree>
    <p:extLst>
      <p:ext uri="{BB962C8B-B14F-4D97-AF65-F5344CB8AC3E}">
        <p14:creationId xmlns:p14="http://schemas.microsoft.com/office/powerpoint/2010/main" val="54204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67CECE0-D3D4-4F25-8561-277A40A47BD4}" type="datetimeFigureOut">
              <a:rPr lang="en-IN" smtClean="0"/>
              <a:t>29-03-2025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B0ECFE1-F21D-4FCD-B8BA-BFE866E7A7AE}" type="slidenum">
              <a:rPr lang="en-IN" smtClean="0"/>
              <a:t>‹#›</a:t>
            </a:fld>
            <a:endParaRPr lang="en-IN"/>
          </a:p>
        </p:txBody>
      </p:sp>
    </p:spTree>
    <p:extLst>
      <p:ext uri="{BB962C8B-B14F-4D97-AF65-F5344CB8AC3E}">
        <p14:creationId xmlns:p14="http://schemas.microsoft.com/office/powerpoint/2010/main" val="1897966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62B9E-9C28-EDAD-1E50-1EEEAD4C171A}"/>
              </a:ext>
            </a:extLst>
          </p:cNvPr>
          <p:cNvSpPr>
            <a:spLocks noGrp="1"/>
          </p:cNvSpPr>
          <p:nvPr>
            <p:ph type="title"/>
          </p:nvPr>
        </p:nvSpPr>
        <p:spPr>
          <a:xfrm>
            <a:off x="246743" y="539553"/>
            <a:ext cx="11567886" cy="5768658"/>
          </a:xfrm>
        </p:spPr>
        <p:txBody>
          <a:bodyPr vert="horz" lIns="91440" tIns="45720" rIns="91440" bIns="45720" rtlCol="0" anchor="ctr">
            <a:normAutofit/>
          </a:bodyPr>
          <a:lstStyle/>
          <a:p>
            <a:pPr>
              <a:lnSpc>
                <a:spcPct val="85000"/>
              </a:lnSpc>
            </a:pPr>
            <a:r>
              <a:rPr lang="en-US" sz="6000" b="1" dirty="0">
                <a:solidFill>
                  <a:srgbClr val="FFFFFF"/>
                </a:solidFill>
                <a:effectLst/>
              </a:rPr>
              <a:t>Capstone Project - </a:t>
            </a:r>
            <a:br>
              <a:rPr lang="en-US" sz="6000" b="1" dirty="0">
                <a:solidFill>
                  <a:srgbClr val="FFFFFF"/>
                </a:solidFill>
                <a:effectLst/>
              </a:rPr>
            </a:br>
            <a:r>
              <a:rPr lang="en-US" sz="6000" b="1" dirty="0">
                <a:solidFill>
                  <a:srgbClr val="FFFFFF"/>
                </a:solidFill>
                <a:effectLst/>
              </a:rPr>
              <a:t>University Success Analysis.</a:t>
            </a:r>
            <a:br>
              <a:rPr lang="en-US" sz="6000" b="1" dirty="0">
                <a:solidFill>
                  <a:srgbClr val="FFFFFF"/>
                </a:solidFill>
                <a:effectLst/>
              </a:rPr>
            </a:br>
            <a:br>
              <a:rPr lang="en-US" sz="6000" b="1" dirty="0">
                <a:solidFill>
                  <a:srgbClr val="FFFFFF"/>
                </a:solidFill>
                <a:effectLst/>
              </a:rPr>
            </a:br>
            <a:br>
              <a:rPr lang="en-US" sz="6000" b="1" dirty="0">
                <a:solidFill>
                  <a:srgbClr val="FFFFFF"/>
                </a:solidFill>
                <a:effectLst/>
              </a:rPr>
            </a:br>
            <a:r>
              <a:rPr lang="en-US" sz="6000" b="1" dirty="0">
                <a:solidFill>
                  <a:srgbClr val="FFFFFF"/>
                </a:solidFill>
                <a:effectLst/>
              </a:rPr>
              <a:t>BY</a:t>
            </a:r>
            <a:br>
              <a:rPr lang="en-US" sz="6000" b="1" dirty="0">
                <a:solidFill>
                  <a:srgbClr val="FFFFFF"/>
                </a:solidFill>
                <a:effectLst/>
              </a:rPr>
            </a:br>
            <a:r>
              <a:rPr lang="en-US" sz="6000" b="1" dirty="0">
                <a:solidFill>
                  <a:srgbClr val="FFFFFF"/>
                </a:solidFill>
                <a:effectLst/>
              </a:rPr>
              <a:t>Jeevitha G</a:t>
            </a:r>
            <a:endParaRPr lang="en-US" sz="6000" dirty="0">
              <a:solidFill>
                <a:srgbClr val="FFFFFF"/>
              </a:solidFill>
            </a:endParaRPr>
          </a:p>
        </p:txBody>
      </p:sp>
    </p:spTree>
    <p:extLst>
      <p:ext uri="{BB962C8B-B14F-4D97-AF65-F5344CB8AC3E}">
        <p14:creationId xmlns:p14="http://schemas.microsoft.com/office/powerpoint/2010/main" val="391920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4B0B-C6A0-286B-505C-F432E9CAF9A0}"/>
              </a:ext>
            </a:extLst>
          </p:cNvPr>
          <p:cNvSpPr>
            <a:spLocks noGrp="1"/>
          </p:cNvSpPr>
          <p:nvPr>
            <p:ph type="title"/>
          </p:nvPr>
        </p:nvSpPr>
        <p:spPr>
          <a:xfrm>
            <a:off x="0" y="484632"/>
            <a:ext cx="11128248" cy="1034202"/>
          </a:xfrm>
        </p:spPr>
        <p:txBody>
          <a:bodyPr>
            <a:normAutofit/>
          </a:bodyPr>
          <a:lstStyle/>
          <a:p>
            <a:r>
              <a:rPr lang="en-US" sz="2200" b="1" i="0" dirty="0">
                <a:solidFill>
                  <a:srgbClr val="24292E"/>
                </a:solidFill>
                <a:effectLst/>
                <a:latin typeface="Plus Jakarta Sans"/>
              </a:rPr>
              <a:t>(4) What is the average score for universities according to each ranking system?</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3BA340BC-9AF1-3589-A5E3-25F41A8DB35B}"/>
              </a:ext>
            </a:extLst>
          </p:cNvPr>
          <p:cNvPicPr>
            <a:picLocks noGrp="1" noChangeAspect="1"/>
          </p:cNvPicPr>
          <p:nvPr>
            <p:ph idx="1"/>
          </p:nvPr>
        </p:nvPicPr>
        <p:blipFill>
          <a:blip r:embed="rId2"/>
          <a:stretch>
            <a:fillRect/>
          </a:stretch>
        </p:blipFill>
        <p:spPr>
          <a:xfrm>
            <a:off x="160800" y="1182056"/>
            <a:ext cx="5775052" cy="5544208"/>
          </a:xfrm>
        </p:spPr>
      </p:pic>
      <p:sp>
        <p:nvSpPr>
          <p:cNvPr id="8" name="TextBox 7">
            <a:extLst>
              <a:ext uri="{FF2B5EF4-FFF2-40B4-BE49-F238E27FC236}">
                <a16:creationId xmlns:a16="http://schemas.microsoft.com/office/drawing/2014/main" id="{BBEB8A0A-098B-DCBA-CEB8-057B6455539E}"/>
              </a:ext>
            </a:extLst>
          </p:cNvPr>
          <p:cNvSpPr txBox="1"/>
          <p:nvPr/>
        </p:nvSpPr>
        <p:spPr>
          <a:xfrm>
            <a:off x="6096000" y="1518834"/>
            <a:ext cx="5935200" cy="4524315"/>
          </a:xfrm>
          <a:prstGeom prst="rect">
            <a:avLst/>
          </a:prstGeom>
          <a:noFill/>
        </p:spPr>
        <p:txBody>
          <a:bodyPr wrap="square">
            <a:spAutoFit/>
          </a:bodyPr>
          <a:lstStyle/>
          <a:p>
            <a:pPr algn="l">
              <a:buNone/>
            </a:pPr>
            <a:r>
              <a:rPr lang="en-US" b="1" i="0" dirty="0">
                <a:solidFill>
                  <a:srgbClr val="252423"/>
                </a:solidFill>
                <a:effectLst/>
                <a:latin typeface="Segoe UI" panose="020B0502040204020203" pitchFamily="34" charset="0"/>
              </a:rPr>
              <a:t>CWUR scores are significantly higher (356.19) than THE (56.88) and Shanghai Ranking (32.90)</a:t>
            </a:r>
            <a:r>
              <a:rPr lang="en-US" b="0" i="0" dirty="0">
                <a:solidFill>
                  <a:srgbClr val="252423"/>
                </a:solidFill>
                <a:effectLst/>
                <a:latin typeface="Segoe UI" panose="020B0502040204020203" pitchFamily="34" charset="0"/>
              </a:rPr>
              <a:t>.</a:t>
            </a:r>
          </a:p>
          <a:p>
            <a:pPr algn="l">
              <a:buNone/>
            </a:pPr>
            <a:r>
              <a:rPr lang="en-US" b="0" i="0" dirty="0">
                <a:solidFill>
                  <a:srgbClr val="252423"/>
                </a:solidFill>
                <a:effectLst/>
                <a:latin typeface="Segoe UI" panose="020B0502040204020203" pitchFamily="34" charset="0"/>
              </a:rPr>
              <a:t>Insights on Average Scores by Ranking System</a:t>
            </a:r>
          </a:p>
          <a:p>
            <a:pPr algn="l">
              <a:buFont typeface="Arial" panose="020B0604020202020204" pitchFamily="34" charset="0"/>
              <a:buChar char="•"/>
            </a:pPr>
            <a:r>
              <a:rPr lang="en-US" b="0" i="0" dirty="0">
                <a:solidFill>
                  <a:srgbClr val="252423"/>
                </a:solidFill>
                <a:effectLst/>
                <a:latin typeface="Segoe UI" panose="020B0502040204020203" pitchFamily="34" charset="0"/>
              </a:rPr>
              <a:t>This suggests that CWUR uses a different scale, possibly scoring universities out of higher numerical values.</a:t>
            </a:r>
          </a:p>
          <a:p>
            <a:pPr algn="l">
              <a:buFont typeface="Arial" panose="020B0604020202020204" pitchFamily="34" charset="0"/>
              <a:buChar char="•"/>
            </a:pPr>
            <a:r>
              <a:rPr lang="en-US" b="0" i="0" dirty="0">
                <a:solidFill>
                  <a:srgbClr val="252423"/>
                </a:solidFill>
                <a:effectLst/>
                <a:latin typeface="Segoe UI" panose="020B0502040204020203" pitchFamily="34" charset="0"/>
              </a:rPr>
              <a:t>THE and Shanghai Ranking might use a normalized scale with a lower range.</a:t>
            </a:r>
          </a:p>
          <a:p>
            <a:pPr algn="l">
              <a:buNone/>
            </a:pPr>
            <a:endParaRPr lang="en-US" b="0" i="0" dirty="0">
              <a:solidFill>
                <a:srgbClr val="252423"/>
              </a:solidFill>
              <a:effectLst/>
              <a:latin typeface="Segoe UI" panose="020B0502040204020203" pitchFamily="34" charset="0"/>
            </a:endParaRPr>
          </a:p>
          <a:p>
            <a:pPr algn="l">
              <a:buNone/>
            </a:pPr>
            <a:r>
              <a:rPr lang="en-US" b="1" i="0" dirty="0">
                <a:solidFill>
                  <a:srgbClr val="252423"/>
                </a:solidFill>
                <a:effectLst/>
                <a:latin typeface="Segoe UI" panose="020B0502040204020203" pitchFamily="34" charset="0"/>
              </a:rPr>
              <a:t>Shanghai Ranking gives the lowest average scores (32.90), indicating a more stringent evaluation process.</a:t>
            </a:r>
            <a:endParaRPr lang="en-US" b="0" i="0" dirty="0">
              <a:solidFill>
                <a:srgbClr val="252423"/>
              </a:solidFill>
              <a:effectLst/>
              <a:latin typeface="Segoe UI" panose="020B0502040204020203" pitchFamily="34" charset="0"/>
            </a:endParaRPr>
          </a:p>
          <a:p>
            <a:pPr algn="l">
              <a:buNone/>
            </a:pPr>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It is known for emphasizing research output and Nobel Prize winners, which might explain lower scores.</a:t>
            </a:r>
          </a:p>
          <a:p>
            <a:pPr algn="l">
              <a:buFont typeface="Arial" panose="020B0604020202020204" pitchFamily="34" charset="0"/>
              <a:buChar char="•"/>
            </a:pPr>
            <a:r>
              <a:rPr lang="en-US" b="0" i="0" dirty="0">
                <a:solidFill>
                  <a:srgbClr val="252423"/>
                </a:solidFill>
                <a:effectLst/>
                <a:latin typeface="Segoe UI" panose="020B0502040204020203" pitchFamily="34" charset="0"/>
              </a:rPr>
              <a:t>THE considers teaching, research, and international outlook, leading to slightly higher scores.</a:t>
            </a:r>
          </a:p>
        </p:txBody>
      </p:sp>
    </p:spTree>
    <p:extLst>
      <p:ext uri="{BB962C8B-B14F-4D97-AF65-F5344CB8AC3E}">
        <p14:creationId xmlns:p14="http://schemas.microsoft.com/office/powerpoint/2010/main" val="240627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F2F4-0955-49C5-BEF5-8B8884626FA7}"/>
              </a:ext>
            </a:extLst>
          </p:cNvPr>
          <p:cNvSpPr>
            <a:spLocks noGrp="1"/>
          </p:cNvSpPr>
          <p:nvPr>
            <p:ph type="title"/>
          </p:nvPr>
        </p:nvSpPr>
        <p:spPr>
          <a:xfrm>
            <a:off x="108488" y="484632"/>
            <a:ext cx="11019760" cy="1034202"/>
          </a:xfrm>
        </p:spPr>
        <p:txBody>
          <a:bodyPr>
            <a:normAutofit/>
          </a:bodyPr>
          <a:lstStyle/>
          <a:p>
            <a:r>
              <a:rPr lang="en-US" sz="2200" b="1" i="0" dirty="0">
                <a:solidFill>
                  <a:srgbClr val="24292E"/>
                </a:solidFill>
                <a:effectLst/>
                <a:latin typeface="Plus Jakarta Sans"/>
              </a:rPr>
              <a:t>(5) How does the ranking system affect a university's student-staff ratio?</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AF49CE77-DD27-087E-8C87-AA2079B0E910}"/>
              </a:ext>
            </a:extLst>
          </p:cNvPr>
          <p:cNvPicPr>
            <a:picLocks noGrp="1" noChangeAspect="1"/>
          </p:cNvPicPr>
          <p:nvPr>
            <p:ph idx="1"/>
          </p:nvPr>
        </p:nvPicPr>
        <p:blipFill>
          <a:blip r:embed="rId2"/>
          <a:stretch>
            <a:fillRect/>
          </a:stretch>
        </p:blipFill>
        <p:spPr>
          <a:xfrm>
            <a:off x="108488" y="1001733"/>
            <a:ext cx="4711485" cy="5457963"/>
          </a:xfrm>
        </p:spPr>
      </p:pic>
      <p:sp>
        <p:nvSpPr>
          <p:cNvPr id="6" name="TextBox 5">
            <a:extLst>
              <a:ext uri="{FF2B5EF4-FFF2-40B4-BE49-F238E27FC236}">
                <a16:creationId xmlns:a16="http://schemas.microsoft.com/office/drawing/2014/main" id="{1D1D1B8C-BCBE-CEB1-AA19-D367336771F7}"/>
              </a:ext>
            </a:extLst>
          </p:cNvPr>
          <p:cNvSpPr txBox="1"/>
          <p:nvPr/>
        </p:nvSpPr>
        <p:spPr>
          <a:xfrm>
            <a:off x="4819973" y="1018056"/>
            <a:ext cx="6950990" cy="5355312"/>
          </a:xfrm>
          <a:prstGeom prst="rect">
            <a:avLst/>
          </a:prstGeom>
          <a:noFill/>
        </p:spPr>
        <p:txBody>
          <a:bodyPr wrap="square" rtlCol="0">
            <a:spAutoFit/>
          </a:bodyPr>
          <a:lstStyle/>
          <a:p>
            <a:pPr>
              <a:buNone/>
            </a:pPr>
            <a:r>
              <a:rPr lang="en-US" b="1" dirty="0">
                <a:effectLst/>
              </a:rPr>
              <a:t>Shanghai Ranking Has the Lowest Student-Staff Ratio (14.74)</a:t>
            </a:r>
            <a:endParaRPr lang="en-US" dirty="0">
              <a:effectLst/>
            </a:endParaRPr>
          </a:p>
          <a:p>
            <a:pPr>
              <a:buFont typeface="Arial" panose="020B0604020202020204" pitchFamily="34" charset="0"/>
              <a:buChar char="•"/>
            </a:pPr>
            <a:r>
              <a:rPr lang="en-US" dirty="0">
                <a:effectLst/>
              </a:rPr>
              <a:t>Universities ranked by Shanghai Ranking tend to have smaller class sizes and more faculty per student.</a:t>
            </a:r>
          </a:p>
          <a:p>
            <a:pPr>
              <a:buNone/>
            </a:pPr>
            <a:r>
              <a:rPr lang="en-US" b="1" dirty="0">
                <a:effectLst/>
              </a:rPr>
              <a:t>THE and CWUR Have Slightly Higher Ratios (~16.2) Times Higher Education (16.32)</a:t>
            </a:r>
            <a:r>
              <a:rPr lang="en-US" dirty="0">
                <a:effectLst/>
              </a:rPr>
              <a:t> and </a:t>
            </a:r>
            <a:r>
              <a:rPr lang="en-US" b="1" dirty="0">
                <a:effectLst/>
              </a:rPr>
              <a:t>CWUR (16.17)</a:t>
            </a:r>
            <a:r>
              <a:rPr lang="en-US" dirty="0">
                <a:effectLst/>
              </a:rPr>
              <a:t> show similar trends.</a:t>
            </a:r>
          </a:p>
          <a:p>
            <a:pPr>
              <a:buNone/>
            </a:pPr>
            <a:endParaRPr lang="en-US" dirty="0">
              <a:effectLst/>
            </a:endParaRPr>
          </a:p>
          <a:p>
            <a:pPr>
              <a:buFont typeface="Arial" panose="020B0604020202020204" pitchFamily="34" charset="0"/>
              <a:buChar char="•"/>
            </a:pPr>
            <a:r>
              <a:rPr lang="en-US" dirty="0">
                <a:effectLst/>
              </a:rPr>
              <a:t>These ranking systems may focus on </a:t>
            </a:r>
            <a:r>
              <a:rPr lang="en-US" b="1" dirty="0">
                <a:effectLst/>
              </a:rPr>
              <a:t>other academic factors</a:t>
            </a:r>
            <a:r>
              <a:rPr lang="en-US" dirty="0">
                <a:effectLst/>
              </a:rPr>
              <a:t> like research output, citations, or employer reputation, rather than just student-faculty interaction.</a:t>
            </a:r>
          </a:p>
          <a:p>
            <a:pPr>
              <a:buNone/>
            </a:pPr>
            <a:r>
              <a:rPr lang="en-US" b="1" dirty="0">
                <a:effectLst/>
              </a:rPr>
              <a:t>Variation Is Relatively Small (~1.58 Difference Between Highest and</a:t>
            </a:r>
            <a:endParaRPr lang="en-US" dirty="0">
              <a:effectLst/>
            </a:endParaRPr>
          </a:p>
          <a:p>
            <a:pPr>
              <a:buNone/>
            </a:pPr>
            <a:r>
              <a:rPr lang="en-US" b="1" dirty="0">
                <a:effectLst/>
              </a:rPr>
              <a:t>Lowest)</a:t>
            </a:r>
          </a:p>
          <a:p>
            <a:pPr>
              <a:buNone/>
            </a:pPr>
            <a:endParaRPr lang="en-US" dirty="0">
              <a:effectLst/>
            </a:endParaRPr>
          </a:p>
          <a:p>
            <a:pPr>
              <a:buFont typeface="Arial" panose="020B0604020202020204" pitchFamily="34" charset="0"/>
              <a:buChar char="•"/>
            </a:pPr>
            <a:r>
              <a:rPr lang="en-US" dirty="0">
                <a:effectLst/>
              </a:rPr>
              <a:t>The difference in student-staff ratio between ranking systems is </a:t>
            </a:r>
            <a:r>
              <a:rPr lang="en-US" b="1" dirty="0">
                <a:effectLst/>
              </a:rPr>
              <a:t>not drastic</a:t>
            </a:r>
            <a:r>
              <a:rPr lang="en-US" dirty="0">
                <a:effectLst/>
              </a:rPr>
              <a:t> (~1.58 points).</a:t>
            </a:r>
          </a:p>
          <a:p>
            <a:pPr>
              <a:buFont typeface="Arial" panose="020B0604020202020204" pitchFamily="34" charset="0"/>
              <a:buChar char="•"/>
            </a:pPr>
            <a:endParaRPr lang="en-US" dirty="0">
              <a:effectLst/>
            </a:endParaRPr>
          </a:p>
          <a:p>
            <a:pPr>
              <a:buFont typeface="Arial" panose="020B0604020202020204" pitchFamily="34" charset="0"/>
              <a:buChar char="•"/>
            </a:pPr>
            <a:r>
              <a:rPr lang="en-US" dirty="0">
                <a:effectLst/>
              </a:rPr>
              <a:t>This indicates that faculty availability does not significantly change across ranking systems.</a:t>
            </a:r>
            <a:endParaRPr lang="en-IN" dirty="0"/>
          </a:p>
        </p:txBody>
      </p:sp>
    </p:spTree>
    <p:extLst>
      <p:ext uri="{BB962C8B-B14F-4D97-AF65-F5344CB8AC3E}">
        <p14:creationId xmlns:p14="http://schemas.microsoft.com/office/powerpoint/2010/main" val="269656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FDCA-C170-3BDB-9111-615AC55B0FF1}"/>
              </a:ext>
            </a:extLst>
          </p:cNvPr>
          <p:cNvSpPr>
            <a:spLocks noGrp="1"/>
          </p:cNvSpPr>
          <p:nvPr>
            <p:ph type="title"/>
          </p:nvPr>
        </p:nvSpPr>
        <p:spPr>
          <a:xfrm>
            <a:off x="108488" y="484632"/>
            <a:ext cx="11019760" cy="1111693"/>
          </a:xfrm>
        </p:spPr>
        <p:txBody>
          <a:bodyPr>
            <a:normAutofit/>
          </a:bodyPr>
          <a:lstStyle/>
          <a:p>
            <a:r>
              <a:rPr lang="en-US" sz="2200" b="1" i="0" dirty="0">
                <a:solidFill>
                  <a:srgbClr val="24292E"/>
                </a:solidFill>
                <a:effectLst/>
                <a:latin typeface="Plus Jakarta Sans"/>
              </a:rPr>
              <a:t>(6) What are the most important criteria considered by ranking systems?</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DA5E73E2-185A-C9F2-72AB-50B91264F0C7}"/>
              </a:ext>
            </a:extLst>
          </p:cNvPr>
          <p:cNvPicPr>
            <a:picLocks noGrp="1" noChangeAspect="1"/>
          </p:cNvPicPr>
          <p:nvPr>
            <p:ph idx="1"/>
          </p:nvPr>
        </p:nvPicPr>
        <p:blipFill>
          <a:blip r:embed="rId2"/>
          <a:stretch>
            <a:fillRect/>
          </a:stretch>
        </p:blipFill>
        <p:spPr>
          <a:xfrm>
            <a:off x="108488" y="1220642"/>
            <a:ext cx="6154009" cy="5490124"/>
          </a:xfrm>
        </p:spPr>
      </p:pic>
      <p:sp>
        <p:nvSpPr>
          <p:cNvPr id="8" name="TextBox 7">
            <a:extLst>
              <a:ext uri="{FF2B5EF4-FFF2-40B4-BE49-F238E27FC236}">
                <a16:creationId xmlns:a16="http://schemas.microsoft.com/office/drawing/2014/main" id="{E938FED6-2993-AF81-B6AA-847629223D47}"/>
              </a:ext>
            </a:extLst>
          </p:cNvPr>
          <p:cNvSpPr txBox="1"/>
          <p:nvPr/>
        </p:nvSpPr>
        <p:spPr>
          <a:xfrm>
            <a:off x="6416298" y="1344629"/>
            <a:ext cx="5331417" cy="4801314"/>
          </a:xfrm>
          <a:prstGeom prst="rect">
            <a:avLst/>
          </a:prstGeom>
          <a:noFill/>
        </p:spPr>
        <p:txBody>
          <a:bodyPr wrap="square">
            <a:spAutoFit/>
          </a:bodyPr>
          <a:lstStyle/>
          <a:p>
            <a:pPr algn="l"/>
            <a:endParaRPr lang="en-US" b="0" i="0" dirty="0">
              <a:solidFill>
                <a:srgbClr val="252423"/>
              </a:solidFill>
              <a:effectLst/>
              <a:latin typeface="Segoe UI" panose="020B0502040204020203" pitchFamily="34" charset="0"/>
            </a:endParaRPr>
          </a:p>
          <a:p>
            <a:r>
              <a:rPr lang="en-US" b="1" i="0" dirty="0">
                <a:solidFill>
                  <a:srgbClr val="252423"/>
                </a:solidFill>
                <a:effectLst/>
                <a:latin typeface="Segoe UI" panose="020B0502040204020203" pitchFamily="34" charset="0"/>
              </a:rPr>
              <a:t>Research output, citations, and publications play the most crucial role in university rankings across different ranking systems.</a:t>
            </a:r>
            <a:endParaRPr lang="en-US" b="0" i="0" dirty="0">
              <a:solidFill>
                <a:srgbClr val="252423"/>
              </a:solidFill>
              <a:effectLst/>
              <a:latin typeface="Segoe UI" panose="020B0502040204020203" pitchFamily="34" charset="0"/>
            </a:endParaRPr>
          </a:p>
          <a:p>
            <a:pPr algn="l"/>
            <a:endParaRPr lang="en-US" dirty="0">
              <a:solidFill>
                <a:srgbClr val="252423"/>
              </a:solidFill>
              <a:latin typeface="Segoe UI" panose="020B0502040204020203" pitchFamily="34" charset="0"/>
            </a:endParaRPr>
          </a:p>
          <a:p>
            <a:pPr algn="l"/>
            <a:r>
              <a:rPr lang="en-US" b="0" i="0" dirty="0">
                <a:solidFill>
                  <a:srgbClr val="252423"/>
                </a:solidFill>
                <a:effectLst/>
                <a:latin typeface="Segoe UI" panose="020B0502040204020203" pitchFamily="34" charset="0"/>
              </a:rPr>
              <a:t>The highest average scores belong to </a:t>
            </a:r>
            <a:r>
              <a:rPr lang="en-US" b="1" i="0" dirty="0">
                <a:solidFill>
                  <a:srgbClr val="252423"/>
                </a:solidFill>
                <a:effectLst/>
                <a:latin typeface="Segoe UI" panose="020B0502040204020203" pitchFamily="34" charset="0"/>
              </a:rPr>
              <a:t>Publications Rank (459.91)</a:t>
            </a:r>
            <a:r>
              <a:rPr lang="en-US" b="0" i="0" dirty="0">
                <a:solidFill>
                  <a:srgbClr val="252423"/>
                </a:solidFill>
                <a:effectLst/>
                <a:latin typeface="Segoe UI" panose="020B0502040204020203" pitchFamily="34" charset="0"/>
              </a:rPr>
              <a:t> and </a:t>
            </a:r>
            <a:r>
              <a:rPr lang="en-US" b="1" i="0" dirty="0">
                <a:solidFill>
                  <a:srgbClr val="252423"/>
                </a:solidFill>
                <a:effectLst/>
                <a:latin typeface="Segoe UI" panose="020B0502040204020203" pitchFamily="34" charset="0"/>
              </a:rPr>
              <a:t>Influence Rank (459.80)</a:t>
            </a:r>
            <a:r>
              <a:rPr lang="en-US" b="0" i="0" dirty="0">
                <a:solidFill>
                  <a:srgbClr val="252423"/>
                </a:solidFill>
                <a:effectLst/>
                <a:latin typeface="Segoe UI" panose="020B0502040204020203" pitchFamily="34" charset="0"/>
              </a:rPr>
              <a:t> in the Center for World University Rankings (CWUR).</a:t>
            </a:r>
          </a:p>
          <a:p>
            <a:pPr algn="l">
              <a:buFont typeface="Arial" panose="020B0604020202020204" pitchFamily="34" charset="0"/>
              <a:buChar char="•"/>
            </a:pPr>
            <a:r>
              <a:rPr lang="en-US" b="1" i="0" dirty="0">
                <a:solidFill>
                  <a:srgbClr val="252423"/>
                </a:solidFill>
                <a:effectLst/>
                <a:latin typeface="Segoe UI" panose="020B0502040204020203" pitchFamily="34" charset="0"/>
              </a:rPr>
              <a:t>Citations Rank (413.42)</a:t>
            </a:r>
            <a:r>
              <a:rPr lang="en-US" b="0" i="0" dirty="0">
                <a:solidFill>
                  <a:srgbClr val="252423"/>
                </a:solidFill>
                <a:effectLst/>
                <a:latin typeface="Segoe UI" panose="020B0502040204020203" pitchFamily="34" charset="0"/>
              </a:rPr>
              <a:t> is also highly significant, indicating that universities with more research output and citations are ranked higher.</a:t>
            </a:r>
          </a:p>
          <a:p>
            <a:pPr algn="l">
              <a:buFont typeface="Arial" panose="020B0604020202020204" pitchFamily="34" charset="0"/>
              <a:buChar char="•"/>
            </a:pPr>
            <a:r>
              <a:rPr lang="en-US" b="0" i="0" dirty="0">
                <a:solidFill>
                  <a:srgbClr val="252423"/>
                </a:solidFill>
                <a:effectLst/>
                <a:latin typeface="Segoe UI" panose="020B0502040204020203" pitchFamily="34" charset="0"/>
              </a:rPr>
              <a:t>In </a:t>
            </a:r>
            <a:r>
              <a:rPr lang="en-US" b="1" i="0" dirty="0">
                <a:solidFill>
                  <a:srgbClr val="252423"/>
                </a:solidFill>
                <a:effectLst/>
                <a:latin typeface="Segoe UI" panose="020B0502040204020203" pitchFamily="34" charset="0"/>
              </a:rPr>
              <a:t>Times Higher Education</a:t>
            </a:r>
            <a:r>
              <a:rPr lang="en-US" b="0" i="0" dirty="0">
                <a:solidFill>
                  <a:srgbClr val="252423"/>
                </a:solidFill>
                <a:effectLst/>
                <a:latin typeface="Segoe UI" panose="020B0502040204020203" pitchFamily="34" charset="0"/>
              </a:rPr>
              <a:t>, </a:t>
            </a:r>
            <a:r>
              <a:rPr lang="en-US" b="1" i="0" dirty="0">
                <a:solidFill>
                  <a:srgbClr val="252423"/>
                </a:solidFill>
                <a:effectLst/>
                <a:latin typeface="Segoe UI" panose="020B0502040204020203" pitchFamily="34" charset="0"/>
              </a:rPr>
              <a:t>Citations (76.83)</a:t>
            </a:r>
            <a:r>
              <a:rPr lang="en-US" b="0" i="0" dirty="0">
                <a:solidFill>
                  <a:srgbClr val="252423"/>
                </a:solidFill>
                <a:effectLst/>
                <a:latin typeface="Segoe UI" panose="020B0502040204020203" pitchFamily="34" charset="0"/>
              </a:rPr>
              <a:t> has the highest score, further emphasizing the role of research.</a:t>
            </a:r>
          </a:p>
          <a:p>
            <a:pPr algn="l">
              <a:buFont typeface="Arial" panose="020B0604020202020204" pitchFamily="34" charset="0"/>
              <a:buChar char="•"/>
            </a:pPr>
            <a:r>
              <a:rPr lang="en-US" b="1" i="0" dirty="0">
                <a:solidFill>
                  <a:srgbClr val="252423"/>
                </a:solidFill>
                <a:effectLst/>
                <a:latin typeface="Segoe UI" panose="020B0502040204020203" pitchFamily="34" charset="0"/>
              </a:rPr>
              <a:t>Shanghai Ranking</a:t>
            </a:r>
            <a:r>
              <a:rPr lang="en-US" b="0" i="0" dirty="0">
                <a:solidFill>
                  <a:srgbClr val="252423"/>
                </a:solidFill>
                <a:effectLst/>
                <a:latin typeface="Segoe UI" panose="020B0502040204020203" pitchFamily="34" charset="0"/>
              </a:rPr>
              <a:t> also prioritizes research with </a:t>
            </a:r>
            <a:r>
              <a:rPr lang="en-US" b="1" i="0" dirty="0">
                <a:solidFill>
                  <a:srgbClr val="252423"/>
                </a:solidFill>
                <a:effectLst/>
                <a:latin typeface="Segoe UI" panose="020B0502040204020203" pitchFamily="34" charset="0"/>
              </a:rPr>
              <a:t>Pub (54.01)</a:t>
            </a:r>
            <a:r>
              <a:rPr lang="en-US" b="0" i="0" dirty="0">
                <a:solidFill>
                  <a:srgbClr val="252423"/>
                </a:solidFill>
                <a:effectLst/>
                <a:latin typeface="Segoe UI" panose="020B0502040204020203" pitchFamily="34" charset="0"/>
              </a:rPr>
              <a:t> and </a:t>
            </a:r>
            <a:r>
              <a:rPr lang="en-US" b="1" i="0" dirty="0" err="1">
                <a:solidFill>
                  <a:srgbClr val="252423"/>
                </a:solidFill>
                <a:effectLst/>
                <a:latin typeface="Segoe UI" panose="020B0502040204020203" pitchFamily="34" charset="0"/>
              </a:rPr>
              <a:t>HiCi</a:t>
            </a:r>
            <a:r>
              <a:rPr lang="en-US" b="1" i="0" dirty="0">
                <a:solidFill>
                  <a:srgbClr val="252423"/>
                </a:solidFill>
                <a:effectLst/>
                <a:latin typeface="Segoe UI" panose="020B0502040204020203" pitchFamily="34" charset="0"/>
              </a:rPr>
              <a:t> (Highly Cited Researchers, 36.59)</a:t>
            </a:r>
            <a:r>
              <a:rPr lang="en-US" b="0" i="0" dirty="0">
                <a:solidFill>
                  <a:srgbClr val="252423"/>
                </a:solidFill>
                <a:effectLst/>
                <a:latin typeface="Segoe UI" panose="020B0502040204020203" pitchFamily="34" charset="0"/>
              </a:rPr>
              <a:t>.</a:t>
            </a:r>
          </a:p>
        </p:txBody>
      </p:sp>
    </p:spTree>
    <p:extLst>
      <p:ext uri="{BB962C8B-B14F-4D97-AF65-F5344CB8AC3E}">
        <p14:creationId xmlns:p14="http://schemas.microsoft.com/office/powerpoint/2010/main" val="284554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4BE3-862B-D330-1A97-B9C31C6553E5}"/>
              </a:ext>
            </a:extLst>
          </p:cNvPr>
          <p:cNvSpPr>
            <a:spLocks noGrp="1"/>
          </p:cNvSpPr>
          <p:nvPr>
            <p:ph type="title"/>
          </p:nvPr>
        </p:nvSpPr>
        <p:spPr>
          <a:xfrm>
            <a:off x="154983" y="484632"/>
            <a:ext cx="10973265" cy="724236"/>
          </a:xfrm>
        </p:spPr>
        <p:txBody>
          <a:bodyPr>
            <a:normAutofit/>
          </a:bodyPr>
          <a:lstStyle/>
          <a:p>
            <a:r>
              <a:rPr lang="en-US" sz="2200" b="1" dirty="0"/>
              <a:t>(7)</a:t>
            </a:r>
            <a:r>
              <a:rPr lang="en-US" sz="2200" b="1" i="0" dirty="0">
                <a:solidFill>
                  <a:srgbClr val="24292E"/>
                </a:solidFill>
                <a:effectLst/>
                <a:latin typeface="Plus Jakarta Sans"/>
              </a:rPr>
              <a:t> Is there a correlation between a university's score and the number of international students?</a:t>
            </a:r>
            <a:endParaRPr lang="en-IN" dirty="0"/>
          </a:p>
        </p:txBody>
      </p:sp>
      <p:pic>
        <p:nvPicPr>
          <p:cNvPr id="5" name="Content Placeholder 4">
            <a:extLst>
              <a:ext uri="{FF2B5EF4-FFF2-40B4-BE49-F238E27FC236}">
                <a16:creationId xmlns:a16="http://schemas.microsoft.com/office/drawing/2014/main" id="{5FB404AE-E4C9-BFC8-BC68-B0CDFC522DAF}"/>
              </a:ext>
            </a:extLst>
          </p:cNvPr>
          <p:cNvPicPr>
            <a:picLocks noGrp="1" noChangeAspect="1"/>
          </p:cNvPicPr>
          <p:nvPr>
            <p:ph idx="1"/>
          </p:nvPr>
        </p:nvPicPr>
        <p:blipFill>
          <a:blip r:embed="rId2"/>
          <a:stretch>
            <a:fillRect/>
          </a:stretch>
        </p:blipFill>
        <p:spPr>
          <a:xfrm>
            <a:off x="154984" y="1337970"/>
            <a:ext cx="6090834" cy="5341799"/>
          </a:xfrm>
        </p:spPr>
      </p:pic>
      <p:sp>
        <p:nvSpPr>
          <p:cNvPr id="6" name="TextBox 5">
            <a:extLst>
              <a:ext uri="{FF2B5EF4-FFF2-40B4-BE49-F238E27FC236}">
                <a16:creationId xmlns:a16="http://schemas.microsoft.com/office/drawing/2014/main" id="{ABD2CC2E-7B21-D1C9-C881-FEEF4574E94A}"/>
              </a:ext>
            </a:extLst>
          </p:cNvPr>
          <p:cNvSpPr txBox="1"/>
          <p:nvPr/>
        </p:nvSpPr>
        <p:spPr>
          <a:xfrm>
            <a:off x="6385302" y="1472339"/>
            <a:ext cx="5067945" cy="3970318"/>
          </a:xfrm>
          <a:prstGeom prst="rect">
            <a:avLst/>
          </a:prstGeom>
          <a:noFill/>
        </p:spPr>
        <p:txBody>
          <a:bodyPr wrap="square" rtlCol="0">
            <a:spAutoFit/>
          </a:bodyPr>
          <a:lstStyle/>
          <a:p>
            <a:pPr algn="l">
              <a:buNone/>
            </a:pPr>
            <a:r>
              <a:rPr lang="en-US" b="0" i="0" dirty="0">
                <a:solidFill>
                  <a:srgbClr val="252423"/>
                </a:solidFill>
                <a:effectLst/>
                <a:latin typeface="Segoe UI" panose="020B0502040204020203" pitchFamily="34" charset="0"/>
              </a:rPr>
              <a:t>A moderate negative correlation is observed, indicating that an increase in the total number of international students tends to result in a decrease in scores.</a:t>
            </a:r>
          </a:p>
          <a:p>
            <a:pPr algn="l">
              <a:buNone/>
            </a:pPr>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This relationship remains consistent even in the presence of outliers. From the chart on the left, it can be inferred that ranking criteria associated with higher scores exhibit a moderate negative correlation. </a:t>
            </a:r>
          </a:p>
          <a:p>
            <a:pPr algn="l">
              <a:buNone/>
            </a:pPr>
            <a:endParaRPr lang="en-US" dirty="0">
              <a:solidFill>
                <a:srgbClr val="252423"/>
              </a:solidFill>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Conversely, ranking criteria with lower scores either have fewer international students or show no significant correlation</a:t>
            </a:r>
          </a:p>
        </p:txBody>
      </p:sp>
    </p:spTree>
    <p:extLst>
      <p:ext uri="{BB962C8B-B14F-4D97-AF65-F5344CB8AC3E}">
        <p14:creationId xmlns:p14="http://schemas.microsoft.com/office/powerpoint/2010/main" val="72949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B2DE-A4EE-6648-4BD7-CD76A18783A5}"/>
              </a:ext>
            </a:extLst>
          </p:cNvPr>
          <p:cNvSpPr>
            <a:spLocks noGrp="1"/>
          </p:cNvSpPr>
          <p:nvPr>
            <p:ph type="title"/>
          </p:nvPr>
        </p:nvSpPr>
        <p:spPr>
          <a:xfrm>
            <a:off x="108488" y="484632"/>
            <a:ext cx="11019760" cy="1080697"/>
          </a:xfrm>
        </p:spPr>
        <p:txBody>
          <a:bodyPr>
            <a:normAutofit/>
          </a:bodyPr>
          <a:lstStyle/>
          <a:p>
            <a:r>
              <a:rPr lang="en-US" sz="2200" b="1" i="0" dirty="0">
                <a:solidFill>
                  <a:srgbClr val="24292E"/>
                </a:solidFill>
                <a:effectLst/>
                <a:latin typeface="Plus Jakarta Sans"/>
              </a:rPr>
              <a:t>(8) How does the percentage of female students impact a university's ranking?</a:t>
            </a:r>
            <a:br>
              <a:rPr lang="en-US" b="0" i="0" dirty="0">
                <a:solidFill>
                  <a:srgbClr val="24292E"/>
                </a:solidFill>
                <a:effectLst/>
                <a:latin typeface="Plus Jakarta Sans"/>
              </a:rPr>
            </a:br>
            <a:endParaRPr lang="en-IN" dirty="0"/>
          </a:p>
        </p:txBody>
      </p:sp>
      <p:pic>
        <p:nvPicPr>
          <p:cNvPr id="10" name="Content Placeholder 9">
            <a:extLst>
              <a:ext uri="{FF2B5EF4-FFF2-40B4-BE49-F238E27FC236}">
                <a16:creationId xmlns:a16="http://schemas.microsoft.com/office/drawing/2014/main" id="{2EE62064-B693-5F18-B005-3754D647D5FC}"/>
              </a:ext>
            </a:extLst>
          </p:cNvPr>
          <p:cNvPicPr>
            <a:picLocks noGrp="1" noChangeAspect="1"/>
          </p:cNvPicPr>
          <p:nvPr>
            <p:ph idx="1"/>
          </p:nvPr>
        </p:nvPicPr>
        <p:blipFill>
          <a:blip r:embed="rId2"/>
          <a:stretch>
            <a:fillRect/>
          </a:stretch>
        </p:blipFill>
        <p:spPr>
          <a:xfrm>
            <a:off x="108488" y="976393"/>
            <a:ext cx="6354062" cy="5718875"/>
          </a:xfrm>
        </p:spPr>
      </p:pic>
      <p:sp>
        <p:nvSpPr>
          <p:cNvPr id="12" name="TextBox 11">
            <a:extLst>
              <a:ext uri="{FF2B5EF4-FFF2-40B4-BE49-F238E27FC236}">
                <a16:creationId xmlns:a16="http://schemas.microsoft.com/office/drawing/2014/main" id="{BBEA8110-437F-83E3-3E39-927BC0831104}"/>
              </a:ext>
            </a:extLst>
          </p:cNvPr>
          <p:cNvSpPr txBox="1"/>
          <p:nvPr/>
        </p:nvSpPr>
        <p:spPr>
          <a:xfrm>
            <a:off x="6462550" y="1266317"/>
            <a:ext cx="4866711" cy="5355312"/>
          </a:xfrm>
          <a:prstGeom prst="rect">
            <a:avLst/>
          </a:prstGeom>
          <a:noFill/>
        </p:spPr>
        <p:txBody>
          <a:bodyPr wrap="square">
            <a:spAutoFit/>
          </a:bodyPr>
          <a:lstStyle/>
          <a:p>
            <a:pPr algn="l">
              <a:buNone/>
            </a:pPr>
            <a:r>
              <a:rPr lang="en-US" b="0" i="0" dirty="0">
                <a:solidFill>
                  <a:srgbClr val="252423"/>
                </a:solidFill>
                <a:effectLst/>
                <a:latin typeface="Segoe UI" panose="020B0502040204020203" pitchFamily="34" charset="0"/>
              </a:rPr>
              <a:t>In Ranking System(CWUR), universities with a higher percentage of female students (e.g., 34%, 28%, 27%) tend to have higher ranking scores (479.38, 360.93, 301.41, etc.).</a:t>
            </a:r>
          </a:p>
          <a:p>
            <a:pPr algn="l">
              <a:buNone/>
            </a:pPr>
            <a:endParaRPr lang="en-US" b="0" i="0" dirty="0">
              <a:solidFill>
                <a:srgbClr val="252423"/>
              </a:solidFill>
              <a:effectLst/>
              <a:latin typeface="Segoe UI" panose="020B0502040204020203" pitchFamily="34" charset="0"/>
            </a:endParaRPr>
          </a:p>
          <a:p>
            <a:pPr algn="l">
              <a:buNone/>
            </a:pP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In Ranking System (Shanghai &amp; THE Rankings), many universities with low female representation (0%, 19%, 20%) have significantly lower ranking scores (e.g., 61.26, 50.22, 48.5).</a:t>
            </a:r>
          </a:p>
          <a:p>
            <a:pPr algn="l">
              <a:buNone/>
            </a:pPr>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The lowest scores (e.g., 23.9, 24.61, 26.45) tend to appear when female representation is low.</a:t>
            </a:r>
          </a:p>
          <a:p>
            <a:pPr algn="l"/>
            <a:r>
              <a:rPr lang="en-US" b="0" i="0" dirty="0">
                <a:solidFill>
                  <a:srgbClr val="252423"/>
                </a:solidFill>
                <a:effectLst/>
                <a:latin typeface="Segoe UI" panose="020B0502040204020203" pitchFamily="34" charset="0"/>
              </a:rPr>
              <a:t>Universities with 30%-50% female students appear throughout the ranking spectrum, meaning they do not disproportionately affect rankings.</a:t>
            </a:r>
          </a:p>
        </p:txBody>
      </p:sp>
    </p:spTree>
    <p:extLst>
      <p:ext uri="{BB962C8B-B14F-4D97-AF65-F5344CB8AC3E}">
        <p14:creationId xmlns:p14="http://schemas.microsoft.com/office/powerpoint/2010/main" val="112711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FC1A-9AE9-8A3B-5D65-EA3D481F1B44}"/>
              </a:ext>
            </a:extLst>
          </p:cNvPr>
          <p:cNvSpPr>
            <a:spLocks noGrp="1"/>
          </p:cNvSpPr>
          <p:nvPr>
            <p:ph type="title"/>
          </p:nvPr>
        </p:nvSpPr>
        <p:spPr>
          <a:xfrm>
            <a:off x="139485" y="484632"/>
            <a:ext cx="10988763" cy="956710"/>
          </a:xfrm>
        </p:spPr>
        <p:txBody>
          <a:bodyPr>
            <a:normAutofit fontScale="90000"/>
          </a:bodyPr>
          <a:lstStyle/>
          <a:p>
            <a:r>
              <a:rPr lang="en-US" sz="2200" b="1" i="0" dirty="0">
                <a:solidFill>
                  <a:srgbClr val="24292E"/>
                </a:solidFill>
                <a:effectLst/>
                <a:latin typeface="Plus Jakarta Sans"/>
              </a:rPr>
              <a:t>(9) Which university has the highest number of students?</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5322950A-F2BA-8BF8-D3C9-E9641C891C2A}"/>
              </a:ext>
            </a:extLst>
          </p:cNvPr>
          <p:cNvPicPr>
            <a:picLocks noGrp="1" noChangeAspect="1"/>
          </p:cNvPicPr>
          <p:nvPr>
            <p:ph idx="1"/>
          </p:nvPr>
        </p:nvPicPr>
        <p:blipFill>
          <a:blip r:embed="rId2"/>
          <a:stretch>
            <a:fillRect/>
          </a:stretch>
        </p:blipFill>
        <p:spPr>
          <a:xfrm>
            <a:off x="139485" y="1133518"/>
            <a:ext cx="4850969" cy="5592745"/>
          </a:xfrm>
        </p:spPr>
      </p:pic>
      <p:sp>
        <p:nvSpPr>
          <p:cNvPr id="6" name="TextBox 5">
            <a:extLst>
              <a:ext uri="{FF2B5EF4-FFF2-40B4-BE49-F238E27FC236}">
                <a16:creationId xmlns:a16="http://schemas.microsoft.com/office/drawing/2014/main" id="{CFB1FD38-92BF-342E-DFBE-5D88DB8082D4}"/>
              </a:ext>
            </a:extLst>
          </p:cNvPr>
          <p:cNvSpPr txBox="1"/>
          <p:nvPr/>
        </p:nvSpPr>
        <p:spPr>
          <a:xfrm>
            <a:off x="5114441" y="1151849"/>
            <a:ext cx="6938074" cy="5509200"/>
          </a:xfrm>
          <a:prstGeom prst="rect">
            <a:avLst/>
          </a:prstGeom>
          <a:noFill/>
        </p:spPr>
        <p:txBody>
          <a:bodyPr wrap="square" rtlCol="0">
            <a:spAutoFit/>
          </a:bodyPr>
          <a:lstStyle/>
          <a:p>
            <a:pPr algn="l">
              <a:buNone/>
            </a:pPr>
            <a:r>
              <a:rPr lang="en-US" sz="1600" b="1" i="0" dirty="0">
                <a:solidFill>
                  <a:srgbClr val="252423"/>
                </a:solidFill>
                <a:effectLst/>
                <a:latin typeface="Segoe UI" panose="020B0502040204020203" pitchFamily="34" charset="0"/>
              </a:rPr>
              <a:t>Arizona State University (499,416 students)</a:t>
            </a:r>
            <a:r>
              <a:rPr lang="en-US" sz="1600" b="0" i="0" dirty="0">
                <a:solidFill>
                  <a:srgbClr val="252423"/>
                </a:solidFill>
                <a:effectLst/>
                <a:latin typeface="Segoe UI" panose="020B0502040204020203" pitchFamily="34" charset="0"/>
              </a:rPr>
              <a:t> is the largest university in terms of total student enrollment.</a:t>
            </a:r>
          </a:p>
          <a:p>
            <a:pPr algn="l">
              <a:buNone/>
            </a:pPr>
            <a:endParaRPr lang="en-US" sz="1600" b="0" i="0" dirty="0">
              <a:solidFill>
                <a:srgbClr val="252423"/>
              </a:solidFill>
              <a:effectLst/>
              <a:latin typeface="Segoe UI" panose="020B0502040204020203" pitchFamily="34" charset="0"/>
            </a:endParaRPr>
          </a:p>
          <a:p>
            <a:pPr algn="l">
              <a:buNone/>
            </a:pPr>
            <a:r>
              <a:rPr lang="en-US" sz="1600" b="1" i="0" dirty="0">
                <a:solidFill>
                  <a:srgbClr val="252423"/>
                </a:solidFill>
                <a:effectLst/>
                <a:latin typeface="Segoe UI" panose="020B0502040204020203" pitchFamily="34" charset="0"/>
              </a:rPr>
              <a:t>University of Massachusetts (341,754 students)</a:t>
            </a:r>
            <a:r>
              <a:rPr lang="en-US" sz="1600" b="0" i="0" dirty="0">
                <a:solidFill>
                  <a:srgbClr val="252423"/>
                </a:solidFill>
                <a:effectLst/>
                <a:latin typeface="Segoe UI" panose="020B0502040204020203" pitchFamily="34" charset="0"/>
              </a:rPr>
              <a:t> and </a:t>
            </a:r>
            <a:r>
              <a:rPr lang="en-US" sz="1600" b="1" i="0" dirty="0">
                <a:solidFill>
                  <a:srgbClr val="252423"/>
                </a:solidFill>
                <a:effectLst/>
                <a:latin typeface="Segoe UI" panose="020B0502040204020203" pitchFamily="34" charset="0"/>
              </a:rPr>
              <a:t>University of Toronto (330,990 students)</a:t>
            </a:r>
            <a:r>
              <a:rPr lang="en-US" sz="1600" b="0" i="0" dirty="0">
                <a:solidFill>
                  <a:srgbClr val="252423"/>
                </a:solidFill>
                <a:effectLst/>
                <a:latin typeface="Segoe UI" panose="020B0502040204020203" pitchFamily="34" charset="0"/>
              </a:rPr>
              <a:t> follow as the second and third largest institutions.</a:t>
            </a:r>
          </a:p>
          <a:p>
            <a:pPr algn="l">
              <a:buNone/>
            </a:pPr>
            <a:br>
              <a:rPr lang="en-US" sz="1600" b="0" i="0" dirty="0">
                <a:solidFill>
                  <a:srgbClr val="252423"/>
                </a:solidFill>
                <a:effectLst/>
                <a:latin typeface="Segoe UI" panose="020B0502040204020203" pitchFamily="34" charset="0"/>
              </a:rPr>
            </a:br>
            <a:r>
              <a:rPr lang="en-US" sz="1600" b="0" i="0" dirty="0">
                <a:solidFill>
                  <a:srgbClr val="252423"/>
                </a:solidFill>
                <a:effectLst/>
                <a:latin typeface="Segoe UI" panose="020B0502040204020203" pitchFamily="34" charset="0"/>
              </a:rPr>
              <a:t>The majority of the largest universities are in the </a:t>
            </a:r>
            <a:r>
              <a:rPr lang="en-US" sz="1600" b="1" i="0" dirty="0">
                <a:solidFill>
                  <a:srgbClr val="252423"/>
                </a:solidFill>
                <a:effectLst/>
                <a:latin typeface="Segoe UI" panose="020B0502040204020203" pitchFamily="34" charset="0"/>
              </a:rPr>
              <a:t>United States</a:t>
            </a:r>
            <a:r>
              <a:rPr lang="en-US" sz="1600" b="0" i="0" dirty="0">
                <a:solidFill>
                  <a:srgbClr val="252423"/>
                </a:solidFill>
                <a:effectLst/>
                <a:latin typeface="Segoe UI" panose="020B0502040204020203" pitchFamily="34" charset="0"/>
              </a:rPr>
              <a:t>, </a:t>
            </a:r>
            <a:r>
              <a:rPr lang="en-US" sz="1600" b="1" i="0" dirty="0">
                <a:solidFill>
                  <a:srgbClr val="252423"/>
                </a:solidFill>
                <a:effectLst/>
                <a:latin typeface="Segoe UI" panose="020B0502040204020203" pitchFamily="34" charset="0"/>
              </a:rPr>
              <a:t>Canada</a:t>
            </a:r>
            <a:r>
              <a:rPr lang="en-US" sz="1600" b="0" i="0" dirty="0">
                <a:solidFill>
                  <a:srgbClr val="252423"/>
                </a:solidFill>
                <a:effectLst/>
                <a:latin typeface="Segoe UI" panose="020B0502040204020203" pitchFamily="34" charset="0"/>
              </a:rPr>
              <a:t>, </a:t>
            </a:r>
            <a:r>
              <a:rPr lang="en-US" sz="1600" b="1" i="0" dirty="0">
                <a:solidFill>
                  <a:srgbClr val="252423"/>
                </a:solidFill>
                <a:effectLst/>
                <a:latin typeface="Segoe UI" panose="020B0502040204020203" pitchFamily="34" charset="0"/>
              </a:rPr>
              <a:t>Europe</a:t>
            </a:r>
            <a:r>
              <a:rPr lang="en-US" sz="1600" b="0" i="0" dirty="0">
                <a:solidFill>
                  <a:srgbClr val="252423"/>
                </a:solidFill>
                <a:effectLst/>
                <a:latin typeface="Segoe UI" panose="020B0502040204020203" pitchFamily="34" charset="0"/>
              </a:rPr>
              <a:t>, and </a:t>
            </a:r>
            <a:r>
              <a:rPr lang="en-US" sz="1600" b="1" i="0" dirty="0">
                <a:solidFill>
                  <a:srgbClr val="252423"/>
                </a:solidFill>
                <a:effectLst/>
                <a:latin typeface="Segoe UI" panose="020B0502040204020203" pitchFamily="34" charset="0"/>
              </a:rPr>
              <a:t>Asia</a:t>
            </a:r>
            <a:r>
              <a:rPr lang="en-US" sz="1600" b="0" i="0" dirty="0">
                <a:solidFill>
                  <a:srgbClr val="252423"/>
                </a:solidFill>
                <a:effectLst/>
                <a:latin typeface="Segoe UI" panose="020B0502040204020203" pitchFamily="34" charset="0"/>
              </a:rPr>
              <a:t>.</a:t>
            </a:r>
          </a:p>
          <a:p>
            <a:pPr algn="l">
              <a:buNone/>
            </a:pPr>
            <a:r>
              <a:rPr lang="en-US" sz="1600" b="1" i="0" dirty="0">
                <a:solidFill>
                  <a:srgbClr val="252423"/>
                </a:solidFill>
                <a:effectLst/>
                <a:latin typeface="Segoe UI" panose="020B0502040204020203" pitchFamily="34" charset="0"/>
              </a:rPr>
              <a:t>United States dominates</a:t>
            </a:r>
            <a:r>
              <a:rPr lang="en-US" sz="1600" b="0" i="0" dirty="0">
                <a:solidFill>
                  <a:srgbClr val="252423"/>
                </a:solidFill>
                <a:effectLst/>
                <a:latin typeface="Segoe UI" panose="020B0502040204020203" pitchFamily="34" charset="0"/>
              </a:rPr>
              <a:t> the list with many universities having large student enrollments (e.g., Penn State, Ohio State, University of California schools).</a:t>
            </a:r>
          </a:p>
          <a:p>
            <a:pPr algn="l">
              <a:buNone/>
            </a:pPr>
            <a:endParaRPr lang="en-US" sz="1600" b="0" i="0" dirty="0">
              <a:solidFill>
                <a:srgbClr val="252423"/>
              </a:solidFill>
              <a:effectLst/>
              <a:latin typeface="Segoe UI" panose="020B0502040204020203" pitchFamily="34" charset="0"/>
            </a:endParaRPr>
          </a:p>
          <a:p>
            <a:pPr algn="l">
              <a:buNone/>
            </a:pPr>
            <a:r>
              <a:rPr lang="en-US" sz="1600" b="1" i="0" dirty="0">
                <a:solidFill>
                  <a:srgbClr val="252423"/>
                </a:solidFill>
                <a:effectLst/>
                <a:latin typeface="Segoe UI" panose="020B0502040204020203" pitchFamily="34" charset="0"/>
              </a:rPr>
              <a:t>Canada has significant representation</a:t>
            </a:r>
            <a:r>
              <a:rPr lang="en-US" sz="1600" b="0" i="0" dirty="0">
                <a:solidFill>
                  <a:srgbClr val="252423"/>
                </a:solidFill>
                <a:effectLst/>
                <a:latin typeface="Segoe UI" panose="020B0502040204020203" pitchFamily="34" charset="0"/>
              </a:rPr>
              <a:t> with major institutions like </a:t>
            </a:r>
            <a:r>
              <a:rPr lang="en-US" sz="1600" b="1" i="0" dirty="0">
                <a:solidFill>
                  <a:srgbClr val="252423"/>
                </a:solidFill>
                <a:effectLst/>
                <a:latin typeface="Segoe UI" panose="020B0502040204020203" pitchFamily="34" charset="0"/>
              </a:rPr>
              <a:t>University of Toronto, University of British Columbia, and McGill University</a:t>
            </a:r>
            <a:r>
              <a:rPr lang="en-US" sz="1600" b="0" i="0" dirty="0">
                <a:solidFill>
                  <a:srgbClr val="252423"/>
                </a:solidFill>
                <a:effectLst/>
                <a:latin typeface="Segoe UI" panose="020B0502040204020203" pitchFamily="34" charset="0"/>
              </a:rPr>
              <a:t>.</a:t>
            </a:r>
          </a:p>
          <a:p>
            <a:pPr algn="l">
              <a:buNone/>
            </a:pPr>
            <a:r>
              <a:rPr lang="en-US" sz="1600" b="1" i="0" dirty="0">
                <a:solidFill>
                  <a:srgbClr val="252423"/>
                </a:solidFill>
                <a:effectLst/>
                <a:latin typeface="Segoe UI" panose="020B0502040204020203" pitchFamily="34" charset="0"/>
              </a:rPr>
              <a:t>European universities</a:t>
            </a:r>
            <a:r>
              <a:rPr lang="en-US" sz="1600" b="0" i="0" dirty="0">
                <a:solidFill>
                  <a:srgbClr val="252423"/>
                </a:solidFill>
                <a:effectLst/>
                <a:latin typeface="Segoe UI" panose="020B0502040204020203" pitchFamily="34" charset="0"/>
              </a:rPr>
              <a:t> such as </a:t>
            </a:r>
            <a:r>
              <a:rPr lang="en-US" sz="1600" b="1" i="0" dirty="0">
                <a:solidFill>
                  <a:srgbClr val="252423"/>
                </a:solidFill>
                <a:effectLst/>
                <a:latin typeface="Segoe UI" panose="020B0502040204020203" pitchFamily="34" charset="0"/>
              </a:rPr>
              <a:t>KU Leuven, LMU Munich, University of Vienna, and University of Manchester</a:t>
            </a:r>
            <a:r>
              <a:rPr lang="en-US" sz="1600" b="0" i="0" dirty="0">
                <a:solidFill>
                  <a:srgbClr val="252423"/>
                </a:solidFill>
                <a:effectLst/>
                <a:latin typeface="Segoe UI" panose="020B0502040204020203" pitchFamily="34" charset="0"/>
              </a:rPr>
              <a:t> have high student populations.</a:t>
            </a:r>
          </a:p>
          <a:p>
            <a:pPr algn="l">
              <a:buNone/>
            </a:pPr>
            <a:br>
              <a:rPr lang="en-US" sz="1600" b="0" i="0" dirty="0">
                <a:solidFill>
                  <a:srgbClr val="252423"/>
                </a:solidFill>
                <a:effectLst/>
                <a:latin typeface="Segoe UI" panose="020B0502040204020203" pitchFamily="34" charset="0"/>
              </a:rPr>
            </a:br>
            <a:r>
              <a:rPr lang="en-US" sz="1600" b="1" i="0" dirty="0">
                <a:solidFill>
                  <a:srgbClr val="252423"/>
                </a:solidFill>
                <a:effectLst/>
                <a:latin typeface="Segoe UI" panose="020B0502040204020203" pitchFamily="34" charset="0"/>
              </a:rPr>
              <a:t>Asian universities</a:t>
            </a:r>
            <a:r>
              <a:rPr lang="en-US" sz="1600" b="0" i="0" dirty="0">
                <a:solidFill>
                  <a:srgbClr val="252423"/>
                </a:solidFill>
                <a:effectLst/>
                <a:latin typeface="Segoe UI" panose="020B0502040204020203" pitchFamily="34" charset="0"/>
              </a:rPr>
              <a:t> like </a:t>
            </a:r>
            <a:r>
              <a:rPr lang="en-US" sz="1600" b="1" i="0" dirty="0">
                <a:solidFill>
                  <a:srgbClr val="252423"/>
                </a:solidFill>
                <a:effectLst/>
                <a:latin typeface="Segoe UI" panose="020B0502040204020203" pitchFamily="34" charset="0"/>
              </a:rPr>
              <a:t>Peking University, Tsinghua University, National University of Singapore, and Seoul National University</a:t>
            </a:r>
            <a:r>
              <a:rPr lang="en-US" sz="1600" b="0" i="0" dirty="0">
                <a:solidFill>
                  <a:srgbClr val="252423"/>
                </a:solidFill>
                <a:effectLst/>
                <a:latin typeface="Segoe UI" panose="020B0502040204020203" pitchFamily="34" charset="0"/>
              </a:rPr>
              <a:t> have substantial enrollments.</a:t>
            </a:r>
          </a:p>
        </p:txBody>
      </p:sp>
    </p:spTree>
    <p:extLst>
      <p:ext uri="{BB962C8B-B14F-4D97-AF65-F5344CB8AC3E}">
        <p14:creationId xmlns:p14="http://schemas.microsoft.com/office/powerpoint/2010/main" val="377911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42A7-718C-3D22-82AC-C41CB556482D}"/>
              </a:ext>
            </a:extLst>
          </p:cNvPr>
          <p:cNvSpPr>
            <a:spLocks noGrp="1"/>
          </p:cNvSpPr>
          <p:nvPr>
            <p:ph type="title"/>
          </p:nvPr>
        </p:nvSpPr>
        <p:spPr>
          <a:xfrm>
            <a:off x="0" y="174666"/>
            <a:ext cx="11128248" cy="1514649"/>
          </a:xfrm>
        </p:spPr>
        <p:txBody>
          <a:bodyPr>
            <a:normAutofit/>
          </a:bodyPr>
          <a:lstStyle/>
          <a:p>
            <a:r>
              <a:rPr lang="en-US" sz="2000" b="1" i="0" dirty="0">
                <a:solidFill>
                  <a:srgbClr val="24292E"/>
                </a:solidFill>
                <a:effectLst/>
                <a:latin typeface="Plus Jakarta Sans"/>
              </a:rPr>
              <a:t>(10)How does the percentage of international students vary across different universities?</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0B50D8F1-93BB-791B-6743-1E95A5D4A488}"/>
              </a:ext>
            </a:extLst>
          </p:cNvPr>
          <p:cNvPicPr>
            <a:picLocks noGrp="1" noChangeAspect="1"/>
          </p:cNvPicPr>
          <p:nvPr>
            <p:ph idx="1"/>
          </p:nvPr>
        </p:nvPicPr>
        <p:blipFill>
          <a:blip r:embed="rId2"/>
          <a:stretch>
            <a:fillRect/>
          </a:stretch>
        </p:blipFill>
        <p:spPr>
          <a:xfrm>
            <a:off x="0" y="1065416"/>
            <a:ext cx="5006417" cy="5792584"/>
          </a:xfrm>
        </p:spPr>
      </p:pic>
      <p:sp>
        <p:nvSpPr>
          <p:cNvPr id="6" name="TextBox 5">
            <a:extLst>
              <a:ext uri="{FF2B5EF4-FFF2-40B4-BE49-F238E27FC236}">
                <a16:creationId xmlns:a16="http://schemas.microsoft.com/office/drawing/2014/main" id="{B05D929E-202E-9F72-68BD-B58247BD7728}"/>
              </a:ext>
            </a:extLst>
          </p:cNvPr>
          <p:cNvSpPr txBox="1"/>
          <p:nvPr/>
        </p:nvSpPr>
        <p:spPr>
          <a:xfrm>
            <a:off x="5129939" y="1065416"/>
            <a:ext cx="6834753" cy="5586145"/>
          </a:xfrm>
          <a:prstGeom prst="rect">
            <a:avLst/>
          </a:prstGeom>
          <a:noFill/>
        </p:spPr>
        <p:txBody>
          <a:bodyPr wrap="square" rtlCol="0">
            <a:spAutoFit/>
          </a:bodyPr>
          <a:lstStyle/>
          <a:p>
            <a:pPr algn="l">
              <a:buNone/>
            </a:pPr>
            <a:r>
              <a:rPr lang="en-US" sz="1700" b="1" i="0" dirty="0">
                <a:solidFill>
                  <a:srgbClr val="252423"/>
                </a:solidFill>
                <a:effectLst/>
                <a:latin typeface="Segoe UI" panose="020B0502040204020203" pitchFamily="34" charset="0"/>
              </a:rPr>
              <a:t>UK and Switzerland Dominate</a:t>
            </a:r>
            <a:r>
              <a:rPr lang="en-US" sz="1700" b="0" i="0" dirty="0">
                <a:solidFill>
                  <a:srgbClr val="252423"/>
                </a:solidFill>
                <a:effectLst/>
                <a:latin typeface="Segoe UI" panose="020B0502040204020203" pitchFamily="34" charset="0"/>
              </a:rPr>
              <a:t>: Many of the top institutions are from the United Kingdom (e.g., UCL, Imperial, St Andrews, Cambridge, Oxford) and Switzerland (EPFL, ETH Zurich).</a:t>
            </a:r>
          </a:p>
          <a:p>
            <a:pPr algn="l">
              <a:buNone/>
            </a:pPr>
            <a:endParaRPr lang="en-US" sz="1700" b="0" i="0" dirty="0">
              <a:solidFill>
                <a:srgbClr val="252423"/>
              </a:solidFill>
              <a:effectLst/>
              <a:latin typeface="Segoe UI" panose="020B0502040204020203" pitchFamily="34" charset="0"/>
            </a:endParaRPr>
          </a:p>
          <a:p>
            <a:pPr algn="l">
              <a:buNone/>
            </a:pPr>
            <a:r>
              <a:rPr lang="en-US" sz="1700" b="1" i="0" dirty="0">
                <a:solidFill>
                  <a:srgbClr val="252423"/>
                </a:solidFill>
                <a:effectLst/>
                <a:latin typeface="Segoe UI" panose="020B0502040204020203" pitchFamily="34" charset="0"/>
              </a:rPr>
              <a:t>Hong Kong and Singapore Also Rank High:</a:t>
            </a:r>
            <a:r>
              <a:rPr lang="en-US" sz="1700" b="0" i="0" dirty="0">
                <a:solidFill>
                  <a:srgbClr val="252423"/>
                </a:solidFill>
                <a:effectLst/>
                <a:latin typeface="Segoe UI" panose="020B0502040204020203" pitchFamily="34" charset="0"/>
              </a:rPr>
              <a:t> Universities like University of Hong Kong (38%), Hong Kong University of Science and Technology (36%), and National University of Singapore (34%)</a:t>
            </a:r>
          </a:p>
          <a:p>
            <a:pPr algn="l">
              <a:buNone/>
            </a:pPr>
            <a:r>
              <a:rPr lang="en-US" sz="1700" b="0" i="0" dirty="0">
                <a:solidFill>
                  <a:srgbClr val="252423"/>
                </a:solidFill>
                <a:effectLst/>
                <a:latin typeface="Segoe UI" panose="020B0502040204020203" pitchFamily="34" charset="0"/>
              </a:rPr>
              <a:t>have strong international appeal.</a:t>
            </a:r>
          </a:p>
          <a:p>
            <a:pPr algn="l">
              <a:buNone/>
            </a:pPr>
            <a:r>
              <a:rPr lang="en-US" sz="1700" b="1" i="0" dirty="0">
                <a:solidFill>
                  <a:srgbClr val="252423"/>
                </a:solidFill>
                <a:effectLst/>
                <a:latin typeface="Segoe UI" panose="020B0502040204020203" pitchFamily="34" charset="0"/>
              </a:rPr>
              <a:t>Australia and Canada</a:t>
            </a:r>
            <a:r>
              <a:rPr lang="en-US" sz="1700" b="0" i="0" dirty="0">
                <a:solidFill>
                  <a:srgbClr val="252423"/>
                </a:solidFill>
                <a:effectLst/>
                <a:latin typeface="Segoe UI" panose="020B0502040204020203" pitchFamily="34" charset="0"/>
              </a:rPr>
              <a:t> Have Strong Representation: Australian universities like Monash (36%) and University of Melbourne (35%), along with University of British Columbia. (25%) and McGill University, (23%), also attract large numbers of international students.</a:t>
            </a:r>
            <a:r>
              <a:rPr lang="en-US" sz="1700" b="0" i="0" dirty="0">
                <a:solidFill>
                  <a:srgbClr val="252423"/>
                </a:solidFill>
                <a:effectLst/>
                <a:latin typeface="Times New Roman" panose="02020603050405020304" pitchFamily="18" charset="0"/>
              </a:rPr>
              <a:t>       </a:t>
            </a:r>
            <a:endParaRPr lang="en-US" sz="1700" b="0" i="0" dirty="0">
              <a:solidFill>
                <a:srgbClr val="252423"/>
              </a:solidFill>
              <a:effectLst/>
              <a:latin typeface="Segoe UI" panose="020B0502040204020203" pitchFamily="34" charset="0"/>
            </a:endParaRPr>
          </a:p>
          <a:p>
            <a:pPr algn="l">
              <a:buNone/>
            </a:pPr>
            <a:r>
              <a:rPr lang="en-US" sz="1700" b="1" i="0" dirty="0">
                <a:solidFill>
                  <a:srgbClr val="252423"/>
                </a:solidFill>
                <a:effectLst/>
                <a:latin typeface="Segoe UI" panose="020B0502040204020203" pitchFamily="34" charset="0"/>
              </a:rPr>
              <a:t>European universities</a:t>
            </a:r>
            <a:r>
              <a:rPr lang="en-US" sz="1700" b="0" i="0" dirty="0">
                <a:solidFill>
                  <a:srgbClr val="252423"/>
                </a:solidFill>
                <a:effectLst/>
                <a:latin typeface="Segoe UI" panose="020B0502040204020203" pitchFamily="34" charset="0"/>
              </a:rPr>
              <a:t>, particularly in Switzerland, the UK, and the Netherlands, have the highest</a:t>
            </a:r>
          </a:p>
          <a:p>
            <a:pPr algn="l">
              <a:buNone/>
            </a:pPr>
            <a:r>
              <a:rPr lang="en-US" sz="1700" b="0" i="0" dirty="0">
                <a:solidFill>
                  <a:srgbClr val="252423"/>
                </a:solidFill>
                <a:effectLst/>
                <a:latin typeface="Segoe UI" panose="020B0502040204020203" pitchFamily="34" charset="0"/>
              </a:rPr>
              <a:t>international student ratios.</a:t>
            </a:r>
          </a:p>
          <a:p>
            <a:pPr algn="l">
              <a:buNone/>
            </a:pPr>
            <a:r>
              <a:rPr lang="en-US" sz="1700" b="0" i="0" dirty="0">
                <a:solidFill>
                  <a:srgbClr val="252423"/>
                </a:solidFill>
                <a:effectLst/>
                <a:latin typeface="Segoe UI" panose="020B0502040204020203" pitchFamily="34" charset="0"/>
              </a:rPr>
              <a:t>The</a:t>
            </a:r>
            <a:r>
              <a:rPr lang="en-US" sz="1700" b="1" i="0" dirty="0">
                <a:solidFill>
                  <a:srgbClr val="252423"/>
                </a:solidFill>
                <a:effectLst/>
                <a:latin typeface="Segoe UI" panose="020B0502040204020203" pitchFamily="34" charset="0"/>
              </a:rPr>
              <a:t> U.S.</a:t>
            </a:r>
            <a:r>
              <a:rPr lang="en-US" sz="1700" b="0" i="0" dirty="0">
                <a:solidFill>
                  <a:srgbClr val="252423"/>
                </a:solidFill>
                <a:effectLst/>
                <a:latin typeface="Segoe UI" panose="020B0502040204020203" pitchFamily="34" charset="0"/>
              </a:rPr>
              <a:t> has a mix of highly international universities (MIT, Columbia) and more domestically focused</a:t>
            </a:r>
          </a:p>
          <a:p>
            <a:pPr algn="l">
              <a:buNone/>
            </a:pPr>
            <a:r>
              <a:rPr lang="en-US" sz="1700" b="0" i="0" dirty="0">
                <a:solidFill>
                  <a:srgbClr val="252423"/>
                </a:solidFill>
                <a:effectLst/>
                <a:latin typeface="Segoe UI" panose="020B0502040204020203" pitchFamily="34" charset="0"/>
              </a:rPr>
              <a:t>institutions (Wisconsin, Texas, Florida).</a:t>
            </a:r>
          </a:p>
          <a:p>
            <a:pPr algn="l">
              <a:buNone/>
            </a:pPr>
            <a:r>
              <a:rPr lang="en-US" sz="1700" b="1" i="0" dirty="0">
                <a:solidFill>
                  <a:srgbClr val="252423"/>
                </a:solidFill>
                <a:effectLst/>
                <a:latin typeface="Segoe UI" panose="020B0502040204020203" pitchFamily="34" charset="0"/>
              </a:rPr>
              <a:t>Asian </a:t>
            </a:r>
            <a:r>
              <a:rPr lang="en-US" sz="1700" b="0" i="0" dirty="0">
                <a:solidFill>
                  <a:srgbClr val="252423"/>
                </a:solidFill>
                <a:effectLst/>
                <a:latin typeface="Segoe UI" panose="020B0502040204020203" pitchFamily="34" charset="0"/>
              </a:rPr>
              <a:t>universities (Tsinghua, Peking, Tokyo) have lower international enrollment compared to</a:t>
            </a:r>
          </a:p>
          <a:p>
            <a:pPr algn="l"/>
            <a:r>
              <a:rPr lang="en-US" sz="1700" b="0" i="0" dirty="0">
                <a:solidFill>
                  <a:srgbClr val="252423"/>
                </a:solidFill>
                <a:effectLst/>
                <a:latin typeface="Segoe UI" panose="020B0502040204020203" pitchFamily="34" charset="0"/>
              </a:rPr>
              <a:t>Western counterparts.</a:t>
            </a:r>
          </a:p>
        </p:txBody>
      </p:sp>
    </p:spTree>
    <p:extLst>
      <p:ext uri="{BB962C8B-B14F-4D97-AF65-F5344CB8AC3E}">
        <p14:creationId xmlns:p14="http://schemas.microsoft.com/office/powerpoint/2010/main" val="11366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9D50-CF7C-4B9A-6C84-BC8BDB87AE79}"/>
              </a:ext>
            </a:extLst>
          </p:cNvPr>
          <p:cNvSpPr>
            <a:spLocks noGrp="1"/>
          </p:cNvSpPr>
          <p:nvPr>
            <p:ph type="title"/>
          </p:nvPr>
        </p:nvSpPr>
        <p:spPr>
          <a:xfrm>
            <a:off x="185980" y="484632"/>
            <a:ext cx="10942268" cy="879219"/>
          </a:xfrm>
        </p:spPr>
        <p:txBody>
          <a:bodyPr>
            <a:normAutofit fontScale="90000"/>
          </a:bodyPr>
          <a:lstStyle/>
          <a:p>
            <a:r>
              <a:rPr lang="en-US" sz="2200" b="0" i="0" dirty="0">
                <a:solidFill>
                  <a:srgbClr val="24292E"/>
                </a:solidFill>
                <a:effectLst/>
                <a:latin typeface="Plus Jakarta Sans"/>
              </a:rPr>
              <a:t>(11) Is there a correlation between a university's ranking and its student-staff ratio?</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9078E3A5-DFF8-2DE8-9864-B84CF1118DC0}"/>
              </a:ext>
            </a:extLst>
          </p:cNvPr>
          <p:cNvPicPr>
            <a:picLocks noGrp="1" noChangeAspect="1"/>
          </p:cNvPicPr>
          <p:nvPr>
            <p:ph idx="1"/>
          </p:nvPr>
        </p:nvPicPr>
        <p:blipFill>
          <a:blip r:embed="rId2"/>
          <a:stretch>
            <a:fillRect/>
          </a:stretch>
        </p:blipFill>
        <p:spPr>
          <a:xfrm>
            <a:off x="185980" y="924241"/>
            <a:ext cx="6292312" cy="5631542"/>
          </a:xfrm>
        </p:spPr>
      </p:pic>
      <p:sp>
        <p:nvSpPr>
          <p:cNvPr id="6" name="TextBox 5">
            <a:extLst>
              <a:ext uri="{FF2B5EF4-FFF2-40B4-BE49-F238E27FC236}">
                <a16:creationId xmlns:a16="http://schemas.microsoft.com/office/drawing/2014/main" id="{C0EEA43A-EC5C-CC07-F5CC-ECEFF883DE16}"/>
              </a:ext>
            </a:extLst>
          </p:cNvPr>
          <p:cNvSpPr txBox="1"/>
          <p:nvPr/>
        </p:nvSpPr>
        <p:spPr>
          <a:xfrm>
            <a:off x="6721043" y="1472339"/>
            <a:ext cx="4871690" cy="3693319"/>
          </a:xfrm>
          <a:prstGeom prst="rect">
            <a:avLst/>
          </a:prstGeom>
          <a:noFill/>
        </p:spPr>
        <p:txBody>
          <a:bodyPr wrap="square" rtlCol="0">
            <a:spAutoFit/>
          </a:bodyPr>
          <a:lstStyle/>
          <a:p>
            <a:pPr algn="l">
              <a:buNone/>
            </a:pPr>
            <a:r>
              <a:rPr lang="en-US" b="0" i="0" dirty="0">
                <a:solidFill>
                  <a:srgbClr val="252423"/>
                </a:solidFill>
                <a:effectLst/>
                <a:latin typeface="Segoe UI" panose="020B0502040204020203" pitchFamily="34" charset="0"/>
              </a:rPr>
              <a:t>This indicates a weak positive correlation between the student-staff ratio and the university score.</a:t>
            </a:r>
          </a:p>
          <a:p>
            <a:pPr algn="l">
              <a:buNone/>
            </a:pP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The weak correlation suggests that student-staff ratio is not a strong determinant of university ranking.</a:t>
            </a:r>
          </a:p>
          <a:p>
            <a:pPr algn="l">
              <a:buNone/>
            </a:pPr>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b="0" i="0" dirty="0">
                <a:solidFill>
                  <a:srgbClr val="252423"/>
                </a:solidFill>
                <a:effectLst/>
                <a:latin typeface="Segoe UI" panose="020B0502040204020203" pitchFamily="34" charset="0"/>
              </a:rPr>
              <a:t>Higher-ranked universities do not necessarily have lower student-staff ratios. Some top institutions might still have high ratios but compensate in other ways.</a:t>
            </a:r>
          </a:p>
        </p:txBody>
      </p:sp>
    </p:spTree>
    <p:extLst>
      <p:ext uri="{BB962C8B-B14F-4D97-AF65-F5344CB8AC3E}">
        <p14:creationId xmlns:p14="http://schemas.microsoft.com/office/powerpoint/2010/main" val="364839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9589-DC77-3E06-9BAE-C26133C21F32}"/>
              </a:ext>
            </a:extLst>
          </p:cNvPr>
          <p:cNvSpPr>
            <a:spLocks noGrp="1"/>
          </p:cNvSpPr>
          <p:nvPr>
            <p:ph type="title"/>
          </p:nvPr>
        </p:nvSpPr>
        <p:spPr>
          <a:xfrm>
            <a:off x="0" y="484632"/>
            <a:ext cx="11128248" cy="941212"/>
          </a:xfrm>
        </p:spPr>
        <p:txBody>
          <a:bodyPr>
            <a:normAutofit fontScale="90000"/>
          </a:bodyPr>
          <a:lstStyle/>
          <a:p>
            <a:r>
              <a:rPr lang="en-US" sz="2200" b="1" i="0" dirty="0">
                <a:solidFill>
                  <a:srgbClr val="24292E"/>
                </a:solidFill>
                <a:effectLst/>
                <a:latin typeface="Plus Jakarta Sans"/>
              </a:rPr>
              <a:t>(12) How does the number of students in universities change over time?</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2BCF0FBF-E7EA-0ED7-B95C-8702FB456087}"/>
              </a:ext>
            </a:extLst>
          </p:cNvPr>
          <p:cNvPicPr>
            <a:picLocks noGrp="1" noChangeAspect="1"/>
          </p:cNvPicPr>
          <p:nvPr>
            <p:ph idx="1"/>
          </p:nvPr>
        </p:nvPicPr>
        <p:blipFill>
          <a:blip r:embed="rId2"/>
          <a:stretch>
            <a:fillRect/>
          </a:stretch>
        </p:blipFill>
        <p:spPr>
          <a:xfrm>
            <a:off x="134319" y="1081392"/>
            <a:ext cx="6111497" cy="5644871"/>
          </a:xfrm>
        </p:spPr>
      </p:pic>
      <p:sp>
        <p:nvSpPr>
          <p:cNvPr id="6" name="TextBox 5">
            <a:extLst>
              <a:ext uri="{FF2B5EF4-FFF2-40B4-BE49-F238E27FC236}">
                <a16:creationId xmlns:a16="http://schemas.microsoft.com/office/drawing/2014/main" id="{6944AF9A-B99E-76BB-64B7-C3062ECAF09B}"/>
              </a:ext>
            </a:extLst>
          </p:cNvPr>
          <p:cNvSpPr txBox="1"/>
          <p:nvPr/>
        </p:nvSpPr>
        <p:spPr>
          <a:xfrm>
            <a:off x="6245817" y="1317356"/>
            <a:ext cx="5811864" cy="4801314"/>
          </a:xfrm>
          <a:prstGeom prst="rect">
            <a:avLst/>
          </a:prstGeom>
          <a:noFill/>
        </p:spPr>
        <p:txBody>
          <a:bodyPr wrap="square" rtlCol="0">
            <a:spAutoFit/>
          </a:bodyPr>
          <a:lstStyle/>
          <a:p>
            <a:pPr algn="l">
              <a:buNone/>
            </a:pPr>
            <a:r>
              <a:rPr lang="en-US" sz="1700" b="1" i="0" dirty="0">
                <a:solidFill>
                  <a:srgbClr val="252423"/>
                </a:solidFill>
                <a:effectLst/>
                <a:latin typeface="Segoe UI" panose="020B0502040204020203" pitchFamily="34" charset="0"/>
              </a:rPr>
              <a:t>US :</a:t>
            </a:r>
            <a:r>
              <a:rPr lang="en-US" sz="1700" b="0" i="0" dirty="0">
                <a:solidFill>
                  <a:srgbClr val="252423"/>
                </a:solidFill>
                <a:effectLst/>
                <a:latin typeface="Segoe UI" panose="020B0502040204020203" pitchFamily="34" charset="0"/>
              </a:rPr>
              <a:t>The number of students peaked in 2015 (29.3 million) but showed a decline afterward.</a:t>
            </a:r>
          </a:p>
          <a:p>
            <a:pPr algn="l">
              <a:buNone/>
            </a:pPr>
            <a:r>
              <a:rPr lang="en-US" sz="1700" b="1" i="0" dirty="0">
                <a:solidFill>
                  <a:srgbClr val="252423"/>
                </a:solidFill>
                <a:effectLst/>
                <a:latin typeface="Segoe UI" panose="020B0502040204020203" pitchFamily="34" charset="0"/>
              </a:rPr>
              <a:t>UK: </a:t>
            </a:r>
            <a:r>
              <a:rPr lang="en-US" sz="1700" b="0" i="0" dirty="0">
                <a:solidFill>
                  <a:srgbClr val="252423"/>
                </a:solidFill>
                <a:effectLst/>
                <a:latin typeface="Segoe UI" panose="020B0502040204020203" pitchFamily="34" charset="0"/>
              </a:rPr>
              <a:t>Student numbers peaked in 2014 (8.07 million) and slightly declined in 2015.</a:t>
            </a:r>
          </a:p>
          <a:p>
            <a:pPr algn="l">
              <a:buNone/>
            </a:pPr>
            <a:r>
              <a:rPr lang="en-US" sz="1700" b="1" i="0" dirty="0">
                <a:solidFill>
                  <a:srgbClr val="252423"/>
                </a:solidFill>
                <a:effectLst/>
                <a:latin typeface="Segoe UI" panose="020B0502040204020203" pitchFamily="34" charset="0"/>
              </a:rPr>
              <a:t>Canada </a:t>
            </a:r>
            <a:r>
              <a:rPr lang="en-US" sz="1700" b="0" i="0" dirty="0">
                <a:solidFill>
                  <a:srgbClr val="252423"/>
                </a:solidFill>
                <a:effectLst/>
                <a:latin typeface="Segoe UI" panose="020B0502040204020203" pitchFamily="34" charset="0"/>
              </a:rPr>
              <a:t>: Consistent growth from 2005 (~1.2 million) to 2015 (~5.98 million). Suggests increasing demand for education or higher international student intake.</a:t>
            </a:r>
          </a:p>
          <a:p>
            <a:pPr algn="l">
              <a:buNone/>
            </a:pPr>
            <a:r>
              <a:rPr lang="en-US" sz="1700" b="1" i="0" dirty="0">
                <a:solidFill>
                  <a:srgbClr val="252423"/>
                </a:solidFill>
                <a:effectLst/>
                <a:latin typeface="Segoe UI" panose="020B0502040204020203" pitchFamily="34" charset="0"/>
              </a:rPr>
              <a:t>Germany:</a:t>
            </a:r>
            <a:r>
              <a:rPr lang="en-US" sz="1700" b="0" i="0" dirty="0">
                <a:solidFill>
                  <a:srgbClr val="252423"/>
                </a:solidFill>
                <a:effectLst/>
                <a:latin typeface="Segoe UI" panose="020B0502040204020203" pitchFamily="34" charset="0"/>
              </a:rPr>
              <a:t> Gradual increase from 2011 (~2.48 million) to 2015 (~5.35 million).</a:t>
            </a:r>
          </a:p>
          <a:p>
            <a:pPr algn="l">
              <a:buNone/>
            </a:pPr>
            <a:r>
              <a:rPr lang="en-US" sz="1700" b="1" i="0" dirty="0">
                <a:solidFill>
                  <a:srgbClr val="252423"/>
                </a:solidFill>
                <a:effectLst/>
                <a:latin typeface="Segoe UI" panose="020B0502040204020203" pitchFamily="34" charset="0"/>
              </a:rPr>
              <a:t>China:</a:t>
            </a:r>
            <a:r>
              <a:rPr lang="en-US" sz="1700" b="0" i="0" dirty="0">
                <a:solidFill>
                  <a:srgbClr val="252423"/>
                </a:solidFill>
                <a:effectLst/>
                <a:latin typeface="Segoe UI" panose="020B0502040204020203" pitchFamily="34" charset="0"/>
              </a:rPr>
              <a:t> Lower student counts compared to the U.S. but a steady rise from 2011 (~1.25 million) to 2015 (~2.71 million).</a:t>
            </a:r>
          </a:p>
          <a:p>
            <a:pPr algn="l">
              <a:buNone/>
            </a:pPr>
            <a:r>
              <a:rPr lang="en-US" sz="1700" b="1" i="0" dirty="0">
                <a:solidFill>
                  <a:srgbClr val="252423"/>
                </a:solidFill>
                <a:effectLst/>
                <a:latin typeface="Segoe UI" panose="020B0502040204020203" pitchFamily="34" charset="0"/>
              </a:rPr>
              <a:t>Australia &amp; Netherlands:</a:t>
            </a:r>
            <a:r>
              <a:rPr lang="en-US" sz="1700" b="0" i="0" dirty="0">
                <a:solidFill>
                  <a:srgbClr val="252423"/>
                </a:solidFill>
                <a:effectLst/>
                <a:latin typeface="Segoe UI" panose="020B0502040204020203" pitchFamily="34" charset="0"/>
              </a:rPr>
              <a:t> Australia showed steady growth, reaching 3.63 million in 2015. The Netherlands followed a similar trend but at lower numbers (~3.6 million in 2015).</a:t>
            </a:r>
          </a:p>
          <a:p>
            <a:pPr algn="l"/>
            <a:r>
              <a:rPr lang="en-US" sz="1700" b="1" i="0" dirty="0">
                <a:solidFill>
                  <a:srgbClr val="252423"/>
                </a:solidFill>
                <a:effectLst/>
                <a:latin typeface="Segoe UI" panose="020B0502040204020203" pitchFamily="34" charset="0"/>
              </a:rPr>
              <a:t>Japan, South Korea, and Hong Kong</a:t>
            </a:r>
            <a:r>
              <a:rPr lang="en-US" sz="1700" b="0" i="0" dirty="0">
                <a:solidFill>
                  <a:srgbClr val="252423"/>
                </a:solidFill>
                <a:effectLst/>
                <a:latin typeface="Segoe UI" panose="020B0502040204020203" pitchFamily="34" charset="0"/>
              </a:rPr>
              <a:t> showed stable but stagnant or slightly declining numbers.</a:t>
            </a:r>
          </a:p>
        </p:txBody>
      </p:sp>
    </p:spTree>
    <p:extLst>
      <p:ext uri="{BB962C8B-B14F-4D97-AF65-F5344CB8AC3E}">
        <p14:creationId xmlns:p14="http://schemas.microsoft.com/office/powerpoint/2010/main" val="353433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7421-AD5D-CAA4-A6A7-A612AFB38C2F}"/>
              </a:ext>
            </a:extLst>
          </p:cNvPr>
          <p:cNvSpPr>
            <a:spLocks noGrp="1"/>
          </p:cNvSpPr>
          <p:nvPr>
            <p:ph type="title"/>
          </p:nvPr>
        </p:nvSpPr>
        <p:spPr>
          <a:xfrm>
            <a:off x="0" y="484632"/>
            <a:ext cx="11128248" cy="910215"/>
          </a:xfrm>
        </p:spPr>
        <p:txBody>
          <a:bodyPr>
            <a:normAutofit fontScale="90000"/>
          </a:bodyPr>
          <a:lstStyle/>
          <a:p>
            <a:r>
              <a:rPr lang="en-US" sz="2200" b="1" i="0" dirty="0">
                <a:solidFill>
                  <a:srgbClr val="24292E"/>
                </a:solidFill>
                <a:effectLst/>
                <a:latin typeface="Plus Jakarta Sans"/>
              </a:rPr>
              <a:t>(13) Is there a correlation between a university's ranking score and the student-staff ratio over the years?</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C56EE4CF-E96F-9A89-E3F6-3FA88DFCCCF0}"/>
              </a:ext>
            </a:extLst>
          </p:cNvPr>
          <p:cNvPicPr>
            <a:picLocks noGrp="1" noChangeAspect="1"/>
          </p:cNvPicPr>
          <p:nvPr>
            <p:ph idx="1"/>
          </p:nvPr>
        </p:nvPicPr>
        <p:blipFill>
          <a:blip r:embed="rId2"/>
          <a:stretch>
            <a:fillRect/>
          </a:stretch>
        </p:blipFill>
        <p:spPr>
          <a:xfrm>
            <a:off x="135274" y="939740"/>
            <a:ext cx="6219031" cy="5433628"/>
          </a:xfrm>
        </p:spPr>
      </p:pic>
      <p:sp>
        <p:nvSpPr>
          <p:cNvPr id="6" name="TextBox 5">
            <a:extLst>
              <a:ext uri="{FF2B5EF4-FFF2-40B4-BE49-F238E27FC236}">
                <a16:creationId xmlns:a16="http://schemas.microsoft.com/office/drawing/2014/main" id="{6437E2EC-060C-FBF6-1637-A0252554CE86}"/>
              </a:ext>
            </a:extLst>
          </p:cNvPr>
          <p:cNvSpPr txBox="1"/>
          <p:nvPr/>
        </p:nvSpPr>
        <p:spPr>
          <a:xfrm>
            <a:off x="6474081" y="1146875"/>
            <a:ext cx="4901675" cy="4801314"/>
          </a:xfrm>
          <a:prstGeom prst="rect">
            <a:avLst/>
          </a:prstGeom>
          <a:noFill/>
        </p:spPr>
        <p:txBody>
          <a:bodyPr wrap="square" rtlCol="0">
            <a:spAutoFit/>
          </a:bodyPr>
          <a:lstStyle/>
          <a:p>
            <a:pPr algn="l">
              <a:buNone/>
            </a:pPr>
            <a:r>
              <a:rPr lang="en-US" b="0" i="0" dirty="0">
                <a:solidFill>
                  <a:srgbClr val="252423"/>
                </a:solidFill>
                <a:effectLst/>
                <a:latin typeface="Segoe UI" panose="020B0502040204020203" pitchFamily="34" charset="0"/>
              </a:rPr>
              <a:t>This indicates a very weak positive correlation, meaning that as the student-staff ratio increases, the ranking score slightly increases, but the relationship is not strong.</a:t>
            </a:r>
          </a:p>
          <a:p>
            <a:pPr algn="l">
              <a:buNone/>
            </a:pPr>
            <a:endParaRPr lang="en-US" b="0" i="0" dirty="0">
              <a:solidFill>
                <a:srgbClr val="252423"/>
              </a:solidFill>
              <a:effectLst/>
              <a:latin typeface="Segoe UI" panose="020B0502040204020203" pitchFamily="34" charset="0"/>
            </a:endParaRPr>
          </a:p>
          <a:p>
            <a:pPr algn="l">
              <a:buNone/>
            </a:pPr>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The weak correlation suggests that student-staff ratio alone does not significantly impact ranking score. Other factors likely play a more substantial role.</a:t>
            </a:r>
          </a:p>
          <a:p>
            <a:pPr algn="l">
              <a:buNone/>
            </a:pPr>
            <a:endParaRPr lang="en-US" b="0" i="0" dirty="0">
              <a:solidFill>
                <a:srgbClr val="252423"/>
              </a:solidFill>
              <a:effectLst/>
              <a:latin typeface="Segoe UI" panose="020B0502040204020203" pitchFamily="34" charset="0"/>
            </a:endParaRPr>
          </a:p>
          <a:p>
            <a:pPr algn="l">
              <a:buNone/>
            </a:pPr>
            <a:endParaRPr lang="en-US" b="0" i="0" dirty="0">
              <a:solidFill>
                <a:srgbClr val="252423"/>
              </a:solidFill>
              <a:effectLst/>
              <a:latin typeface="Segoe UI" panose="020B0502040204020203" pitchFamily="34" charset="0"/>
            </a:endParaRPr>
          </a:p>
          <a:p>
            <a:pPr algn="l"/>
            <a:r>
              <a:rPr lang="en-US" b="0" i="0" dirty="0">
                <a:solidFill>
                  <a:srgbClr val="252423"/>
                </a:solidFill>
                <a:effectLst/>
                <a:latin typeface="Segoe UI" panose="020B0502040204020203" pitchFamily="34" charset="0"/>
              </a:rPr>
              <a:t>Diverse University Models: Some universities may have a high student-staff ratio but still maintain high ranking scores due to other quality metrics like research output, funding, or reputation.</a:t>
            </a:r>
          </a:p>
        </p:txBody>
      </p:sp>
    </p:spTree>
    <p:extLst>
      <p:ext uri="{BB962C8B-B14F-4D97-AF65-F5344CB8AC3E}">
        <p14:creationId xmlns:p14="http://schemas.microsoft.com/office/powerpoint/2010/main" val="354703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F1AF-D7CE-1E29-B85B-41AEA25A67B1}"/>
              </a:ext>
            </a:extLst>
          </p:cNvPr>
          <p:cNvSpPr>
            <a:spLocks noGrp="1"/>
          </p:cNvSpPr>
          <p:nvPr>
            <p:ph type="title"/>
          </p:nvPr>
        </p:nvSpPr>
        <p:spPr>
          <a:xfrm>
            <a:off x="143784" y="5369094"/>
            <a:ext cx="2372176" cy="654787"/>
          </a:xfr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a:noAutofit/>
          </a:bodyPr>
          <a:lstStyle/>
          <a:p>
            <a:r>
              <a:rPr lang="en-US" sz="2000" b="1" cap="all" dirty="0"/>
              <a:t>YEAR</a:t>
            </a:r>
            <a:r>
              <a:rPr lang="en-US" sz="2000" b="1" dirty="0"/>
              <a:t> </a:t>
            </a:r>
            <a:br>
              <a:rPr lang="en-US" sz="2000" b="1" dirty="0"/>
            </a:br>
            <a:r>
              <a:rPr lang="en-US" sz="2000" b="1" cap="all" dirty="0"/>
              <a:t>ANALYSIS</a:t>
            </a:r>
            <a:endParaRPr lang="en-IN" sz="2000" b="1" cap="all" dirty="0"/>
          </a:p>
        </p:txBody>
      </p:sp>
      <p:pic>
        <p:nvPicPr>
          <p:cNvPr id="7" name="Camera 6">
            <a:extLst>
              <a:ext uri="{FF2B5EF4-FFF2-40B4-BE49-F238E27FC236}">
                <a16:creationId xmlns:a16="http://schemas.microsoft.com/office/drawing/2014/main" id="{42F2E8B0-5E2C-27C8-941D-62BE412DE84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
        <p:nvSpPr>
          <p:cNvPr id="8" name="Title 1">
            <a:extLst>
              <a:ext uri="{FF2B5EF4-FFF2-40B4-BE49-F238E27FC236}">
                <a16:creationId xmlns:a16="http://schemas.microsoft.com/office/drawing/2014/main" id="{15CA1464-A3B5-3DB9-A40B-EA12DCD16226}"/>
              </a:ext>
            </a:extLst>
          </p:cNvPr>
          <p:cNvSpPr txBox="1">
            <a:spLocks/>
          </p:cNvSpPr>
          <p:nvPr/>
        </p:nvSpPr>
        <p:spPr>
          <a:xfrm>
            <a:off x="143784" y="2539350"/>
            <a:ext cx="2372177" cy="862981"/>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solidFill>
                  <a:schemeClr val="tx1"/>
                </a:solidFill>
              </a:rPr>
              <a:t>University Analysis</a:t>
            </a:r>
            <a:endParaRPr lang="en-IN" sz="2000" b="1" dirty="0">
              <a:solidFill>
                <a:schemeClr val="tx1"/>
              </a:solidFill>
            </a:endParaRPr>
          </a:p>
        </p:txBody>
      </p:sp>
      <p:sp>
        <p:nvSpPr>
          <p:cNvPr id="9" name="Title 1">
            <a:extLst>
              <a:ext uri="{FF2B5EF4-FFF2-40B4-BE49-F238E27FC236}">
                <a16:creationId xmlns:a16="http://schemas.microsoft.com/office/drawing/2014/main" id="{6F54D71B-AD78-AED3-5632-6B29DC3AF34B}"/>
              </a:ext>
            </a:extLst>
          </p:cNvPr>
          <p:cNvSpPr txBox="1">
            <a:spLocks/>
          </p:cNvSpPr>
          <p:nvPr/>
        </p:nvSpPr>
        <p:spPr>
          <a:xfrm>
            <a:off x="158650" y="3908600"/>
            <a:ext cx="2372176" cy="830998"/>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solidFill>
                  <a:schemeClr val="tx1"/>
                </a:solidFill>
              </a:rPr>
              <a:t>Ranking  Analysis</a:t>
            </a:r>
            <a:endParaRPr lang="en-IN" sz="2000" b="1" dirty="0">
              <a:solidFill>
                <a:schemeClr val="tx1"/>
              </a:solidFill>
            </a:endParaRPr>
          </a:p>
        </p:txBody>
      </p:sp>
      <p:sp>
        <p:nvSpPr>
          <p:cNvPr id="10" name="Title 1">
            <a:extLst>
              <a:ext uri="{FF2B5EF4-FFF2-40B4-BE49-F238E27FC236}">
                <a16:creationId xmlns:a16="http://schemas.microsoft.com/office/drawing/2014/main" id="{18FE7F8D-D47D-B176-6DB4-E4D7B0EA7CBD}"/>
              </a:ext>
            </a:extLst>
          </p:cNvPr>
          <p:cNvSpPr txBox="1">
            <a:spLocks/>
          </p:cNvSpPr>
          <p:nvPr/>
        </p:nvSpPr>
        <p:spPr>
          <a:xfrm>
            <a:off x="152471" y="1085131"/>
            <a:ext cx="2378355" cy="1033272"/>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solidFill>
                  <a:schemeClr val="tx1"/>
                </a:solidFill>
              </a:rPr>
              <a:t>Country Analysis</a:t>
            </a:r>
            <a:endParaRPr lang="en-IN" sz="2000" b="1" dirty="0">
              <a:solidFill>
                <a:schemeClr val="tx1"/>
              </a:solidFill>
            </a:endParaRPr>
          </a:p>
        </p:txBody>
      </p:sp>
      <p:sp>
        <p:nvSpPr>
          <p:cNvPr id="11" name="Title 1">
            <a:extLst>
              <a:ext uri="{FF2B5EF4-FFF2-40B4-BE49-F238E27FC236}">
                <a16:creationId xmlns:a16="http://schemas.microsoft.com/office/drawing/2014/main" id="{4339929A-FC9D-1C1E-9FD6-0A18EFBD09A8}"/>
              </a:ext>
            </a:extLst>
          </p:cNvPr>
          <p:cNvSpPr txBox="1">
            <a:spLocks/>
          </p:cNvSpPr>
          <p:nvPr/>
        </p:nvSpPr>
        <p:spPr>
          <a:xfrm>
            <a:off x="0" y="123175"/>
            <a:ext cx="10823425" cy="718609"/>
          </a:xfrm>
          <a:prstGeom prst="rect">
            <a:avLst/>
          </a:prstGeom>
          <a:solidFill>
            <a:schemeClr val="accent3">
              <a:lumMod val="50000"/>
            </a:schemeClr>
          </a:solidFill>
          <a:effectLst>
            <a:glow rad="228600">
              <a:schemeClr val="accent3">
                <a:satMod val="175000"/>
                <a:alpha val="40000"/>
              </a:schemeClr>
            </a:glow>
          </a:effectLst>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000" b="1" dirty="0">
                <a:solidFill>
                  <a:schemeClr val="bg1"/>
                </a:solidFill>
              </a:rPr>
              <a:t>UNIVERSITY SUCCESS ANALYSIS</a:t>
            </a:r>
            <a:endParaRPr lang="en-IN" sz="4000" b="1" dirty="0">
              <a:solidFill>
                <a:schemeClr val="bg1"/>
              </a:solidFill>
            </a:endParaRPr>
          </a:p>
        </p:txBody>
      </p:sp>
      <p:sp>
        <p:nvSpPr>
          <p:cNvPr id="13" name="TextBox 12">
            <a:extLst>
              <a:ext uri="{FF2B5EF4-FFF2-40B4-BE49-F238E27FC236}">
                <a16:creationId xmlns:a16="http://schemas.microsoft.com/office/drawing/2014/main" id="{F6BE6106-7114-0583-8371-52E86589C6D5}"/>
              </a:ext>
            </a:extLst>
          </p:cNvPr>
          <p:cNvSpPr txBox="1"/>
          <p:nvPr/>
        </p:nvSpPr>
        <p:spPr>
          <a:xfrm>
            <a:off x="2638425" y="1022333"/>
            <a:ext cx="8185000" cy="1015663"/>
          </a:xfrm>
          <a:prstGeom prst="rect">
            <a:avLst/>
          </a:prstGeom>
          <a:solidFill>
            <a:schemeClr val="accent3">
              <a:lumMod val="40000"/>
              <a:lumOff val="60000"/>
            </a:schemeClr>
          </a:solidFill>
          <a:ln>
            <a:solidFill>
              <a:schemeClr val="accent3">
                <a:lumMod val="40000"/>
                <a:lumOff val="60000"/>
              </a:schemeClr>
            </a:solidFill>
          </a:ln>
          <a:effectLst>
            <a:glow rad="228600">
              <a:schemeClr val="accent3">
                <a:satMod val="175000"/>
                <a:alpha val="40000"/>
              </a:schemeClr>
            </a:glow>
          </a:effectLst>
        </p:spPr>
        <p:txBody>
          <a:bodyPr wrap="square" rtlCol="0">
            <a:spAutoFit/>
          </a:bodyPr>
          <a:lstStyle/>
          <a:p>
            <a:pPr>
              <a:buNone/>
            </a:pPr>
            <a:r>
              <a:rPr lang="en-US" sz="1200" b="1" dirty="0">
                <a:latin typeface="Segoe UI" panose="020B0502040204020203" pitchFamily="34" charset="0"/>
                <a:cs typeface="Segoe UI" panose="020B0502040204020203" pitchFamily="34" charset="0"/>
              </a:rPr>
              <a:t>Valuable Insights</a:t>
            </a:r>
          </a:p>
          <a:p>
            <a:r>
              <a:rPr lang="en-US" sz="1200" dirty="0">
                <a:latin typeface="Segoe UI" panose="020B0502040204020203" pitchFamily="34" charset="0"/>
                <a:cs typeface="Segoe UI" panose="020B0502040204020203" pitchFamily="34" charset="0"/>
              </a:rPr>
              <a:t>The project unveils critical patterns in global university performance, highlighting the uneven distribution of academic institutions, the impact of ranking methodologies, and the interplay between institutional metrics and student demographics. These insights empower decision-makers to understand key drivers of academic success and identify strategic opportunities.</a:t>
            </a:r>
          </a:p>
        </p:txBody>
      </p:sp>
      <p:sp>
        <p:nvSpPr>
          <p:cNvPr id="14" name="TextBox 13">
            <a:extLst>
              <a:ext uri="{FF2B5EF4-FFF2-40B4-BE49-F238E27FC236}">
                <a16:creationId xmlns:a16="http://schemas.microsoft.com/office/drawing/2014/main" id="{008E5C91-242B-2C4D-8BBC-97EFA0456DEC}"/>
              </a:ext>
            </a:extLst>
          </p:cNvPr>
          <p:cNvSpPr txBox="1"/>
          <p:nvPr/>
        </p:nvSpPr>
        <p:spPr>
          <a:xfrm>
            <a:off x="2638425" y="2087214"/>
            <a:ext cx="8185000" cy="830997"/>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wrap="square" rtlCol="0">
            <a:spAutoFit/>
          </a:bodyPr>
          <a:lstStyle/>
          <a:p>
            <a:pPr>
              <a:buNone/>
            </a:pPr>
            <a:r>
              <a:rPr lang="en-US" sz="1200" b="1" dirty="0">
                <a:latin typeface="Segoe UI" panose="020B0502040204020203" pitchFamily="34" charset="0"/>
                <a:cs typeface="Segoe UI" panose="020B0502040204020203" pitchFamily="34" charset="0"/>
              </a:rPr>
              <a:t>Improvement Focus</a:t>
            </a:r>
          </a:p>
          <a:p>
            <a:r>
              <a:rPr lang="en-US" sz="1200" dirty="0">
                <a:latin typeface="Segoe UI" panose="020B0502040204020203" pitchFamily="34" charset="0"/>
                <a:cs typeface="Segoe UI" panose="020B0502040204020203" pitchFamily="34" charset="0"/>
              </a:rPr>
              <a:t>By identifying gaps and areas of strength within university systems, the analysis pinpoints where targeted improvements can be made—whether in boosting research output, enhancing teaching quality, or promoting diversity and inclusivity—guiding stakeholders in optimizing institutional performance.</a:t>
            </a:r>
          </a:p>
        </p:txBody>
      </p:sp>
      <p:sp>
        <p:nvSpPr>
          <p:cNvPr id="15" name="TextBox 14">
            <a:extLst>
              <a:ext uri="{FF2B5EF4-FFF2-40B4-BE49-F238E27FC236}">
                <a16:creationId xmlns:a16="http://schemas.microsoft.com/office/drawing/2014/main" id="{27DCFFB9-F4E7-EB4B-E058-E012CA9B9265}"/>
              </a:ext>
            </a:extLst>
          </p:cNvPr>
          <p:cNvSpPr txBox="1"/>
          <p:nvPr/>
        </p:nvSpPr>
        <p:spPr>
          <a:xfrm>
            <a:off x="2616151" y="3102877"/>
            <a:ext cx="8207274" cy="830997"/>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wrap="square" rtlCol="0">
            <a:spAutoFit/>
          </a:bodyPr>
          <a:lstStyle/>
          <a:p>
            <a:pPr>
              <a:buNone/>
            </a:pPr>
            <a:r>
              <a:rPr lang="en-US" sz="1200" b="1" dirty="0">
                <a:latin typeface="Segoe UI" panose="020B0502040204020203" pitchFamily="34" charset="0"/>
                <a:cs typeface="Segoe UI" panose="020B0502040204020203" pitchFamily="34" charset="0"/>
              </a:rPr>
              <a:t>Evaluation of Effectiveness</a:t>
            </a:r>
          </a:p>
          <a:p>
            <a:r>
              <a:rPr lang="en-US" sz="1200" dirty="0">
                <a:latin typeface="Segoe UI" panose="020B0502040204020203" pitchFamily="34" charset="0"/>
                <a:cs typeface="Segoe UI" panose="020B0502040204020203" pitchFamily="34" charset="0"/>
              </a:rPr>
              <a:t>The project rigorously evaluates the effectiveness of various ranking systems and institutional policies through quantitative analysis, offering a robust framework to assess how well universities are performing relative to key performance indicators such as student-to-staff ratios and international enrollment trends.</a:t>
            </a:r>
          </a:p>
        </p:txBody>
      </p:sp>
      <p:sp>
        <p:nvSpPr>
          <p:cNvPr id="16" name="TextBox 15">
            <a:extLst>
              <a:ext uri="{FF2B5EF4-FFF2-40B4-BE49-F238E27FC236}">
                <a16:creationId xmlns:a16="http://schemas.microsoft.com/office/drawing/2014/main" id="{23EE05D5-95F6-3805-09B6-4B7D2E46647D}"/>
              </a:ext>
            </a:extLst>
          </p:cNvPr>
          <p:cNvSpPr txBox="1"/>
          <p:nvPr/>
        </p:nvSpPr>
        <p:spPr>
          <a:xfrm>
            <a:off x="2616151" y="4177221"/>
            <a:ext cx="8207274" cy="830997"/>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wrap="square" rtlCol="0">
            <a:spAutoFit/>
          </a:bodyPr>
          <a:lstStyle/>
          <a:p>
            <a:pPr>
              <a:buNone/>
            </a:pPr>
            <a:r>
              <a:rPr lang="en-US" sz="1200" b="1" dirty="0">
                <a:latin typeface="Segoe UI" panose="020B0502040204020203" pitchFamily="34" charset="0"/>
                <a:cs typeface="Segoe UI" panose="020B0502040204020203" pitchFamily="34" charset="0"/>
              </a:rPr>
              <a:t>Trend Identification</a:t>
            </a:r>
          </a:p>
          <a:p>
            <a:r>
              <a:rPr lang="en-US" sz="1200" dirty="0">
                <a:latin typeface="Segoe UI" panose="020B0502040204020203" pitchFamily="34" charset="0"/>
                <a:cs typeface="Segoe UI" panose="020B0502040204020203" pitchFamily="34" charset="0"/>
              </a:rPr>
              <a:t>Through historical data analysis, the study identifies evolving trends in university rankings and demographic shifts, enabling stakeholders to forecast future changes and adapt strategies in response to emerging global education patterns.</a:t>
            </a:r>
          </a:p>
        </p:txBody>
      </p:sp>
      <p:sp>
        <p:nvSpPr>
          <p:cNvPr id="17" name="TextBox 16">
            <a:extLst>
              <a:ext uri="{FF2B5EF4-FFF2-40B4-BE49-F238E27FC236}">
                <a16:creationId xmlns:a16="http://schemas.microsoft.com/office/drawing/2014/main" id="{48272E2A-7155-6425-0DDC-F4A2C62149F2}"/>
              </a:ext>
            </a:extLst>
          </p:cNvPr>
          <p:cNvSpPr txBox="1"/>
          <p:nvPr/>
        </p:nvSpPr>
        <p:spPr>
          <a:xfrm>
            <a:off x="2616151" y="5192884"/>
            <a:ext cx="8207274" cy="830997"/>
          </a:xfrm>
          <a:prstGeom prst="rect">
            <a:avLst/>
          </a:prstGeom>
          <a:solidFill>
            <a:schemeClr val="accent3">
              <a:lumMod val="40000"/>
              <a:lumOff val="60000"/>
            </a:schemeClr>
          </a:solidFill>
          <a:ln>
            <a:solidFill>
              <a:schemeClr val="accent3">
                <a:lumMod val="60000"/>
                <a:lumOff val="40000"/>
              </a:schemeClr>
            </a:solidFill>
          </a:ln>
          <a:effectLst>
            <a:glow rad="228600">
              <a:schemeClr val="accent3">
                <a:satMod val="175000"/>
                <a:alpha val="40000"/>
              </a:schemeClr>
            </a:glow>
          </a:effectLst>
        </p:spPr>
        <p:txBody>
          <a:bodyPr wrap="square" rtlCol="0">
            <a:spAutoFit/>
          </a:bodyPr>
          <a:lstStyle/>
          <a:p>
            <a:pPr>
              <a:buNone/>
            </a:pPr>
            <a:r>
              <a:rPr lang="en-US" sz="1200" b="1" dirty="0">
                <a:latin typeface="Segoe UI" panose="020B0502040204020203" pitchFamily="34" charset="0"/>
                <a:cs typeface="Segoe UI" panose="020B0502040204020203" pitchFamily="34" charset="0"/>
              </a:rPr>
              <a:t>Comprehensive Understanding</a:t>
            </a:r>
          </a:p>
          <a:p>
            <a:r>
              <a:rPr lang="en-US" sz="1200" dirty="0">
                <a:latin typeface="Segoe UI" panose="020B0502040204020203" pitchFamily="34" charset="0"/>
                <a:cs typeface="Segoe UI" panose="020B0502040204020203" pitchFamily="34" charset="0"/>
              </a:rPr>
              <a:t>By integrating data from multiple sources and dimensions—including rankings, demographics, and operational metrics—the project provides a holistic view of the higher education landscape, facilitating a deep, nuanced understanding of the complex factors that contribute to university success.</a:t>
            </a:r>
          </a:p>
        </p:txBody>
      </p:sp>
    </p:spTree>
    <p:extLst>
      <p:ext uri="{BB962C8B-B14F-4D97-AF65-F5344CB8AC3E}">
        <p14:creationId xmlns:p14="http://schemas.microsoft.com/office/powerpoint/2010/main" val="3446574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6A48-B752-3517-0454-A8517DD500AE}"/>
              </a:ext>
            </a:extLst>
          </p:cNvPr>
          <p:cNvSpPr>
            <a:spLocks noGrp="1"/>
          </p:cNvSpPr>
          <p:nvPr>
            <p:ph type="title"/>
          </p:nvPr>
        </p:nvSpPr>
        <p:spPr>
          <a:xfrm>
            <a:off x="108488" y="123987"/>
            <a:ext cx="11019760" cy="712922"/>
          </a:xfrm>
        </p:spPr>
        <p:txBody>
          <a:bodyPr>
            <a:normAutofit/>
          </a:bodyPr>
          <a:lstStyle/>
          <a:p>
            <a:r>
              <a:rPr lang="en-US" sz="2000" b="1" i="0" dirty="0">
                <a:solidFill>
                  <a:srgbClr val="24292E"/>
                </a:solidFill>
                <a:effectLst/>
                <a:latin typeface="Plus Jakarta Sans"/>
              </a:rPr>
              <a:t>(14) How does the percentage of international students vary across different years?</a:t>
            </a:r>
            <a:endParaRPr lang="en-IN" sz="2000" b="1" dirty="0"/>
          </a:p>
        </p:txBody>
      </p:sp>
      <p:pic>
        <p:nvPicPr>
          <p:cNvPr id="5" name="Content Placeholder 4">
            <a:extLst>
              <a:ext uri="{FF2B5EF4-FFF2-40B4-BE49-F238E27FC236}">
                <a16:creationId xmlns:a16="http://schemas.microsoft.com/office/drawing/2014/main" id="{2B8D3592-C06B-E3D3-E257-E4C0342CFED9}"/>
              </a:ext>
            </a:extLst>
          </p:cNvPr>
          <p:cNvPicPr>
            <a:picLocks noGrp="1" noChangeAspect="1"/>
          </p:cNvPicPr>
          <p:nvPr>
            <p:ph idx="1"/>
          </p:nvPr>
        </p:nvPicPr>
        <p:blipFill>
          <a:blip r:embed="rId2"/>
          <a:stretch>
            <a:fillRect/>
          </a:stretch>
        </p:blipFill>
        <p:spPr>
          <a:xfrm>
            <a:off x="108488" y="836908"/>
            <a:ext cx="5253926" cy="5324535"/>
          </a:xfrm>
        </p:spPr>
      </p:pic>
      <p:sp>
        <p:nvSpPr>
          <p:cNvPr id="8" name="TextBox 7">
            <a:extLst>
              <a:ext uri="{FF2B5EF4-FFF2-40B4-BE49-F238E27FC236}">
                <a16:creationId xmlns:a16="http://schemas.microsoft.com/office/drawing/2014/main" id="{658A38F1-DA8F-08B0-A0B2-EFA86486A2B0}"/>
              </a:ext>
            </a:extLst>
          </p:cNvPr>
          <p:cNvSpPr txBox="1"/>
          <p:nvPr/>
        </p:nvSpPr>
        <p:spPr>
          <a:xfrm>
            <a:off x="5362414" y="836908"/>
            <a:ext cx="6496424" cy="5324535"/>
          </a:xfrm>
          <a:prstGeom prst="rect">
            <a:avLst/>
          </a:prstGeom>
          <a:noFill/>
        </p:spPr>
        <p:txBody>
          <a:bodyPr wrap="square">
            <a:spAutoFit/>
          </a:bodyPr>
          <a:lstStyle/>
          <a:p>
            <a:pPr algn="l">
              <a:buNone/>
            </a:pP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 peak percentage of international students was in 2016 (21%), indicating a strong attraction of international students to universities during that time.</a:t>
            </a:r>
          </a:p>
          <a:p>
            <a:pPr algn="l">
              <a:buNone/>
            </a:pPr>
            <a:r>
              <a:rPr lang="en-US" sz="1700" b="0" i="0" dirty="0">
                <a:solidFill>
                  <a:srgbClr val="252423"/>
                </a:solidFill>
                <a:effectLst/>
                <a:latin typeface="Segoe UI" panose="020B0502040204020203" pitchFamily="34" charset="0"/>
              </a:rPr>
              <a:t>The percentage hovered between 16% to 19% from 2005 to 2013, showing relative stability.</a:t>
            </a:r>
          </a:p>
          <a:p>
            <a:pPr algn="l">
              <a:buNone/>
            </a:pP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 slight increase in 2011 (19%) and 2013 (17%) might suggest a period of growth in international student enrollment.</a:t>
            </a:r>
          </a:p>
          <a:p>
            <a:pPr algn="l">
              <a:buNone/>
            </a:pPr>
            <a:br>
              <a:rPr lang="en-US" sz="1700" b="0" i="0" dirty="0">
                <a:solidFill>
                  <a:srgbClr val="252423"/>
                </a:solidFill>
                <a:effectLst/>
                <a:latin typeface="Segoe UI" panose="020B0502040204020203" pitchFamily="34" charset="0"/>
              </a:rPr>
            </a:br>
            <a:r>
              <a:rPr lang="en-US" sz="1700" b="0" i="0" dirty="0">
                <a:solidFill>
                  <a:srgbClr val="252423"/>
                </a:solidFill>
                <a:effectLst/>
                <a:latin typeface="Segoe UI" panose="020B0502040204020203" pitchFamily="34" charset="0"/>
              </a:rPr>
              <a:t>A sharp decline to 6% in 2014 and 2015 suggests major disruptions.</a:t>
            </a:r>
          </a:p>
          <a:p>
            <a:pPr algn="l">
              <a:buNone/>
            </a:pPr>
            <a:r>
              <a:rPr lang="en-US" sz="1700" b="0" i="0" dirty="0">
                <a:solidFill>
                  <a:srgbClr val="252423"/>
                </a:solidFill>
                <a:effectLst/>
                <a:latin typeface="Segoe UI" panose="020B0502040204020203" pitchFamily="34" charset="0"/>
              </a:rPr>
              <a:t>After the 2014-2015 dip, the percentage jumped back up to 21% in 2016.</a:t>
            </a:r>
          </a:p>
          <a:p>
            <a:pPr algn="l">
              <a:buNone/>
            </a:pP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 percentage of international students was relatively stable (16%-19%) from 2005 to 2013.</a:t>
            </a:r>
          </a:p>
          <a:p>
            <a:pPr algn="l">
              <a:buNone/>
            </a:pPr>
            <a:r>
              <a:rPr lang="en-US" sz="1700" b="0" i="0" dirty="0">
                <a:solidFill>
                  <a:srgbClr val="252423"/>
                </a:solidFill>
                <a:effectLst/>
                <a:latin typeface="Segoe UI" panose="020B0502040204020203" pitchFamily="34" charset="0"/>
              </a:rPr>
              <a:t>A sharp decline in 2014-2015 (6%) signals a major disruption.</a:t>
            </a:r>
          </a:p>
          <a:p>
            <a:pPr algn="l"/>
            <a:r>
              <a:rPr lang="en-US" sz="1700" b="0" i="0" dirty="0">
                <a:solidFill>
                  <a:srgbClr val="252423"/>
                </a:solidFill>
                <a:effectLst/>
                <a:latin typeface="Segoe UI" panose="020B0502040204020203" pitchFamily="34" charset="0"/>
              </a:rPr>
              <a:t>A strong recovery in 2016 (21%) suggests a bounce-back in international student interest.</a:t>
            </a:r>
          </a:p>
        </p:txBody>
      </p:sp>
    </p:spTree>
    <p:extLst>
      <p:ext uri="{BB962C8B-B14F-4D97-AF65-F5344CB8AC3E}">
        <p14:creationId xmlns:p14="http://schemas.microsoft.com/office/powerpoint/2010/main" val="34346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0815-9C6C-CA93-CA88-CB4BC59D9C0E}"/>
              </a:ext>
            </a:extLst>
          </p:cNvPr>
          <p:cNvSpPr>
            <a:spLocks noGrp="1"/>
          </p:cNvSpPr>
          <p:nvPr>
            <p:ph type="title"/>
          </p:nvPr>
        </p:nvSpPr>
        <p:spPr>
          <a:xfrm>
            <a:off x="85240" y="173799"/>
            <a:ext cx="11693471" cy="894717"/>
          </a:xfrm>
        </p:spPr>
        <p:txBody>
          <a:bodyPr>
            <a:noAutofit/>
          </a:bodyPr>
          <a:lstStyle/>
          <a:p>
            <a:r>
              <a:rPr lang="en-US" sz="2000" b="1" i="0" dirty="0">
                <a:solidFill>
                  <a:srgbClr val="24292E"/>
                </a:solidFill>
                <a:effectLst/>
                <a:latin typeface="Plus Jakarta Sans"/>
              </a:rPr>
              <a:t>(15) What is the impact of a university's ranking on the number of international students it attracts?</a:t>
            </a:r>
            <a:br>
              <a:rPr lang="en-US" sz="2000" b="1" i="0" dirty="0">
                <a:solidFill>
                  <a:srgbClr val="24292E"/>
                </a:solidFill>
                <a:effectLst/>
                <a:latin typeface="Plus Jakarta Sans"/>
              </a:rPr>
            </a:br>
            <a:endParaRPr lang="en-IN" sz="2000" b="1" dirty="0"/>
          </a:p>
        </p:txBody>
      </p:sp>
      <p:pic>
        <p:nvPicPr>
          <p:cNvPr id="5" name="Content Placeholder 4">
            <a:extLst>
              <a:ext uri="{FF2B5EF4-FFF2-40B4-BE49-F238E27FC236}">
                <a16:creationId xmlns:a16="http://schemas.microsoft.com/office/drawing/2014/main" id="{C7F2964E-510C-ACBB-D5A0-45720C53BBA0}"/>
              </a:ext>
            </a:extLst>
          </p:cNvPr>
          <p:cNvPicPr>
            <a:picLocks noGrp="1" noChangeAspect="1"/>
          </p:cNvPicPr>
          <p:nvPr>
            <p:ph idx="1"/>
          </p:nvPr>
        </p:nvPicPr>
        <p:blipFill>
          <a:blip r:embed="rId2"/>
          <a:stretch>
            <a:fillRect/>
          </a:stretch>
        </p:blipFill>
        <p:spPr>
          <a:xfrm>
            <a:off x="154982" y="1086973"/>
            <a:ext cx="5594889" cy="5441378"/>
          </a:xfrm>
        </p:spPr>
      </p:pic>
      <p:sp>
        <p:nvSpPr>
          <p:cNvPr id="6" name="TextBox 5">
            <a:extLst>
              <a:ext uri="{FF2B5EF4-FFF2-40B4-BE49-F238E27FC236}">
                <a16:creationId xmlns:a16="http://schemas.microsoft.com/office/drawing/2014/main" id="{16177230-FF64-A251-C20E-6816EDE3FEAA}"/>
              </a:ext>
            </a:extLst>
          </p:cNvPr>
          <p:cNvSpPr txBox="1"/>
          <p:nvPr/>
        </p:nvSpPr>
        <p:spPr>
          <a:xfrm>
            <a:off x="5904854" y="1086973"/>
            <a:ext cx="5873857" cy="5324535"/>
          </a:xfrm>
          <a:prstGeom prst="rect">
            <a:avLst/>
          </a:prstGeom>
          <a:noFill/>
        </p:spPr>
        <p:txBody>
          <a:bodyPr wrap="square" rtlCol="0">
            <a:spAutoFit/>
          </a:bodyPr>
          <a:lstStyle/>
          <a:p>
            <a:pPr algn="l">
              <a:buNone/>
            </a:pPr>
            <a:r>
              <a:rPr lang="en-US" sz="1700" b="1" i="0" dirty="0">
                <a:solidFill>
                  <a:srgbClr val="252423"/>
                </a:solidFill>
                <a:effectLst/>
                <a:latin typeface="Segoe UI" panose="020B0502040204020203" pitchFamily="34" charset="0"/>
              </a:rPr>
              <a:t>Centre For World University Ranking :</a:t>
            </a: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 number of international students was relatively low in 2012 (24,032) and 2013 (24,864). In 2014 and 2015, it jumped significantly to 65,448, indicating a major increase.</a:t>
            </a:r>
            <a:br>
              <a:rPr lang="en-US" sz="1700" b="0" i="0" dirty="0">
                <a:solidFill>
                  <a:srgbClr val="252423"/>
                </a:solidFill>
                <a:effectLst/>
                <a:latin typeface="Segoe UI" panose="020B0502040204020203" pitchFamily="34" charset="0"/>
              </a:rPr>
            </a:br>
            <a:endParaRPr lang="en-US" sz="1700" b="0" i="0" dirty="0">
              <a:solidFill>
                <a:srgbClr val="252423"/>
              </a:solidFill>
              <a:effectLst/>
              <a:latin typeface="Segoe UI" panose="020B0502040204020203" pitchFamily="34" charset="0"/>
            </a:endParaRPr>
          </a:p>
          <a:p>
            <a:pPr algn="l">
              <a:buNone/>
            </a:pPr>
            <a:r>
              <a:rPr lang="en-US" sz="1700" b="1" i="0" dirty="0">
                <a:solidFill>
                  <a:srgbClr val="252423"/>
                </a:solidFill>
                <a:effectLst/>
                <a:latin typeface="Segoe UI" panose="020B0502040204020203" pitchFamily="34" charset="0"/>
              </a:rPr>
              <a:t>Shanghai Ranking :</a:t>
            </a: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 number of international students remained fairly stable from 2005 to 2015, fluctuating around 19,000 to 20,500.</a:t>
            </a:r>
          </a:p>
          <a:p>
            <a:pPr algn="l">
              <a:buNone/>
            </a:pPr>
            <a:r>
              <a:rPr lang="en-US" sz="1700" b="0" i="0" dirty="0">
                <a:solidFill>
                  <a:srgbClr val="252423"/>
                </a:solidFill>
                <a:effectLst/>
                <a:latin typeface="Segoe UI" panose="020B0502040204020203" pitchFamily="34" charset="0"/>
              </a:rPr>
              <a:t>A slight drop in 2014 (18,900) was followed by a recovery in 2015 (20,265). </a:t>
            </a:r>
          </a:p>
          <a:p>
            <a:pPr algn="l">
              <a:buNone/>
            </a:pPr>
            <a:r>
              <a:rPr lang="en-US" sz="1700" b="0" i="0" dirty="0">
                <a:solidFill>
                  <a:srgbClr val="252423"/>
                </a:solidFill>
                <a:effectLst/>
                <a:latin typeface="Segoe UI" panose="020B0502040204020203" pitchFamily="34" charset="0"/>
              </a:rPr>
              <a:t>There was a steady increase from 2011 (47,556) to 2015 (51,924), suggesting a growing attractiveness.</a:t>
            </a:r>
            <a:br>
              <a:rPr lang="en-US" sz="1700" b="0" i="0" dirty="0">
                <a:solidFill>
                  <a:srgbClr val="252423"/>
                </a:solidFill>
                <a:effectLst/>
                <a:latin typeface="Segoe UI" panose="020B0502040204020203" pitchFamily="34" charset="0"/>
              </a:rPr>
            </a:br>
            <a:endParaRPr lang="en-US" sz="1700" b="0" i="0" dirty="0">
              <a:solidFill>
                <a:srgbClr val="252423"/>
              </a:solidFill>
              <a:effectLst/>
              <a:latin typeface="Segoe UI" panose="020B0502040204020203" pitchFamily="34" charset="0"/>
            </a:endParaRPr>
          </a:p>
          <a:p>
            <a:pPr algn="l">
              <a:buNone/>
            </a:pPr>
            <a:r>
              <a:rPr lang="en-US" sz="1700" b="1" i="0" dirty="0">
                <a:solidFill>
                  <a:srgbClr val="252423"/>
                </a:solidFill>
                <a:effectLst/>
                <a:latin typeface="Segoe UI" panose="020B0502040204020203" pitchFamily="34" charset="0"/>
              </a:rPr>
              <a:t>Times Higher Education :</a:t>
            </a:r>
            <a:endParaRPr lang="en-US" sz="1700" b="0" i="0" dirty="0">
              <a:solidFill>
                <a:srgbClr val="252423"/>
              </a:solidFill>
              <a:effectLst/>
              <a:latin typeface="Segoe UI" panose="020B0502040204020203" pitchFamily="34" charset="0"/>
            </a:endParaRPr>
          </a:p>
          <a:p>
            <a:pPr algn="l">
              <a:buNone/>
            </a:pPr>
            <a:r>
              <a:rPr lang="en-US" sz="1700" b="0" i="0" dirty="0">
                <a:solidFill>
                  <a:srgbClr val="252423"/>
                </a:solidFill>
                <a:effectLst/>
                <a:latin typeface="Segoe UI" panose="020B0502040204020203" pitchFamily="34" charset="0"/>
              </a:rPr>
              <a:t>There was a steady increase from 2011 (47,556) to 2015 (51,924), suggesting a growing attractiveness.</a:t>
            </a:r>
          </a:p>
          <a:p>
            <a:pPr algn="l"/>
            <a:r>
              <a:rPr lang="en-US" sz="1700" b="0" i="0" dirty="0">
                <a:solidFill>
                  <a:srgbClr val="252423"/>
                </a:solidFill>
                <a:effectLst/>
                <a:latin typeface="Segoe UI" panose="020B0502040204020203" pitchFamily="34" charset="0"/>
              </a:rPr>
              <a:t>However, in 2016, the number dropped significantly to 31,452, which could indicate a decline in ranking, stricter immigration policies, or financial constraints for international students.</a:t>
            </a:r>
          </a:p>
        </p:txBody>
      </p:sp>
    </p:spTree>
    <p:extLst>
      <p:ext uri="{BB962C8B-B14F-4D97-AF65-F5344CB8AC3E}">
        <p14:creationId xmlns:p14="http://schemas.microsoft.com/office/powerpoint/2010/main" val="298751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B38A-B870-5A5E-2ACC-A7799D5AF76D}"/>
              </a:ext>
            </a:extLst>
          </p:cNvPr>
          <p:cNvSpPr>
            <a:spLocks noGrp="1"/>
          </p:cNvSpPr>
          <p:nvPr>
            <p:ph type="title"/>
          </p:nvPr>
        </p:nvSpPr>
        <p:spPr>
          <a:xfrm>
            <a:off x="139485" y="174666"/>
            <a:ext cx="10988763" cy="1609344"/>
          </a:xfrm>
        </p:spPr>
        <p:txBody>
          <a:bodyPr>
            <a:normAutofit/>
          </a:bodyPr>
          <a:lstStyle/>
          <a:p>
            <a:r>
              <a:rPr lang="en-US" sz="2200" b="1" i="0" dirty="0">
                <a:solidFill>
                  <a:srgbClr val="24292E"/>
                </a:solidFill>
                <a:effectLst/>
                <a:latin typeface="Plus Jakarta Sans"/>
              </a:rPr>
              <a:t>(16) Is there a relationship between a university's ranking score and the percentage of female students enrolled?</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3E32BA5C-DAB7-665E-0C66-A167882348D1}"/>
              </a:ext>
            </a:extLst>
          </p:cNvPr>
          <p:cNvPicPr>
            <a:picLocks noGrp="1" noChangeAspect="1"/>
          </p:cNvPicPr>
          <p:nvPr>
            <p:ph idx="1"/>
          </p:nvPr>
        </p:nvPicPr>
        <p:blipFill>
          <a:blip r:embed="rId2"/>
          <a:stretch>
            <a:fillRect/>
          </a:stretch>
        </p:blipFill>
        <p:spPr>
          <a:xfrm>
            <a:off x="139485" y="1295974"/>
            <a:ext cx="6261314" cy="5387360"/>
          </a:xfrm>
        </p:spPr>
      </p:pic>
      <p:sp>
        <p:nvSpPr>
          <p:cNvPr id="6" name="TextBox 5">
            <a:extLst>
              <a:ext uri="{FF2B5EF4-FFF2-40B4-BE49-F238E27FC236}">
                <a16:creationId xmlns:a16="http://schemas.microsoft.com/office/drawing/2014/main" id="{E0040DA3-162A-4754-9364-C121CFC37271}"/>
              </a:ext>
            </a:extLst>
          </p:cNvPr>
          <p:cNvSpPr txBox="1"/>
          <p:nvPr/>
        </p:nvSpPr>
        <p:spPr>
          <a:xfrm>
            <a:off x="6400799" y="2905318"/>
            <a:ext cx="4943960" cy="1754326"/>
          </a:xfrm>
          <a:prstGeom prst="rect">
            <a:avLst/>
          </a:prstGeom>
          <a:noFill/>
        </p:spPr>
        <p:txBody>
          <a:bodyPr wrap="square" rtlCol="0">
            <a:spAutoFit/>
          </a:bodyPr>
          <a:lstStyle/>
          <a:p>
            <a:r>
              <a:rPr lang="en-US" b="0" i="0">
                <a:solidFill>
                  <a:srgbClr val="252423"/>
                </a:solidFill>
                <a:effectLst/>
                <a:latin typeface="Segoe UI" panose="020B0502040204020203" pitchFamily="34" charset="0"/>
              </a:rPr>
              <a:t>The correlation coefficient between the university ranking score and the percentage of female students enrolled suggests a </a:t>
            </a:r>
            <a:r>
              <a:rPr lang="en-US" b="1" i="0">
                <a:solidFill>
                  <a:srgbClr val="252423"/>
                </a:solidFill>
                <a:effectLst/>
                <a:latin typeface="Segoe UI" panose="020B0502040204020203" pitchFamily="34" charset="0"/>
              </a:rPr>
              <a:t>moderately strong negative relationship: </a:t>
            </a:r>
            <a:r>
              <a:rPr lang="en-US" b="0" i="0">
                <a:solidFill>
                  <a:srgbClr val="252423"/>
                </a:solidFill>
                <a:effectLst/>
                <a:latin typeface="Segoe UI" panose="020B0502040204020203" pitchFamily="34" charset="0"/>
              </a:rPr>
              <a:t>as the percentage of female students increases, the ranking score tends to decrease.</a:t>
            </a:r>
            <a:endParaRPr lang="en-IN" dirty="0"/>
          </a:p>
        </p:txBody>
      </p:sp>
    </p:spTree>
    <p:extLst>
      <p:ext uri="{BB962C8B-B14F-4D97-AF65-F5344CB8AC3E}">
        <p14:creationId xmlns:p14="http://schemas.microsoft.com/office/powerpoint/2010/main" val="296163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9E5D-67B9-4C86-E74C-AB72224A9BB9}"/>
              </a:ext>
            </a:extLst>
          </p:cNvPr>
          <p:cNvSpPr>
            <a:spLocks noGrp="1"/>
          </p:cNvSpPr>
          <p:nvPr>
            <p:ph type="title"/>
          </p:nvPr>
        </p:nvSpPr>
        <p:spPr>
          <a:xfrm>
            <a:off x="123986" y="484632"/>
            <a:ext cx="11747716" cy="972209"/>
          </a:xfrm>
        </p:spPr>
        <p:txBody>
          <a:bodyPr>
            <a:normAutofit fontScale="90000"/>
          </a:bodyPr>
          <a:lstStyle/>
          <a:p>
            <a:r>
              <a:rPr lang="en-US" sz="2200" b="1" i="0" dirty="0">
                <a:solidFill>
                  <a:srgbClr val="24292E"/>
                </a:solidFill>
                <a:effectLst/>
                <a:latin typeface="Plus Jakarta Sans"/>
              </a:rPr>
              <a:t>(17) How does the percentage of international students affect a university's student-staff ratio?</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0AF836E3-FF92-E18B-7B27-A9861F5E2104}"/>
              </a:ext>
            </a:extLst>
          </p:cNvPr>
          <p:cNvPicPr>
            <a:picLocks noGrp="1" noChangeAspect="1"/>
          </p:cNvPicPr>
          <p:nvPr>
            <p:ph idx="1"/>
          </p:nvPr>
        </p:nvPicPr>
        <p:blipFill>
          <a:blip r:embed="rId2"/>
          <a:stretch>
            <a:fillRect/>
          </a:stretch>
        </p:blipFill>
        <p:spPr>
          <a:xfrm>
            <a:off x="123986" y="1157661"/>
            <a:ext cx="6509289" cy="5401094"/>
          </a:xfrm>
        </p:spPr>
      </p:pic>
      <p:sp>
        <p:nvSpPr>
          <p:cNvPr id="6" name="TextBox 5">
            <a:extLst>
              <a:ext uri="{FF2B5EF4-FFF2-40B4-BE49-F238E27FC236}">
                <a16:creationId xmlns:a16="http://schemas.microsoft.com/office/drawing/2014/main" id="{525947AC-B515-3FDC-76B0-8F007E06D0D5}"/>
              </a:ext>
            </a:extLst>
          </p:cNvPr>
          <p:cNvSpPr txBox="1"/>
          <p:nvPr/>
        </p:nvSpPr>
        <p:spPr>
          <a:xfrm>
            <a:off x="6741763" y="1293461"/>
            <a:ext cx="5326251" cy="5355312"/>
          </a:xfrm>
          <a:prstGeom prst="rect">
            <a:avLst/>
          </a:prstGeom>
          <a:noFill/>
        </p:spPr>
        <p:txBody>
          <a:bodyPr wrap="square" rtlCol="0">
            <a:spAutoFit/>
          </a:bodyPr>
          <a:lstStyle/>
          <a:p>
            <a:pPr algn="l">
              <a:buNone/>
            </a:pPr>
            <a:r>
              <a:rPr lang="en-US" b="1" i="0" dirty="0">
                <a:solidFill>
                  <a:srgbClr val="252423"/>
                </a:solidFill>
                <a:effectLst/>
                <a:latin typeface="Segoe UI" panose="020B0502040204020203" pitchFamily="34" charset="0"/>
              </a:rPr>
              <a:t>Insight: </a:t>
            </a: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Universities with higher international student percentages (e.g., 51%, 54%) tend to have a lower student-staff ratio (e.g., 11.7, 10.5).</a:t>
            </a:r>
          </a:p>
          <a:p>
            <a:pPr algn="l">
              <a:buNone/>
            </a:pP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Universities with a lower percentage of international students (e.g., 1%, 13%) exhibit a higher student-staff ratio (e.g., 22.86, 21.91).</a:t>
            </a:r>
          </a:p>
          <a:p>
            <a:pPr algn="l">
              <a:buNone/>
            </a:pP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Some universities with moderate international student percentages (e.g., 32%, 36%) still have a high student-staff ratio (e.g., 26.1, 25.01).</a:t>
            </a:r>
          </a:p>
          <a:p>
            <a:pPr algn="l">
              <a:buNone/>
            </a:pPr>
            <a:endParaRPr lang="en-US" b="0" i="0" dirty="0">
              <a:solidFill>
                <a:srgbClr val="252423"/>
              </a:solidFill>
              <a:effectLst/>
              <a:latin typeface="Segoe UI" panose="020B0502040204020203" pitchFamily="34" charset="0"/>
            </a:endParaRPr>
          </a:p>
          <a:p>
            <a:pPr algn="l"/>
            <a:r>
              <a:rPr lang="en-US" b="0" i="0" dirty="0">
                <a:solidFill>
                  <a:srgbClr val="252423"/>
                </a:solidFill>
                <a:effectLst/>
                <a:latin typeface="Segoe UI" panose="020B0502040204020203" pitchFamily="34" charset="0"/>
              </a:rPr>
              <a:t>The data shows an inverse correlation between the percentage of international students and the student-staff ratio in many cases. However, exceptions exist where high international student enrollment does not necessarily translate into a lower student-staff ratio.</a:t>
            </a:r>
            <a:endParaRPr lang="en-IN" dirty="0"/>
          </a:p>
        </p:txBody>
      </p:sp>
    </p:spTree>
    <p:extLst>
      <p:ext uri="{BB962C8B-B14F-4D97-AF65-F5344CB8AC3E}">
        <p14:creationId xmlns:p14="http://schemas.microsoft.com/office/powerpoint/2010/main" val="214336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F677-D5CD-0565-8410-D0FAE571E52F}"/>
              </a:ext>
            </a:extLst>
          </p:cNvPr>
          <p:cNvSpPr>
            <a:spLocks noGrp="1"/>
          </p:cNvSpPr>
          <p:nvPr>
            <p:ph type="title"/>
          </p:nvPr>
        </p:nvSpPr>
        <p:spPr>
          <a:xfrm>
            <a:off x="154983" y="263471"/>
            <a:ext cx="10973265" cy="1239865"/>
          </a:xfrm>
        </p:spPr>
        <p:txBody>
          <a:bodyPr>
            <a:normAutofit/>
          </a:bodyPr>
          <a:lstStyle/>
          <a:p>
            <a:r>
              <a:rPr lang="en-US" sz="2200" b="1" i="0" dirty="0">
                <a:solidFill>
                  <a:srgbClr val="24292E"/>
                </a:solidFill>
                <a:effectLst/>
                <a:latin typeface="Plus Jakarta Sans"/>
              </a:rPr>
              <a:t>(18) Are there any significant trends or patterns in the rankings of universities from different countries?</a:t>
            </a:r>
            <a:endParaRPr lang="en-IN" dirty="0"/>
          </a:p>
        </p:txBody>
      </p:sp>
      <p:pic>
        <p:nvPicPr>
          <p:cNvPr id="5" name="Content Placeholder 4">
            <a:extLst>
              <a:ext uri="{FF2B5EF4-FFF2-40B4-BE49-F238E27FC236}">
                <a16:creationId xmlns:a16="http://schemas.microsoft.com/office/drawing/2014/main" id="{926DD490-8CB3-BBF4-85C4-DDA1AB3AFB47}"/>
              </a:ext>
            </a:extLst>
          </p:cNvPr>
          <p:cNvPicPr>
            <a:picLocks noGrp="1" noChangeAspect="1"/>
          </p:cNvPicPr>
          <p:nvPr>
            <p:ph idx="1"/>
          </p:nvPr>
        </p:nvPicPr>
        <p:blipFill>
          <a:blip r:embed="rId2"/>
          <a:stretch>
            <a:fillRect/>
          </a:stretch>
        </p:blipFill>
        <p:spPr>
          <a:xfrm>
            <a:off x="154982" y="1328557"/>
            <a:ext cx="8989017" cy="5265972"/>
          </a:xfrm>
        </p:spPr>
      </p:pic>
      <p:sp>
        <p:nvSpPr>
          <p:cNvPr id="6" name="TextBox 5">
            <a:extLst>
              <a:ext uri="{FF2B5EF4-FFF2-40B4-BE49-F238E27FC236}">
                <a16:creationId xmlns:a16="http://schemas.microsoft.com/office/drawing/2014/main" id="{527FB17C-C4E1-2633-0F3A-A6850C0FDA32}"/>
              </a:ext>
            </a:extLst>
          </p:cNvPr>
          <p:cNvSpPr txBox="1"/>
          <p:nvPr/>
        </p:nvSpPr>
        <p:spPr>
          <a:xfrm>
            <a:off x="9283485" y="1328557"/>
            <a:ext cx="2908515" cy="5262979"/>
          </a:xfrm>
          <a:prstGeom prst="rect">
            <a:avLst/>
          </a:prstGeom>
          <a:noFill/>
        </p:spPr>
        <p:txBody>
          <a:bodyPr wrap="square" rtlCol="0">
            <a:spAutoFit/>
          </a:bodyPr>
          <a:lstStyle/>
          <a:p>
            <a:pPr algn="l">
              <a:buNone/>
            </a:pPr>
            <a:r>
              <a:rPr lang="en-US" sz="1600" b="0" i="0" dirty="0">
                <a:solidFill>
                  <a:srgbClr val="252423"/>
                </a:solidFill>
                <a:effectLst/>
                <a:latin typeface="Segoe UI" panose="020B0502040204020203" pitchFamily="34" charset="0"/>
              </a:rPr>
              <a:t>The United States has the highest number of universities in the dataset (9,969), followed by the United Kingdom (2,621) and Japan (1,700).</a:t>
            </a:r>
          </a:p>
          <a:p>
            <a:pPr algn="l">
              <a:buNone/>
            </a:pPr>
            <a:endParaRPr lang="en-US" sz="1600" b="0" i="0" dirty="0">
              <a:solidFill>
                <a:srgbClr val="252423"/>
              </a:solidFill>
              <a:effectLst/>
              <a:latin typeface="Segoe UI" panose="020B0502040204020203" pitchFamily="34" charset="0"/>
            </a:endParaRPr>
          </a:p>
          <a:p>
            <a:pPr algn="l">
              <a:buNone/>
            </a:pPr>
            <a:r>
              <a:rPr lang="en-US" sz="1600" b="0" i="0" dirty="0">
                <a:solidFill>
                  <a:srgbClr val="252423"/>
                </a:solidFill>
                <a:effectLst/>
                <a:latin typeface="Segoe UI" panose="020B0502040204020203" pitchFamily="34" charset="0"/>
              </a:rPr>
              <a:t>Countries like China (413.83), Brazil (439.13), India (449.51), and Iran (531.2) have higher average scores, suggesting that many of their universities are ranked lower in global standings.</a:t>
            </a:r>
          </a:p>
          <a:p>
            <a:pPr algn="l">
              <a:buNone/>
            </a:pPr>
            <a:br>
              <a:rPr lang="en-US" sz="1600" b="0" i="0" dirty="0">
                <a:solidFill>
                  <a:srgbClr val="252423"/>
                </a:solidFill>
                <a:effectLst/>
                <a:latin typeface="Segoe UI" panose="020B0502040204020203" pitchFamily="34" charset="0"/>
              </a:rPr>
            </a:br>
            <a:r>
              <a:rPr lang="en-US" sz="1600" b="0" i="0" dirty="0">
                <a:solidFill>
                  <a:srgbClr val="252423"/>
                </a:solidFill>
                <a:effectLst/>
                <a:latin typeface="Segoe UI" panose="020B0502040204020203" pitchFamily="34" charset="0"/>
              </a:rPr>
              <a:t>Countries like Iran (531.2), Romania (535.46), and Uganda (519.13) have high average scores, suggesting that their universities are less competitive globally.</a:t>
            </a:r>
          </a:p>
        </p:txBody>
      </p:sp>
    </p:spTree>
    <p:extLst>
      <p:ext uri="{BB962C8B-B14F-4D97-AF65-F5344CB8AC3E}">
        <p14:creationId xmlns:p14="http://schemas.microsoft.com/office/powerpoint/2010/main" val="71549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F0D6-CEEF-1BEC-5F95-457B468382DC}"/>
              </a:ext>
            </a:extLst>
          </p:cNvPr>
          <p:cNvSpPr>
            <a:spLocks noGrp="1"/>
          </p:cNvSpPr>
          <p:nvPr>
            <p:ph type="title"/>
          </p:nvPr>
        </p:nvSpPr>
        <p:spPr>
          <a:xfrm>
            <a:off x="434417" y="511444"/>
            <a:ext cx="10058400" cy="5238427"/>
          </a:xfrm>
        </p:spPr>
        <p:txBody>
          <a:bodyPr/>
          <a:lstStyle/>
          <a:p>
            <a:pPr algn="ctr"/>
            <a:r>
              <a:rPr lang="en-US" sz="5400" b="1" dirty="0">
                <a:latin typeface="Permanent Marker" panose="020B0604020202020204" charset="0"/>
                <a:ea typeface="Permanent Marker" panose="020B0604020202020204" charset="0"/>
              </a:rPr>
              <a:t>EDA </a:t>
            </a:r>
            <a:br>
              <a:rPr lang="en-US" sz="5400" b="1" dirty="0">
                <a:latin typeface="Permanent Marker" panose="020B0604020202020204" charset="0"/>
                <a:ea typeface="Permanent Marker" panose="020B0604020202020204" charset="0"/>
              </a:rPr>
            </a:br>
            <a:r>
              <a:rPr lang="en-US" sz="5400" b="1" dirty="0">
                <a:latin typeface="Permanent Marker" panose="020B0604020202020204" charset="0"/>
                <a:ea typeface="Permanent Marker" panose="020B0604020202020204" charset="0"/>
              </a:rPr>
              <a:t>PROBLEM STATEMENTS</a:t>
            </a:r>
            <a:endParaRPr lang="en-IN" dirty="0"/>
          </a:p>
        </p:txBody>
      </p:sp>
    </p:spTree>
    <p:extLst>
      <p:ext uri="{BB962C8B-B14F-4D97-AF65-F5344CB8AC3E}">
        <p14:creationId xmlns:p14="http://schemas.microsoft.com/office/powerpoint/2010/main" val="2174196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0049-30EE-7471-C38C-CDB45A2294DF}"/>
              </a:ext>
            </a:extLst>
          </p:cNvPr>
          <p:cNvSpPr>
            <a:spLocks noGrp="1"/>
          </p:cNvSpPr>
          <p:nvPr>
            <p:ph type="title"/>
          </p:nvPr>
        </p:nvSpPr>
        <p:spPr>
          <a:xfrm>
            <a:off x="0" y="0"/>
            <a:ext cx="11004262" cy="1022888"/>
          </a:xfrm>
        </p:spPr>
        <p:txBody>
          <a:bodyPr>
            <a:normAutofit/>
          </a:bodyPr>
          <a:lstStyle/>
          <a:p>
            <a:r>
              <a:rPr lang="en-US" sz="2200" b="1" dirty="0">
                <a:solidFill>
                  <a:srgbClr val="24292E"/>
                </a:solidFill>
                <a:latin typeface="Plus Jakarta Sans"/>
              </a:rPr>
              <a:t>(1) Is there a correlation between a country's GDP and the number of universities?</a:t>
            </a:r>
            <a:endParaRPr lang="en-IN" sz="2200" b="1" dirty="0">
              <a:solidFill>
                <a:srgbClr val="24292E"/>
              </a:solidFill>
              <a:latin typeface="Plus Jakarta Sans"/>
            </a:endParaRPr>
          </a:p>
        </p:txBody>
      </p:sp>
      <p:pic>
        <p:nvPicPr>
          <p:cNvPr id="8" name="Content Placeholder 7">
            <a:extLst>
              <a:ext uri="{FF2B5EF4-FFF2-40B4-BE49-F238E27FC236}">
                <a16:creationId xmlns:a16="http://schemas.microsoft.com/office/drawing/2014/main" id="{D864D54E-F1E0-8FA1-661C-E91222BF689D}"/>
              </a:ext>
            </a:extLst>
          </p:cNvPr>
          <p:cNvPicPr>
            <a:picLocks noGrp="1" noChangeAspect="1"/>
          </p:cNvPicPr>
          <p:nvPr>
            <p:ph idx="1"/>
          </p:nvPr>
        </p:nvPicPr>
        <p:blipFill>
          <a:blip r:embed="rId2"/>
          <a:stretch>
            <a:fillRect/>
          </a:stretch>
        </p:blipFill>
        <p:spPr>
          <a:xfrm>
            <a:off x="6557813" y="2854170"/>
            <a:ext cx="3467584" cy="3839111"/>
          </a:xfrm>
        </p:spPr>
      </p:pic>
      <p:pic>
        <p:nvPicPr>
          <p:cNvPr id="9" name="Picture 8">
            <a:extLst>
              <a:ext uri="{FF2B5EF4-FFF2-40B4-BE49-F238E27FC236}">
                <a16:creationId xmlns:a16="http://schemas.microsoft.com/office/drawing/2014/main" id="{8302ED86-9843-BD9E-4073-667CA6394CF1}"/>
              </a:ext>
            </a:extLst>
          </p:cNvPr>
          <p:cNvPicPr/>
          <p:nvPr/>
        </p:nvPicPr>
        <p:blipFill>
          <a:blip r:embed="rId3"/>
          <a:stretch>
            <a:fillRect/>
          </a:stretch>
        </p:blipFill>
        <p:spPr>
          <a:xfrm>
            <a:off x="6557813" y="1022888"/>
            <a:ext cx="3924165" cy="1697150"/>
          </a:xfrm>
          <a:prstGeom prst="rect">
            <a:avLst/>
          </a:prstGeom>
        </p:spPr>
      </p:pic>
      <p:sp>
        <p:nvSpPr>
          <p:cNvPr id="10" name="TextBox 9">
            <a:extLst>
              <a:ext uri="{FF2B5EF4-FFF2-40B4-BE49-F238E27FC236}">
                <a16:creationId xmlns:a16="http://schemas.microsoft.com/office/drawing/2014/main" id="{0523CFB5-E778-665A-D4D9-709658F5D857}"/>
              </a:ext>
            </a:extLst>
          </p:cNvPr>
          <p:cNvSpPr txBox="1"/>
          <p:nvPr/>
        </p:nvSpPr>
        <p:spPr>
          <a:xfrm>
            <a:off x="250003" y="1317356"/>
            <a:ext cx="6057807" cy="4918013"/>
          </a:xfrm>
          <a:prstGeom prst="rect">
            <a:avLst/>
          </a:prstGeom>
          <a:noFill/>
        </p:spPr>
        <p:txBody>
          <a:bodyPr wrap="square" rtlCol="0">
            <a:spAutoFit/>
          </a:bodyPr>
          <a:lstStyle/>
          <a:p>
            <a:pPr>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Pearson correlation coefficient between GDP and the number of universities is </a:t>
            </a:r>
            <a:r>
              <a:rPr lang="en-IN" sz="1800" b="1" dirty="0">
                <a:effectLst/>
                <a:latin typeface="Calibri" panose="020F0502020204030204" pitchFamily="34" charset="0"/>
                <a:ea typeface="Calibri" panose="020F0502020204030204" pitchFamily="34" charset="0"/>
                <a:cs typeface="Calibri" panose="020F0502020204030204" pitchFamily="34" charset="0"/>
              </a:rPr>
              <a:t>0.954</a:t>
            </a:r>
            <a:r>
              <a:rPr lang="en-IN" sz="1800" dirty="0">
                <a:effectLst/>
                <a:latin typeface="Calibri" panose="020F0502020204030204" pitchFamily="34" charset="0"/>
                <a:ea typeface="Calibri" panose="020F0502020204030204" pitchFamily="34" charset="0"/>
                <a:cs typeface="Calibri" panose="020F0502020204030204" pitchFamily="34" charset="0"/>
              </a:rPr>
              <a:t>, indicating a very strong positive correlation.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Higher GDP, More Universities:</a:t>
            </a:r>
            <a:r>
              <a:rPr lang="en-IN" sz="1800" dirty="0">
                <a:effectLst/>
                <a:latin typeface="Calibri" panose="020F0502020204030204" pitchFamily="34" charset="0"/>
                <a:ea typeface="Calibri" panose="020F0502020204030204" pitchFamily="34" charset="0"/>
                <a:cs typeface="Calibri" panose="020F0502020204030204" pitchFamily="34" charset="0"/>
              </a:rPr>
              <a:t> Countries with higher GDP tend to have a larger number of universities. This makes sense as wealthier nations invest more in education and research institutions.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Education as an Economic Driver:</a:t>
            </a:r>
            <a:r>
              <a:rPr lang="en-IN" sz="1800" dirty="0">
                <a:effectLst/>
                <a:latin typeface="Calibri" panose="020F0502020204030204" pitchFamily="34" charset="0"/>
                <a:ea typeface="Calibri" panose="020F0502020204030204" pitchFamily="34" charset="0"/>
                <a:cs typeface="Calibri" panose="020F0502020204030204" pitchFamily="34" charset="0"/>
              </a:rPr>
              <a:t> The strong correlation suggests that a country's economic strength supports a robust higher education sector.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Outliers Exist:</a:t>
            </a:r>
            <a:r>
              <a:rPr lang="en-IN" sz="1800" dirty="0">
                <a:effectLst/>
                <a:latin typeface="Calibri" panose="020F0502020204030204" pitchFamily="34" charset="0"/>
                <a:ea typeface="Calibri" panose="020F0502020204030204" pitchFamily="34" charset="0"/>
                <a:cs typeface="Calibri" panose="020F0502020204030204" pitchFamily="34" charset="0"/>
              </a:rPr>
              <a:t> Some countries (like the U.S. and China) have significantly more universities compared to others with similar GDP levels, indicating differences in education policies and priorities.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5800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7320-CCCF-E9DB-DC02-6246E8201FEF}"/>
              </a:ext>
            </a:extLst>
          </p:cNvPr>
          <p:cNvSpPr>
            <a:spLocks noGrp="1"/>
          </p:cNvSpPr>
          <p:nvPr>
            <p:ph type="title"/>
          </p:nvPr>
        </p:nvSpPr>
        <p:spPr>
          <a:xfrm>
            <a:off x="108488" y="81366"/>
            <a:ext cx="10911272" cy="106550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(2) How has the number of universities changed over the years in each country?</a:t>
            </a:r>
            <a:endParaRPr lang="en-IN" sz="2000" b="1" dirty="0">
              <a:solidFill>
                <a:schemeClr val="tx1"/>
              </a:solidFill>
              <a:latin typeface="Segoe UI" panose="020B0502040204020203" pitchFamily="34" charset="0"/>
              <a:cs typeface="Segoe UI" panose="020B0502040204020203" pitchFamily="34" charset="0"/>
            </a:endParaRPr>
          </a:p>
        </p:txBody>
      </p:sp>
      <p:sp>
        <p:nvSpPr>
          <p:cNvPr id="6" name="Content Placeholder 5">
            <a:extLst>
              <a:ext uri="{FF2B5EF4-FFF2-40B4-BE49-F238E27FC236}">
                <a16:creationId xmlns:a16="http://schemas.microsoft.com/office/drawing/2014/main" id="{787168B9-1FAE-8CA5-1DEC-627096BAEF01}"/>
              </a:ext>
            </a:extLst>
          </p:cNvPr>
          <p:cNvSpPr>
            <a:spLocks noGrp="1"/>
          </p:cNvSpPr>
          <p:nvPr>
            <p:ph idx="1"/>
          </p:nvPr>
        </p:nvSpPr>
        <p:spPr>
          <a:xfrm>
            <a:off x="108488" y="1270861"/>
            <a:ext cx="6400800" cy="4324027"/>
          </a:xfrm>
        </p:spPr>
        <p:txBody>
          <a:bodyPr>
            <a:normAutofit fontScale="85000" lnSpcReduction="10000"/>
          </a:bodyPr>
          <a:lstStyle/>
          <a:p>
            <a:pPr fontAlgn="base">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total number of ranked universities increased steadily from </a:t>
            </a:r>
            <a:r>
              <a:rPr lang="en-IN" sz="1800" b="1" dirty="0">
                <a:effectLst/>
                <a:latin typeface="Calibri" panose="020F0502020204030204" pitchFamily="34" charset="0"/>
                <a:ea typeface="Calibri" panose="020F0502020204030204" pitchFamily="34" charset="0"/>
                <a:cs typeface="Calibri" panose="020F0502020204030204" pitchFamily="34" charset="0"/>
              </a:rPr>
              <a:t>185 in 2011 to 199 in 2015</a:t>
            </a:r>
            <a:r>
              <a:rPr lang="en-IN" sz="1800" dirty="0">
                <a:effectLst/>
                <a:latin typeface="Calibri" panose="020F0502020204030204" pitchFamily="34" charset="0"/>
                <a:ea typeface="Calibri" panose="020F0502020204030204" pitchFamily="34" charset="0"/>
                <a:cs typeface="Calibri" panose="020F0502020204030204" pitchFamily="34" charset="0"/>
              </a:rPr>
              <a:t>, indicating growth in higher education institutions meeting ranking criteria. However, in </a:t>
            </a:r>
            <a:r>
              <a:rPr lang="en-IN" sz="1800" b="1" dirty="0">
                <a:effectLst/>
                <a:latin typeface="Calibri" panose="020F0502020204030204" pitchFamily="34" charset="0"/>
                <a:ea typeface="Calibri" panose="020F0502020204030204" pitchFamily="34" charset="0"/>
                <a:cs typeface="Calibri" panose="020F0502020204030204" pitchFamily="34" charset="0"/>
              </a:rPr>
              <a:t>2016, the number dropped significantly to 110</a:t>
            </a:r>
            <a:r>
              <a:rPr lang="en-IN" sz="1800" dirty="0">
                <a:effectLst/>
                <a:latin typeface="Calibri" panose="020F0502020204030204" pitchFamily="34" charset="0"/>
                <a:ea typeface="Calibri" panose="020F0502020204030204" pitchFamily="34" charset="0"/>
                <a:cs typeface="Calibri" panose="020F0502020204030204" pitchFamily="34" charset="0"/>
              </a:rPr>
              <a:t>, suggesting a possible change in ranking methodology.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United States:</a:t>
            </a:r>
            <a:r>
              <a:rPr lang="en-IN" sz="1800" dirty="0">
                <a:effectLst/>
                <a:latin typeface="Calibri" panose="020F0502020204030204" pitchFamily="34" charset="0"/>
                <a:ea typeface="Times New Roman" panose="02020603050405020304" pitchFamily="18" charset="0"/>
                <a:cs typeface="Calibri" panose="020F0502020204030204" pitchFamily="34" charset="0"/>
              </a:rPr>
              <a:t> Dominates the rankings with a total of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404 universities</a:t>
            </a:r>
            <a:r>
              <a:rPr lang="en-IN" sz="1800" dirty="0">
                <a:effectLst/>
                <a:latin typeface="Calibri" panose="020F0502020204030204" pitchFamily="34" charset="0"/>
                <a:ea typeface="Times New Roman" panose="02020603050405020304" pitchFamily="18" charset="0"/>
                <a:cs typeface="Calibri" panose="020F0502020204030204" pitchFamily="34" charset="0"/>
              </a:rPr>
              <a:t> over the years, with its highest count in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2015 (77)</a:t>
            </a:r>
            <a:r>
              <a:rPr lang="en-IN" sz="1800" dirty="0">
                <a:effectLst/>
                <a:latin typeface="Calibri" panose="020F0502020204030204" pitchFamily="34" charset="0"/>
                <a:ea typeface="Times New Roman" panose="02020603050405020304" pitchFamily="18" charset="0"/>
                <a:cs typeface="Calibri" panose="020F0502020204030204" pitchFamily="34" charset="0"/>
              </a:rPr>
              <a:t> before a sharp decline to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36 in 2016</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United Kingdom:</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second-highest contributor, maintaining a steady presence (~27-30 universities per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b="1" dirty="0">
                <a:effectLst/>
                <a:latin typeface="Calibri" panose="020F0502020204030204" pitchFamily="34" charset="0"/>
                <a:ea typeface="Times New Roman" panose="02020603050405020304" pitchFamily="18" charset="0"/>
                <a:cs typeface="Calibri" panose="020F0502020204030204" pitchFamily="34" charset="0"/>
              </a:rPr>
              <a:t>Germany, Netherlands, Canada, and Australia:</a:t>
            </a:r>
            <a:r>
              <a:rPr lang="en-IN" dirty="0">
                <a:effectLst/>
                <a:latin typeface="Calibri" panose="020F0502020204030204" pitchFamily="34" charset="0"/>
                <a:ea typeface="Times New Roman" panose="02020603050405020304" pitchFamily="18" charset="0"/>
                <a:cs typeface="Calibri" panose="020F0502020204030204" pitchFamily="34" charset="0"/>
              </a:rPr>
              <a:t> These countries consistently rank within the </a:t>
            </a:r>
            <a:r>
              <a:rPr lang="en-IN" b="1" dirty="0">
                <a:effectLst/>
                <a:latin typeface="Calibri" panose="020F0502020204030204" pitchFamily="34" charset="0"/>
                <a:ea typeface="Times New Roman" panose="02020603050405020304" pitchFamily="18" charset="0"/>
                <a:cs typeface="Calibri" panose="020F0502020204030204" pitchFamily="34" charset="0"/>
              </a:rPr>
              <a:t>top 10</a:t>
            </a:r>
            <a:r>
              <a:rPr lang="en-IN" dirty="0">
                <a:effectLst/>
                <a:latin typeface="Calibri" panose="020F0502020204030204" pitchFamily="34" charset="0"/>
                <a:ea typeface="Times New Roman" panose="02020603050405020304" pitchFamily="18" charset="0"/>
                <a:cs typeface="Calibri" panose="020F0502020204030204" pitchFamily="34" charset="0"/>
              </a:rPr>
              <a:t>, showing stable higher education systems.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D621383-696C-1E44-C92C-20E614B3E77A}"/>
              </a:ext>
            </a:extLst>
          </p:cNvPr>
          <p:cNvPicPr>
            <a:picLocks noChangeAspect="1"/>
          </p:cNvPicPr>
          <p:nvPr/>
        </p:nvPicPr>
        <p:blipFill>
          <a:blip r:embed="rId2"/>
          <a:stretch>
            <a:fillRect/>
          </a:stretch>
        </p:blipFill>
        <p:spPr>
          <a:xfrm>
            <a:off x="6757263" y="1224342"/>
            <a:ext cx="4541002" cy="1952787"/>
          </a:xfrm>
          <a:prstGeom prst="rect">
            <a:avLst/>
          </a:prstGeom>
        </p:spPr>
      </p:pic>
      <p:pic>
        <p:nvPicPr>
          <p:cNvPr id="10" name="Picture 9">
            <a:extLst>
              <a:ext uri="{FF2B5EF4-FFF2-40B4-BE49-F238E27FC236}">
                <a16:creationId xmlns:a16="http://schemas.microsoft.com/office/drawing/2014/main" id="{8A86A878-418E-045F-57A7-2C590746C1FB}"/>
              </a:ext>
            </a:extLst>
          </p:cNvPr>
          <p:cNvPicPr>
            <a:picLocks noChangeAspect="1"/>
          </p:cNvPicPr>
          <p:nvPr/>
        </p:nvPicPr>
        <p:blipFill>
          <a:blip r:embed="rId3"/>
          <a:stretch>
            <a:fillRect/>
          </a:stretch>
        </p:blipFill>
        <p:spPr>
          <a:xfrm>
            <a:off x="6096000" y="3680872"/>
            <a:ext cx="4935615" cy="2483627"/>
          </a:xfrm>
          <a:prstGeom prst="rect">
            <a:avLst/>
          </a:prstGeom>
        </p:spPr>
      </p:pic>
    </p:spTree>
    <p:extLst>
      <p:ext uri="{BB962C8B-B14F-4D97-AF65-F5344CB8AC3E}">
        <p14:creationId xmlns:p14="http://schemas.microsoft.com/office/powerpoint/2010/main" val="153333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1146-D2D6-5DCC-193E-F236EA3C4515}"/>
              </a:ext>
            </a:extLst>
          </p:cNvPr>
          <p:cNvSpPr>
            <a:spLocks noGrp="1"/>
          </p:cNvSpPr>
          <p:nvPr>
            <p:ph type="title"/>
          </p:nvPr>
        </p:nvSpPr>
        <p:spPr>
          <a:xfrm>
            <a:off x="185980" y="65868"/>
            <a:ext cx="10942268" cy="1609344"/>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(3) Is there a relationship between a country's population and the number of universities?</a:t>
            </a:r>
            <a:endParaRPr lang="en-IN" sz="2000" dirty="0"/>
          </a:p>
        </p:txBody>
      </p:sp>
      <p:pic>
        <p:nvPicPr>
          <p:cNvPr id="6" name="Content Placeholder 5">
            <a:extLst>
              <a:ext uri="{FF2B5EF4-FFF2-40B4-BE49-F238E27FC236}">
                <a16:creationId xmlns:a16="http://schemas.microsoft.com/office/drawing/2014/main" id="{3644F1F7-6D60-F240-D145-6B703700D7A0}"/>
              </a:ext>
            </a:extLst>
          </p:cNvPr>
          <p:cNvPicPr>
            <a:picLocks noGrp="1" noChangeAspect="1"/>
          </p:cNvPicPr>
          <p:nvPr>
            <p:ph idx="1"/>
          </p:nvPr>
        </p:nvPicPr>
        <p:blipFill>
          <a:blip r:embed="rId2"/>
          <a:stretch>
            <a:fillRect/>
          </a:stretch>
        </p:blipFill>
        <p:spPr>
          <a:xfrm>
            <a:off x="307547" y="1237022"/>
            <a:ext cx="5788453" cy="3381847"/>
          </a:xfrm>
        </p:spPr>
      </p:pic>
      <p:pic>
        <p:nvPicPr>
          <p:cNvPr id="4" name="Picture 3">
            <a:extLst>
              <a:ext uri="{FF2B5EF4-FFF2-40B4-BE49-F238E27FC236}">
                <a16:creationId xmlns:a16="http://schemas.microsoft.com/office/drawing/2014/main" id="{02DD581D-C1BC-B763-2E45-758E2CDD7EA0}"/>
              </a:ext>
            </a:extLst>
          </p:cNvPr>
          <p:cNvPicPr>
            <a:picLocks noChangeAspect="1"/>
          </p:cNvPicPr>
          <p:nvPr/>
        </p:nvPicPr>
        <p:blipFill>
          <a:blip r:embed="rId3"/>
          <a:stretch>
            <a:fillRect/>
          </a:stretch>
        </p:blipFill>
        <p:spPr>
          <a:xfrm>
            <a:off x="6553200" y="1237022"/>
            <a:ext cx="4224047" cy="3185386"/>
          </a:xfrm>
          <a:prstGeom prst="rect">
            <a:avLst/>
          </a:prstGeom>
          <a:effectLst>
            <a:outerShdw blurRad="50800" dist="38100" dir="18900000" algn="bl" rotWithShape="0">
              <a:prstClr val="black">
                <a:alpha val="40000"/>
              </a:prstClr>
            </a:outerShdw>
          </a:effectLst>
        </p:spPr>
      </p:pic>
      <p:sp>
        <p:nvSpPr>
          <p:cNvPr id="7" name="TextBox 6">
            <a:extLst>
              <a:ext uri="{FF2B5EF4-FFF2-40B4-BE49-F238E27FC236}">
                <a16:creationId xmlns:a16="http://schemas.microsoft.com/office/drawing/2014/main" id="{0FD9EA82-E106-F55D-A835-9D0808473290}"/>
              </a:ext>
            </a:extLst>
          </p:cNvPr>
          <p:cNvSpPr txBox="1"/>
          <p:nvPr/>
        </p:nvSpPr>
        <p:spPr>
          <a:xfrm>
            <a:off x="185980" y="4632911"/>
            <a:ext cx="10764413" cy="2314223"/>
          </a:xfrm>
          <a:prstGeom prst="rect">
            <a:avLst/>
          </a:prstGeom>
          <a:noFill/>
        </p:spPr>
        <p:txBody>
          <a:bodyPr wrap="square" rtlCol="0">
            <a:spAutoFit/>
          </a:bodyPr>
          <a:lstStyle/>
          <a:p>
            <a:pPr>
              <a:lnSpc>
                <a:spcPct val="115000"/>
              </a:lnSpc>
              <a:spcAft>
                <a:spcPts val="1000"/>
              </a:spcAft>
              <a:buNone/>
            </a:pPr>
            <a:r>
              <a:rPr lang="en-IN" sz="1600" dirty="0">
                <a:effectLst/>
                <a:latin typeface="Calibri" panose="020F0502020204030204" pitchFamily="34" charset="0"/>
                <a:ea typeface="Times New Roman" panose="02020603050405020304" pitchFamily="18" charset="0"/>
                <a:cs typeface="Calibri" panose="020F0502020204030204" pitchFamily="34" charset="0"/>
              </a:rPr>
              <a:t>There is a weak positive correlation; countries with larger populations tend to have more universities, but it's not a strict linear relationship.</a:t>
            </a:r>
          </a:p>
          <a:p>
            <a:pPr>
              <a:lnSpc>
                <a:spcPct val="115000"/>
              </a:lnSpc>
              <a:spcAft>
                <a:spcPts val="1000"/>
              </a:spcAft>
              <a:buNone/>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United States</a:t>
            </a:r>
            <a:r>
              <a:rPr lang="en-IN" sz="1600" dirty="0">
                <a:effectLst/>
                <a:latin typeface="Calibri" panose="020F0502020204030204" pitchFamily="34" charset="0"/>
                <a:ea typeface="Times New Roman" panose="02020603050405020304" pitchFamily="18" charset="0"/>
                <a:cs typeface="Calibri" panose="020F0502020204030204" pitchFamily="34" charset="0"/>
              </a:rPr>
              <a:t> has a very high number of universities relative to its population.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China</a:t>
            </a:r>
            <a:r>
              <a:rPr lang="en-IN" sz="1600" dirty="0">
                <a:effectLst/>
                <a:latin typeface="Calibri" panose="020F0502020204030204" pitchFamily="34" charset="0"/>
                <a:ea typeface="Times New Roman" panose="02020603050405020304" pitchFamily="18" charset="0"/>
                <a:cs typeface="Calibri" panose="020F0502020204030204" pitchFamily="34" charset="0"/>
              </a:rPr>
              <a:t> and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India</a:t>
            </a:r>
            <a:r>
              <a:rPr lang="en-IN" sz="1600" dirty="0">
                <a:effectLst/>
                <a:latin typeface="Calibri" panose="020F0502020204030204" pitchFamily="34" charset="0"/>
                <a:ea typeface="Times New Roman" panose="02020603050405020304" pitchFamily="18" charset="0"/>
                <a:cs typeface="Calibri" panose="020F0502020204030204" pitchFamily="34" charset="0"/>
              </a:rPr>
              <a:t>, despite their huge populations, have fewer universities compared to the 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Small Populations:</a:t>
            </a:r>
            <a:r>
              <a:rPr lang="en-IN" sz="1600" dirty="0">
                <a:effectLst/>
                <a:latin typeface="Calibri" panose="020F0502020204030204" pitchFamily="34" charset="0"/>
                <a:ea typeface="Times New Roman" panose="02020603050405020304" pitchFamily="18" charset="0"/>
                <a:cs typeface="Calibri" panose="020F0502020204030204" pitchFamily="34" charset="0"/>
              </a:rPr>
              <a:t> Many small-population countries cluster at the bottom left with only a handful of Universities.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Europe &amp; Developed Nations:</a:t>
            </a:r>
            <a:r>
              <a:rPr lang="en-IN" sz="1600" dirty="0">
                <a:effectLst/>
                <a:latin typeface="Calibri" panose="020F0502020204030204" pitchFamily="34" charset="0"/>
                <a:ea typeface="Times New Roman" panose="02020603050405020304" pitchFamily="18" charset="0"/>
                <a:cs typeface="Calibri" panose="020F0502020204030204" pitchFamily="34" charset="0"/>
              </a:rPr>
              <a:t> Some countries with moderate populations (e.g.,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Germany, UK, France</a:t>
            </a:r>
            <a:r>
              <a:rPr lang="en-IN" sz="1600" dirty="0">
                <a:effectLst/>
                <a:latin typeface="Calibri" panose="020F0502020204030204" pitchFamily="34" charset="0"/>
                <a:ea typeface="Times New Roman" panose="02020603050405020304" pitchFamily="18" charset="0"/>
                <a:cs typeface="Calibri" panose="020F0502020204030204" pitchFamily="34" charset="0"/>
              </a:rPr>
              <a:t>) have a disproportionately high number of universities.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5528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8A95-2A68-B40D-21E6-482FF80280E3}"/>
              </a:ext>
            </a:extLst>
          </p:cNvPr>
          <p:cNvSpPr>
            <a:spLocks noGrp="1"/>
          </p:cNvSpPr>
          <p:nvPr>
            <p:ph type="title"/>
          </p:nvPr>
        </p:nvSpPr>
        <p:spPr>
          <a:xfrm>
            <a:off x="209550" y="484632"/>
            <a:ext cx="10918698"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(4) Are there any common criteria used by different ranking systems?</a:t>
            </a:r>
            <a:endParaRPr lang="en-IN" sz="2000" dirty="0"/>
          </a:p>
        </p:txBody>
      </p:sp>
      <p:pic>
        <p:nvPicPr>
          <p:cNvPr id="4" name="Content Placeholder 3">
            <a:extLst>
              <a:ext uri="{FF2B5EF4-FFF2-40B4-BE49-F238E27FC236}">
                <a16:creationId xmlns:a16="http://schemas.microsoft.com/office/drawing/2014/main" id="{53184027-0D2E-A15F-A9BB-C2A630A72009}"/>
              </a:ext>
            </a:extLst>
          </p:cNvPr>
          <p:cNvPicPr>
            <a:picLocks noGrp="1" noChangeAspect="1"/>
          </p:cNvPicPr>
          <p:nvPr>
            <p:ph idx="1"/>
          </p:nvPr>
        </p:nvPicPr>
        <p:blipFill>
          <a:blip r:embed="rId2"/>
          <a:stretch>
            <a:fillRect/>
          </a:stretch>
        </p:blipFill>
        <p:spPr>
          <a:xfrm>
            <a:off x="325465" y="1523172"/>
            <a:ext cx="3827680" cy="1777967"/>
          </a:xfrm>
          <a:prstGeom prst="rect">
            <a:avLst/>
          </a:prstGeom>
          <a:effectLst>
            <a:outerShdw blurRad="50800" dist="38100" dir="18900000" algn="bl" rotWithShape="0">
              <a:prstClr val="black">
                <a:alpha val="40000"/>
              </a:prstClr>
            </a:outerShdw>
          </a:effectLst>
        </p:spPr>
      </p:pic>
      <p:sp>
        <p:nvSpPr>
          <p:cNvPr id="6" name="TextBox 5">
            <a:extLst>
              <a:ext uri="{FF2B5EF4-FFF2-40B4-BE49-F238E27FC236}">
                <a16:creationId xmlns:a16="http://schemas.microsoft.com/office/drawing/2014/main" id="{5D58DDE1-4130-615D-A9F0-9F985DB049A0}"/>
              </a:ext>
            </a:extLst>
          </p:cNvPr>
          <p:cNvSpPr txBox="1"/>
          <p:nvPr/>
        </p:nvSpPr>
        <p:spPr>
          <a:xfrm>
            <a:off x="4335652" y="1523172"/>
            <a:ext cx="6098582" cy="1707199"/>
          </a:xfrm>
          <a:prstGeom prst="rect">
            <a:avLst/>
          </a:prstGeom>
          <a:noFill/>
        </p:spPr>
        <p:txBody>
          <a:bodyPr wrap="square">
            <a:spAutoFit/>
          </a:bodyPr>
          <a:lstStyle/>
          <a:p>
            <a:pPr>
              <a:lnSpc>
                <a:spcPct val="115000"/>
              </a:lnSpc>
              <a:spcAft>
                <a:spcPts val="1000"/>
              </a:spcAft>
              <a:buNone/>
            </a:pPr>
            <a:r>
              <a:rPr lang="en-IN" sz="1700" dirty="0">
                <a:effectLst/>
                <a:latin typeface="Calibri" panose="020F0502020204030204" pitchFamily="34" charset="0"/>
                <a:ea typeface="Times New Roman" panose="02020603050405020304" pitchFamily="18" charset="0"/>
                <a:cs typeface="Calibri" panose="020F0502020204030204" pitchFamily="34" charset="0"/>
              </a:rPr>
              <a:t>Each ranking system applies distinct evaluation criteria. While some criteria seem thematically similar (e.g., Citations and Publications), they are not explicitly shared across multiple ranking system. </a:t>
            </a:r>
          </a:p>
          <a:p>
            <a:pPr>
              <a:lnSpc>
                <a:spcPct val="115000"/>
              </a:lnSpc>
              <a:spcAft>
                <a:spcPts val="1000"/>
              </a:spcAft>
              <a:buNone/>
            </a:pPr>
            <a:r>
              <a:rPr lang="en-IN" sz="1700" dirty="0">
                <a:effectLst/>
                <a:latin typeface="Calibri" panose="020F0502020204030204" pitchFamily="34" charset="0"/>
                <a:ea typeface="Times New Roman" panose="02020603050405020304" pitchFamily="18" charset="0"/>
                <a:cs typeface="Calibri" panose="020F0502020204030204" pitchFamily="34" charset="0"/>
              </a:rPr>
              <a:t>This confirms that </a:t>
            </a:r>
            <a:r>
              <a:rPr lang="en-IN" sz="1700" b="1" dirty="0">
                <a:effectLst/>
                <a:latin typeface="Calibri" panose="020F0502020204030204" pitchFamily="34" charset="0"/>
                <a:ea typeface="Times New Roman" panose="02020603050405020304" pitchFamily="18" charset="0"/>
                <a:cs typeface="Calibri" panose="020F0502020204030204" pitchFamily="34" charset="0"/>
              </a:rPr>
              <a:t>no two ranking systems use the exact same criteria</a:t>
            </a:r>
            <a:r>
              <a:rPr lang="en-IN" sz="1700" dirty="0">
                <a:effectLst/>
                <a:latin typeface="Calibri" panose="020F0502020204030204" pitchFamily="34" charset="0"/>
                <a:ea typeface="Times New Roman" panose="02020603050405020304" pitchFamily="18" charset="0"/>
                <a:cs typeface="Calibri" panose="020F0502020204030204" pitchFamily="34" charset="0"/>
              </a:rPr>
              <a:t>, making each system unique in its ranking approach.</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A3A32D2-310C-7A22-795F-8A101F184713}"/>
              </a:ext>
            </a:extLst>
          </p:cNvPr>
          <p:cNvPicPr>
            <a:picLocks noChangeAspect="1"/>
          </p:cNvPicPr>
          <p:nvPr/>
        </p:nvPicPr>
        <p:blipFill>
          <a:blip r:embed="rId3"/>
          <a:stretch>
            <a:fillRect/>
          </a:stretch>
        </p:blipFill>
        <p:spPr>
          <a:xfrm>
            <a:off x="553698" y="3429000"/>
            <a:ext cx="9880536" cy="3429000"/>
          </a:xfrm>
          <a:prstGeom prst="rect">
            <a:avLst/>
          </a:prstGeom>
        </p:spPr>
      </p:pic>
    </p:spTree>
    <p:extLst>
      <p:ext uri="{BB962C8B-B14F-4D97-AF65-F5344CB8AC3E}">
        <p14:creationId xmlns:p14="http://schemas.microsoft.com/office/powerpoint/2010/main" val="427266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FC518-A33F-850D-3A31-557C7722496F}"/>
              </a:ext>
            </a:extLst>
          </p:cNvPr>
          <p:cNvSpPr>
            <a:spLocks noGrp="1"/>
          </p:cNvSpPr>
          <p:nvPr>
            <p:ph idx="1"/>
          </p:nvPr>
        </p:nvSpPr>
        <p:spPr>
          <a:xfrm>
            <a:off x="285750" y="5357338"/>
            <a:ext cx="10706100" cy="1005008"/>
          </a:xfrm>
          <a:solidFill>
            <a:schemeClr val="accent3">
              <a:lumMod val="40000"/>
              <a:lumOff val="60000"/>
            </a:schemeClr>
          </a:solidFill>
          <a:ln>
            <a:solidFill>
              <a:schemeClr val="accent3">
                <a:lumMod val="40000"/>
                <a:lumOff val="60000"/>
              </a:schemeClr>
            </a:solidFill>
          </a:ln>
          <a:effectLst>
            <a:glow rad="228600">
              <a:schemeClr val="accent3">
                <a:satMod val="175000"/>
                <a:alpha val="40000"/>
              </a:schemeClr>
            </a:glow>
          </a:effectLst>
        </p:spPr>
        <p:txBody>
          <a:bodyPr>
            <a:normAutofit/>
          </a:bodyPr>
          <a:lstStyle/>
          <a:p>
            <a:pPr marL="0" indent="0" defTabSz="457200">
              <a:spcBef>
                <a:spcPts val="0"/>
              </a:spcBef>
              <a:spcAft>
                <a:spcPts val="0"/>
              </a:spcAft>
              <a:buNone/>
            </a:pPr>
            <a:r>
              <a:rPr lang="en-US" b="1" dirty="0">
                <a:solidFill>
                  <a:srgbClr val="252423"/>
                </a:solidFill>
                <a:latin typeface="Segoe UI" panose="020B0502040204020203" pitchFamily="34" charset="0"/>
              </a:rPr>
              <a:t>GOAL :</a:t>
            </a:r>
          </a:p>
          <a:p>
            <a:pPr marL="0" indent="0" defTabSz="457200">
              <a:spcBef>
                <a:spcPts val="0"/>
              </a:spcBef>
              <a:spcAft>
                <a:spcPts val="0"/>
              </a:spcAft>
              <a:buNone/>
            </a:pPr>
            <a:r>
              <a:rPr lang="en-US" dirty="0">
                <a:solidFill>
                  <a:srgbClr val="252423"/>
                </a:solidFill>
                <a:latin typeface="Segoe UI" panose="020B0502040204020203" pitchFamily="34" charset="0"/>
              </a:rPr>
              <a:t>Provide Actionable Insights for policymakers, academic institutions, and stakeholders to inform data-driven strategies, </a:t>
            </a:r>
            <a:r>
              <a:rPr lang="en-US" sz="2000" dirty="0">
                <a:solidFill>
                  <a:srgbClr val="252423"/>
                </a:solidFill>
                <a:latin typeface="Segoe UI" panose="020B0502040204020203" pitchFamily="34" charset="0"/>
              </a:rPr>
              <a:t>improve</a:t>
            </a:r>
            <a:r>
              <a:rPr lang="en-US" dirty="0">
                <a:solidFill>
                  <a:srgbClr val="252423"/>
                </a:solidFill>
                <a:latin typeface="Segoe UI" panose="020B0502040204020203" pitchFamily="34" charset="0"/>
              </a:rPr>
              <a:t> institutional quality, and foster inclusive, globally competitive education.</a:t>
            </a:r>
          </a:p>
          <a:p>
            <a:endParaRPr lang="en-IN" dirty="0"/>
          </a:p>
        </p:txBody>
      </p:sp>
      <p:sp>
        <p:nvSpPr>
          <p:cNvPr id="6" name="TextBox 5">
            <a:extLst>
              <a:ext uri="{FF2B5EF4-FFF2-40B4-BE49-F238E27FC236}">
                <a16:creationId xmlns:a16="http://schemas.microsoft.com/office/drawing/2014/main" id="{8B443A68-92BC-8AB4-07A2-BB407014CDC1}"/>
              </a:ext>
            </a:extLst>
          </p:cNvPr>
          <p:cNvSpPr txBox="1"/>
          <p:nvPr/>
        </p:nvSpPr>
        <p:spPr>
          <a:xfrm>
            <a:off x="285750" y="177223"/>
            <a:ext cx="10706100" cy="1323439"/>
          </a:xfrm>
          <a:prstGeom prst="rect">
            <a:avLst/>
          </a:prstGeom>
          <a:solidFill>
            <a:schemeClr val="accent3">
              <a:lumMod val="40000"/>
              <a:lumOff val="60000"/>
            </a:schemeClr>
          </a:solidFill>
          <a:ln>
            <a:solidFill>
              <a:schemeClr val="accent3">
                <a:lumMod val="40000"/>
                <a:lumOff val="60000"/>
              </a:schemeClr>
            </a:solidFill>
          </a:ln>
          <a:effectLst>
            <a:glow rad="228600">
              <a:schemeClr val="accent3">
                <a:satMod val="175000"/>
                <a:alpha val="40000"/>
              </a:schemeClr>
            </a:glow>
          </a:effectLst>
        </p:spPr>
        <p:txBody>
          <a:bodyPr wrap="square" rtlCol="0">
            <a:spAutoFit/>
          </a:bodyPr>
          <a:lstStyle/>
          <a:p>
            <a:pPr marL="0" indent="0" defTabSz="457200">
              <a:buNone/>
            </a:pPr>
            <a:r>
              <a:rPr lang="en-US" sz="2000" b="1" dirty="0">
                <a:solidFill>
                  <a:srgbClr val="252423"/>
                </a:solidFill>
                <a:latin typeface="Segoe UI" panose="020B0502040204020203" pitchFamily="34" charset="0"/>
              </a:rPr>
              <a:t>OBJECTIVE</a:t>
            </a:r>
            <a:r>
              <a:rPr lang="en-US" sz="2000" dirty="0">
                <a:solidFill>
                  <a:srgbClr val="252423"/>
                </a:solidFill>
                <a:latin typeface="Segoe UI" panose="020B0502040204020203" pitchFamily="34" charset="0"/>
              </a:rPr>
              <a:t> :</a:t>
            </a:r>
          </a:p>
          <a:p>
            <a:pPr marL="0" indent="0" defTabSz="457200">
              <a:buNone/>
            </a:pPr>
            <a:r>
              <a:rPr lang="en-US" sz="2000" dirty="0">
                <a:solidFill>
                  <a:srgbClr val="252423"/>
                </a:solidFill>
                <a:latin typeface="Segoe UI" panose="020B0502040204020203" pitchFamily="34" charset="0"/>
              </a:rPr>
              <a:t>The primary objective of this project is to leverage data analytics (Power BI, SQL, and Excel) to examine and interpret the key factors that drive university success on a global scale. By exploring university rankings, demographic trends, and institutional performance.</a:t>
            </a:r>
          </a:p>
        </p:txBody>
      </p:sp>
      <p:sp>
        <p:nvSpPr>
          <p:cNvPr id="7" name="TextBox 6">
            <a:extLst>
              <a:ext uri="{FF2B5EF4-FFF2-40B4-BE49-F238E27FC236}">
                <a16:creationId xmlns:a16="http://schemas.microsoft.com/office/drawing/2014/main" id="{3FDB4E37-A601-1C39-325B-73C8DEFEFAF0}"/>
              </a:ext>
            </a:extLst>
          </p:cNvPr>
          <p:cNvSpPr txBox="1"/>
          <p:nvPr/>
        </p:nvSpPr>
        <p:spPr>
          <a:xfrm>
            <a:off x="285750" y="1843950"/>
            <a:ext cx="10706100" cy="3170099"/>
          </a:xfrm>
          <a:prstGeom prst="rect">
            <a:avLst/>
          </a:prstGeom>
          <a:solidFill>
            <a:schemeClr val="accent3">
              <a:lumMod val="40000"/>
              <a:lumOff val="60000"/>
            </a:schemeClr>
          </a:solidFill>
          <a:ln>
            <a:solidFill>
              <a:schemeClr val="accent3">
                <a:lumMod val="40000"/>
                <a:lumOff val="60000"/>
              </a:schemeClr>
            </a:solidFill>
          </a:ln>
          <a:effectLst>
            <a:glow rad="228600">
              <a:schemeClr val="accent3">
                <a:satMod val="175000"/>
                <a:alpha val="40000"/>
              </a:schemeClr>
            </a:glow>
          </a:effectLst>
        </p:spPr>
        <p:txBody>
          <a:bodyPr wrap="square" rtlCol="0">
            <a:spAutoFit/>
          </a:bodyPr>
          <a:lstStyle/>
          <a:p>
            <a:pPr marL="0" indent="0" defTabSz="457200">
              <a:buNone/>
            </a:pPr>
            <a:r>
              <a:rPr lang="en-US" sz="2000" b="1" dirty="0">
                <a:solidFill>
                  <a:srgbClr val="252423"/>
                </a:solidFill>
                <a:latin typeface="Segoe UI" panose="020B0502040204020203" pitchFamily="34" charset="0"/>
              </a:rPr>
              <a:t>ANALYSIS SCOPE :</a:t>
            </a:r>
          </a:p>
          <a:p>
            <a:pPr marL="0" indent="0" defTabSz="457200">
              <a:buNone/>
            </a:pPr>
            <a:endParaRPr lang="en-US" sz="2000" b="1" dirty="0">
              <a:solidFill>
                <a:srgbClr val="252423"/>
              </a:solidFill>
              <a:latin typeface="Segoe UI" panose="020B0502040204020203" pitchFamily="34" charset="0"/>
            </a:endParaRPr>
          </a:p>
          <a:p>
            <a:pPr marL="0" indent="0" defTabSz="457200">
              <a:buNone/>
            </a:pPr>
            <a:r>
              <a:rPr lang="en-US" sz="2000" dirty="0">
                <a:solidFill>
                  <a:srgbClr val="252423"/>
                </a:solidFill>
                <a:latin typeface="Segoe UI" panose="020B0502040204020203" pitchFamily="34" charset="0"/>
              </a:rPr>
              <a:t>Identify Patterns in how universities are distributed across different countries and ranking systems.</a:t>
            </a:r>
          </a:p>
          <a:p>
            <a:pPr marL="0" indent="0" defTabSz="457200">
              <a:buNone/>
            </a:pPr>
            <a:endParaRPr lang="en-US" sz="2000" dirty="0">
              <a:solidFill>
                <a:srgbClr val="252423"/>
              </a:solidFill>
              <a:latin typeface="Segoe UI" panose="020B0502040204020203" pitchFamily="34" charset="0"/>
            </a:endParaRPr>
          </a:p>
          <a:p>
            <a:pPr marL="0" indent="0" defTabSz="457200">
              <a:buNone/>
            </a:pPr>
            <a:r>
              <a:rPr lang="en-US" sz="2000" dirty="0">
                <a:solidFill>
                  <a:srgbClr val="252423"/>
                </a:solidFill>
                <a:latin typeface="Segoe UI" panose="020B0502040204020203" pitchFamily="34" charset="0"/>
              </a:rPr>
              <a:t>Uncover Correlations between ranking criteria, student demographics, and institutional characteristics (e.g., student-to-staff ratios, gender representation).</a:t>
            </a:r>
          </a:p>
          <a:p>
            <a:pPr marL="0" indent="0" defTabSz="457200">
              <a:buNone/>
            </a:pPr>
            <a:endParaRPr lang="en-US" sz="2000" dirty="0">
              <a:solidFill>
                <a:srgbClr val="252423"/>
              </a:solidFill>
              <a:latin typeface="Segoe UI" panose="020B0502040204020203" pitchFamily="34" charset="0"/>
            </a:endParaRPr>
          </a:p>
          <a:p>
            <a:pPr marL="0" indent="0" defTabSz="457200">
              <a:buNone/>
            </a:pPr>
            <a:r>
              <a:rPr lang="en-US" sz="2000" dirty="0">
                <a:solidFill>
                  <a:srgbClr val="252423"/>
                </a:solidFill>
                <a:latin typeface="Segoe UI" panose="020B0502040204020203" pitchFamily="34" charset="0"/>
              </a:rPr>
              <a:t>Analyze Trends in ranking performance over time, including changes in scores, criteria weights, and demographic compositions.</a:t>
            </a:r>
            <a:endParaRPr lang="en-IN" dirty="0"/>
          </a:p>
        </p:txBody>
      </p:sp>
    </p:spTree>
    <p:extLst>
      <p:ext uri="{BB962C8B-B14F-4D97-AF65-F5344CB8AC3E}">
        <p14:creationId xmlns:p14="http://schemas.microsoft.com/office/powerpoint/2010/main" val="2921432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CF0CF-0F23-1130-6E65-95381DA03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A0B786-A0CA-5C28-3D70-AAA708BACE24}"/>
              </a:ext>
            </a:extLst>
          </p:cNvPr>
          <p:cNvSpPr>
            <a:spLocks noGrp="1"/>
          </p:cNvSpPr>
          <p:nvPr>
            <p:ph type="title"/>
          </p:nvPr>
        </p:nvSpPr>
        <p:spPr>
          <a:xfrm>
            <a:off x="209550" y="484632"/>
            <a:ext cx="10918698"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(5) What is the trend in university rankings over the years according to each system?</a:t>
            </a:r>
            <a:endParaRPr lang="en-IN" sz="2000" dirty="0"/>
          </a:p>
        </p:txBody>
      </p:sp>
      <p:sp>
        <p:nvSpPr>
          <p:cNvPr id="8" name="Content Placeholder 7">
            <a:extLst>
              <a:ext uri="{FF2B5EF4-FFF2-40B4-BE49-F238E27FC236}">
                <a16:creationId xmlns:a16="http://schemas.microsoft.com/office/drawing/2014/main" id="{028B871C-D845-769D-1A79-445DA38C317D}"/>
              </a:ext>
            </a:extLst>
          </p:cNvPr>
          <p:cNvSpPr>
            <a:spLocks noGrp="1"/>
          </p:cNvSpPr>
          <p:nvPr>
            <p:ph idx="1"/>
          </p:nvPr>
        </p:nvSpPr>
        <p:spPr>
          <a:xfrm>
            <a:off x="5114439" y="1363851"/>
            <a:ext cx="5749873" cy="1863671"/>
          </a:xfrm>
        </p:spPr>
        <p:txBody>
          <a:bodyPr>
            <a:normAutofit/>
          </a:bodyPr>
          <a:lstStyle/>
          <a:p>
            <a:pPr>
              <a:lnSpc>
                <a:spcPct val="100000"/>
              </a:lnSpc>
              <a:spcBef>
                <a:spcPts val="0"/>
              </a:spcBef>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CWUR expanded significantly from 2012 to 2015 but has missing data in 2016.</a:t>
            </a:r>
          </a:p>
          <a:p>
            <a:pPr>
              <a:lnSpc>
                <a:spcPct val="100000"/>
              </a:lnSpc>
              <a:spcBef>
                <a:spcPts val="0"/>
              </a:spcBef>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Shanghai Ranking remained consistent with slight variations.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Ranking saw an increase until 2015 but dropped in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BC05547-8482-2871-92BE-2714994B50A2}"/>
              </a:ext>
            </a:extLst>
          </p:cNvPr>
          <p:cNvPicPr>
            <a:picLocks noChangeAspect="1"/>
          </p:cNvPicPr>
          <p:nvPr/>
        </p:nvPicPr>
        <p:blipFill>
          <a:blip r:embed="rId2"/>
          <a:stretch>
            <a:fillRect/>
          </a:stretch>
        </p:blipFill>
        <p:spPr>
          <a:xfrm>
            <a:off x="209550" y="1363851"/>
            <a:ext cx="4904889" cy="5300420"/>
          </a:xfrm>
          <a:prstGeom prst="rect">
            <a:avLst/>
          </a:prstGeom>
        </p:spPr>
      </p:pic>
      <p:pic>
        <p:nvPicPr>
          <p:cNvPr id="9" name="Picture 8">
            <a:extLst>
              <a:ext uri="{FF2B5EF4-FFF2-40B4-BE49-F238E27FC236}">
                <a16:creationId xmlns:a16="http://schemas.microsoft.com/office/drawing/2014/main" id="{93147538-FA07-4F8D-AA20-7B550516F527}"/>
              </a:ext>
            </a:extLst>
          </p:cNvPr>
          <p:cNvPicPr>
            <a:picLocks noChangeAspect="1"/>
          </p:cNvPicPr>
          <p:nvPr/>
        </p:nvPicPr>
        <p:blipFill>
          <a:blip r:embed="rId3"/>
          <a:stretch>
            <a:fillRect/>
          </a:stretch>
        </p:blipFill>
        <p:spPr>
          <a:xfrm>
            <a:off x="5114439" y="3429000"/>
            <a:ext cx="5749873" cy="3235271"/>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63135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82B8A-D9E8-A572-F536-854A35D5C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D841D-5C5F-E686-75EF-09C3939C2611}"/>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(6) How does the choice of ranking system affect a university's international student enrollment?</a:t>
            </a:r>
            <a:endParaRPr lang="en-IN" sz="2000" dirty="0"/>
          </a:p>
        </p:txBody>
      </p:sp>
      <p:pic>
        <p:nvPicPr>
          <p:cNvPr id="12" name="Content Placeholder 11">
            <a:extLst>
              <a:ext uri="{FF2B5EF4-FFF2-40B4-BE49-F238E27FC236}">
                <a16:creationId xmlns:a16="http://schemas.microsoft.com/office/drawing/2014/main" id="{882EF6A7-12B3-8CAC-B81D-60501507A71A}"/>
              </a:ext>
            </a:extLst>
          </p:cNvPr>
          <p:cNvPicPr>
            <a:picLocks noGrp="1" noChangeAspect="1"/>
          </p:cNvPicPr>
          <p:nvPr>
            <p:ph idx="1"/>
          </p:nvPr>
        </p:nvPicPr>
        <p:blipFill>
          <a:blip r:embed="rId2"/>
          <a:stretch>
            <a:fillRect/>
          </a:stretch>
        </p:blipFill>
        <p:spPr>
          <a:xfrm>
            <a:off x="202760" y="1155682"/>
            <a:ext cx="6306430" cy="3462813"/>
          </a:xfrm>
        </p:spPr>
      </p:pic>
      <p:pic>
        <p:nvPicPr>
          <p:cNvPr id="13" name="Picture 12">
            <a:extLst>
              <a:ext uri="{FF2B5EF4-FFF2-40B4-BE49-F238E27FC236}">
                <a16:creationId xmlns:a16="http://schemas.microsoft.com/office/drawing/2014/main" id="{DE67D309-BBBE-696A-89DA-CFAB5E5B9010}"/>
              </a:ext>
            </a:extLst>
          </p:cNvPr>
          <p:cNvPicPr>
            <a:picLocks noChangeAspect="1"/>
          </p:cNvPicPr>
          <p:nvPr/>
        </p:nvPicPr>
        <p:blipFill>
          <a:blip r:embed="rId3"/>
          <a:stretch>
            <a:fillRect/>
          </a:stretch>
        </p:blipFill>
        <p:spPr>
          <a:xfrm>
            <a:off x="6711950" y="868527"/>
            <a:ext cx="4385135" cy="3574679"/>
          </a:xfrm>
          <a:prstGeom prst="rect">
            <a:avLst/>
          </a:prstGeom>
          <a:effectLst>
            <a:outerShdw blurRad="50800" dist="38100" dir="18900000" algn="bl" rotWithShape="0">
              <a:prstClr val="black">
                <a:alpha val="40000"/>
              </a:prstClr>
            </a:outerShdw>
          </a:effectLst>
        </p:spPr>
      </p:pic>
      <p:sp>
        <p:nvSpPr>
          <p:cNvPr id="14" name="TextBox 13">
            <a:extLst>
              <a:ext uri="{FF2B5EF4-FFF2-40B4-BE49-F238E27FC236}">
                <a16:creationId xmlns:a16="http://schemas.microsoft.com/office/drawing/2014/main" id="{C092C734-23AF-3CA7-C027-C35D9B4FA0EB}"/>
              </a:ext>
            </a:extLst>
          </p:cNvPr>
          <p:cNvSpPr txBox="1"/>
          <p:nvPr/>
        </p:nvSpPr>
        <p:spPr>
          <a:xfrm>
            <a:off x="202760" y="4618494"/>
            <a:ext cx="11118382" cy="1934953"/>
          </a:xfrm>
          <a:prstGeom prst="rect">
            <a:avLst/>
          </a:prstGeom>
          <a:noFill/>
        </p:spPr>
        <p:txBody>
          <a:bodyPr wrap="square" rtlCol="0">
            <a:spAutoFit/>
          </a:bodyPr>
          <a:lstStyle/>
          <a:p>
            <a:pPr>
              <a:lnSpc>
                <a:spcPct val="115000"/>
              </a:lnSpc>
              <a:buNone/>
            </a:pPr>
            <a:r>
              <a:rPr lang="en-IN" sz="1500" b="1" dirty="0">
                <a:effectLst/>
                <a:latin typeface="Calibri" panose="020F0502020204030204" pitchFamily="34" charset="0"/>
                <a:ea typeface="Calibri" panose="020F0502020204030204" pitchFamily="34" charset="0"/>
                <a:cs typeface="Calibri" panose="020F0502020204030204" pitchFamily="34" charset="0"/>
              </a:rPr>
              <a:t>Times Higher Education (THE) Ranking</a:t>
            </a:r>
            <a:r>
              <a:rPr lang="en-IN" sz="1500" b="0" dirty="0">
                <a:effectLst/>
                <a:latin typeface="Calibri" panose="020F0502020204030204" pitchFamily="34" charset="0"/>
                <a:ea typeface="Calibri" panose="020F0502020204030204" pitchFamily="34" charset="0"/>
                <a:cs typeface="Times New Roman" panose="02020603050405020304" pitchFamily="18" charset="0"/>
              </a:rPr>
              <a:t>: Highest values overall, making it the most influential among the three. Drop in 2016 might indicate a change in methodology, which could have influenced student choices. 53% of the international student enrolled with the universities that follows ‘THE Ranking' . In 2011, 72% international students enrolled. It was 54% in 2012 &amp; 2013. And 40% in 2014&amp;2015. </a:t>
            </a:r>
          </a:p>
          <a:p>
            <a:pPr>
              <a:lnSpc>
                <a:spcPct val="115000"/>
              </a:lnSpc>
              <a:buNone/>
            </a:pPr>
            <a:r>
              <a:rPr lang="en-IN" sz="1500" b="1" dirty="0">
                <a:effectLst/>
                <a:latin typeface="Calibri" panose="020F0502020204030204" pitchFamily="34" charset="0"/>
                <a:ea typeface="Calibri" panose="020F0502020204030204" pitchFamily="34" charset="0"/>
                <a:cs typeface="Calibri" panose="020F0502020204030204" pitchFamily="34" charset="0"/>
              </a:rPr>
              <a:t>Centre for World University Rankings (CWUR)</a:t>
            </a:r>
            <a:r>
              <a:rPr lang="en-IN" sz="1500" dirty="0">
                <a:effectLst/>
                <a:latin typeface="Calibri" panose="020F0502020204030204" pitchFamily="34" charset="0"/>
                <a:ea typeface="Calibri" panose="020F0502020204030204" pitchFamily="34" charset="0"/>
                <a:cs typeface="Calibri" panose="020F0502020204030204" pitchFamily="34" charset="0"/>
              </a:rPr>
              <a:t> : Shows a </a:t>
            </a:r>
            <a:r>
              <a:rPr lang="en-IN" sz="1500" b="1" dirty="0">
                <a:effectLst/>
                <a:latin typeface="Calibri" panose="020F0502020204030204" pitchFamily="34" charset="0"/>
                <a:ea typeface="Calibri" panose="020F0502020204030204" pitchFamily="34" charset="0"/>
                <a:cs typeface="Calibri" panose="020F0502020204030204" pitchFamily="34" charset="0"/>
              </a:rPr>
              <a:t>huge jump in values from 2013 to 2014</a:t>
            </a:r>
            <a:r>
              <a:rPr lang="en-IN" sz="1500" dirty="0">
                <a:effectLst/>
                <a:latin typeface="Calibri" panose="020F0502020204030204" pitchFamily="34" charset="0"/>
                <a:ea typeface="Calibri" panose="020F0502020204030204" pitchFamily="34" charset="0"/>
                <a:cs typeface="Calibri" panose="020F0502020204030204" pitchFamily="34" charset="0"/>
              </a:rPr>
              <a:t>. </a:t>
            </a:r>
            <a:r>
              <a:rPr lang="en-IN" sz="1500" b="0" dirty="0">
                <a:effectLst/>
                <a:latin typeface="Calibri" panose="020F0502020204030204" pitchFamily="34" charset="0"/>
                <a:ea typeface="Calibri" panose="020F0502020204030204" pitchFamily="34" charset="0"/>
                <a:cs typeface="Calibri" panose="020F0502020204030204" pitchFamily="34" charset="0"/>
              </a:rPr>
              <a:t>30% international students enrolled with universities that follows CWUR.(25% in 2012 &amp;2013 and 44% in 2014 &amp;2015).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pPr>
            <a:r>
              <a:rPr lang="en-IN" sz="1500" b="1" dirty="0">
                <a:effectLst/>
                <a:latin typeface="Calibri" panose="020F0502020204030204" pitchFamily="34" charset="0"/>
                <a:ea typeface="Calibri" panose="020F0502020204030204" pitchFamily="34" charset="0"/>
                <a:cs typeface="Calibri" panose="020F0502020204030204" pitchFamily="34" charset="0"/>
              </a:rPr>
              <a:t>Shanghai Ranking (ARWU) </a:t>
            </a:r>
            <a:r>
              <a:rPr lang="en-IN" sz="1500" dirty="0">
                <a:effectLst/>
                <a:latin typeface="Calibri" panose="020F0502020204030204" pitchFamily="34" charset="0"/>
                <a:ea typeface="Calibri" panose="020F0502020204030204" pitchFamily="34" charset="0"/>
                <a:cs typeface="Calibri" panose="020F0502020204030204" pitchFamily="34" charset="0"/>
              </a:rPr>
              <a:t>: </a:t>
            </a:r>
            <a:r>
              <a:rPr lang="en-IN" sz="1500" b="1" dirty="0">
                <a:effectLst/>
                <a:latin typeface="Calibri" panose="020F0502020204030204" pitchFamily="34" charset="0"/>
                <a:ea typeface="Calibri" panose="020F0502020204030204" pitchFamily="34" charset="0"/>
                <a:cs typeface="Calibri" panose="020F0502020204030204" pitchFamily="34" charset="0"/>
              </a:rPr>
              <a:t>S</a:t>
            </a:r>
            <a:r>
              <a:rPr lang="en-IN" sz="1500" b="0" dirty="0">
                <a:effectLst/>
                <a:latin typeface="Calibri" panose="020F0502020204030204" pitchFamily="34" charset="0"/>
                <a:ea typeface="Calibri" panose="020F0502020204030204" pitchFamily="34" charset="0"/>
                <a:cs typeface="Calibri" panose="020F0502020204030204" pitchFamily="34" charset="0"/>
              </a:rPr>
              <a:t>table trends</a:t>
            </a:r>
            <a:r>
              <a:rPr lang="en-IN" sz="1500" b="1" dirty="0">
                <a:effectLst/>
                <a:latin typeface="Calibri" panose="020F0502020204030204" pitchFamily="34" charset="0"/>
                <a:ea typeface="Calibri" panose="020F0502020204030204" pitchFamily="34" charset="0"/>
                <a:cs typeface="Calibri" panose="020F0502020204030204" pitchFamily="34" charset="0"/>
              </a:rPr>
              <a:t> with</a:t>
            </a:r>
            <a:r>
              <a:rPr lang="en-IN" sz="1500" dirty="0">
                <a:effectLst/>
                <a:latin typeface="Calibri" panose="020F0502020204030204" pitchFamily="34" charset="0"/>
                <a:ea typeface="Calibri" panose="020F0502020204030204" pitchFamily="34" charset="0"/>
                <a:cs typeface="Calibri" panose="020F0502020204030204" pitchFamily="34" charset="0"/>
              </a:rPr>
              <a:t> minor fluctuations over the years.</a:t>
            </a:r>
            <a:r>
              <a:rPr lang="en-IN" sz="1500" b="0" dirty="0">
                <a:effectLst/>
                <a:latin typeface="Calibri" panose="020F0502020204030204" pitchFamily="34" charset="0"/>
                <a:ea typeface="Calibri" panose="020F0502020204030204" pitchFamily="34" charset="0"/>
                <a:cs typeface="Calibri" panose="020F0502020204030204" pitchFamily="34" charset="0"/>
              </a:rPr>
              <a:t>18% international students enrolled with universities that follows 'Shanghai Ranking'(In 2011, 28% students enrolled are international Students, it was 21% in 2012 &amp;2013, it was 15% in 2014 &amp;2015)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9153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D6CA2-3630-1648-307B-19D490EA9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F6FBF-E45D-13F0-3A0B-E63D96F85F38}"/>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(7) Are there any criteria that have different weights in different ranking systems?</a:t>
            </a:r>
            <a:endParaRPr lang="en-IN" sz="2000" dirty="0"/>
          </a:p>
        </p:txBody>
      </p:sp>
      <p:sp>
        <p:nvSpPr>
          <p:cNvPr id="5" name="Content Placeholder 4">
            <a:extLst>
              <a:ext uri="{FF2B5EF4-FFF2-40B4-BE49-F238E27FC236}">
                <a16:creationId xmlns:a16="http://schemas.microsoft.com/office/drawing/2014/main" id="{E0E1E24B-81E7-02C9-F081-A3F605D30329}"/>
              </a:ext>
            </a:extLst>
          </p:cNvPr>
          <p:cNvSpPr>
            <a:spLocks noGrp="1"/>
          </p:cNvSpPr>
          <p:nvPr>
            <p:ph idx="1"/>
          </p:nvPr>
        </p:nvSpPr>
        <p:spPr>
          <a:xfrm>
            <a:off x="67160" y="693238"/>
            <a:ext cx="7279037" cy="1546267"/>
          </a:xfrm>
        </p:spPr>
        <p:txBody>
          <a:bodyPr>
            <a:normAutofit/>
          </a:bodyPr>
          <a:lstStyle/>
          <a:p>
            <a:pPr fontAlgn="base">
              <a:lnSpc>
                <a:spcPct val="115000"/>
              </a:lnSpc>
              <a:spcBef>
                <a:spcPts val="0"/>
              </a:spcBef>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More than one Category don't Follows the same Ranking System. </a:t>
            </a:r>
          </a:p>
          <a:p>
            <a:pPr fontAlgn="base">
              <a:lnSpc>
                <a:spcPct val="115000"/>
              </a:lnSpc>
              <a:spcBef>
                <a:spcPts val="0"/>
              </a:spcBef>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So the criterion has No different weights in different ranking systems. </a:t>
            </a:r>
          </a:p>
          <a:p>
            <a:pPr fontAlgn="base">
              <a:lnSpc>
                <a:spcPct val="115000"/>
              </a:lnSpc>
              <a:spcBef>
                <a:spcPts val="0"/>
              </a:spcBef>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All the ranking System has the same weightage with their respective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56EBC0BE-0012-475F-A64A-58A2DB8D0C8D}"/>
              </a:ext>
            </a:extLst>
          </p:cNvPr>
          <p:cNvPicPr>
            <a:picLocks noChangeAspect="1"/>
          </p:cNvPicPr>
          <p:nvPr/>
        </p:nvPicPr>
        <p:blipFill>
          <a:blip r:embed="rId2"/>
          <a:stretch>
            <a:fillRect/>
          </a:stretch>
        </p:blipFill>
        <p:spPr>
          <a:xfrm>
            <a:off x="7346197" y="722400"/>
            <a:ext cx="3626603" cy="1620667"/>
          </a:xfrm>
          <a:prstGeom prst="rect">
            <a:avLst/>
          </a:prstGeom>
          <a:effectLst>
            <a:outerShdw blurRad="50800" dist="38100" dir="18900000" algn="bl" rotWithShape="0">
              <a:prstClr val="black">
                <a:alpha val="40000"/>
              </a:prstClr>
            </a:outerShdw>
          </a:effectLst>
        </p:spPr>
      </p:pic>
      <p:sp>
        <p:nvSpPr>
          <p:cNvPr id="6" name="TextBox 5">
            <a:extLst>
              <a:ext uri="{FF2B5EF4-FFF2-40B4-BE49-F238E27FC236}">
                <a16:creationId xmlns:a16="http://schemas.microsoft.com/office/drawing/2014/main" id="{FC9CD7E1-6A36-5F89-1B8B-30FB812028C2}"/>
              </a:ext>
            </a:extLst>
          </p:cNvPr>
          <p:cNvSpPr txBox="1"/>
          <p:nvPr/>
        </p:nvSpPr>
        <p:spPr>
          <a:xfrm>
            <a:off x="67160" y="2289806"/>
            <a:ext cx="12057680" cy="418128"/>
          </a:xfrm>
          <a:prstGeom prst="rect">
            <a:avLst/>
          </a:prstGeom>
          <a:noFill/>
        </p:spPr>
        <p:txBody>
          <a:bodyPr wrap="square" rtlCol="0">
            <a:spAutoFit/>
          </a:bodyPr>
          <a:lstStyle/>
          <a:p>
            <a:pPr fontAlgn="base">
              <a:lnSpc>
                <a:spcPct val="115000"/>
              </a:lnSpc>
              <a:spcAft>
                <a:spcPts val="1000"/>
              </a:spcAft>
            </a:pPr>
            <a:r>
              <a:rPr lang="en-IN" sz="2000" b="1" cap="all" dirty="0">
                <a:latin typeface="Segoe UI" panose="020B0502040204020203" pitchFamily="34" charset="0"/>
                <a:ea typeface="+mj-ea"/>
                <a:cs typeface="Segoe UI" panose="020B0502040204020203" pitchFamily="34" charset="0"/>
              </a:rPr>
              <a:t>(8) How</a:t>
            </a:r>
            <a:r>
              <a:rPr lang="en-IN" sz="1800" b="1" dirty="0">
                <a:effectLst>
                  <a:glow rad="63500">
                    <a:schemeClr val="accent3">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rPr>
              <a:t> </a:t>
            </a:r>
            <a:r>
              <a:rPr lang="en-IN" sz="2000" b="1" cap="all" dirty="0">
                <a:latin typeface="Segoe UI" panose="020B0502040204020203" pitchFamily="34" charset="0"/>
                <a:ea typeface="+mj-ea"/>
                <a:cs typeface="Segoe UI" panose="020B0502040204020203" pitchFamily="34" charset="0"/>
              </a:rPr>
              <a:t>have the weights of ranking criteria changed over time?</a:t>
            </a:r>
          </a:p>
        </p:txBody>
      </p:sp>
      <p:pic>
        <p:nvPicPr>
          <p:cNvPr id="8" name="Picture 7">
            <a:extLst>
              <a:ext uri="{FF2B5EF4-FFF2-40B4-BE49-F238E27FC236}">
                <a16:creationId xmlns:a16="http://schemas.microsoft.com/office/drawing/2014/main" id="{0C55FBB3-5471-C94C-D621-ADDECFCFFEB3}"/>
              </a:ext>
            </a:extLst>
          </p:cNvPr>
          <p:cNvPicPr/>
          <p:nvPr/>
        </p:nvPicPr>
        <p:blipFill>
          <a:blip r:embed="rId3"/>
          <a:stretch>
            <a:fillRect/>
          </a:stretch>
        </p:blipFill>
        <p:spPr>
          <a:xfrm>
            <a:off x="5284920" y="2727531"/>
            <a:ext cx="5600542" cy="4130469"/>
          </a:xfrm>
          <a:prstGeom prst="rect">
            <a:avLst/>
          </a:prstGeom>
        </p:spPr>
      </p:pic>
      <p:sp>
        <p:nvSpPr>
          <p:cNvPr id="9" name="TextBox 8">
            <a:extLst>
              <a:ext uri="{FF2B5EF4-FFF2-40B4-BE49-F238E27FC236}">
                <a16:creationId xmlns:a16="http://schemas.microsoft.com/office/drawing/2014/main" id="{FE0E730C-0EDE-045D-2B09-2E50C19CEDEB}"/>
              </a:ext>
            </a:extLst>
          </p:cNvPr>
          <p:cNvSpPr txBox="1"/>
          <p:nvPr/>
        </p:nvSpPr>
        <p:spPr>
          <a:xfrm>
            <a:off x="67159" y="2758234"/>
            <a:ext cx="5217761" cy="3576172"/>
          </a:xfrm>
          <a:prstGeom prst="rect">
            <a:avLst/>
          </a:prstGeom>
          <a:noFill/>
        </p:spPr>
        <p:txBody>
          <a:bodyPr wrap="square" rtlCol="0">
            <a:spAutoFit/>
          </a:bodyPr>
          <a:lstStyle/>
          <a:p>
            <a:pPr fontAlgn="base">
              <a:lnSpc>
                <a:spcPct val="115000"/>
              </a:lnSpc>
              <a:spcAft>
                <a:spcPts val="10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There are 7 Ranking criteria under </a:t>
            </a:r>
            <a:r>
              <a:rPr lang="en-IN" b="1" dirty="0">
                <a:effectLst/>
                <a:latin typeface="Calibri" panose="020F0502020204030204" pitchFamily="34" charset="0"/>
                <a:ea typeface="Calibri" panose="020F0502020204030204" pitchFamily="34" charset="0"/>
                <a:cs typeface="Times New Roman" panose="02020603050405020304" pitchFamily="18" charset="0"/>
              </a:rPr>
              <a:t>Shanghai Ranking</a:t>
            </a:r>
            <a:r>
              <a:rPr lang="en-IN" b="0" dirty="0">
                <a:effectLst/>
                <a:latin typeface="Calibri" panose="020F0502020204030204" pitchFamily="34" charset="0"/>
                <a:ea typeface="Calibri" panose="020F0502020204030204" pitchFamily="34" charset="0"/>
                <a:cs typeface="Times New Roman" panose="02020603050405020304" pitchFamily="18" charset="0"/>
              </a:rPr>
              <a:t>. All the 7 criteria have been followed by an average of 71 universities from 2005 till 2015 consistently. There are 6 Ranking criteria under </a:t>
            </a:r>
            <a:r>
              <a:rPr lang="en-IN" b="1" dirty="0">
                <a:effectLst/>
                <a:latin typeface="Calibri" panose="020F0502020204030204" pitchFamily="34" charset="0"/>
                <a:ea typeface="Calibri" panose="020F0502020204030204" pitchFamily="34" charset="0"/>
                <a:cs typeface="Times New Roman" panose="02020603050405020304" pitchFamily="18" charset="0"/>
              </a:rPr>
              <a:t>THEW University</a:t>
            </a:r>
            <a:r>
              <a:rPr lang="en-IN" b="0" dirty="0">
                <a:effectLst/>
                <a:latin typeface="Calibri" panose="020F0502020204030204" pitchFamily="34" charset="0"/>
                <a:ea typeface="Calibri" panose="020F0502020204030204" pitchFamily="34" charset="0"/>
                <a:cs typeface="Times New Roman" panose="02020603050405020304" pitchFamily="18" charset="0"/>
              </a:rPr>
              <a:t>. All 6 criteria have been followed by an average of 180 universities from 2011 to 2016.</a:t>
            </a:r>
            <a:r>
              <a:rPr lang="en-IN" b="0" dirty="0">
                <a:effectLst/>
                <a:latin typeface="Calibri" panose="020F0502020204030204" pitchFamily="34" charset="0"/>
                <a:ea typeface="Calibri" panose="020F0502020204030204" pitchFamily="34" charset="0"/>
              </a:rPr>
              <a:t> There are 8 Ranking criteria under </a:t>
            </a:r>
            <a:r>
              <a:rPr lang="en-IN" b="1" dirty="0">
                <a:effectLst/>
                <a:latin typeface="Calibri" panose="020F0502020204030204" pitchFamily="34" charset="0"/>
                <a:ea typeface="Calibri" panose="020F0502020204030204" pitchFamily="34" charset="0"/>
              </a:rPr>
              <a:t>Centre for World University </a:t>
            </a:r>
            <a:r>
              <a:rPr lang="en-IN" b="0" dirty="0">
                <a:effectLst/>
                <a:latin typeface="Calibri" panose="020F0502020204030204" pitchFamily="34" charset="0"/>
                <a:ea typeface="Calibri" panose="020F0502020204030204" pitchFamily="34" charset="0"/>
              </a:rPr>
              <a:t>Rankings and 100 universities have followed each ranking criteria from 2012 to 2013. There is a sudden spike &amp; 1000 universities have followed each ranking criteria in 2014 &amp; 2015.</a:t>
            </a:r>
            <a:endParaRPr lang="en-IN" dirty="0"/>
          </a:p>
        </p:txBody>
      </p:sp>
    </p:spTree>
    <p:extLst>
      <p:ext uri="{BB962C8B-B14F-4D97-AF65-F5344CB8AC3E}">
        <p14:creationId xmlns:p14="http://schemas.microsoft.com/office/powerpoint/2010/main" val="56260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1EFFC-D2F8-769B-4B2F-159226C2C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A2FD1-E194-D817-67F8-F43CF981AC64}"/>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(9) Is there a relationship between a university's score and the student-staff ratio?</a:t>
            </a:r>
            <a:endParaRPr lang="en-IN" sz="2000" dirty="0"/>
          </a:p>
        </p:txBody>
      </p:sp>
      <p:sp>
        <p:nvSpPr>
          <p:cNvPr id="7" name="Content Placeholder 6">
            <a:extLst>
              <a:ext uri="{FF2B5EF4-FFF2-40B4-BE49-F238E27FC236}">
                <a16:creationId xmlns:a16="http://schemas.microsoft.com/office/drawing/2014/main" id="{CACD4E08-8C3E-DE2F-F876-7CF8AC9652AD}"/>
              </a:ext>
            </a:extLst>
          </p:cNvPr>
          <p:cNvSpPr>
            <a:spLocks noGrp="1"/>
          </p:cNvSpPr>
          <p:nvPr>
            <p:ph idx="1"/>
          </p:nvPr>
        </p:nvSpPr>
        <p:spPr>
          <a:xfrm>
            <a:off x="186444" y="912540"/>
            <a:ext cx="7004770" cy="3364992"/>
          </a:xfrm>
        </p:spPr>
        <p:txBody>
          <a:bodyPr>
            <a:normAutofit fontScale="92500" lnSpcReduction="10000"/>
          </a:bodyPr>
          <a:lstStyle/>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This indicates a very weak positive correlation, meaning that as the student-staff ratio increases, the ranking score slightly increases, but the relationship is not strong.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The weak correlation suggests that student-staff ratio alone does not significantly impact ranking score. Other factors likely play a more substantial role.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Diverse University Models: Some universities may have a high student-staff ratio but still maintain high ranking scores due to other quality metrics like research output, funding, or reputation. Co-relation coefficient is 0.063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E86F6A9B-CEB0-C9E8-3047-4C845C155207}"/>
              </a:ext>
            </a:extLst>
          </p:cNvPr>
          <p:cNvPicPr>
            <a:picLocks noChangeAspect="1"/>
          </p:cNvPicPr>
          <p:nvPr/>
        </p:nvPicPr>
        <p:blipFill>
          <a:blip r:embed="rId2"/>
          <a:stretch>
            <a:fillRect/>
          </a:stretch>
        </p:blipFill>
        <p:spPr>
          <a:xfrm>
            <a:off x="591372" y="4277532"/>
            <a:ext cx="3556543" cy="2365590"/>
          </a:xfrm>
          <a:prstGeom prst="rect">
            <a:avLst/>
          </a:prstGeom>
        </p:spPr>
      </p:pic>
      <p:pic>
        <p:nvPicPr>
          <p:cNvPr id="12" name="Picture 11">
            <a:extLst>
              <a:ext uri="{FF2B5EF4-FFF2-40B4-BE49-F238E27FC236}">
                <a16:creationId xmlns:a16="http://schemas.microsoft.com/office/drawing/2014/main" id="{58051194-22A1-BF39-FA99-DC0F226A80A5}"/>
              </a:ext>
            </a:extLst>
          </p:cNvPr>
          <p:cNvPicPr>
            <a:picLocks noChangeAspect="1"/>
          </p:cNvPicPr>
          <p:nvPr/>
        </p:nvPicPr>
        <p:blipFill>
          <a:blip r:embed="rId3"/>
          <a:stretch>
            <a:fillRect/>
          </a:stretch>
        </p:blipFill>
        <p:spPr>
          <a:xfrm>
            <a:off x="7191214" y="858069"/>
            <a:ext cx="3883186" cy="5785053"/>
          </a:xfrm>
          <a:prstGeom prst="rect">
            <a:avLst/>
          </a:prstGeom>
        </p:spPr>
      </p:pic>
    </p:spTree>
    <p:extLst>
      <p:ext uri="{BB962C8B-B14F-4D97-AF65-F5344CB8AC3E}">
        <p14:creationId xmlns:p14="http://schemas.microsoft.com/office/powerpoint/2010/main" val="285233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50252-53AD-C52A-33F8-D12226A34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91B0D-166B-1F0E-B9DA-CC8C0ED4A318}"/>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(10) How does the number of female students differ among universities?</a:t>
            </a:r>
            <a:endParaRPr lang="en-IN" sz="2000" dirty="0"/>
          </a:p>
        </p:txBody>
      </p:sp>
      <p:pic>
        <p:nvPicPr>
          <p:cNvPr id="3" name="Content Placeholder 2">
            <a:extLst>
              <a:ext uri="{FF2B5EF4-FFF2-40B4-BE49-F238E27FC236}">
                <a16:creationId xmlns:a16="http://schemas.microsoft.com/office/drawing/2014/main" id="{269C6B08-33DC-7A44-1E20-4278A4DA9F3C}"/>
              </a:ext>
            </a:extLst>
          </p:cNvPr>
          <p:cNvPicPr>
            <a:picLocks noGrp="1" noChangeAspect="1"/>
          </p:cNvPicPr>
          <p:nvPr>
            <p:ph idx="1"/>
          </p:nvPr>
        </p:nvPicPr>
        <p:blipFill>
          <a:blip r:embed="rId2"/>
          <a:stretch>
            <a:fillRect/>
          </a:stretch>
        </p:blipFill>
        <p:spPr>
          <a:xfrm>
            <a:off x="650929" y="1034798"/>
            <a:ext cx="3589664" cy="1596792"/>
          </a:xfrm>
          <a:prstGeom prst="rect">
            <a:avLst/>
          </a:prstGeom>
        </p:spPr>
      </p:pic>
      <p:sp>
        <p:nvSpPr>
          <p:cNvPr id="4" name="TextBox 3">
            <a:extLst>
              <a:ext uri="{FF2B5EF4-FFF2-40B4-BE49-F238E27FC236}">
                <a16:creationId xmlns:a16="http://schemas.microsoft.com/office/drawing/2014/main" id="{4C77F50C-49A3-C0FC-6241-FCCD1608DF71}"/>
              </a:ext>
            </a:extLst>
          </p:cNvPr>
          <p:cNvSpPr txBox="1"/>
          <p:nvPr/>
        </p:nvSpPr>
        <p:spPr>
          <a:xfrm>
            <a:off x="134320" y="2973149"/>
            <a:ext cx="5454039" cy="2878480"/>
          </a:xfrm>
          <a:prstGeom prst="rect">
            <a:avLst/>
          </a:prstGeom>
          <a:noFill/>
        </p:spPr>
        <p:txBody>
          <a:bodyPr wrap="square" rtlCol="0">
            <a:spAutoFit/>
          </a:bodyPr>
          <a:lstStyle/>
          <a:p>
            <a:pPr fontAlgn="base">
              <a:lnSpc>
                <a:spcPct val="115000"/>
              </a:lnSpc>
              <a:spcAft>
                <a:spcPts val="10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University of Helsinki</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from Finland (67%) &amp;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University of Vienna</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from Austria(65%) has higher female enrolment than male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Followed by (3 univ.) Spain, (5 univ. )Belgium, (1 univ.) </a:t>
            </a:r>
            <a:r>
              <a:rPr lang="en-IN" dirty="0" err="1">
                <a:latin typeface="Calibri" panose="020F0502020204030204" pitchFamily="34" charset="0"/>
                <a:ea typeface="Calibri" panose="020F0502020204030204" pitchFamily="34" charset="0"/>
                <a:cs typeface="Times New Roman" panose="02020603050405020304" pitchFamily="18" charset="0"/>
              </a:rPr>
              <a:t>N</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ewsland</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(28 univ.) UK has 50% of their students to be Female.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pPr>
            <a:r>
              <a:rPr lang="en-IN" sz="1800" b="0" dirty="0">
                <a:effectLst/>
                <a:latin typeface="Calibri" panose="020F0502020204030204" pitchFamily="34" charset="0"/>
                <a:ea typeface="Calibri" panose="020F0502020204030204" pitchFamily="34" charset="0"/>
                <a:cs typeface="Times New Roman" panose="02020603050405020304" pitchFamily="18" charset="0"/>
              </a:rPr>
              <a:t>However, universities from Japan,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s.Korea</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Norway has very less female enrolment lower than (30%).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8BEEAB5-6059-6B17-8E82-72387666C540}"/>
              </a:ext>
            </a:extLst>
          </p:cNvPr>
          <p:cNvPicPr>
            <a:picLocks noChangeAspect="1"/>
          </p:cNvPicPr>
          <p:nvPr/>
        </p:nvPicPr>
        <p:blipFill>
          <a:blip r:embed="rId3"/>
          <a:stretch>
            <a:fillRect/>
          </a:stretch>
        </p:blipFill>
        <p:spPr>
          <a:xfrm>
            <a:off x="5456767" y="693239"/>
            <a:ext cx="5454039" cy="5738559"/>
          </a:xfrm>
          <a:prstGeom prst="rect">
            <a:avLst/>
          </a:prstGeom>
        </p:spPr>
      </p:pic>
    </p:spTree>
    <p:extLst>
      <p:ext uri="{BB962C8B-B14F-4D97-AF65-F5344CB8AC3E}">
        <p14:creationId xmlns:p14="http://schemas.microsoft.com/office/powerpoint/2010/main" val="193177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7E953-76E5-95B2-0013-1838B430E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3D7942-1ABE-D2E4-C88B-4C00111A7AE7}"/>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(11) What is the distribution of universities across different countries?</a:t>
            </a:r>
            <a:endParaRPr lang="en-IN" sz="2000" dirty="0"/>
          </a:p>
        </p:txBody>
      </p:sp>
      <p:sp>
        <p:nvSpPr>
          <p:cNvPr id="7" name="Content Placeholder 6">
            <a:extLst>
              <a:ext uri="{FF2B5EF4-FFF2-40B4-BE49-F238E27FC236}">
                <a16:creationId xmlns:a16="http://schemas.microsoft.com/office/drawing/2014/main" id="{AE8189F7-A269-17AE-75AB-EDD5B25DFFE5}"/>
              </a:ext>
            </a:extLst>
          </p:cNvPr>
          <p:cNvSpPr>
            <a:spLocks noGrp="1"/>
          </p:cNvSpPr>
          <p:nvPr>
            <p:ph idx="1"/>
          </p:nvPr>
        </p:nvSpPr>
        <p:spPr>
          <a:xfrm>
            <a:off x="4526819" y="778705"/>
            <a:ext cx="6823352" cy="2428951"/>
          </a:xfrm>
        </p:spPr>
        <p:txBody>
          <a:bodyPr>
            <a:noAutofit/>
          </a:bodyPr>
          <a:lstStyle/>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The United States has the highest number of ranked universities (273)(22%).China (96 universities) follows as the second-highest. The United Kingdom (89), Japan (81), and several European countries (Germany - 68, France - 68, Italy - 54, Spain - 43, Netherlands - 14, Sweden - 12, etc.) also have substantial representation. Countries like India (22 universities), Brazil (27), South Korea (37), and Canada (37) indicate strong academic investments.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8" name="Picture 7">
            <a:extLst>
              <a:ext uri="{FF2B5EF4-FFF2-40B4-BE49-F238E27FC236}">
                <a16:creationId xmlns:a16="http://schemas.microsoft.com/office/drawing/2014/main" id="{A906045F-48FF-6FEF-3C80-2CD386785494}"/>
              </a:ext>
            </a:extLst>
          </p:cNvPr>
          <p:cNvPicPr>
            <a:picLocks noChangeAspect="1"/>
          </p:cNvPicPr>
          <p:nvPr/>
        </p:nvPicPr>
        <p:blipFill>
          <a:blip r:embed="rId2"/>
          <a:stretch>
            <a:fillRect/>
          </a:stretch>
        </p:blipFill>
        <p:spPr>
          <a:xfrm>
            <a:off x="302056" y="817537"/>
            <a:ext cx="4224763" cy="1801678"/>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13764371-CF62-8C4D-9263-37D99D3E98EA}"/>
              </a:ext>
            </a:extLst>
          </p:cNvPr>
          <p:cNvPicPr/>
          <p:nvPr/>
        </p:nvPicPr>
        <p:blipFill>
          <a:blip r:embed="rId3"/>
          <a:stretch>
            <a:fillRect/>
          </a:stretch>
        </p:blipFill>
        <p:spPr>
          <a:xfrm>
            <a:off x="280456" y="3428999"/>
            <a:ext cx="9931671" cy="3270005"/>
          </a:xfrm>
          <a:prstGeom prst="rect">
            <a:avLst/>
          </a:prstGeom>
        </p:spPr>
      </p:pic>
    </p:spTree>
    <p:extLst>
      <p:ext uri="{BB962C8B-B14F-4D97-AF65-F5344CB8AC3E}">
        <p14:creationId xmlns:p14="http://schemas.microsoft.com/office/powerpoint/2010/main" val="1479286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B99BF-FD52-05FF-66BC-4F4F3536A4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D0534-37A3-B0A5-D386-86916A8110AA}"/>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(12) How has the ranking of universities changed over the years?</a:t>
            </a:r>
            <a:endParaRPr lang="en-IN" sz="2000" dirty="0"/>
          </a:p>
        </p:txBody>
      </p:sp>
      <p:pic>
        <p:nvPicPr>
          <p:cNvPr id="5" name="Content Placeholder 4">
            <a:extLst>
              <a:ext uri="{FF2B5EF4-FFF2-40B4-BE49-F238E27FC236}">
                <a16:creationId xmlns:a16="http://schemas.microsoft.com/office/drawing/2014/main" id="{C0C12C5A-68BB-6CC1-FA97-6609103EC537}"/>
              </a:ext>
            </a:extLst>
          </p:cNvPr>
          <p:cNvPicPr>
            <a:picLocks noGrp="1"/>
          </p:cNvPicPr>
          <p:nvPr>
            <p:ph idx="1"/>
          </p:nvPr>
        </p:nvPicPr>
        <p:blipFill>
          <a:blip r:embed="rId2"/>
          <a:stretch>
            <a:fillRect/>
          </a:stretch>
        </p:blipFill>
        <p:spPr>
          <a:xfrm>
            <a:off x="134320" y="811372"/>
            <a:ext cx="10681039" cy="1990131"/>
          </a:xfrm>
          <a:prstGeom prst="rect">
            <a:avLst/>
          </a:prstGeom>
        </p:spPr>
      </p:pic>
      <p:pic>
        <p:nvPicPr>
          <p:cNvPr id="6" name="Picture 5">
            <a:extLst>
              <a:ext uri="{FF2B5EF4-FFF2-40B4-BE49-F238E27FC236}">
                <a16:creationId xmlns:a16="http://schemas.microsoft.com/office/drawing/2014/main" id="{F3952E46-76E6-7EC4-0BD4-BB59A7B5FC59}"/>
              </a:ext>
            </a:extLst>
          </p:cNvPr>
          <p:cNvPicPr/>
          <p:nvPr/>
        </p:nvPicPr>
        <p:blipFill>
          <a:blip r:embed="rId3"/>
          <a:stretch>
            <a:fillRect/>
          </a:stretch>
        </p:blipFill>
        <p:spPr>
          <a:xfrm>
            <a:off x="278211" y="3177153"/>
            <a:ext cx="3596365" cy="3425125"/>
          </a:xfrm>
          <a:prstGeom prst="rect">
            <a:avLst/>
          </a:prstGeom>
          <a:effectLst>
            <a:outerShdw blurRad="50800" dist="38100" dir="18900000" algn="bl" rotWithShape="0">
              <a:prstClr val="black">
                <a:alpha val="40000"/>
              </a:prstClr>
            </a:outerShdw>
          </a:effectLst>
        </p:spPr>
      </p:pic>
      <p:sp>
        <p:nvSpPr>
          <p:cNvPr id="10" name="TextBox 9">
            <a:extLst>
              <a:ext uri="{FF2B5EF4-FFF2-40B4-BE49-F238E27FC236}">
                <a16:creationId xmlns:a16="http://schemas.microsoft.com/office/drawing/2014/main" id="{34E0CA21-403C-5E3D-B269-1007F1D5C134}"/>
              </a:ext>
            </a:extLst>
          </p:cNvPr>
          <p:cNvSpPr txBox="1"/>
          <p:nvPr/>
        </p:nvSpPr>
        <p:spPr>
          <a:xfrm>
            <a:off x="3874576" y="2919636"/>
            <a:ext cx="7153103" cy="3325269"/>
          </a:xfrm>
          <a:prstGeom prst="rect">
            <a:avLst/>
          </a:prstGeom>
          <a:noFill/>
        </p:spPr>
        <p:txBody>
          <a:bodyPr wrap="square" rtlCol="0">
            <a:spAutoFit/>
          </a:bodyPr>
          <a:lstStyle/>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From 2005 to 2010 there was only 1 ranking system(Shanghai Ranking) been followed by 80 Universities  from 15 countries.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Times Higher Education World University Ranking was followed by  245 universities from 30 countries as of 2011 till 2016.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Centre for World University Rankings was followed by 1024 universities from 59 countries as of 2012 till 2015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From 2012, All the 3 ranking system has been diversely followed in 1064 universities from 59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countries.Since</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2005 till 2016, there are 1065 universities across 59 countries following a ranking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546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D0074-82D3-D51E-85C1-F056ADF54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71F824-F41C-97DB-0A84-E6393C0244BB}"/>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(13) What is the trend in the percentage of female students over time?</a:t>
            </a:r>
            <a:endParaRPr lang="en-IN" sz="2000" dirty="0"/>
          </a:p>
        </p:txBody>
      </p:sp>
      <p:sp>
        <p:nvSpPr>
          <p:cNvPr id="10" name="TextBox 9">
            <a:extLst>
              <a:ext uri="{FF2B5EF4-FFF2-40B4-BE49-F238E27FC236}">
                <a16:creationId xmlns:a16="http://schemas.microsoft.com/office/drawing/2014/main" id="{41600882-18C6-76BF-FDD8-5C83B86BD1E1}"/>
              </a:ext>
            </a:extLst>
          </p:cNvPr>
          <p:cNvSpPr txBox="1"/>
          <p:nvPr/>
        </p:nvSpPr>
        <p:spPr>
          <a:xfrm>
            <a:off x="201478" y="3806771"/>
            <a:ext cx="10197885" cy="1476045"/>
          </a:xfrm>
          <a:prstGeom prst="rect">
            <a:avLst/>
          </a:prstGeom>
          <a:noFill/>
        </p:spPr>
        <p:txBody>
          <a:bodyPr wrap="square" rtlCol="0">
            <a:spAutoFit/>
          </a:bodyPr>
          <a:lstStyle/>
          <a:p>
            <a:pPr fontAlgn="base">
              <a:lnSpc>
                <a:spcPct val="115000"/>
              </a:lnSpc>
              <a:spcAft>
                <a:spcPts val="1000"/>
              </a:spcAft>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There is a small decrease from 45.83% in 2011 to 44.73% in 2014, followed by a gradual rebound to 45.25% in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pPr>
            <a:r>
              <a:rPr lang="en-IN" sz="1800" b="0" dirty="0">
                <a:effectLst/>
                <a:latin typeface="Calibri" panose="020F0502020204030204" pitchFamily="34" charset="0"/>
                <a:ea typeface="Calibri" panose="020F0502020204030204" pitchFamily="34" charset="0"/>
                <a:cs typeface="Times New Roman" panose="02020603050405020304" pitchFamily="18" charset="0"/>
              </a:rPr>
              <a:t>This fluctuation is minor (within a 1–1.5% range), suggesting no dramatic shifts in female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enrollment</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during the observed period.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5440286-CC63-8D32-120A-8F198EABC8A3}"/>
              </a:ext>
            </a:extLst>
          </p:cNvPr>
          <p:cNvPicPr>
            <a:picLocks noChangeAspect="1"/>
          </p:cNvPicPr>
          <p:nvPr/>
        </p:nvPicPr>
        <p:blipFill>
          <a:blip r:embed="rId2"/>
          <a:stretch>
            <a:fillRect/>
          </a:stretch>
        </p:blipFill>
        <p:spPr>
          <a:xfrm>
            <a:off x="487156" y="1162301"/>
            <a:ext cx="3573400" cy="2175407"/>
          </a:xfrm>
          <a:prstGeom prst="rect">
            <a:avLst/>
          </a:prstGeom>
        </p:spPr>
      </p:pic>
      <p:pic>
        <p:nvPicPr>
          <p:cNvPr id="8" name="Picture 7">
            <a:extLst>
              <a:ext uri="{FF2B5EF4-FFF2-40B4-BE49-F238E27FC236}">
                <a16:creationId xmlns:a16="http://schemas.microsoft.com/office/drawing/2014/main" id="{AFCCD54D-504B-07F0-54D3-F52C27D68D22}"/>
              </a:ext>
            </a:extLst>
          </p:cNvPr>
          <p:cNvPicPr/>
          <p:nvPr/>
        </p:nvPicPr>
        <p:blipFill>
          <a:blip r:embed="rId3"/>
          <a:stretch>
            <a:fillRect/>
          </a:stretch>
        </p:blipFill>
        <p:spPr>
          <a:xfrm>
            <a:off x="4577546" y="913920"/>
            <a:ext cx="6488387" cy="2515079"/>
          </a:xfrm>
          <a:prstGeom prst="rect">
            <a:avLst/>
          </a:prstGeom>
        </p:spPr>
      </p:pic>
    </p:spTree>
    <p:extLst>
      <p:ext uri="{BB962C8B-B14F-4D97-AF65-F5344CB8AC3E}">
        <p14:creationId xmlns:p14="http://schemas.microsoft.com/office/powerpoint/2010/main" val="368175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2F2A0-8EC7-2200-533C-B0EA39AD4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AEFF2-4F74-B79D-4C15-3DE8EA85282D}"/>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(14) How has the ranking score of universities evolved over the years?</a:t>
            </a:r>
            <a:endParaRPr lang="en-IN" sz="2000" dirty="0"/>
          </a:p>
        </p:txBody>
      </p:sp>
      <p:sp>
        <p:nvSpPr>
          <p:cNvPr id="10" name="TextBox 9">
            <a:extLst>
              <a:ext uri="{FF2B5EF4-FFF2-40B4-BE49-F238E27FC236}">
                <a16:creationId xmlns:a16="http://schemas.microsoft.com/office/drawing/2014/main" id="{12E5CFFA-DD38-92E7-D0BE-FF9A2F1C2017}"/>
              </a:ext>
            </a:extLst>
          </p:cNvPr>
          <p:cNvSpPr txBox="1"/>
          <p:nvPr/>
        </p:nvSpPr>
        <p:spPr>
          <a:xfrm>
            <a:off x="4076053" y="1149673"/>
            <a:ext cx="7012861" cy="1984902"/>
          </a:xfrm>
          <a:prstGeom prst="rect">
            <a:avLst/>
          </a:prstGeom>
          <a:noFill/>
        </p:spPr>
        <p:txBody>
          <a:bodyPr wrap="square" rtlCol="0">
            <a:spAutoFit/>
          </a:bodyPr>
          <a:lstStyle/>
          <a:p>
            <a:pPr fontAlgn="base">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CWUR</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shows a sharp increase, indicating a growing number of ranked universities or changes in its ranking methodology.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Shanghai</a:t>
            </a:r>
            <a:r>
              <a:rPr lang="en-IN" sz="1800" dirty="0">
                <a:effectLst/>
                <a:latin typeface="Calibri" panose="020F0502020204030204" pitchFamily="34" charset="0"/>
                <a:ea typeface="Calibri" panose="020F0502020204030204" pitchFamily="34" charset="0"/>
                <a:cs typeface="Times New Roman" panose="02020603050405020304" pitchFamily="18" charset="0"/>
              </a:rPr>
              <a:t> Ranking (ARWU) remains relatively stable, suggesting a consistent evaluation process.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Ranking exhibits fluctuations, possibly due to changes in criteria, methodology, or global academic performance trends.</a:t>
            </a:r>
          </a:p>
        </p:txBody>
      </p:sp>
      <p:pic>
        <p:nvPicPr>
          <p:cNvPr id="3" name="Picture 2">
            <a:extLst>
              <a:ext uri="{FF2B5EF4-FFF2-40B4-BE49-F238E27FC236}">
                <a16:creationId xmlns:a16="http://schemas.microsoft.com/office/drawing/2014/main" id="{7AC86E08-DD6C-D791-9A73-7C25B5BBC53A}"/>
              </a:ext>
            </a:extLst>
          </p:cNvPr>
          <p:cNvPicPr/>
          <p:nvPr/>
        </p:nvPicPr>
        <p:blipFill>
          <a:blip r:embed="rId2"/>
          <a:stretch>
            <a:fillRect/>
          </a:stretch>
        </p:blipFill>
        <p:spPr>
          <a:xfrm>
            <a:off x="201477" y="835051"/>
            <a:ext cx="3874576" cy="2410945"/>
          </a:xfrm>
          <a:prstGeom prst="rect">
            <a:avLst/>
          </a:prstGeom>
        </p:spPr>
      </p:pic>
      <p:pic>
        <p:nvPicPr>
          <p:cNvPr id="6" name="Picture 5">
            <a:extLst>
              <a:ext uri="{FF2B5EF4-FFF2-40B4-BE49-F238E27FC236}">
                <a16:creationId xmlns:a16="http://schemas.microsoft.com/office/drawing/2014/main" id="{88EE2D43-88B2-8DC5-515A-320E58CFB9CD}"/>
              </a:ext>
            </a:extLst>
          </p:cNvPr>
          <p:cNvPicPr>
            <a:picLocks noChangeAspect="1"/>
          </p:cNvPicPr>
          <p:nvPr/>
        </p:nvPicPr>
        <p:blipFill>
          <a:blip r:embed="rId3"/>
          <a:stretch>
            <a:fillRect/>
          </a:stretch>
        </p:blipFill>
        <p:spPr>
          <a:xfrm>
            <a:off x="201478" y="3387809"/>
            <a:ext cx="10445857" cy="3194618"/>
          </a:xfrm>
          <a:prstGeom prst="rect">
            <a:avLst/>
          </a:prstGeom>
        </p:spPr>
      </p:pic>
    </p:spTree>
    <p:extLst>
      <p:ext uri="{BB962C8B-B14F-4D97-AF65-F5344CB8AC3E}">
        <p14:creationId xmlns:p14="http://schemas.microsoft.com/office/powerpoint/2010/main" val="395035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1FEBD-8FC2-D912-2B26-0C463EF52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FD34C-EB81-E54E-A708-344B99D0A021}"/>
              </a:ext>
            </a:extLst>
          </p:cNvPr>
          <p:cNvSpPr>
            <a:spLocks noGrp="1"/>
          </p:cNvSpPr>
          <p:nvPr>
            <p:ph type="title"/>
          </p:nvPr>
        </p:nvSpPr>
        <p:spPr>
          <a:xfrm>
            <a:off x="-1" y="0"/>
            <a:ext cx="12057681" cy="693239"/>
          </a:xfrm>
        </p:spPr>
        <p:txBody>
          <a:bodyPr>
            <a:normAutofit/>
          </a:bodyPr>
          <a:lstStyle/>
          <a:p>
            <a:r>
              <a:rPr lang="en-US" sz="2000" b="1" dirty="0">
                <a:solidFill>
                  <a:schemeClr val="tx1"/>
                </a:solidFill>
                <a:latin typeface="Segoe UI" panose="020B0502040204020203" pitchFamily="34" charset="0"/>
                <a:cs typeface="Segoe UI" panose="020B0502040204020203" pitchFamily="34" charset="0"/>
              </a:rPr>
              <a:t>(15) Is there a relationship between a university's ranking score and the number of students over time?</a:t>
            </a:r>
            <a:endParaRPr lang="en-IN" sz="2000" dirty="0"/>
          </a:p>
        </p:txBody>
      </p:sp>
      <p:sp>
        <p:nvSpPr>
          <p:cNvPr id="10" name="TextBox 9">
            <a:extLst>
              <a:ext uri="{FF2B5EF4-FFF2-40B4-BE49-F238E27FC236}">
                <a16:creationId xmlns:a16="http://schemas.microsoft.com/office/drawing/2014/main" id="{EBABCA32-4BBC-D3FB-2703-D683545D3204}"/>
              </a:ext>
            </a:extLst>
          </p:cNvPr>
          <p:cNvSpPr txBox="1"/>
          <p:nvPr/>
        </p:nvSpPr>
        <p:spPr>
          <a:xfrm>
            <a:off x="3921070" y="1048073"/>
            <a:ext cx="6866980" cy="1029256"/>
          </a:xfrm>
          <a:prstGeom prst="rect">
            <a:avLst/>
          </a:prstGeom>
          <a:noFill/>
        </p:spPr>
        <p:txBody>
          <a:bodyPr wrap="square" rtlCol="0">
            <a:spAutoFit/>
          </a:bodyPr>
          <a:lstStyle/>
          <a:p>
            <a:pPr fontAlgn="base">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weak negative correlation (-0.11718) between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ranking 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number of students</a:t>
            </a:r>
            <a:r>
              <a:rPr lang="en-IN" sz="1800" dirty="0">
                <a:effectLst/>
                <a:latin typeface="Calibri" panose="020F0502020204030204" pitchFamily="34" charset="0"/>
                <a:ea typeface="Calibri" panose="020F0502020204030204" pitchFamily="34" charset="0"/>
                <a:cs typeface="Times New Roman" panose="02020603050405020304" pitchFamily="18" charset="0"/>
              </a:rPr>
              <a:t> suggests that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as the number of students increases, the ranking score slightly tends to decrease</a:t>
            </a:r>
            <a:r>
              <a:rPr lang="en-IN" sz="1800" dirty="0">
                <a:effectLst/>
                <a:latin typeface="Calibri" panose="020F0502020204030204" pitchFamily="34" charset="0"/>
                <a:ea typeface="Calibri" panose="020F0502020204030204" pitchFamily="34" charset="0"/>
                <a:cs typeface="Times New Roman" panose="02020603050405020304" pitchFamily="18" charset="0"/>
              </a:rPr>
              <a:t>—but the effect is minimal.</a:t>
            </a:r>
          </a:p>
        </p:txBody>
      </p:sp>
      <p:pic>
        <p:nvPicPr>
          <p:cNvPr id="4" name="Picture 3">
            <a:extLst>
              <a:ext uri="{FF2B5EF4-FFF2-40B4-BE49-F238E27FC236}">
                <a16:creationId xmlns:a16="http://schemas.microsoft.com/office/drawing/2014/main" id="{6B89718B-58DA-23E8-1A09-418BC123C05D}"/>
              </a:ext>
            </a:extLst>
          </p:cNvPr>
          <p:cNvPicPr>
            <a:picLocks noChangeAspect="1"/>
          </p:cNvPicPr>
          <p:nvPr/>
        </p:nvPicPr>
        <p:blipFill>
          <a:blip r:embed="rId2"/>
          <a:stretch>
            <a:fillRect/>
          </a:stretch>
        </p:blipFill>
        <p:spPr>
          <a:xfrm>
            <a:off x="480447" y="2300652"/>
            <a:ext cx="3084164" cy="2206571"/>
          </a:xfrm>
          <a:prstGeom prst="rect">
            <a:avLst/>
          </a:prstGeom>
        </p:spPr>
      </p:pic>
      <p:pic>
        <p:nvPicPr>
          <p:cNvPr id="7" name="Picture 6">
            <a:extLst>
              <a:ext uri="{FF2B5EF4-FFF2-40B4-BE49-F238E27FC236}">
                <a16:creationId xmlns:a16="http://schemas.microsoft.com/office/drawing/2014/main" id="{0E49BABF-D3F7-5665-369A-8C3740782124}"/>
              </a:ext>
            </a:extLst>
          </p:cNvPr>
          <p:cNvPicPr>
            <a:picLocks noChangeAspect="1"/>
          </p:cNvPicPr>
          <p:nvPr/>
        </p:nvPicPr>
        <p:blipFill>
          <a:blip r:embed="rId3"/>
          <a:stretch>
            <a:fillRect/>
          </a:stretch>
        </p:blipFill>
        <p:spPr>
          <a:xfrm>
            <a:off x="3786751" y="2432163"/>
            <a:ext cx="8270929" cy="4232108"/>
          </a:xfrm>
          <a:prstGeom prst="rect">
            <a:avLst/>
          </a:prstGeom>
        </p:spPr>
      </p:pic>
    </p:spTree>
    <p:extLst>
      <p:ext uri="{BB962C8B-B14F-4D97-AF65-F5344CB8AC3E}">
        <p14:creationId xmlns:p14="http://schemas.microsoft.com/office/powerpoint/2010/main" val="231215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1A50-4F6D-B05B-220F-334ABB0D6EC5}"/>
              </a:ext>
            </a:extLst>
          </p:cNvPr>
          <p:cNvSpPr>
            <a:spLocks noGrp="1"/>
          </p:cNvSpPr>
          <p:nvPr>
            <p:ph type="title"/>
          </p:nvPr>
        </p:nvSpPr>
        <p:spPr/>
        <p:txBody>
          <a:bodyPr/>
          <a:lstStyle/>
          <a:p>
            <a:r>
              <a:rPr lang="en-IN" sz="5400" b="1"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ER - DIAGRAM.</a:t>
            </a:r>
            <a:endParaRPr lang="en-IN" dirty="0"/>
          </a:p>
        </p:txBody>
      </p:sp>
      <p:pic>
        <p:nvPicPr>
          <p:cNvPr id="5" name="Content Placeholder 4">
            <a:extLst>
              <a:ext uri="{FF2B5EF4-FFF2-40B4-BE49-F238E27FC236}">
                <a16:creationId xmlns:a16="http://schemas.microsoft.com/office/drawing/2014/main" id="{0409B4B2-8AB2-E121-F2FF-66317433DDEF}"/>
              </a:ext>
            </a:extLst>
          </p:cNvPr>
          <p:cNvPicPr>
            <a:picLocks noGrp="1" noChangeAspect="1"/>
          </p:cNvPicPr>
          <p:nvPr>
            <p:ph idx="1"/>
          </p:nvPr>
        </p:nvPicPr>
        <p:blipFill>
          <a:blip r:embed="rId2"/>
          <a:stretch>
            <a:fillRect/>
          </a:stretch>
        </p:blipFill>
        <p:spPr>
          <a:xfrm>
            <a:off x="1749671" y="1828800"/>
            <a:ext cx="7619509" cy="4351338"/>
          </a:xfrm>
        </p:spPr>
      </p:pic>
    </p:spTree>
    <p:extLst>
      <p:ext uri="{BB962C8B-B14F-4D97-AF65-F5344CB8AC3E}">
        <p14:creationId xmlns:p14="http://schemas.microsoft.com/office/powerpoint/2010/main" val="413827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6356-7136-866C-1039-6D5941057F22}"/>
              </a:ext>
            </a:extLst>
          </p:cNvPr>
          <p:cNvSpPr>
            <a:spLocks noGrp="1"/>
          </p:cNvSpPr>
          <p:nvPr>
            <p:ph type="title"/>
          </p:nvPr>
        </p:nvSpPr>
        <p:spPr>
          <a:xfrm>
            <a:off x="682171" y="972457"/>
            <a:ext cx="2902857" cy="860262"/>
          </a:xfrm>
        </p:spPr>
        <p:txBody>
          <a:bodyPr>
            <a:normAutofit/>
          </a:bodyPr>
          <a:lstStyle/>
          <a:p>
            <a:r>
              <a:rPr lang="en-US" sz="3200" b="1" dirty="0">
                <a:solidFill>
                  <a:schemeClr val="tx1"/>
                </a:solidFill>
                <a:latin typeface="Segoe UI" panose="020B0502040204020203" pitchFamily="34" charset="0"/>
                <a:cs typeface="Segoe UI" panose="020B0502040204020203" pitchFamily="34" charset="0"/>
              </a:rPr>
              <a:t>CONCLUSION</a:t>
            </a:r>
            <a:endParaRPr lang="en-IN" sz="3200" b="1" dirty="0">
              <a:solidFill>
                <a:schemeClr val="tx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97AAC2C-8178-24A2-A4CC-B9492859198A}"/>
              </a:ext>
            </a:extLst>
          </p:cNvPr>
          <p:cNvSpPr>
            <a:spLocks noGrp="1"/>
          </p:cNvSpPr>
          <p:nvPr>
            <p:ph idx="1"/>
          </p:nvPr>
        </p:nvSpPr>
        <p:spPr>
          <a:xfrm>
            <a:off x="713387" y="2093976"/>
            <a:ext cx="10058400" cy="4050792"/>
          </a:xfrm>
        </p:spPr>
        <p:txBody>
          <a:bodyPr>
            <a:normAutofit/>
          </a:bodyPr>
          <a:lstStyle/>
          <a:p>
            <a:pPr marL="0" indent="0">
              <a:buNone/>
            </a:pPr>
            <a:r>
              <a:rPr lang="en-US" dirty="0">
                <a:latin typeface="Segoe UI" panose="020B0502040204020203" pitchFamily="34" charset="0"/>
                <a:cs typeface="Segoe UI" panose="020B0502040204020203" pitchFamily="34" charset="0"/>
              </a:rPr>
              <a:t>This comprehensive analysis of university rankings, demographics, and global trends has illuminated key factors shaping higher education worldwide. By leveraging Power BI, SQL, and Excel, the study uncovered uneven distributions of universities across nations, revealed how ranking criteria affect institutional scores, and explored correlations between ranking systems and student demographics. Notably, the concentration of universities in the United States underscores its pivotal role in academia, while the distinct methodologies of various ranking systems highlight the complexities of global benchmarking. Furthermore, shifts in rankings over time, connections between ranking scores and student-to-staff ratios, and trends in female and international enrollment emphasize the need for inclusive, data-driven strategies. Ultimately, these findings affirm the importance of evidence-based decision-making in guiding educational policies, investments, and initiatives, and lay a strong foundation for further exploration of the dynamic higher education landscape.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8681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5141-D790-FE83-A6F6-1F92707E6B8F}"/>
              </a:ext>
            </a:extLst>
          </p:cNvPr>
          <p:cNvSpPr>
            <a:spLocks noGrp="1"/>
          </p:cNvSpPr>
          <p:nvPr>
            <p:ph type="title"/>
          </p:nvPr>
        </p:nvSpPr>
        <p:spPr>
          <a:xfrm>
            <a:off x="1069848" y="1959429"/>
            <a:ext cx="10058400" cy="1944914"/>
          </a:xfrm>
        </p:spPr>
        <p:txBody>
          <a:bodyPr/>
          <a:lstStyle/>
          <a:p>
            <a:pPr algn="ctr"/>
            <a:r>
              <a:rPr lang="en-US" sz="5400" spc="924" dirty="0">
                <a:solidFill>
                  <a:srgbClr val="231F20"/>
                </a:solidFill>
                <a:latin typeface="Oswald Bold"/>
              </a:rPr>
              <a:t>THANKS FOR WATCHING</a:t>
            </a:r>
            <a:br>
              <a:rPr lang="en-US" sz="5400" spc="924" dirty="0">
                <a:solidFill>
                  <a:srgbClr val="231F20"/>
                </a:solidFill>
                <a:latin typeface="Oswald Bold"/>
              </a:rPr>
            </a:br>
            <a:endParaRPr lang="en-IN" dirty="0"/>
          </a:p>
        </p:txBody>
      </p:sp>
    </p:spTree>
    <p:extLst>
      <p:ext uri="{BB962C8B-B14F-4D97-AF65-F5344CB8AC3E}">
        <p14:creationId xmlns:p14="http://schemas.microsoft.com/office/powerpoint/2010/main" val="265842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D3F6-0677-60AE-F262-33F83DACB894}"/>
              </a:ext>
            </a:extLst>
          </p:cNvPr>
          <p:cNvSpPr>
            <a:spLocks noGrp="1"/>
          </p:cNvSpPr>
          <p:nvPr>
            <p:ph type="title"/>
          </p:nvPr>
        </p:nvSpPr>
        <p:spPr>
          <a:xfrm>
            <a:off x="0" y="2206171"/>
            <a:ext cx="11128248" cy="972458"/>
          </a:xfrm>
          <a:effectLst>
            <a:glow rad="228600">
              <a:schemeClr val="accent3">
                <a:satMod val="175000"/>
                <a:alpha val="40000"/>
              </a:schemeClr>
            </a:glow>
          </a:effectLst>
        </p:spPr>
        <p:txBody>
          <a:bodyPr/>
          <a:lstStyle/>
          <a:p>
            <a:pPr algn="ctr"/>
            <a:r>
              <a:rPr lang="en-US" sz="5400" b="1" dirty="0">
                <a:latin typeface="Permanent Marker" panose="020B0604020202020204" charset="0"/>
                <a:ea typeface="Permanent Marker" panose="020B0604020202020204" charset="0"/>
              </a:rPr>
              <a:t>POWER BI PROBLEM STATEMENT</a:t>
            </a:r>
            <a:endParaRPr lang="en-IN" b="1" dirty="0"/>
          </a:p>
        </p:txBody>
      </p:sp>
    </p:spTree>
    <p:extLst>
      <p:ext uri="{BB962C8B-B14F-4D97-AF65-F5344CB8AC3E}">
        <p14:creationId xmlns:p14="http://schemas.microsoft.com/office/powerpoint/2010/main" val="302212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D635-3540-18F7-6950-376E86576515}"/>
              </a:ext>
            </a:extLst>
          </p:cNvPr>
          <p:cNvSpPr>
            <a:spLocks noGrp="1"/>
          </p:cNvSpPr>
          <p:nvPr>
            <p:ph type="title"/>
          </p:nvPr>
        </p:nvSpPr>
        <p:spPr>
          <a:xfrm>
            <a:off x="139485" y="139485"/>
            <a:ext cx="11913030" cy="1146875"/>
          </a:xfrm>
        </p:spPr>
        <p:txBody>
          <a:bodyPr>
            <a:normAutofit/>
          </a:bodyPr>
          <a:lstStyle/>
          <a:p>
            <a:r>
              <a:rPr lang="en-US" sz="2000" b="1" i="0" dirty="0">
                <a:solidFill>
                  <a:srgbClr val="24292E"/>
                </a:solidFill>
                <a:effectLst/>
                <a:latin typeface="Plus Jakarta Sans"/>
              </a:rPr>
              <a:t>(1)How many universities are there in each country?</a:t>
            </a:r>
            <a:endParaRPr lang="en-IN" dirty="0"/>
          </a:p>
        </p:txBody>
      </p:sp>
      <p:pic>
        <p:nvPicPr>
          <p:cNvPr id="5" name="Content Placeholder 4">
            <a:extLst>
              <a:ext uri="{FF2B5EF4-FFF2-40B4-BE49-F238E27FC236}">
                <a16:creationId xmlns:a16="http://schemas.microsoft.com/office/drawing/2014/main" id="{88A5AAA4-C30D-4562-48F9-B27DFAE44F63}"/>
              </a:ext>
            </a:extLst>
          </p:cNvPr>
          <p:cNvPicPr>
            <a:picLocks noGrp="1" noChangeAspect="1"/>
          </p:cNvPicPr>
          <p:nvPr>
            <p:ph idx="1"/>
          </p:nvPr>
        </p:nvPicPr>
        <p:blipFill>
          <a:blip r:embed="rId2"/>
          <a:stretch>
            <a:fillRect/>
          </a:stretch>
        </p:blipFill>
        <p:spPr>
          <a:xfrm>
            <a:off x="139485" y="1286359"/>
            <a:ext cx="5346915" cy="5432155"/>
          </a:xfrm>
        </p:spPr>
      </p:pic>
      <p:sp>
        <p:nvSpPr>
          <p:cNvPr id="6" name="TextBox 5">
            <a:extLst>
              <a:ext uri="{FF2B5EF4-FFF2-40B4-BE49-F238E27FC236}">
                <a16:creationId xmlns:a16="http://schemas.microsoft.com/office/drawing/2014/main" id="{A5D02244-2A77-D4CF-45FD-9029A34770AC}"/>
              </a:ext>
            </a:extLst>
          </p:cNvPr>
          <p:cNvSpPr txBox="1"/>
          <p:nvPr/>
        </p:nvSpPr>
        <p:spPr>
          <a:xfrm>
            <a:off x="5486400" y="2665710"/>
            <a:ext cx="6449878" cy="1754326"/>
          </a:xfrm>
          <a:prstGeom prst="rect">
            <a:avLst/>
          </a:prstGeom>
          <a:noFill/>
        </p:spPr>
        <p:txBody>
          <a:bodyPr wrap="square" rtlCol="0">
            <a:spAutoFit/>
          </a:bodyPr>
          <a:lstStyle/>
          <a:p>
            <a:pPr algn="l">
              <a:buNone/>
            </a:pPr>
            <a:r>
              <a:rPr lang="en-US" b="1" i="0" dirty="0">
                <a:solidFill>
                  <a:srgbClr val="252423"/>
                </a:solidFill>
                <a:effectLst/>
                <a:latin typeface="Segoe UI" panose="020B0502040204020203" pitchFamily="34" charset="0"/>
              </a:rPr>
              <a:t>Top Countries with the Most Ranked Universities : </a:t>
            </a: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United States (273 universities) has the highest number of ranked institutions, dominating global rankings.</a:t>
            </a:r>
          </a:p>
          <a:p>
            <a:pPr algn="l">
              <a:buNone/>
            </a:pPr>
            <a:r>
              <a:rPr lang="en-US" b="0" i="0" dirty="0">
                <a:solidFill>
                  <a:srgbClr val="252423"/>
                </a:solidFill>
                <a:effectLst/>
                <a:latin typeface="Segoe UI" panose="020B0502040204020203" pitchFamily="34" charset="0"/>
              </a:rPr>
              <a:t>China (96), United Kingdom (89), and Japan (81) also have a significant presence. France (68) and Germany (68) are among the leading European countries.</a:t>
            </a:r>
          </a:p>
        </p:txBody>
      </p:sp>
    </p:spTree>
    <p:extLst>
      <p:ext uri="{BB962C8B-B14F-4D97-AF65-F5344CB8AC3E}">
        <p14:creationId xmlns:p14="http://schemas.microsoft.com/office/powerpoint/2010/main" val="363361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EBBF-8CBB-7D48-36D0-1DA23E700292}"/>
              </a:ext>
            </a:extLst>
          </p:cNvPr>
          <p:cNvSpPr>
            <a:spLocks noGrp="1"/>
          </p:cNvSpPr>
          <p:nvPr>
            <p:ph type="title"/>
          </p:nvPr>
        </p:nvSpPr>
        <p:spPr>
          <a:xfrm>
            <a:off x="0" y="484632"/>
            <a:ext cx="11128248" cy="1609344"/>
          </a:xfrm>
        </p:spPr>
        <p:txBody>
          <a:bodyPr>
            <a:normAutofit/>
          </a:bodyPr>
          <a:lstStyle/>
          <a:p>
            <a:r>
              <a:rPr lang="en-US" sz="2200" b="1" i="0" dirty="0">
                <a:solidFill>
                  <a:srgbClr val="24292E"/>
                </a:solidFill>
                <a:effectLst/>
                <a:latin typeface="Plus Jakarta Sans"/>
              </a:rPr>
              <a:t>(2) What is the distribution of international students across different countries?</a:t>
            </a:r>
            <a:br>
              <a:rPr lang="en-US" b="0" i="0" dirty="0">
                <a:solidFill>
                  <a:srgbClr val="24292E"/>
                </a:solidFill>
                <a:effectLst/>
                <a:latin typeface="Plus Jakarta Sans"/>
              </a:rPr>
            </a:br>
            <a:endParaRPr lang="en-IN" dirty="0"/>
          </a:p>
        </p:txBody>
      </p:sp>
      <p:pic>
        <p:nvPicPr>
          <p:cNvPr id="5" name="Content Placeholder 4">
            <a:extLst>
              <a:ext uri="{FF2B5EF4-FFF2-40B4-BE49-F238E27FC236}">
                <a16:creationId xmlns:a16="http://schemas.microsoft.com/office/drawing/2014/main" id="{C90C6C21-F61E-91E2-3918-25FAF7F38217}"/>
              </a:ext>
            </a:extLst>
          </p:cNvPr>
          <p:cNvPicPr>
            <a:picLocks noGrp="1" noChangeAspect="1"/>
          </p:cNvPicPr>
          <p:nvPr>
            <p:ph idx="1"/>
          </p:nvPr>
        </p:nvPicPr>
        <p:blipFill>
          <a:blip r:embed="rId2"/>
          <a:stretch>
            <a:fillRect/>
          </a:stretch>
        </p:blipFill>
        <p:spPr>
          <a:xfrm>
            <a:off x="139485" y="1275347"/>
            <a:ext cx="7464473" cy="5582653"/>
          </a:xfrm>
        </p:spPr>
      </p:pic>
      <p:sp>
        <p:nvSpPr>
          <p:cNvPr id="6" name="TextBox 5">
            <a:extLst>
              <a:ext uri="{FF2B5EF4-FFF2-40B4-BE49-F238E27FC236}">
                <a16:creationId xmlns:a16="http://schemas.microsoft.com/office/drawing/2014/main" id="{78567CEB-0CE2-49E3-0530-ED7233D6AA26}"/>
              </a:ext>
            </a:extLst>
          </p:cNvPr>
          <p:cNvSpPr txBox="1"/>
          <p:nvPr/>
        </p:nvSpPr>
        <p:spPr>
          <a:xfrm>
            <a:off x="7820526" y="1275347"/>
            <a:ext cx="4042611" cy="5355312"/>
          </a:xfrm>
          <a:prstGeom prst="rect">
            <a:avLst/>
          </a:prstGeom>
          <a:noFill/>
        </p:spPr>
        <p:txBody>
          <a:bodyPr wrap="square" rtlCol="0">
            <a:spAutoFit/>
          </a:bodyPr>
          <a:lstStyle/>
          <a:p>
            <a:pPr algn="l">
              <a:buNone/>
            </a:pPr>
            <a:r>
              <a:rPr lang="en-US" b="1" i="0" dirty="0">
                <a:solidFill>
                  <a:srgbClr val="252423"/>
                </a:solidFill>
                <a:effectLst/>
                <a:latin typeface="Segoe UI" panose="020B0502040204020203" pitchFamily="34" charset="0"/>
              </a:rPr>
              <a:t>Top Host Countries for International Students :</a:t>
            </a:r>
            <a:endParaRPr lang="en-US" b="0" i="0" dirty="0">
              <a:solidFill>
                <a:srgbClr val="252423"/>
              </a:solidFill>
              <a:effectLst/>
              <a:latin typeface="Segoe UI" panose="020B0502040204020203" pitchFamily="34" charset="0"/>
            </a:endParaRPr>
          </a:p>
          <a:p>
            <a:pPr algn="l">
              <a:buNone/>
            </a:pPr>
            <a:r>
              <a:rPr lang="en-US" b="0" i="0" dirty="0">
                <a:solidFill>
                  <a:srgbClr val="252423"/>
                </a:solidFill>
                <a:effectLst/>
                <a:latin typeface="Segoe UI" panose="020B0502040204020203" pitchFamily="34" charset="0"/>
              </a:rPr>
              <a:t>The US (24,968,846 students ) is the leading destination for international students, significantly ahead of other countries.</a:t>
            </a:r>
          </a:p>
          <a:p>
            <a:pPr algn="l">
              <a:buNone/>
            </a:pPr>
            <a:r>
              <a:rPr lang="en-US" b="0" i="0" dirty="0">
                <a:solidFill>
                  <a:srgbClr val="252423"/>
                </a:solidFill>
                <a:effectLst/>
                <a:latin typeface="Segoe UI" panose="020B0502040204020203" pitchFamily="34" charset="0"/>
              </a:rPr>
              <a:t>The UK(12,635,743 students) is the second-largest host country, with renowned institutions like Oxford, Cambridge, and Imperial College.</a:t>
            </a:r>
          </a:p>
          <a:p>
            <a:pPr algn="l">
              <a:buNone/>
            </a:pPr>
            <a:r>
              <a:rPr lang="en-US" b="0" i="0" dirty="0">
                <a:solidFill>
                  <a:srgbClr val="252423"/>
                </a:solidFill>
                <a:effectLst/>
                <a:latin typeface="Segoe UI" panose="020B0502040204020203" pitchFamily="34" charset="0"/>
              </a:rPr>
              <a:t>Followed by Canada (6,108,748 students) that has Lower tuition fees compared to the US make it a favorable destination.</a:t>
            </a:r>
          </a:p>
          <a:p>
            <a:pPr algn="l">
              <a:buNone/>
            </a:pPr>
            <a:r>
              <a:rPr lang="en-US" b="0" i="0" dirty="0">
                <a:solidFill>
                  <a:srgbClr val="252423"/>
                </a:solidFill>
                <a:effectLst/>
                <a:latin typeface="Segoe UI" panose="020B0502040204020203" pitchFamily="34" charset="0"/>
              </a:rPr>
              <a:t>Australia – (5,726,985 students) for its strong education system and post-graduation work opportunities.</a:t>
            </a:r>
          </a:p>
          <a:p>
            <a:pPr algn="l"/>
            <a:r>
              <a:rPr lang="en-US" b="0" i="0" dirty="0">
                <a:solidFill>
                  <a:srgbClr val="252423"/>
                </a:solidFill>
                <a:effectLst/>
                <a:latin typeface="Segoe UI" panose="020B0502040204020203" pitchFamily="34" charset="0"/>
              </a:rPr>
              <a:t>Germany – (3,174,065 students) Offers tuition-free or low-cost education</a:t>
            </a:r>
            <a:r>
              <a:rPr lang="en-IN"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118190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B8EF-1212-0E6E-88CE-48E74CA56BF9}"/>
              </a:ext>
            </a:extLst>
          </p:cNvPr>
          <p:cNvSpPr>
            <a:spLocks noGrp="1"/>
          </p:cNvSpPr>
          <p:nvPr>
            <p:ph type="title"/>
          </p:nvPr>
        </p:nvSpPr>
        <p:spPr>
          <a:xfrm>
            <a:off x="119712" y="484632"/>
            <a:ext cx="10058400" cy="786229"/>
          </a:xfrm>
        </p:spPr>
        <p:txBody>
          <a:bodyPr>
            <a:normAutofit/>
          </a:bodyPr>
          <a:lstStyle/>
          <a:p>
            <a:r>
              <a:rPr lang="en-US" sz="2000" b="1" i="0" dirty="0">
                <a:solidFill>
                  <a:srgbClr val="24292E"/>
                </a:solidFill>
                <a:effectLst/>
                <a:latin typeface="Plus Jakarta Sans"/>
              </a:rPr>
              <a:t>(3)</a:t>
            </a:r>
            <a:r>
              <a:rPr lang="en-US" sz="800" b="0" i="0" dirty="0">
                <a:solidFill>
                  <a:srgbClr val="24292E"/>
                </a:solidFill>
                <a:effectLst/>
                <a:latin typeface="Plus Jakarta Sans"/>
              </a:rPr>
              <a:t> </a:t>
            </a:r>
            <a:r>
              <a:rPr lang="en-US" sz="2000" b="1" i="0" dirty="0">
                <a:solidFill>
                  <a:srgbClr val="24292E"/>
                </a:solidFill>
                <a:effectLst/>
                <a:latin typeface="Plus Jakarta Sans"/>
              </a:rPr>
              <a:t>How many universities are ranked by each ranking system?</a:t>
            </a:r>
            <a:endParaRPr lang="en-IN" sz="2000" b="1" dirty="0"/>
          </a:p>
        </p:txBody>
      </p:sp>
      <p:pic>
        <p:nvPicPr>
          <p:cNvPr id="5" name="Content Placeholder 4">
            <a:extLst>
              <a:ext uri="{FF2B5EF4-FFF2-40B4-BE49-F238E27FC236}">
                <a16:creationId xmlns:a16="http://schemas.microsoft.com/office/drawing/2014/main" id="{873E39A3-CA57-E2EC-C52C-D207CC77EB96}"/>
              </a:ext>
            </a:extLst>
          </p:cNvPr>
          <p:cNvPicPr>
            <a:picLocks noGrp="1" noChangeAspect="1"/>
          </p:cNvPicPr>
          <p:nvPr>
            <p:ph idx="1"/>
          </p:nvPr>
        </p:nvPicPr>
        <p:blipFill>
          <a:blip r:embed="rId2"/>
          <a:stretch>
            <a:fillRect/>
          </a:stretch>
        </p:blipFill>
        <p:spPr>
          <a:xfrm>
            <a:off x="119712" y="1379349"/>
            <a:ext cx="4715759" cy="5238941"/>
          </a:xfrm>
        </p:spPr>
      </p:pic>
      <p:sp>
        <p:nvSpPr>
          <p:cNvPr id="6" name="TextBox 5">
            <a:extLst>
              <a:ext uri="{FF2B5EF4-FFF2-40B4-BE49-F238E27FC236}">
                <a16:creationId xmlns:a16="http://schemas.microsoft.com/office/drawing/2014/main" id="{D0A0441A-DB95-A0AE-D76C-B36F5C6DA86D}"/>
              </a:ext>
            </a:extLst>
          </p:cNvPr>
          <p:cNvSpPr txBox="1"/>
          <p:nvPr/>
        </p:nvSpPr>
        <p:spPr>
          <a:xfrm>
            <a:off x="4835471" y="2093976"/>
            <a:ext cx="7236818" cy="4247317"/>
          </a:xfrm>
          <a:prstGeom prst="rect">
            <a:avLst/>
          </a:prstGeom>
          <a:noFill/>
        </p:spPr>
        <p:txBody>
          <a:bodyPr wrap="square" rtlCol="0">
            <a:spAutoFit/>
          </a:bodyPr>
          <a:lstStyle/>
          <a:p>
            <a:pPr algn="l">
              <a:buNone/>
            </a:pPr>
            <a:r>
              <a:rPr lang="en-US" b="1" i="0" dirty="0">
                <a:solidFill>
                  <a:srgbClr val="252423"/>
                </a:solidFill>
                <a:effectLst/>
                <a:latin typeface="Segoe UI" panose="020B0502040204020203" pitchFamily="34" charset="0"/>
              </a:rPr>
              <a:t>Times Higher Education World University Ranking</a:t>
            </a:r>
            <a:endParaRPr lang="en-US" b="0" i="0" dirty="0">
              <a:solidFill>
                <a:srgbClr val="252423"/>
              </a:solidFill>
              <a:effectLst/>
              <a:latin typeface="Segoe UI" panose="020B0502040204020203" pitchFamily="34" charset="0"/>
            </a:endParaRPr>
          </a:p>
          <a:p>
            <a:pPr marL="742950" lvl="1" indent="-285750">
              <a:buFont typeface="Arial" panose="020B0604020202020204" pitchFamily="34" charset="0"/>
              <a:buChar char="•"/>
            </a:pPr>
            <a:r>
              <a:rPr lang="en-US" b="0" i="0" dirty="0">
                <a:solidFill>
                  <a:srgbClr val="252423"/>
                </a:solidFill>
                <a:effectLst/>
                <a:latin typeface="Segoe UI" panose="020B0502040204020203" pitchFamily="34" charset="0"/>
              </a:rPr>
              <a:t>The number of universities ranked varies across years.</a:t>
            </a:r>
          </a:p>
          <a:p>
            <a:pPr lvl="1">
              <a:buFont typeface="Arial" panose="020B0604020202020204" pitchFamily="34" charset="0"/>
              <a:buChar char="•"/>
            </a:pPr>
            <a:r>
              <a:rPr lang="en-US" b="0" i="0" dirty="0">
                <a:solidFill>
                  <a:srgbClr val="252423"/>
                </a:solidFill>
                <a:effectLst/>
                <a:latin typeface="Segoe UI" panose="020B0502040204020203" pitchFamily="34" charset="0"/>
              </a:rPr>
              <a:t>The ranking peaked in </a:t>
            </a:r>
            <a:r>
              <a:rPr lang="en-US" b="1" i="0" dirty="0">
                <a:solidFill>
                  <a:srgbClr val="252423"/>
                </a:solidFill>
                <a:effectLst/>
                <a:latin typeface="Segoe UI" panose="020B0502040204020203" pitchFamily="34" charset="0"/>
              </a:rPr>
              <a:t>2015 (199 universities)</a:t>
            </a:r>
            <a:r>
              <a:rPr lang="en-US" b="0" i="0" dirty="0">
                <a:solidFill>
                  <a:srgbClr val="252423"/>
                </a:solidFill>
                <a:effectLst/>
                <a:latin typeface="Segoe UI" panose="020B0502040204020203" pitchFamily="34" charset="0"/>
              </a:rPr>
              <a:t> and was lowest in </a:t>
            </a:r>
            <a:r>
              <a:rPr lang="en-US" b="1" i="0" dirty="0">
                <a:solidFill>
                  <a:srgbClr val="252423"/>
                </a:solidFill>
                <a:effectLst/>
                <a:latin typeface="Segoe UI" panose="020B0502040204020203" pitchFamily="34" charset="0"/>
              </a:rPr>
              <a:t>2011 (185 universities)</a:t>
            </a:r>
            <a:r>
              <a:rPr lang="en-US" b="0" i="0" dirty="0">
                <a:solidFill>
                  <a:srgbClr val="252423"/>
                </a:solidFill>
                <a:effectLst/>
                <a:latin typeface="Segoe UI" panose="020B0502040204020203" pitchFamily="34" charset="0"/>
              </a:rPr>
              <a:t>.</a:t>
            </a:r>
          </a:p>
          <a:p>
            <a:pPr lvl="1">
              <a:buFont typeface="Arial" panose="020B0604020202020204" pitchFamily="34" charset="0"/>
              <a:buChar char="•"/>
            </a:pPr>
            <a:r>
              <a:rPr lang="en-US" b="0" i="0" dirty="0">
                <a:solidFill>
                  <a:srgbClr val="252423"/>
                </a:solidFill>
                <a:effectLst/>
                <a:latin typeface="Segoe UI" panose="020B0502040204020203" pitchFamily="34" charset="0"/>
              </a:rPr>
              <a:t>This suggests that the methodology or the number of institutions considered changed over time.</a:t>
            </a:r>
          </a:p>
          <a:p>
            <a:pPr algn="l">
              <a:buNone/>
            </a:pPr>
            <a:r>
              <a:rPr lang="en-US" b="1" i="0" dirty="0">
                <a:solidFill>
                  <a:srgbClr val="252423"/>
                </a:solidFill>
                <a:effectLst/>
                <a:latin typeface="Segoe UI" panose="020B0502040204020203" pitchFamily="34" charset="0"/>
              </a:rPr>
              <a:t>Center for World University Rankings</a:t>
            </a:r>
            <a:endParaRPr lang="en-US" b="0" i="0" dirty="0">
              <a:solidFill>
                <a:srgbClr val="252423"/>
              </a:solidFill>
              <a:effectLst/>
              <a:latin typeface="Segoe UI" panose="020B0502040204020203" pitchFamily="34" charset="0"/>
            </a:endParaRPr>
          </a:p>
          <a:p>
            <a:pPr lvl="1">
              <a:buFont typeface="Arial" panose="020B0604020202020204" pitchFamily="34" charset="0"/>
              <a:buChar char="•"/>
            </a:pPr>
            <a:r>
              <a:rPr lang="en-US" b="0" i="0" dirty="0">
                <a:solidFill>
                  <a:srgbClr val="252423"/>
                </a:solidFill>
                <a:effectLst/>
                <a:latin typeface="Segoe UI" panose="020B0502040204020203" pitchFamily="34" charset="0"/>
              </a:rPr>
              <a:t>Consistently ranks </a:t>
            </a:r>
            <a:r>
              <a:rPr lang="en-US" b="1" i="0" dirty="0">
                <a:solidFill>
                  <a:srgbClr val="252423"/>
                </a:solidFill>
                <a:effectLst/>
                <a:latin typeface="Segoe UI" panose="020B0502040204020203" pitchFamily="34" charset="0"/>
              </a:rPr>
              <a:t>100 universities</a:t>
            </a:r>
            <a:r>
              <a:rPr lang="en-US" b="0" i="0" dirty="0">
                <a:solidFill>
                  <a:srgbClr val="252423"/>
                </a:solidFill>
                <a:effectLst/>
                <a:latin typeface="Segoe UI" panose="020B0502040204020203" pitchFamily="34" charset="0"/>
              </a:rPr>
              <a:t> every year.</a:t>
            </a:r>
          </a:p>
          <a:p>
            <a:pPr lvl="1">
              <a:buFont typeface="Arial" panose="020B0604020202020204" pitchFamily="34" charset="0"/>
              <a:buChar char="•"/>
            </a:pPr>
            <a:r>
              <a:rPr lang="en-US" b="0" i="0" dirty="0">
                <a:solidFill>
                  <a:srgbClr val="252423"/>
                </a:solidFill>
                <a:effectLst/>
                <a:latin typeface="Segoe UI" panose="020B0502040204020203" pitchFamily="34" charset="0"/>
              </a:rPr>
              <a:t>This suggests a </a:t>
            </a:r>
            <a:r>
              <a:rPr lang="en-US" b="1" i="0" dirty="0">
                <a:solidFill>
                  <a:srgbClr val="252423"/>
                </a:solidFill>
                <a:effectLst/>
                <a:latin typeface="Segoe UI" panose="020B0502040204020203" pitchFamily="34" charset="0"/>
              </a:rPr>
              <a:t>fixed ranking approach</a:t>
            </a:r>
            <a:r>
              <a:rPr lang="en-US" b="0" i="0" dirty="0">
                <a:solidFill>
                  <a:srgbClr val="252423"/>
                </a:solidFill>
                <a:effectLst/>
                <a:latin typeface="Segoe UI" panose="020B0502040204020203" pitchFamily="34" charset="0"/>
              </a:rPr>
              <a:t>, where they always rank the same number of institutions.</a:t>
            </a:r>
          </a:p>
          <a:p>
            <a:pPr algn="l">
              <a:buNone/>
            </a:pPr>
            <a:r>
              <a:rPr lang="en-US" b="1" i="0" dirty="0">
                <a:solidFill>
                  <a:srgbClr val="252423"/>
                </a:solidFill>
                <a:effectLst/>
                <a:latin typeface="Segoe UI" panose="020B0502040204020203" pitchFamily="34" charset="0"/>
              </a:rPr>
              <a:t>Shanghai Ranking</a:t>
            </a:r>
            <a:endParaRPr lang="en-US" b="0" i="0" dirty="0">
              <a:solidFill>
                <a:srgbClr val="252423"/>
              </a:solidFill>
              <a:effectLst/>
              <a:latin typeface="Segoe UI" panose="020B0502040204020203" pitchFamily="34" charset="0"/>
            </a:endParaRPr>
          </a:p>
          <a:p>
            <a:pPr lvl="1">
              <a:buFont typeface="Arial" panose="020B0604020202020204" pitchFamily="34" charset="0"/>
              <a:buChar char="•"/>
            </a:pPr>
            <a:r>
              <a:rPr lang="en-US" b="0" i="0" dirty="0">
                <a:solidFill>
                  <a:srgbClr val="252423"/>
                </a:solidFill>
                <a:effectLst/>
                <a:latin typeface="Segoe UI" panose="020B0502040204020203" pitchFamily="34" charset="0"/>
              </a:rPr>
              <a:t>Mostly ranks </a:t>
            </a:r>
            <a:r>
              <a:rPr lang="en-US" b="1" i="0" dirty="0">
                <a:solidFill>
                  <a:srgbClr val="252423"/>
                </a:solidFill>
                <a:effectLst/>
                <a:latin typeface="Segoe UI" panose="020B0502040204020203" pitchFamily="34" charset="0"/>
              </a:rPr>
              <a:t>71–74 universities per year</a:t>
            </a:r>
            <a:r>
              <a:rPr lang="en-US" b="0" i="0" dirty="0">
                <a:solidFill>
                  <a:srgbClr val="252423"/>
                </a:solidFill>
                <a:effectLst/>
                <a:latin typeface="Segoe UI" panose="020B0502040204020203" pitchFamily="34" charset="0"/>
              </a:rPr>
              <a:t>, except for </a:t>
            </a:r>
            <a:r>
              <a:rPr lang="en-US" b="1" i="0" dirty="0">
                <a:solidFill>
                  <a:srgbClr val="252423"/>
                </a:solidFill>
                <a:effectLst/>
                <a:latin typeface="Segoe UI" panose="020B0502040204020203" pitchFamily="34" charset="0"/>
              </a:rPr>
              <a:t>2014, where it ranked 70</a:t>
            </a:r>
            <a:r>
              <a:rPr lang="en-US" b="0" i="0" dirty="0">
                <a:solidFill>
                  <a:srgbClr val="252423"/>
                </a:solidFill>
                <a:effectLst/>
                <a:latin typeface="Segoe UI" panose="020B0502040204020203" pitchFamily="34" charset="0"/>
              </a:rPr>
              <a:t>.</a:t>
            </a:r>
          </a:p>
          <a:p>
            <a:pPr lvl="1">
              <a:buFont typeface="Arial" panose="020B0604020202020204" pitchFamily="34" charset="0"/>
              <a:buChar char="•"/>
            </a:pPr>
            <a:r>
              <a:rPr lang="en-US" b="0" i="0" dirty="0">
                <a:solidFill>
                  <a:srgbClr val="252423"/>
                </a:solidFill>
                <a:effectLst/>
                <a:latin typeface="Segoe UI" panose="020B0502040204020203" pitchFamily="34" charset="0"/>
              </a:rPr>
              <a:t>This indicates a relatively stable ranking system with minor yearly fluctuations.</a:t>
            </a:r>
            <a:endParaRPr lang="en-IN" dirty="0"/>
          </a:p>
        </p:txBody>
      </p:sp>
    </p:spTree>
    <p:extLst>
      <p:ext uri="{BB962C8B-B14F-4D97-AF65-F5344CB8AC3E}">
        <p14:creationId xmlns:p14="http://schemas.microsoft.com/office/powerpoint/2010/main" val="52646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FF71-86A7-41FB-E9AF-102A6214BAB9}"/>
              </a:ext>
            </a:extLst>
          </p:cNvPr>
          <p:cNvSpPr>
            <a:spLocks noGrp="1"/>
          </p:cNvSpPr>
          <p:nvPr>
            <p:ph type="title"/>
          </p:nvPr>
        </p:nvSpPr>
        <p:spPr>
          <a:xfrm>
            <a:off x="139485" y="484632"/>
            <a:ext cx="10988763" cy="941212"/>
          </a:xfrm>
        </p:spPr>
        <p:txBody>
          <a:bodyPr>
            <a:normAutofit/>
          </a:bodyPr>
          <a:lstStyle/>
          <a:p>
            <a:r>
              <a:rPr lang="en-US" sz="2000" b="1" i="0" dirty="0">
                <a:solidFill>
                  <a:srgbClr val="24292E"/>
                </a:solidFill>
                <a:effectLst/>
                <a:latin typeface="Plus Jakarta Sans"/>
              </a:rPr>
              <a:t>(3) Which country has the highest number of female students enrolled in universities?</a:t>
            </a:r>
            <a:endParaRPr lang="en-IN" sz="2000" b="1" dirty="0"/>
          </a:p>
        </p:txBody>
      </p:sp>
      <p:pic>
        <p:nvPicPr>
          <p:cNvPr id="5" name="Content Placeholder 4">
            <a:extLst>
              <a:ext uri="{FF2B5EF4-FFF2-40B4-BE49-F238E27FC236}">
                <a16:creationId xmlns:a16="http://schemas.microsoft.com/office/drawing/2014/main" id="{A611D0E1-10C7-1FDB-BE5A-C3CB168E2306}"/>
              </a:ext>
            </a:extLst>
          </p:cNvPr>
          <p:cNvPicPr>
            <a:picLocks noGrp="1" noChangeAspect="1"/>
          </p:cNvPicPr>
          <p:nvPr>
            <p:ph idx="1"/>
          </p:nvPr>
        </p:nvPicPr>
        <p:blipFill>
          <a:blip r:embed="rId2"/>
          <a:stretch>
            <a:fillRect/>
          </a:stretch>
        </p:blipFill>
        <p:spPr>
          <a:xfrm>
            <a:off x="139485" y="1720312"/>
            <a:ext cx="6049219" cy="4912963"/>
          </a:xfrm>
        </p:spPr>
      </p:pic>
      <p:sp>
        <p:nvSpPr>
          <p:cNvPr id="6" name="TextBox 5">
            <a:extLst>
              <a:ext uri="{FF2B5EF4-FFF2-40B4-BE49-F238E27FC236}">
                <a16:creationId xmlns:a16="http://schemas.microsoft.com/office/drawing/2014/main" id="{DCD28522-4146-32C2-78E2-CBDDE606D404}"/>
              </a:ext>
            </a:extLst>
          </p:cNvPr>
          <p:cNvSpPr txBox="1"/>
          <p:nvPr/>
        </p:nvSpPr>
        <p:spPr>
          <a:xfrm>
            <a:off x="6586780" y="1720312"/>
            <a:ext cx="4897464" cy="4524315"/>
          </a:xfrm>
          <a:prstGeom prst="rect">
            <a:avLst/>
          </a:prstGeom>
          <a:noFill/>
        </p:spPr>
        <p:txBody>
          <a:bodyPr wrap="square" rtlCol="0">
            <a:spAutoFit/>
          </a:bodyPr>
          <a:lstStyle/>
          <a:p>
            <a:pPr algn="l">
              <a:buNone/>
            </a:pPr>
            <a:r>
              <a:rPr lang="en-US" b="1" i="0" dirty="0">
                <a:solidFill>
                  <a:srgbClr val="252423"/>
                </a:solidFill>
                <a:effectLst/>
                <a:latin typeface="Segoe UI" panose="020B0502040204020203" pitchFamily="34" charset="0"/>
                <a:cs typeface="Segoe UI" panose="020B0502040204020203" pitchFamily="34" charset="0"/>
              </a:rPr>
              <a:t>Country with the Highest Female Enrollment:</a:t>
            </a:r>
          </a:p>
          <a:p>
            <a:pPr algn="l">
              <a:buNone/>
            </a:pPr>
            <a:endParaRPr lang="en-US" b="0" i="0" dirty="0">
              <a:solidFill>
                <a:srgbClr val="252423"/>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252423"/>
                </a:solidFill>
                <a:effectLst/>
                <a:latin typeface="Segoe UI" panose="020B0502040204020203" pitchFamily="34" charset="0"/>
                <a:cs typeface="Segoe UI" panose="020B0502040204020203" pitchFamily="34" charset="0"/>
              </a:rPr>
              <a:t>The </a:t>
            </a:r>
            <a:r>
              <a:rPr lang="en-US" b="1" i="0" dirty="0">
                <a:solidFill>
                  <a:srgbClr val="252423"/>
                </a:solidFill>
                <a:effectLst/>
                <a:latin typeface="Segoe UI" panose="020B0502040204020203" pitchFamily="34" charset="0"/>
                <a:cs typeface="Segoe UI" panose="020B0502040204020203" pitchFamily="34" charset="0"/>
              </a:rPr>
              <a:t>United States</a:t>
            </a:r>
            <a:r>
              <a:rPr lang="en-US" b="0" i="0" dirty="0">
                <a:solidFill>
                  <a:srgbClr val="252423"/>
                </a:solidFill>
                <a:effectLst/>
                <a:latin typeface="Segoe UI" panose="020B0502040204020203" pitchFamily="34" charset="0"/>
                <a:cs typeface="Segoe UI" panose="020B0502040204020203" pitchFamily="34" charset="0"/>
              </a:rPr>
              <a:t> has the highest number of female students enrolled in universities, with approximately </a:t>
            </a:r>
            <a:r>
              <a:rPr lang="en-US" b="1" i="0" dirty="0">
                <a:solidFill>
                  <a:srgbClr val="252423"/>
                </a:solidFill>
                <a:effectLst/>
                <a:latin typeface="Segoe UI" panose="020B0502040204020203" pitchFamily="34" charset="0"/>
                <a:cs typeface="Segoe UI" panose="020B0502040204020203" pitchFamily="34" charset="0"/>
              </a:rPr>
              <a:t>79.89 million female students</a:t>
            </a:r>
            <a:r>
              <a:rPr lang="en-US" b="0" i="0" dirty="0">
                <a:solidFill>
                  <a:srgbClr val="252423"/>
                </a:solidFill>
                <a:effectLst/>
                <a:latin typeface="Segoe UI" panose="020B0502040204020203" pitchFamily="34" charset="0"/>
                <a:cs typeface="Segoe UI" panose="020B0502040204020203" pitchFamily="34" charset="0"/>
              </a:rPr>
              <a:t> out of a total </a:t>
            </a:r>
            <a:r>
              <a:rPr lang="en-US" b="1" i="0" dirty="0">
                <a:solidFill>
                  <a:srgbClr val="252423"/>
                </a:solidFill>
                <a:effectLst/>
                <a:latin typeface="Segoe UI" panose="020B0502040204020203" pitchFamily="34" charset="0"/>
                <a:cs typeface="Segoe UI" panose="020B0502040204020203" pitchFamily="34" charset="0"/>
              </a:rPr>
              <a:t>167.25 million students</a:t>
            </a:r>
            <a:r>
              <a:rPr lang="en-US" b="0" i="0" dirty="0">
                <a:solidFill>
                  <a:srgbClr val="252423"/>
                </a:solidFill>
                <a:effectLst/>
                <a:latin typeface="Segoe UI" panose="020B0502040204020203" pitchFamily="34" charset="0"/>
                <a:cs typeface="Segoe UI" panose="020B0502040204020203" pitchFamily="34" charset="0"/>
              </a:rPr>
              <a:t>. This means that about </a:t>
            </a:r>
            <a:r>
              <a:rPr lang="en-US" b="1" i="0" dirty="0">
                <a:solidFill>
                  <a:srgbClr val="252423"/>
                </a:solidFill>
                <a:effectLst/>
                <a:latin typeface="Segoe UI" panose="020B0502040204020203" pitchFamily="34" charset="0"/>
                <a:cs typeface="Segoe UI" panose="020B0502040204020203" pitchFamily="34" charset="0"/>
              </a:rPr>
              <a:t>31.16% of all university students in the U.S. are female</a:t>
            </a:r>
            <a:r>
              <a:rPr lang="en-US" b="0" i="0" dirty="0">
                <a:solidFill>
                  <a:srgbClr val="252423"/>
                </a:solidFill>
                <a:effectLst/>
                <a:latin typeface="Segoe UI" panose="020B0502040204020203" pitchFamily="34" charset="0"/>
                <a:cs typeface="Segoe UI" panose="020B0502040204020203" pitchFamily="34" charset="0"/>
              </a:rPr>
              <a:t>.</a:t>
            </a:r>
          </a:p>
          <a:p>
            <a:pPr algn="l">
              <a:buFont typeface="Arial" panose="020B0604020202020204" pitchFamily="34" charset="0"/>
              <a:buChar char="•"/>
            </a:pPr>
            <a:endParaRPr lang="en-US" dirty="0">
              <a:solidFill>
                <a:srgbClr val="252423"/>
              </a:solidFill>
              <a:latin typeface="Segoe UI" panose="020B0502040204020203" pitchFamily="34" charset="0"/>
              <a:cs typeface="Segoe UI" panose="020B0502040204020203" pitchFamily="34" charset="0"/>
            </a:endParaRPr>
          </a:p>
          <a:p>
            <a:pPr>
              <a:buNone/>
            </a:pPr>
            <a:r>
              <a:rPr lang="en-US" b="1" dirty="0">
                <a:effectLst/>
                <a:latin typeface="Segoe UI" panose="020B0502040204020203" pitchFamily="34" charset="0"/>
                <a:cs typeface="Segoe UI" panose="020B0502040204020203" pitchFamily="34" charset="0"/>
              </a:rPr>
              <a:t>Lowest Female Proportions :</a:t>
            </a:r>
            <a:endParaRPr lang="en-US" dirty="0">
              <a:effectLst/>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effectLst/>
                <a:latin typeface="Segoe UI" panose="020B0502040204020203" pitchFamily="34" charset="0"/>
                <a:cs typeface="Segoe UI" panose="020B0502040204020203" pitchFamily="34" charset="0"/>
              </a:rPr>
              <a:t>South Korea (3.57%), China (3.92%), Brazil (4.48%), and Japan (4.68%) also show notably low female student representation.</a:t>
            </a:r>
          </a:p>
          <a:p>
            <a:pPr>
              <a:buNone/>
            </a:pPr>
            <a:br>
              <a:rPr lang="en-US" dirty="0">
                <a:effectLst/>
              </a:rPr>
            </a:b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10092256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Gallery</Template>
  <TotalTime>532</TotalTime>
  <Words>4480</Words>
  <Application>Microsoft Office PowerPoint</Application>
  <PresentationFormat>Widescreen</PresentationFormat>
  <Paragraphs>239</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Century Schoolbook</vt:lpstr>
      <vt:lpstr>Oswald Bold</vt:lpstr>
      <vt:lpstr>Permanent Marker</vt:lpstr>
      <vt:lpstr>Plus Jakarta Sans</vt:lpstr>
      <vt:lpstr>Segoe UI</vt:lpstr>
      <vt:lpstr>Times New Roman</vt:lpstr>
      <vt:lpstr>Wingdings 2</vt:lpstr>
      <vt:lpstr>View</vt:lpstr>
      <vt:lpstr>Capstone Project -  University Success Analysis.   BY Jeevitha G</vt:lpstr>
      <vt:lpstr>YEAR  ANALYSIS</vt:lpstr>
      <vt:lpstr>PowerPoint Presentation</vt:lpstr>
      <vt:lpstr>ER - DIAGRAM.</vt:lpstr>
      <vt:lpstr>POWER BI PROBLEM STATEMENT</vt:lpstr>
      <vt:lpstr>(1)How many universities are there in each country?</vt:lpstr>
      <vt:lpstr>(2) What is the distribution of international students across different countries? </vt:lpstr>
      <vt:lpstr>(3) How many universities are ranked by each ranking system?</vt:lpstr>
      <vt:lpstr>(3) Which country has the highest number of female students enrolled in universities?</vt:lpstr>
      <vt:lpstr>(4) What is the average score for universities according to each ranking system? </vt:lpstr>
      <vt:lpstr>(5) How does the ranking system affect a university's student-staff ratio? </vt:lpstr>
      <vt:lpstr>(6) What are the most important criteria considered by ranking systems? </vt:lpstr>
      <vt:lpstr>(7) Is there a correlation between a university's score and the number of international students?</vt:lpstr>
      <vt:lpstr>(8) How does the percentage of female students impact a university's ranking? </vt:lpstr>
      <vt:lpstr>(9) Which university has the highest number of students? </vt:lpstr>
      <vt:lpstr>(10)How does the percentage of international students vary across different universities? </vt:lpstr>
      <vt:lpstr>(11) Is there a correlation between a university's ranking and its student-staff ratio? </vt:lpstr>
      <vt:lpstr>(12) How does the number of students in universities change over time? </vt:lpstr>
      <vt:lpstr>(13) Is there a correlation between a university's ranking score and the student-staff ratio over the years? </vt:lpstr>
      <vt:lpstr>(14) How does the percentage of international students vary across different years?</vt:lpstr>
      <vt:lpstr>(15) What is the impact of a university's ranking on the number of international students it attracts? </vt:lpstr>
      <vt:lpstr>(16) Is there a relationship between a university's ranking score and the percentage of female students enrolled? </vt:lpstr>
      <vt:lpstr>(17) How does the percentage of international students affect a university's student-staff ratio? </vt:lpstr>
      <vt:lpstr>(18) Are there any significant trends or patterns in the rankings of universities from different countries?</vt:lpstr>
      <vt:lpstr>EDA  PROBLEM STATEMENTS</vt:lpstr>
      <vt:lpstr>(1) Is there a correlation between a country's GDP and the number of universities?</vt:lpstr>
      <vt:lpstr>(2) How has the number of universities changed over the years in each country?</vt:lpstr>
      <vt:lpstr>(3) Is there a relationship between a country's population and the number of universities?</vt:lpstr>
      <vt:lpstr>(4) Are there any common criteria used by different ranking systems?</vt:lpstr>
      <vt:lpstr>(5) What is the trend in university rankings over the years according to each system?</vt:lpstr>
      <vt:lpstr>(6) How does the choice of ranking system affect a university's international student enrollment?</vt:lpstr>
      <vt:lpstr>(7) Are there any criteria that have different weights in different ranking systems?</vt:lpstr>
      <vt:lpstr>(9) Is there a relationship between a university's score and the student-staff ratio?</vt:lpstr>
      <vt:lpstr>(10) How does the number of female students differ among universities?</vt:lpstr>
      <vt:lpstr>(11) What is the distribution of universities across different countries?</vt:lpstr>
      <vt:lpstr>(12) How has the ranking of universities changed over the years?</vt:lpstr>
      <vt:lpstr>(13) What is the trend in the percentage of female students over time?</vt:lpstr>
      <vt:lpstr>(14) How has the ranking score of universities evolved over the years?</vt:lpstr>
      <vt:lpstr>(15) Is there a relationship between a university's ranking score and the number of students over time?</vt:lpstr>
      <vt:lpstr>CONCLUSION</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jeevitha imarthi4</dc:creator>
  <cp:lastModifiedBy>jeevitha imarthi4</cp:lastModifiedBy>
  <cp:revision>50</cp:revision>
  <dcterms:created xsi:type="dcterms:W3CDTF">2025-03-29T03:29:25Z</dcterms:created>
  <dcterms:modified xsi:type="dcterms:W3CDTF">2025-03-29T12:21:42Z</dcterms:modified>
</cp:coreProperties>
</file>