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33.xml"/>
  <Override ContentType="application/vnd.openxmlformats-officedocument.presentationml.slide+xml" PartName="/ppt/slides/slide34.xml"/>
  <Override ContentType="application/vnd.openxmlformats-officedocument.presentationml.slide+xml" PartName="/ppt/slides/slide35.xml"/>
  <Override ContentType="application/vnd.openxmlformats-officedocument.presentationml.slide+xml" PartName="/ppt/slides/slide36.xml"/>
  <Override ContentType="application/vnd.openxmlformats-officedocument.presentationml.slide+xml" PartName="/ppt/slides/slide37.xml"/>
  <Override ContentType="application/vnd.openxmlformats-officedocument.presentationml.slide+xml" PartName="/ppt/slides/slide38.xml"/>
  <Override ContentType="application/vnd.openxmlformats-officedocument.presentationml.slide+xml" PartName="/ppt/slides/slide39.xml"/>
  <Override ContentType="application/vnd.openxmlformats-officedocument.presentationml.slide+xml" PartName="/ppt/slides/slide40.xml"/>
  <Override ContentType="application/vnd.openxmlformats-officedocument.presentationml.slide+xml" PartName="/ppt/slides/slide41.xml"/>
  <Override ContentType="application/vnd.openxmlformats-officedocument.presentationml.slide+xml" PartName="/ppt/slides/slide42.xml"/>
  <Override ContentType="application/vnd.openxmlformats-officedocument.presentationml.slide+xml" PartName="/ppt/slides/slide43.xml"/>
  <Override ContentType="application/vnd.openxmlformats-officedocument.presentationml.slide+xml" PartName="/ppt/slides/slide4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Lst>
  <p:sldSz cx="18288000" cy="10287000"/>
  <p:notesSz cx="6858000" cy="9144000"/>
  <p:embeddedFontLst>
    <p:embeddedFont>
      <p:font typeface="Luckiest Guy" charset="1" panose="02000506000000020004"/>
      <p:regular r:id="rId50"/>
    </p:embeddedFont>
    <p:embeddedFont>
      <p:font typeface="Times New Roman Bold" charset="1" panose="02030802070405020303"/>
      <p:regular r:id="rId51"/>
    </p:embeddedFont>
    <p:embeddedFont>
      <p:font typeface="Times New Roman" charset="1" panose="02030502070405020303"/>
      <p:regular r:id="rId5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slides/slide28.xml" Type="http://schemas.openxmlformats.org/officeDocument/2006/relationships/slide"/><Relationship Id="rId34" Target="slides/slide29.xml" Type="http://schemas.openxmlformats.org/officeDocument/2006/relationships/slide"/><Relationship Id="rId35" Target="slides/slide30.xml" Type="http://schemas.openxmlformats.org/officeDocument/2006/relationships/slide"/><Relationship Id="rId36" Target="slides/slide31.xml" Type="http://schemas.openxmlformats.org/officeDocument/2006/relationships/slide"/><Relationship Id="rId37" Target="slides/slide32.xml" Type="http://schemas.openxmlformats.org/officeDocument/2006/relationships/slide"/><Relationship Id="rId38" Target="slides/slide33.xml" Type="http://schemas.openxmlformats.org/officeDocument/2006/relationships/slide"/><Relationship Id="rId39" Target="slides/slide34.xml" Type="http://schemas.openxmlformats.org/officeDocument/2006/relationships/slide"/><Relationship Id="rId4" Target="theme/theme1.xml" Type="http://schemas.openxmlformats.org/officeDocument/2006/relationships/theme"/><Relationship Id="rId40" Target="slides/slide35.xml" Type="http://schemas.openxmlformats.org/officeDocument/2006/relationships/slide"/><Relationship Id="rId41" Target="slides/slide36.xml" Type="http://schemas.openxmlformats.org/officeDocument/2006/relationships/slide"/><Relationship Id="rId42" Target="slides/slide37.xml" Type="http://schemas.openxmlformats.org/officeDocument/2006/relationships/slide"/><Relationship Id="rId43" Target="slides/slide38.xml" Type="http://schemas.openxmlformats.org/officeDocument/2006/relationships/slide"/><Relationship Id="rId44" Target="slides/slide39.xml" Type="http://schemas.openxmlformats.org/officeDocument/2006/relationships/slide"/><Relationship Id="rId45" Target="slides/slide40.xml" Type="http://schemas.openxmlformats.org/officeDocument/2006/relationships/slide"/><Relationship Id="rId46" Target="slides/slide41.xml" Type="http://schemas.openxmlformats.org/officeDocument/2006/relationships/slide"/><Relationship Id="rId47" Target="slides/slide42.xml" Type="http://schemas.openxmlformats.org/officeDocument/2006/relationships/slide"/><Relationship Id="rId48" Target="slides/slide43.xml" Type="http://schemas.openxmlformats.org/officeDocument/2006/relationships/slide"/><Relationship Id="rId49" Target="slides/slide44.xml" Type="http://schemas.openxmlformats.org/officeDocument/2006/relationships/slide"/><Relationship Id="rId5" Target="tableStyles.xml" Type="http://schemas.openxmlformats.org/officeDocument/2006/relationships/tableStyles"/><Relationship Id="rId50" Target="fonts/font50.fntdata" Type="http://schemas.openxmlformats.org/officeDocument/2006/relationships/font"/><Relationship Id="rId51" Target="fonts/font51.fntdata" Type="http://schemas.openxmlformats.org/officeDocument/2006/relationships/font"/><Relationship Id="rId52" Target="fonts/font52.fntdata" Type="http://schemas.openxmlformats.org/officeDocument/2006/relationships/font"/><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s>
</file>

<file path=ppt/slides/_rels/slide3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43B7F9"/>
        </a:solidFill>
      </p:bgPr>
    </p:bg>
    <p:spTree>
      <p:nvGrpSpPr>
        <p:cNvPr id="1" name=""/>
        <p:cNvGrpSpPr/>
        <p:nvPr/>
      </p:nvGrpSpPr>
      <p:grpSpPr>
        <a:xfrm>
          <a:off x="0" y="0"/>
          <a:ext cx="0" cy="0"/>
          <a:chOff x="0" y="0"/>
          <a:chExt cx="0" cy="0"/>
        </a:xfrm>
      </p:grpSpPr>
      <p:grpSp>
        <p:nvGrpSpPr>
          <p:cNvPr name="Group 2" id="2"/>
          <p:cNvGrpSpPr/>
          <p:nvPr/>
        </p:nvGrpSpPr>
        <p:grpSpPr>
          <a:xfrm rot="0">
            <a:off x="561726" y="592373"/>
            <a:ext cx="17164548" cy="9102254"/>
            <a:chOff x="0" y="0"/>
            <a:chExt cx="6964336" cy="3693145"/>
          </a:xfrm>
        </p:grpSpPr>
        <p:sp>
          <p:nvSpPr>
            <p:cNvPr name="Freeform 3" id="3"/>
            <p:cNvSpPr/>
            <p:nvPr/>
          </p:nvSpPr>
          <p:spPr>
            <a:xfrm flipH="false" flipV="false" rot="0">
              <a:off x="12700" y="12700"/>
              <a:ext cx="6897026" cy="3624565"/>
            </a:xfrm>
            <a:custGeom>
              <a:avLst/>
              <a:gdLst/>
              <a:ahLst/>
              <a:cxnLst/>
              <a:rect r="r" b="b" t="t" l="l"/>
              <a:pathLst>
                <a:path h="3624565" w="6897026">
                  <a:moveTo>
                    <a:pt x="43180" y="3624565"/>
                  </a:moveTo>
                  <a:lnTo>
                    <a:pt x="6853846" y="3624565"/>
                  </a:lnTo>
                  <a:cubicBezTo>
                    <a:pt x="6877976" y="3624565"/>
                    <a:pt x="6897026" y="3605515"/>
                    <a:pt x="6897026" y="3581385"/>
                  </a:cubicBezTo>
                  <a:lnTo>
                    <a:pt x="6897026" y="43180"/>
                  </a:lnTo>
                  <a:cubicBezTo>
                    <a:pt x="6897026" y="19050"/>
                    <a:pt x="6877976" y="0"/>
                    <a:pt x="6853846" y="0"/>
                  </a:cubicBezTo>
                  <a:lnTo>
                    <a:pt x="43180" y="0"/>
                  </a:lnTo>
                  <a:cubicBezTo>
                    <a:pt x="19050" y="0"/>
                    <a:pt x="0" y="19050"/>
                    <a:pt x="0" y="43180"/>
                  </a:cubicBezTo>
                  <a:lnTo>
                    <a:pt x="0" y="3581385"/>
                  </a:lnTo>
                  <a:cubicBezTo>
                    <a:pt x="0" y="3605515"/>
                    <a:pt x="19050" y="3624565"/>
                    <a:pt x="43180" y="3624565"/>
                  </a:cubicBezTo>
                  <a:close/>
                </a:path>
              </a:pathLst>
            </a:custGeom>
            <a:solidFill>
              <a:srgbClr val="FFFFFF"/>
            </a:solidFill>
          </p:spPr>
        </p:sp>
        <p:sp>
          <p:nvSpPr>
            <p:cNvPr name="Freeform 4" id="4"/>
            <p:cNvSpPr/>
            <p:nvPr/>
          </p:nvSpPr>
          <p:spPr>
            <a:xfrm flipH="false" flipV="false" rot="0">
              <a:off x="0" y="0"/>
              <a:ext cx="6964336" cy="3693145"/>
            </a:xfrm>
            <a:custGeom>
              <a:avLst/>
              <a:gdLst/>
              <a:ahLst/>
              <a:cxnLst/>
              <a:rect r="r" b="b" t="t" l="l"/>
              <a:pathLst>
                <a:path h="3693145" w="6964336">
                  <a:moveTo>
                    <a:pt x="6921157" y="44450"/>
                  </a:moveTo>
                  <a:cubicBezTo>
                    <a:pt x="6916076" y="19050"/>
                    <a:pt x="6893216" y="0"/>
                    <a:pt x="6866546" y="0"/>
                  </a:cubicBezTo>
                  <a:lnTo>
                    <a:pt x="55880" y="0"/>
                  </a:lnTo>
                  <a:cubicBezTo>
                    <a:pt x="25400" y="0"/>
                    <a:pt x="0" y="25400"/>
                    <a:pt x="0" y="55880"/>
                  </a:cubicBezTo>
                  <a:lnTo>
                    <a:pt x="0" y="3594085"/>
                  </a:lnTo>
                  <a:cubicBezTo>
                    <a:pt x="0" y="3620755"/>
                    <a:pt x="17780" y="3642345"/>
                    <a:pt x="43180" y="3648695"/>
                  </a:cubicBezTo>
                  <a:cubicBezTo>
                    <a:pt x="48260" y="3674095"/>
                    <a:pt x="71120" y="3693145"/>
                    <a:pt x="97790" y="3693145"/>
                  </a:cubicBezTo>
                  <a:lnTo>
                    <a:pt x="6908457" y="3693145"/>
                  </a:lnTo>
                  <a:cubicBezTo>
                    <a:pt x="6938936" y="3693145"/>
                    <a:pt x="6964336" y="3667745"/>
                    <a:pt x="6964336" y="3637265"/>
                  </a:cubicBezTo>
                  <a:lnTo>
                    <a:pt x="6964336" y="99060"/>
                  </a:lnTo>
                  <a:cubicBezTo>
                    <a:pt x="6964336" y="72390"/>
                    <a:pt x="6946557" y="50800"/>
                    <a:pt x="6921157" y="44450"/>
                  </a:cubicBezTo>
                  <a:close/>
                  <a:moveTo>
                    <a:pt x="12700" y="3594085"/>
                  </a:moveTo>
                  <a:lnTo>
                    <a:pt x="12700" y="55880"/>
                  </a:lnTo>
                  <a:cubicBezTo>
                    <a:pt x="12700" y="31750"/>
                    <a:pt x="31750" y="12700"/>
                    <a:pt x="55880" y="12700"/>
                  </a:cubicBezTo>
                  <a:lnTo>
                    <a:pt x="6866546" y="12700"/>
                  </a:lnTo>
                  <a:cubicBezTo>
                    <a:pt x="6890676" y="12700"/>
                    <a:pt x="6909726" y="31750"/>
                    <a:pt x="6909726" y="55880"/>
                  </a:cubicBezTo>
                  <a:lnTo>
                    <a:pt x="6909726" y="3594085"/>
                  </a:lnTo>
                  <a:cubicBezTo>
                    <a:pt x="6909726" y="3618215"/>
                    <a:pt x="6890676" y="3637265"/>
                    <a:pt x="6866546" y="3637265"/>
                  </a:cubicBezTo>
                  <a:lnTo>
                    <a:pt x="55880" y="3637265"/>
                  </a:lnTo>
                  <a:cubicBezTo>
                    <a:pt x="31750" y="3637265"/>
                    <a:pt x="12700" y="3618215"/>
                    <a:pt x="12700" y="3594085"/>
                  </a:cubicBezTo>
                  <a:close/>
                </a:path>
              </a:pathLst>
            </a:custGeom>
            <a:solidFill>
              <a:srgbClr val="000000"/>
            </a:solidFill>
          </p:spPr>
        </p:sp>
      </p:grpSp>
      <p:sp>
        <p:nvSpPr>
          <p:cNvPr name="Freeform 5" id="5"/>
          <p:cNvSpPr/>
          <p:nvPr/>
        </p:nvSpPr>
        <p:spPr>
          <a:xfrm flipH="false" flipV="false" rot="0">
            <a:off x="10292553" y="1451747"/>
            <a:ext cx="7706425" cy="9811421"/>
          </a:xfrm>
          <a:custGeom>
            <a:avLst/>
            <a:gdLst/>
            <a:ahLst/>
            <a:cxnLst/>
            <a:rect r="r" b="b" t="t" l="l"/>
            <a:pathLst>
              <a:path h="9811421" w="7706425">
                <a:moveTo>
                  <a:pt x="0" y="0"/>
                </a:moveTo>
                <a:lnTo>
                  <a:pt x="7706426" y="0"/>
                </a:lnTo>
                <a:lnTo>
                  <a:pt x="7706426" y="9811421"/>
                </a:lnTo>
                <a:lnTo>
                  <a:pt x="0" y="981142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1028700" y="3782523"/>
            <a:ext cx="12394802" cy="3491728"/>
          </a:xfrm>
          <a:prstGeom prst="rect">
            <a:avLst/>
          </a:prstGeom>
        </p:spPr>
        <p:txBody>
          <a:bodyPr anchor="t" rtlCol="false" tIns="0" lIns="0" bIns="0" rIns="0">
            <a:spAutoFit/>
          </a:bodyPr>
          <a:lstStyle/>
          <a:p>
            <a:pPr algn="l">
              <a:lnSpc>
                <a:spcPts val="13444"/>
              </a:lnSpc>
            </a:pPr>
            <a:r>
              <a:rPr lang="en-US" sz="13052">
                <a:solidFill>
                  <a:srgbClr val="F9D43A"/>
                </a:solidFill>
                <a:latin typeface="Luckiest Guy"/>
                <a:ea typeface="Luckiest Guy"/>
                <a:cs typeface="Luckiest Guy"/>
                <a:sym typeface="Luckiest Guy"/>
              </a:rPr>
              <a:t>PITCH FOR FUNDING </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F738E"/>
        </a:solidFill>
      </p:bgPr>
    </p:bg>
    <p:spTree>
      <p:nvGrpSpPr>
        <p:cNvPr id="1" name=""/>
        <p:cNvGrpSpPr/>
        <p:nvPr/>
      </p:nvGrpSpPr>
      <p:grpSpPr>
        <a:xfrm>
          <a:off x="0" y="0"/>
          <a:ext cx="0" cy="0"/>
          <a:chOff x="0" y="0"/>
          <a:chExt cx="0" cy="0"/>
        </a:xfrm>
      </p:grpSpPr>
      <p:grpSp>
        <p:nvGrpSpPr>
          <p:cNvPr name="Group 2" id="2"/>
          <p:cNvGrpSpPr/>
          <p:nvPr/>
        </p:nvGrpSpPr>
        <p:grpSpPr>
          <a:xfrm rot="0">
            <a:off x="561726" y="605531"/>
            <a:ext cx="17164548" cy="9075938"/>
            <a:chOff x="0" y="0"/>
            <a:chExt cx="6964336" cy="3682467"/>
          </a:xfrm>
        </p:grpSpPr>
        <p:sp>
          <p:nvSpPr>
            <p:cNvPr name="Freeform 3" id="3"/>
            <p:cNvSpPr/>
            <p:nvPr/>
          </p:nvSpPr>
          <p:spPr>
            <a:xfrm flipH="false" flipV="false" rot="0">
              <a:off x="12700" y="12700"/>
              <a:ext cx="6897026" cy="3613887"/>
            </a:xfrm>
            <a:custGeom>
              <a:avLst/>
              <a:gdLst/>
              <a:ahLst/>
              <a:cxnLst/>
              <a:rect r="r" b="b" t="t" l="l"/>
              <a:pathLst>
                <a:path h="3613887" w="6897026">
                  <a:moveTo>
                    <a:pt x="43180" y="3613887"/>
                  </a:moveTo>
                  <a:lnTo>
                    <a:pt x="6853846" y="3613887"/>
                  </a:lnTo>
                  <a:cubicBezTo>
                    <a:pt x="6877976" y="3613887"/>
                    <a:pt x="6897026" y="3594837"/>
                    <a:pt x="6897026" y="3570707"/>
                  </a:cubicBezTo>
                  <a:lnTo>
                    <a:pt x="6897026" y="43180"/>
                  </a:lnTo>
                  <a:cubicBezTo>
                    <a:pt x="6897026" y="19050"/>
                    <a:pt x="6877976" y="0"/>
                    <a:pt x="6853846" y="0"/>
                  </a:cubicBezTo>
                  <a:lnTo>
                    <a:pt x="43180" y="0"/>
                  </a:lnTo>
                  <a:cubicBezTo>
                    <a:pt x="19050" y="0"/>
                    <a:pt x="0" y="19050"/>
                    <a:pt x="0" y="43180"/>
                  </a:cubicBezTo>
                  <a:lnTo>
                    <a:pt x="0" y="3570707"/>
                  </a:lnTo>
                  <a:cubicBezTo>
                    <a:pt x="0" y="3594837"/>
                    <a:pt x="19050" y="3613887"/>
                    <a:pt x="43180" y="3613887"/>
                  </a:cubicBezTo>
                  <a:close/>
                </a:path>
              </a:pathLst>
            </a:custGeom>
            <a:solidFill>
              <a:srgbClr val="FFFFFF"/>
            </a:solidFill>
          </p:spPr>
        </p:sp>
        <p:sp>
          <p:nvSpPr>
            <p:cNvPr name="Freeform 4" id="4"/>
            <p:cNvSpPr/>
            <p:nvPr/>
          </p:nvSpPr>
          <p:spPr>
            <a:xfrm flipH="false" flipV="false" rot="0">
              <a:off x="0" y="0"/>
              <a:ext cx="6964336" cy="3682467"/>
            </a:xfrm>
            <a:custGeom>
              <a:avLst/>
              <a:gdLst/>
              <a:ahLst/>
              <a:cxnLst/>
              <a:rect r="r" b="b" t="t" l="l"/>
              <a:pathLst>
                <a:path h="3682467" w="6964336">
                  <a:moveTo>
                    <a:pt x="6921157" y="44450"/>
                  </a:moveTo>
                  <a:cubicBezTo>
                    <a:pt x="6916076" y="19050"/>
                    <a:pt x="6893216" y="0"/>
                    <a:pt x="6866546" y="0"/>
                  </a:cubicBezTo>
                  <a:lnTo>
                    <a:pt x="55880" y="0"/>
                  </a:lnTo>
                  <a:cubicBezTo>
                    <a:pt x="25400" y="0"/>
                    <a:pt x="0" y="25400"/>
                    <a:pt x="0" y="55880"/>
                  </a:cubicBezTo>
                  <a:lnTo>
                    <a:pt x="0" y="3583407"/>
                  </a:lnTo>
                  <a:cubicBezTo>
                    <a:pt x="0" y="3610077"/>
                    <a:pt x="17780" y="3631667"/>
                    <a:pt x="43180" y="3638017"/>
                  </a:cubicBezTo>
                  <a:cubicBezTo>
                    <a:pt x="48260" y="3663417"/>
                    <a:pt x="71120" y="3682467"/>
                    <a:pt x="97790" y="3682467"/>
                  </a:cubicBezTo>
                  <a:lnTo>
                    <a:pt x="6908457" y="3682467"/>
                  </a:lnTo>
                  <a:cubicBezTo>
                    <a:pt x="6938936" y="3682467"/>
                    <a:pt x="6964336" y="3657067"/>
                    <a:pt x="6964336" y="3626587"/>
                  </a:cubicBezTo>
                  <a:lnTo>
                    <a:pt x="6964336" y="99060"/>
                  </a:lnTo>
                  <a:cubicBezTo>
                    <a:pt x="6964336" y="72390"/>
                    <a:pt x="6946557" y="50800"/>
                    <a:pt x="6921157" y="44450"/>
                  </a:cubicBezTo>
                  <a:close/>
                  <a:moveTo>
                    <a:pt x="12700" y="3583407"/>
                  </a:moveTo>
                  <a:lnTo>
                    <a:pt x="12700" y="55880"/>
                  </a:lnTo>
                  <a:cubicBezTo>
                    <a:pt x="12700" y="31750"/>
                    <a:pt x="31750" y="12700"/>
                    <a:pt x="55880" y="12700"/>
                  </a:cubicBezTo>
                  <a:lnTo>
                    <a:pt x="6866546" y="12700"/>
                  </a:lnTo>
                  <a:cubicBezTo>
                    <a:pt x="6890676" y="12700"/>
                    <a:pt x="6909726" y="31750"/>
                    <a:pt x="6909726" y="55880"/>
                  </a:cubicBezTo>
                  <a:lnTo>
                    <a:pt x="6909726" y="3583407"/>
                  </a:lnTo>
                  <a:cubicBezTo>
                    <a:pt x="6909726" y="3607537"/>
                    <a:pt x="6890676" y="3626587"/>
                    <a:pt x="6866546" y="3626587"/>
                  </a:cubicBezTo>
                  <a:lnTo>
                    <a:pt x="55880" y="3626587"/>
                  </a:lnTo>
                  <a:cubicBezTo>
                    <a:pt x="31750" y="3626587"/>
                    <a:pt x="12700" y="3607537"/>
                    <a:pt x="12700" y="3583407"/>
                  </a:cubicBezTo>
                  <a:close/>
                </a:path>
              </a:pathLst>
            </a:custGeom>
            <a:solidFill>
              <a:srgbClr val="000000"/>
            </a:solidFill>
          </p:spPr>
        </p:sp>
      </p:grpSp>
      <p:sp>
        <p:nvSpPr>
          <p:cNvPr name="Freeform 5" id="5"/>
          <p:cNvSpPr/>
          <p:nvPr/>
        </p:nvSpPr>
        <p:spPr>
          <a:xfrm flipH="false" flipV="false" rot="0">
            <a:off x="754219" y="3053800"/>
            <a:ext cx="10060413" cy="5199021"/>
          </a:xfrm>
          <a:custGeom>
            <a:avLst/>
            <a:gdLst/>
            <a:ahLst/>
            <a:cxnLst/>
            <a:rect r="r" b="b" t="t" l="l"/>
            <a:pathLst>
              <a:path h="5199021" w="10060413">
                <a:moveTo>
                  <a:pt x="0" y="0"/>
                </a:moveTo>
                <a:lnTo>
                  <a:pt x="10060413" y="0"/>
                </a:lnTo>
                <a:lnTo>
                  <a:pt x="10060413" y="5199020"/>
                </a:lnTo>
                <a:lnTo>
                  <a:pt x="0" y="5199020"/>
                </a:lnTo>
                <a:lnTo>
                  <a:pt x="0" y="0"/>
                </a:lnTo>
                <a:close/>
              </a:path>
            </a:pathLst>
          </a:custGeom>
          <a:blipFill>
            <a:blip r:embed="rId2"/>
            <a:stretch>
              <a:fillRect l="0" t="0" r="0" b="-1653"/>
            </a:stretch>
          </a:blipFill>
        </p:spPr>
      </p:sp>
      <p:sp>
        <p:nvSpPr>
          <p:cNvPr name="TextBox 6" id="6"/>
          <p:cNvSpPr txBox="true"/>
          <p:nvPr/>
        </p:nvSpPr>
        <p:spPr>
          <a:xfrm rot="0">
            <a:off x="1028700" y="800100"/>
            <a:ext cx="15300722" cy="1126478"/>
          </a:xfrm>
          <a:prstGeom prst="rect">
            <a:avLst/>
          </a:prstGeom>
        </p:spPr>
        <p:txBody>
          <a:bodyPr anchor="t" rtlCol="false" tIns="0" lIns="0" bIns="0" rIns="0">
            <a:spAutoFit/>
          </a:bodyPr>
          <a:lstStyle/>
          <a:p>
            <a:pPr algn="ctr">
              <a:lnSpc>
                <a:spcPts val="8260"/>
              </a:lnSpc>
            </a:pPr>
            <a:r>
              <a:rPr lang="en-US" sz="5900" u="sng">
                <a:solidFill>
                  <a:srgbClr val="000000"/>
                </a:solidFill>
                <a:latin typeface="Times New Roman Bold"/>
                <a:ea typeface="Times New Roman Bold"/>
                <a:cs typeface="Times New Roman Bold"/>
                <a:sym typeface="Times New Roman Bold"/>
              </a:rPr>
              <a:t>SESSION TO ORDER CONVERSION RATE</a:t>
            </a:r>
          </a:p>
        </p:txBody>
      </p:sp>
      <p:sp>
        <p:nvSpPr>
          <p:cNvPr name="TextBox 7" id="7"/>
          <p:cNvSpPr txBox="true"/>
          <p:nvPr/>
        </p:nvSpPr>
        <p:spPr>
          <a:xfrm rot="0">
            <a:off x="10577302" y="2209784"/>
            <a:ext cx="6894091" cy="6329515"/>
          </a:xfrm>
          <a:prstGeom prst="rect">
            <a:avLst/>
          </a:prstGeom>
        </p:spPr>
        <p:txBody>
          <a:bodyPr anchor="t" rtlCol="false" tIns="0" lIns="0" bIns="0" rIns="0">
            <a:spAutoFit/>
          </a:bodyPr>
          <a:lstStyle/>
          <a:p>
            <a:pPr algn="l">
              <a:lnSpc>
                <a:spcPts val="4979"/>
              </a:lnSpc>
            </a:pPr>
            <a:r>
              <a:rPr lang="en-US" sz="3556">
                <a:solidFill>
                  <a:srgbClr val="000000"/>
                </a:solidFill>
                <a:latin typeface="Times New Roman Bold"/>
                <a:ea typeface="Times New Roman Bold"/>
                <a:cs typeface="Times New Roman Bold"/>
                <a:sym typeface="Times New Roman Bold"/>
              </a:rPr>
              <a:t>Between Q1 2012 and Q4 2014, </a:t>
            </a:r>
          </a:p>
          <a:p>
            <a:pPr algn="l" marL="767848" indent="-383924" lvl="1">
              <a:lnSpc>
                <a:spcPts val="4979"/>
              </a:lnSpc>
              <a:buFont typeface="Arial"/>
              <a:buChar char="•"/>
            </a:pPr>
            <a:r>
              <a:rPr lang="en-US" sz="3556">
                <a:solidFill>
                  <a:srgbClr val="000000"/>
                </a:solidFill>
                <a:latin typeface="Times New Roman Bold"/>
                <a:ea typeface="Times New Roman Bold"/>
                <a:cs typeface="Times New Roman Bold"/>
                <a:sym typeface="Times New Roman Bold"/>
              </a:rPr>
              <a:t>Revenue Per Order</a:t>
            </a:r>
            <a:r>
              <a:rPr lang="en-US" sz="3556">
                <a:solidFill>
                  <a:srgbClr val="000000"/>
                </a:solidFill>
                <a:latin typeface="Times New Roman"/>
                <a:ea typeface="Times New Roman"/>
                <a:cs typeface="Times New Roman"/>
                <a:sym typeface="Times New Roman"/>
              </a:rPr>
              <a:t> increased from $49.99 to $63.79, showing that customers are spending more per order.</a:t>
            </a:r>
          </a:p>
          <a:p>
            <a:pPr algn="l" marL="767848" indent="-383924" lvl="1">
              <a:lnSpc>
                <a:spcPts val="4979"/>
              </a:lnSpc>
              <a:buFont typeface="Arial"/>
              <a:buChar char="•"/>
            </a:pPr>
            <a:r>
              <a:rPr lang="en-US" sz="3556">
                <a:solidFill>
                  <a:srgbClr val="000000"/>
                </a:solidFill>
                <a:latin typeface="Times New Roman Bold"/>
                <a:ea typeface="Times New Roman Bold"/>
                <a:cs typeface="Times New Roman Bold"/>
                <a:sym typeface="Times New Roman Bold"/>
              </a:rPr>
              <a:t>Revenue Per Session</a:t>
            </a:r>
            <a:r>
              <a:rPr lang="en-US" sz="3556">
                <a:solidFill>
                  <a:srgbClr val="000000"/>
                </a:solidFill>
                <a:latin typeface="Times New Roman"/>
                <a:ea typeface="Times New Roman"/>
                <a:cs typeface="Times New Roman"/>
                <a:sym typeface="Times New Roman"/>
              </a:rPr>
              <a:t> grew from $1.60 to $4.93, indicating better monetization of website traffic.</a:t>
            </a:r>
          </a:p>
          <a:p>
            <a:pPr algn="l" marL="767848" indent="-383924" lvl="1">
              <a:lnSpc>
                <a:spcPts val="4979"/>
              </a:lnSpc>
              <a:buFont typeface="Arial"/>
              <a:buChar char="•"/>
            </a:pPr>
            <a:r>
              <a:rPr lang="en-US" sz="3556">
                <a:solidFill>
                  <a:srgbClr val="000000"/>
                </a:solidFill>
                <a:latin typeface="Times New Roman Bold"/>
                <a:ea typeface="Times New Roman Bold"/>
                <a:cs typeface="Times New Roman Bold"/>
                <a:sym typeface="Times New Roman Bold"/>
              </a:rPr>
              <a:t>Conversion Rate</a:t>
            </a:r>
            <a:r>
              <a:rPr lang="en-US" sz="3556">
                <a:solidFill>
                  <a:srgbClr val="000000"/>
                </a:solidFill>
                <a:latin typeface="Times New Roman"/>
                <a:ea typeface="Times New Roman"/>
                <a:cs typeface="Times New Roman"/>
                <a:sym typeface="Times New Roman"/>
              </a:rPr>
              <a:t> improved from 3.19% to 7.74%.</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9D43A"/>
        </a:solidFill>
      </p:bgPr>
    </p:bg>
    <p:spTree>
      <p:nvGrpSpPr>
        <p:cNvPr id="1" name=""/>
        <p:cNvGrpSpPr/>
        <p:nvPr/>
      </p:nvGrpSpPr>
      <p:grpSpPr>
        <a:xfrm>
          <a:off x="0" y="0"/>
          <a:ext cx="0" cy="0"/>
          <a:chOff x="0" y="0"/>
          <a:chExt cx="0" cy="0"/>
        </a:xfrm>
      </p:grpSpPr>
      <p:grpSp>
        <p:nvGrpSpPr>
          <p:cNvPr name="Group 2" id="2"/>
          <p:cNvGrpSpPr/>
          <p:nvPr/>
        </p:nvGrpSpPr>
        <p:grpSpPr>
          <a:xfrm rot="0">
            <a:off x="561726" y="653287"/>
            <a:ext cx="17164548" cy="9075938"/>
            <a:chOff x="0" y="0"/>
            <a:chExt cx="6964336" cy="3682467"/>
          </a:xfrm>
        </p:grpSpPr>
        <p:sp>
          <p:nvSpPr>
            <p:cNvPr name="Freeform 3" id="3"/>
            <p:cNvSpPr/>
            <p:nvPr/>
          </p:nvSpPr>
          <p:spPr>
            <a:xfrm flipH="false" flipV="false" rot="0">
              <a:off x="12700" y="12700"/>
              <a:ext cx="6897026" cy="3613887"/>
            </a:xfrm>
            <a:custGeom>
              <a:avLst/>
              <a:gdLst/>
              <a:ahLst/>
              <a:cxnLst/>
              <a:rect r="r" b="b" t="t" l="l"/>
              <a:pathLst>
                <a:path h="3613887" w="6897026">
                  <a:moveTo>
                    <a:pt x="43180" y="3613887"/>
                  </a:moveTo>
                  <a:lnTo>
                    <a:pt x="6853846" y="3613887"/>
                  </a:lnTo>
                  <a:cubicBezTo>
                    <a:pt x="6877976" y="3613887"/>
                    <a:pt x="6897026" y="3594837"/>
                    <a:pt x="6897026" y="3570707"/>
                  </a:cubicBezTo>
                  <a:lnTo>
                    <a:pt x="6897026" y="43180"/>
                  </a:lnTo>
                  <a:cubicBezTo>
                    <a:pt x="6897026" y="19050"/>
                    <a:pt x="6877976" y="0"/>
                    <a:pt x="6853846" y="0"/>
                  </a:cubicBezTo>
                  <a:lnTo>
                    <a:pt x="43180" y="0"/>
                  </a:lnTo>
                  <a:cubicBezTo>
                    <a:pt x="19050" y="0"/>
                    <a:pt x="0" y="19050"/>
                    <a:pt x="0" y="43180"/>
                  </a:cubicBezTo>
                  <a:lnTo>
                    <a:pt x="0" y="3570707"/>
                  </a:lnTo>
                  <a:cubicBezTo>
                    <a:pt x="0" y="3594837"/>
                    <a:pt x="19050" y="3613887"/>
                    <a:pt x="43180" y="3613887"/>
                  </a:cubicBezTo>
                  <a:close/>
                </a:path>
              </a:pathLst>
            </a:custGeom>
            <a:solidFill>
              <a:srgbClr val="FFFFFF"/>
            </a:solidFill>
          </p:spPr>
        </p:sp>
        <p:sp>
          <p:nvSpPr>
            <p:cNvPr name="Freeform 4" id="4"/>
            <p:cNvSpPr/>
            <p:nvPr/>
          </p:nvSpPr>
          <p:spPr>
            <a:xfrm flipH="false" flipV="false" rot="0">
              <a:off x="0" y="0"/>
              <a:ext cx="6964336" cy="3682467"/>
            </a:xfrm>
            <a:custGeom>
              <a:avLst/>
              <a:gdLst/>
              <a:ahLst/>
              <a:cxnLst/>
              <a:rect r="r" b="b" t="t" l="l"/>
              <a:pathLst>
                <a:path h="3682467" w="6964336">
                  <a:moveTo>
                    <a:pt x="6921157" y="44450"/>
                  </a:moveTo>
                  <a:cubicBezTo>
                    <a:pt x="6916076" y="19050"/>
                    <a:pt x="6893216" y="0"/>
                    <a:pt x="6866546" y="0"/>
                  </a:cubicBezTo>
                  <a:lnTo>
                    <a:pt x="55880" y="0"/>
                  </a:lnTo>
                  <a:cubicBezTo>
                    <a:pt x="25400" y="0"/>
                    <a:pt x="0" y="25400"/>
                    <a:pt x="0" y="55880"/>
                  </a:cubicBezTo>
                  <a:lnTo>
                    <a:pt x="0" y="3583407"/>
                  </a:lnTo>
                  <a:cubicBezTo>
                    <a:pt x="0" y="3610077"/>
                    <a:pt x="17780" y="3631667"/>
                    <a:pt x="43180" y="3638017"/>
                  </a:cubicBezTo>
                  <a:cubicBezTo>
                    <a:pt x="48260" y="3663417"/>
                    <a:pt x="71120" y="3682467"/>
                    <a:pt x="97790" y="3682467"/>
                  </a:cubicBezTo>
                  <a:lnTo>
                    <a:pt x="6908457" y="3682467"/>
                  </a:lnTo>
                  <a:cubicBezTo>
                    <a:pt x="6938936" y="3682467"/>
                    <a:pt x="6964336" y="3657067"/>
                    <a:pt x="6964336" y="3626587"/>
                  </a:cubicBezTo>
                  <a:lnTo>
                    <a:pt x="6964336" y="99060"/>
                  </a:lnTo>
                  <a:cubicBezTo>
                    <a:pt x="6964336" y="72390"/>
                    <a:pt x="6946557" y="50800"/>
                    <a:pt x="6921157" y="44450"/>
                  </a:cubicBezTo>
                  <a:close/>
                  <a:moveTo>
                    <a:pt x="12700" y="3583407"/>
                  </a:moveTo>
                  <a:lnTo>
                    <a:pt x="12700" y="55880"/>
                  </a:lnTo>
                  <a:cubicBezTo>
                    <a:pt x="12700" y="31750"/>
                    <a:pt x="31750" y="12700"/>
                    <a:pt x="55880" y="12700"/>
                  </a:cubicBezTo>
                  <a:lnTo>
                    <a:pt x="6866546" y="12700"/>
                  </a:lnTo>
                  <a:cubicBezTo>
                    <a:pt x="6890676" y="12700"/>
                    <a:pt x="6909726" y="31750"/>
                    <a:pt x="6909726" y="55880"/>
                  </a:cubicBezTo>
                  <a:lnTo>
                    <a:pt x="6909726" y="3583407"/>
                  </a:lnTo>
                  <a:cubicBezTo>
                    <a:pt x="6909726" y="3607537"/>
                    <a:pt x="6890676" y="3626587"/>
                    <a:pt x="6866546" y="3626587"/>
                  </a:cubicBezTo>
                  <a:lnTo>
                    <a:pt x="55880" y="3626587"/>
                  </a:lnTo>
                  <a:cubicBezTo>
                    <a:pt x="31750" y="3626587"/>
                    <a:pt x="12700" y="3607537"/>
                    <a:pt x="12700" y="3583407"/>
                  </a:cubicBezTo>
                  <a:close/>
                </a:path>
              </a:pathLst>
            </a:custGeom>
            <a:solidFill>
              <a:srgbClr val="000000"/>
            </a:solidFill>
          </p:spPr>
        </p:sp>
      </p:grpSp>
      <p:sp>
        <p:nvSpPr>
          <p:cNvPr name="Freeform 5" id="5"/>
          <p:cNvSpPr/>
          <p:nvPr/>
        </p:nvSpPr>
        <p:spPr>
          <a:xfrm flipH="false" flipV="false" rot="0">
            <a:off x="1028700" y="2242129"/>
            <a:ext cx="9109347" cy="6290546"/>
          </a:xfrm>
          <a:custGeom>
            <a:avLst/>
            <a:gdLst/>
            <a:ahLst/>
            <a:cxnLst/>
            <a:rect r="r" b="b" t="t" l="l"/>
            <a:pathLst>
              <a:path h="6290546" w="9109347">
                <a:moveTo>
                  <a:pt x="0" y="0"/>
                </a:moveTo>
                <a:lnTo>
                  <a:pt x="9109347" y="0"/>
                </a:lnTo>
                <a:lnTo>
                  <a:pt x="9109347" y="6290546"/>
                </a:lnTo>
                <a:lnTo>
                  <a:pt x="0" y="6290546"/>
                </a:lnTo>
                <a:lnTo>
                  <a:pt x="0" y="0"/>
                </a:lnTo>
                <a:close/>
              </a:path>
            </a:pathLst>
          </a:custGeom>
          <a:blipFill>
            <a:blip r:embed="rId2"/>
            <a:stretch>
              <a:fillRect l="0" t="0" r="0" b="0"/>
            </a:stretch>
          </a:blipFill>
        </p:spPr>
      </p:sp>
      <p:sp>
        <p:nvSpPr>
          <p:cNvPr name="TextBox 6" id="6"/>
          <p:cNvSpPr txBox="true"/>
          <p:nvPr/>
        </p:nvSpPr>
        <p:spPr>
          <a:xfrm rot="0">
            <a:off x="1240793" y="800100"/>
            <a:ext cx="10328374" cy="1126478"/>
          </a:xfrm>
          <a:prstGeom prst="rect">
            <a:avLst/>
          </a:prstGeom>
        </p:spPr>
        <p:txBody>
          <a:bodyPr anchor="t" rtlCol="false" tIns="0" lIns="0" bIns="0" rIns="0">
            <a:spAutoFit/>
          </a:bodyPr>
          <a:lstStyle/>
          <a:p>
            <a:pPr algn="ctr">
              <a:lnSpc>
                <a:spcPts val="8260"/>
              </a:lnSpc>
            </a:pPr>
            <a:r>
              <a:rPr lang="en-US" sz="5900" u="sng">
                <a:solidFill>
                  <a:srgbClr val="000000"/>
                </a:solidFill>
                <a:latin typeface="Times New Roman Bold"/>
                <a:ea typeface="Times New Roman Bold"/>
                <a:cs typeface="Times New Roman Bold"/>
                <a:sym typeface="Times New Roman Bold"/>
              </a:rPr>
              <a:t>GROWTH FROM G-SEARCH</a:t>
            </a:r>
          </a:p>
        </p:txBody>
      </p:sp>
      <p:sp>
        <p:nvSpPr>
          <p:cNvPr name="TextBox 7" id="7"/>
          <p:cNvSpPr txBox="true"/>
          <p:nvPr/>
        </p:nvSpPr>
        <p:spPr>
          <a:xfrm rot="0">
            <a:off x="10331974" y="2384954"/>
            <a:ext cx="7169718" cy="6329515"/>
          </a:xfrm>
          <a:prstGeom prst="rect">
            <a:avLst/>
          </a:prstGeom>
        </p:spPr>
        <p:txBody>
          <a:bodyPr anchor="t" rtlCol="false" tIns="0" lIns="0" bIns="0" rIns="0">
            <a:spAutoFit/>
          </a:bodyPr>
          <a:lstStyle/>
          <a:p>
            <a:pPr algn="just">
              <a:lnSpc>
                <a:spcPts val="4979"/>
              </a:lnSpc>
            </a:pPr>
            <a:r>
              <a:rPr lang="en-US" sz="3556">
                <a:solidFill>
                  <a:srgbClr val="000000"/>
                </a:solidFill>
                <a:latin typeface="Times New Roman Bold"/>
                <a:ea typeface="Times New Roman Bold"/>
                <a:cs typeface="Times New Roman Bold"/>
                <a:sym typeface="Times New Roman Bold"/>
              </a:rPr>
              <a:t>Order Growth</a:t>
            </a:r>
            <a:r>
              <a:rPr lang="en-US" sz="3556">
                <a:solidFill>
                  <a:srgbClr val="000000"/>
                </a:solidFill>
                <a:latin typeface="Times New Roman"/>
                <a:ea typeface="Times New Roman"/>
                <a:cs typeface="Times New Roman"/>
                <a:sym typeface="Times New Roman"/>
              </a:rPr>
              <a:t> increased from 0.06k in March 2012 to 1.35K in January 2015.</a:t>
            </a:r>
          </a:p>
          <a:p>
            <a:pPr algn="just">
              <a:lnSpc>
                <a:spcPts val="4979"/>
              </a:lnSpc>
            </a:pPr>
            <a:r>
              <a:rPr lang="en-US" sz="3556">
                <a:solidFill>
                  <a:srgbClr val="000000"/>
                </a:solidFill>
                <a:latin typeface="Times New Roman Bold"/>
                <a:ea typeface="Times New Roman Bold"/>
                <a:cs typeface="Times New Roman Bold"/>
                <a:sym typeface="Times New Roman Bold"/>
              </a:rPr>
              <a:t>Session Growth</a:t>
            </a:r>
            <a:r>
              <a:rPr lang="en-US" sz="3556">
                <a:solidFill>
                  <a:srgbClr val="000000"/>
                </a:solidFill>
                <a:latin typeface="Times New Roman"/>
                <a:ea typeface="Times New Roman"/>
                <a:cs typeface="Times New Roman"/>
                <a:sym typeface="Times New Roman"/>
              </a:rPr>
              <a:t> rise from 1.86K in March 2012 to 16.09K in January 2015.</a:t>
            </a:r>
          </a:p>
          <a:p>
            <a:pPr algn="just">
              <a:lnSpc>
                <a:spcPts val="4979"/>
              </a:lnSpc>
            </a:pPr>
            <a:r>
              <a:rPr lang="en-US" sz="3556">
                <a:solidFill>
                  <a:srgbClr val="000000"/>
                </a:solidFill>
                <a:latin typeface="Times New Roman Bold"/>
                <a:ea typeface="Times New Roman Bold"/>
                <a:cs typeface="Times New Roman Bold"/>
                <a:sym typeface="Times New Roman Bold"/>
              </a:rPr>
              <a:t>Seasonal Patterns </a:t>
            </a:r>
            <a:r>
              <a:rPr lang="en-US" sz="3556">
                <a:solidFill>
                  <a:srgbClr val="000000"/>
                </a:solidFill>
                <a:latin typeface="Times New Roman"/>
                <a:ea typeface="Times New Roman"/>
                <a:cs typeface="Times New Roman"/>
                <a:sym typeface="Times New Roman"/>
              </a:rPr>
              <a:t>notable spikes in orders &amp; sessions during November and December each year.</a:t>
            </a:r>
          </a:p>
          <a:p>
            <a:pPr algn="just">
              <a:lnSpc>
                <a:spcPts val="4979"/>
              </a:lnSpc>
            </a:pP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F738E"/>
        </a:solidFill>
      </p:bgPr>
    </p:bg>
    <p:spTree>
      <p:nvGrpSpPr>
        <p:cNvPr id="1" name=""/>
        <p:cNvGrpSpPr/>
        <p:nvPr/>
      </p:nvGrpSpPr>
      <p:grpSpPr>
        <a:xfrm>
          <a:off x="0" y="0"/>
          <a:ext cx="0" cy="0"/>
          <a:chOff x="0" y="0"/>
          <a:chExt cx="0" cy="0"/>
        </a:xfrm>
      </p:grpSpPr>
      <p:grpSp>
        <p:nvGrpSpPr>
          <p:cNvPr name="Group 2" id="2"/>
          <p:cNvGrpSpPr/>
          <p:nvPr/>
        </p:nvGrpSpPr>
        <p:grpSpPr>
          <a:xfrm rot="0">
            <a:off x="561726" y="605531"/>
            <a:ext cx="17164548" cy="9075938"/>
            <a:chOff x="0" y="0"/>
            <a:chExt cx="6964336" cy="3682467"/>
          </a:xfrm>
        </p:grpSpPr>
        <p:sp>
          <p:nvSpPr>
            <p:cNvPr name="Freeform 3" id="3"/>
            <p:cNvSpPr/>
            <p:nvPr/>
          </p:nvSpPr>
          <p:spPr>
            <a:xfrm flipH="false" flipV="false" rot="0">
              <a:off x="12700" y="12700"/>
              <a:ext cx="6897026" cy="3613887"/>
            </a:xfrm>
            <a:custGeom>
              <a:avLst/>
              <a:gdLst/>
              <a:ahLst/>
              <a:cxnLst/>
              <a:rect r="r" b="b" t="t" l="l"/>
              <a:pathLst>
                <a:path h="3613887" w="6897026">
                  <a:moveTo>
                    <a:pt x="43180" y="3613887"/>
                  </a:moveTo>
                  <a:lnTo>
                    <a:pt x="6853846" y="3613887"/>
                  </a:lnTo>
                  <a:cubicBezTo>
                    <a:pt x="6877976" y="3613887"/>
                    <a:pt x="6897026" y="3594837"/>
                    <a:pt x="6897026" y="3570707"/>
                  </a:cubicBezTo>
                  <a:lnTo>
                    <a:pt x="6897026" y="43180"/>
                  </a:lnTo>
                  <a:cubicBezTo>
                    <a:pt x="6897026" y="19050"/>
                    <a:pt x="6877976" y="0"/>
                    <a:pt x="6853846" y="0"/>
                  </a:cubicBezTo>
                  <a:lnTo>
                    <a:pt x="43180" y="0"/>
                  </a:lnTo>
                  <a:cubicBezTo>
                    <a:pt x="19050" y="0"/>
                    <a:pt x="0" y="19050"/>
                    <a:pt x="0" y="43180"/>
                  </a:cubicBezTo>
                  <a:lnTo>
                    <a:pt x="0" y="3570707"/>
                  </a:lnTo>
                  <a:cubicBezTo>
                    <a:pt x="0" y="3594837"/>
                    <a:pt x="19050" y="3613887"/>
                    <a:pt x="43180" y="3613887"/>
                  </a:cubicBezTo>
                  <a:close/>
                </a:path>
              </a:pathLst>
            </a:custGeom>
            <a:solidFill>
              <a:srgbClr val="FFFFFF"/>
            </a:solidFill>
          </p:spPr>
        </p:sp>
        <p:sp>
          <p:nvSpPr>
            <p:cNvPr name="Freeform 4" id="4"/>
            <p:cNvSpPr/>
            <p:nvPr/>
          </p:nvSpPr>
          <p:spPr>
            <a:xfrm flipH="false" flipV="false" rot="0">
              <a:off x="0" y="0"/>
              <a:ext cx="6964336" cy="3682467"/>
            </a:xfrm>
            <a:custGeom>
              <a:avLst/>
              <a:gdLst/>
              <a:ahLst/>
              <a:cxnLst/>
              <a:rect r="r" b="b" t="t" l="l"/>
              <a:pathLst>
                <a:path h="3682467" w="6964336">
                  <a:moveTo>
                    <a:pt x="6921157" y="44450"/>
                  </a:moveTo>
                  <a:cubicBezTo>
                    <a:pt x="6916076" y="19050"/>
                    <a:pt x="6893216" y="0"/>
                    <a:pt x="6866546" y="0"/>
                  </a:cubicBezTo>
                  <a:lnTo>
                    <a:pt x="55880" y="0"/>
                  </a:lnTo>
                  <a:cubicBezTo>
                    <a:pt x="25400" y="0"/>
                    <a:pt x="0" y="25400"/>
                    <a:pt x="0" y="55880"/>
                  </a:cubicBezTo>
                  <a:lnTo>
                    <a:pt x="0" y="3583407"/>
                  </a:lnTo>
                  <a:cubicBezTo>
                    <a:pt x="0" y="3610077"/>
                    <a:pt x="17780" y="3631667"/>
                    <a:pt x="43180" y="3638017"/>
                  </a:cubicBezTo>
                  <a:cubicBezTo>
                    <a:pt x="48260" y="3663417"/>
                    <a:pt x="71120" y="3682467"/>
                    <a:pt x="97790" y="3682467"/>
                  </a:cubicBezTo>
                  <a:lnTo>
                    <a:pt x="6908457" y="3682467"/>
                  </a:lnTo>
                  <a:cubicBezTo>
                    <a:pt x="6938936" y="3682467"/>
                    <a:pt x="6964336" y="3657067"/>
                    <a:pt x="6964336" y="3626587"/>
                  </a:cubicBezTo>
                  <a:lnTo>
                    <a:pt x="6964336" y="99060"/>
                  </a:lnTo>
                  <a:cubicBezTo>
                    <a:pt x="6964336" y="72390"/>
                    <a:pt x="6946557" y="50800"/>
                    <a:pt x="6921157" y="44450"/>
                  </a:cubicBezTo>
                  <a:close/>
                  <a:moveTo>
                    <a:pt x="12700" y="3583407"/>
                  </a:moveTo>
                  <a:lnTo>
                    <a:pt x="12700" y="55880"/>
                  </a:lnTo>
                  <a:cubicBezTo>
                    <a:pt x="12700" y="31750"/>
                    <a:pt x="31750" y="12700"/>
                    <a:pt x="55880" y="12700"/>
                  </a:cubicBezTo>
                  <a:lnTo>
                    <a:pt x="6866546" y="12700"/>
                  </a:lnTo>
                  <a:cubicBezTo>
                    <a:pt x="6890676" y="12700"/>
                    <a:pt x="6909726" y="31750"/>
                    <a:pt x="6909726" y="55880"/>
                  </a:cubicBezTo>
                  <a:lnTo>
                    <a:pt x="6909726" y="3583407"/>
                  </a:lnTo>
                  <a:cubicBezTo>
                    <a:pt x="6909726" y="3607537"/>
                    <a:pt x="6890676" y="3626587"/>
                    <a:pt x="6866546" y="3626587"/>
                  </a:cubicBezTo>
                  <a:lnTo>
                    <a:pt x="55880" y="3626587"/>
                  </a:lnTo>
                  <a:cubicBezTo>
                    <a:pt x="31750" y="3626587"/>
                    <a:pt x="12700" y="3607537"/>
                    <a:pt x="12700" y="3583407"/>
                  </a:cubicBezTo>
                  <a:close/>
                </a:path>
              </a:pathLst>
            </a:custGeom>
            <a:solidFill>
              <a:srgbClr val="000000"/>
            </a:solidFill>
          </p:spPr>
        </p:sp>
      </p:grpSp>
      <p:sp>
        <p:nvSpPr>
          <p:cNvPr name="Freeform 5" id="5"/>
          <p:cNvSpPr/>
          <p:nvPr/>
        </p:nvSpPr>
        <p:spPr>
          <a:xfrm flipH="false" flipV="false" rot="0">
            <a:off x="1028700" y="2967754"/>
            <a:ext cx="8998885" cy="5938962"/>
          </a:xfrm>
          <a:custGeom>
            <a:avLst/>
            <a:gdLst/>
            <a:ahLst/>
            <a:cxnLst/>
            <a:rect r="r" b="b" t="t" l="l"/>
            <a:pathLst>
              <a:path h="5938962" w="8998885">
                <a:moveTo>
                  <a:pt x="0" y="0"/>
                </a:moveTo>
                <a:lnTo>
                  <a:pt x="8998885" y="0"/>
                </a:lnTo>
                <a:lnTo>
                  <a:pt x="8998885" y="5938963"/>
                </a:lnTo>
                <a:lnTo>
                  <a:pt x="0" y="5938963"/>
                </a:lnTo>
                <a:lnTo>
                  <a:pt x="0" y="0"/>
                </a:lnTo>
                <a:close/>
              </a:path>
            </a:pathLst>
          </a:custGeom>
          <a:blipFill>
            <a:blip r:embed="rId2"/>
            <a:stretch>
              <a:fillRect l="0" t="0" r="0" b="0"/>
            </a:stretch>
          </a:blipFill>
        </p:spPr>
      </p:sp>
      <p:sp>
        <p:nvSpPr>
          <p:cNvPr name="TextBox 6" id="6"/>
          <p:cNvSpPr txBox="true"/>
          <p:nvPr/>
        </p:nvSpPr>
        <p:spPr>
          <a:xfrm rot="0">
            <a:off x="1028700" y="793527"/>
            <a:ext cx="17726274" cy="2174228"/>
          </a:xfrm>
          <a:prstGeom prst="rect">
            <a:avLst/>
          </a:prstGeom>
        </p:spPr>
        <p:txBody>
          <a:bodyPr anchor="t" rtlCol="false" tIns="0" lIns="0" bIns="0" rIns="0">
            <a:spAutoFit/>
          </a:bodyPr>
          <a:lstStyle/>
          <a:p>
            <a:pPr algn="l">
              <a:lnSpc>
                <a:spcPts val="8260"/>
              </a:lnSpc>
            </a:pPr>
            <a:r>
              <a:rPr lang="en-US" sz="5900" u="sng">
                <a:solidFill>
                  <a:srgbClr val="000000"/>
                </a:solidFill>
                <a:latin typeface="Times New Roman Bold"/>
                <a:ea typeface="Times New Roman Bold"/>
                <a:cs typeface="Times New Roman Bold"/>
                <a:sym typeface="Times New Roman Bold"/>
              </a:rPr>
              <a:t>G-SEARCH GROWTH FROM BRAND &amp; NON BRAND</a:t>
            </a:r>
          </a:p>
        </p:txBody>
      </p:sp>
      <p:sp>
        <p:nvSpPr>
          <p:cNvPr name="TextBox 7" id="7"/>
          <p:cNvSpPr txBox="true"/>
          <p:nvPr/>
        </p:nvSpPr>
        <p:spPr>
          <a:xfrm rot="0">
            <a:off x="10301675" y="3020128"/>
            <a:ext cx="7169718" cy="5700865"/>
          </a:xfrm>
          <a:prstGeom prst="rect">
            <a:avLst/>
          </a:prstGeom>
        </p:spPr>
        <p:txBody>
          <a:bodyPr anchor="t" rtlCol="false" tIns="0" lIns="0" bIns="0" rIns="0">
            <a:spAutoFit/>
          </a:bodyPr>
          <a:lstStyle/>
          <a:p>
            <a:pPr algn="just">
              <a:lnSpc>
                <a:spcPts val="4979"/>
              </a:lnSpc>
            </a:pPr>
            <a:r>
              <a:rPr lang="en-US" sz="3556">
                <a:solidFill>
                  <a:srgbClr val="000000"/>
                </a:solidFill>
                <a:latin typeface="Times New Roman Bold"/>
                <a:ea typeface="Times New Roman Bold"/>
                <a:cs typeface="Times New Roman Bold"/>
                <a:sym typeface="Times New Roman Bold"/>
              </a:rPr>
              <a:t>Non-Brand Orders</a:t>
            </a:r>
            <a:r>
              <a:rPr lang="en-US" sz="3556">
                <a:solidFill>
                  <a:srgbClr val="000000"/>
                </a:solidFill>
                <a:latin typeface="Times New Roman"/>
                <a:ea typeface="Times New Roman"/>
                <a:cs typeface="Times New Roman"/>
                <a:sym typeface="Times New Roman"/>
              </a:rPr>
              <a:t> saw significant growth from 0.06K in March 2012 to 1.16K in January 2015.</a:t>
            </a:r>
          </a:p>
          <a:p>
            <a:pPr algn="just">
              <a:lnSpc>
                <a:spcPts val="4979"/>
              </a:lnSpc>
            </a:pPr>
            <a:r>
              <a:rPr lang="en-US" sz="3556">
                <a:solidFill>
                  <a:srgbClr val="000000"/>
                </a:solidFill>
                <a:latin typeface="Times New Roman Bold"/>
                <a:ea typeface="Times New Roman Bold"/>
                <a:cs typeface="Times New Roman Bold"/>
                <a:sym typeface="Times New Roman Bold"/>
              </a:rPr>
              <a:t>Brand Orders</a:t>
            </a:r>
            <a:r>
              <a:rPr lang="en-US" sz="3556">
                <a:solidFill>
                  <a:srgbClr val="000000"/>
                </a:solidFill>
                <a:latin typeface="Times New Roman"/>
                <a:ea typeface="Times New Roman"/>
                <a:cs typeface="Times New Roman"/>
                <a:sym typeface="Times New Roman"/>
              </a:rPr>
              <a:t> increased slowly from near zero to 0.19K over the same period.</a:t>
            </a:r>
          </a:p>
          <a:p>
            <a:pPr algn="just">
              <a:lnSpc>
                <a:spcPts val="4979"/>
              </a:lnSpc>
            </a:pPr>
            <a:r>
              <a:rPr lang="en-US" sz="3556">
                <a:solidFill>
                  <a:srgbClr val="000000"/>
                </a:solidFill>
                <a:latin typeface="Times New Roman Bold"/>
                <a:ea typeface="Times New Roman Bold"/>
                <a:cs typeface="Times New Roman Bold"/>
                <a:sym typeface="Times New Roman Bold"/>
              </a:rPr>
              <a:t>Seasonal Trends</a:t>
            </a:r>
            <a:r>
              <a:rPr lang="en-US" sz="3556">
                <a:solidFill>
                  <a:srgbClr val="000000"/>
                </a:solidFill>
                <a:latin typeface="Times New Roman"/>
                <a:ea typeface="Times New Roman"/>
                <a:cs typeface="Times New Roman"/>
                <a:sym typeface="Times New Roman"/>
              </a:rPr>
              <a:t> both order types peaked in November and December each year.</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9D43A"/>
        </a:solidFill>
      </p:bgPr>
    </p:bg>
    <p:spTree>
      <p:nvGrpSpPr>
        <p:cNvPr id="1" name=""/>
        <p:cNvGrpSpPr/>
        <p:nvPr/>
      </p:nvGrpSpPr>
      <p:grpSpPr>
        <a:xfrm>
          <a:off x="0" y="0"/>
          <a:ext cx="0" cy="0"/>
          <a:chOff x="0" y="0"/>
          <a:chExt cx="0" cy="0"/>
        </a:xfrm>
      </p:grpSpPr>
      <p:grpSp>
        <p:nvGrpSpPr>
          <p:cNvPr name="Group 2" id="2"/>
          <p:cNvGrpSpPr/>
          <p:nvPr/>
        </p:nvGrpSpPr>
        <p:grpSpPr>
          <a:xfrm rot="0">
            <a:off x="561726" y="605531"/>
            <a:ext cx="17164548" cy="9075938"/>
            <a:chOff x="0" y="0"/>
            <a:chExt cx="6964336" cy="3682467"/>
          </a:xfrm>
        </p:grpSpPr>
        <p:sp>
          <p:nvSpPr>
            <p:cNvPr name="Freeform 3" id="3"/>
            <p:cNvSpPr/>
            <p:nvPr/>
          </p:nvSpPr>
          <p:spPr>
            <a:xfrm flipH="false" flipV="false" rot="0">
              <a:off x="12700" y="12700"/>
              <a:ext cx="6897026" cy="3613887"/>
            </a:xfrm>
            <a:custGeom>
              <a:avLst/>
              <a:gdLst/>
              <a:ahLst/>
              <a:cxnLst/>
              <a:rect r="r" b="b" t="t" l="l"/>
              <a:pathLst>
                <a:path h="3613887" w="6897026">
                  <a:moveTo>
                    <a:pt x="43180" y="3613887"/>
                  </a:moveTo>
                  <a:lnTo>
                    <a:pt x="6853846" y="3613887"/>
                  </a:lnTo>
                  <a:cubicBezTo>
                    <a:pt x="6877976" y="3613887"/>
                    <a:pt x="6897026" y="3594837"/>
                    <a:pt x="6897026" y="3570707"/>
                  </a:cubicBezTo>
                  <a:lnTo>
                    <a:pt x="6897026" y="43180"/>
                  </a:lnTo>
                  <a:cubicBezTo>
                    <a:pt x="6897026" y="19050"/>
                    <a:pt x="6877976" y="0"/>
                    <a:pt x="6853846" y="0"/>
                  </a:cubicBezTo>
                  <a:lnTo>
                    <a:pt x="43180" y="0"/>
                  </a:lnTo>
                  <a:cubicBezTo>
                    <a:pt x="19050" y="0"/>
                    <a:pt x="0" y="19050"/>
                    <a:pt x="0" y="43180"/>
                  </a:cubicBezTo>
                  <a:lnTo>
                    <a:pt x="0" y="3570707"/>
                  </a:lnTo>
                  <a:cubicBezTo>
                    <a:pt x="0" y="3594837"/>
                    <a:pt x="19050" y="3613887"/>
                    <a:pt x="43180" y="3613887"/>
                  </a:cubicBezTo>
                  <a:close/>
                </a:path>
              </a:pathLst>
            </a:custGeom>
            <a:solidFill>
              <a:srgbClr val="FFFFFF"/>
            </a:solidFill>
          </p:spPr>
        </p:sp>
        <p:sp>
          <p:nvSpPr>
            <p:cNvPr name="Freeform 4" id="4"/>
            <p:cNvSpPr/>
            <p:nvPr/>
          </p:nvSpPr>
          <p:spPr>
            <a:xfrm flipH="false" flipV="false" rot="0">
              <a:off x="0" y="0"/>
              <a:ext cx="6964336" cy="3682467"/>
            </a:xfrm>
            <a:custGeom>
              <a:avLst/>
              <a:gdLst/>
              <a:ahLst/>
              <a:cxnLst/>
              <a:rect r="r" b="b" t="t" l="l"/>
              <a:pathLst>
                <a:path h="3682467" w="6964336">
                  <a:moveTo>
                    <a:pt x="6921157" y="44450"/>
                  </a:moveTo>
                  <a:cubicBezTo>
                    <a:pt x="6916076" y="19050"/>
                    <a:pt x="6893216" y="0"/>
                    <a:pt x="6866546" y="0"/>
                  </a:cubicBezTo>
                  <a:lnTo>
                    <a:pt x="55880" y="0"/>
                  </a:lnTo>
                  <a:cubicBezTo>
                    <a:pt x="25400" y="0"/>
                    <a:pt x="0" y="25400"/>
                    <a:pt x="0" y="55880"/>
                  </a:cubicBezTo>
                  <a:lnTo>
                    <a:pt x="0" y="3583407"/>
                  </a:lnTo>
                  <a:cubicBezTo>
                    <a:pt x="0" y="3610077"/>
                    <a:pt x="17780" y="3631667"/>
                    <a:pt x="43180" y="3638017"/>
                  </a:cubicBezTo>
                  <a:cubicBezTo>
                    <a:pt x="48260" y="3663417"/>
                    <a:pt x="71120" y="3682467"/>
                    <a:pt x="97790" y="3682467"/>
                  </a:cubicBezTo>
                  <a:lnTo>
                    <a:pt x="6908457" y="3682467"/>
                  </a:lnTo>
                  <a:cubicBezTo>
                    <a:pt x="6938936" y="3682467"/>
                    <a:pt x="6964336" y="3657067"/>
                    <a:pt x="6964336" y="3626587"/>
                  </a:cubicBezTo>
                  <a:lnTo>
                    <a:pt x="6964336" y="99060"/>
                  </a:lnTo>
                  <a:cubicBezTo>
                    <a:pt x="6964336" y="72390"/>
                    <a:pt x="6946557" y="50800"/>
                    <a:pt x="6921157" y="44450"/>
                  </a:cubicBezTo>
                  <a:close/>
                  <a:moveTo>
                    <a:pt x="12700" y="3583407"/>
                  </a:moveTo>
                  <a:lnTo>
                    <a:pt x="12700" y="55880"/>
                  </a:lnTo>
                  <a:cubicBezTo>
                    <a:pt x="12700" y="31750"/>
                    <a:pt x="31750" y="12700"/>
                    <a:pt x="55880" y="12700"/>
                  </a:cubicBezTo>
                  <a:lnTo>
                    <a:pt x="6866546" y="12700"/>
                  </a:lnTo>
                  <a:cubicBezTo>
                    <a:pt x="6890676" y="12700"/>
                    <a:pt x="6909726" y="31750"/>
                    <a:pt x="6909726" y="55880"/>
                  </a:cubicBezTo>
                  <a:lnTo>
                    <a:pt x="6909726" y="3583407"/>
                  </a:lnTo>
                  <a:cubicBezTo>
                    <a:pt x="6909726" y="3607537"/>
                    <a:pt x="6890676" y="3626587"/>
                    <a:pt x="6866546" y="3626587"/>
                  </a:cubicBezTo>
                  <a:lnTo>
                    <a:pt x="55880" y="3626587"/>
                  </a:lnTo>
                  <a:cubicBezTo>
                    <a:pt x="31750" y="3626587"/>
                    <a:pt x="12700" y="3607537"/>
                    <a:pt x="12700" y="3583407"/>
                  </a:cubicBezTo>
                  <a:close/>
                </a:path>
              </a:pathLst>
            </a:custGeom>
            <a:solidFill>
              <a:srgbClr val="000000"/>
            </a:solidFill>
          </p:spPr>
        </p:sp>
      </p:grpSp>
      <p:sp>
        <p:nvSpPr>
          <p:cNvPr name="Freeform 5" id="5"/>
          <p:cNvSpPr/>
          <p:nvPr/>
        </p:nvSpPr>
        <p:spPr>
          <a:xfrm flipH="false" flipV="false" rot="0">
            <a:off x="1331690" y="2967754"/>
            <a:ext cx="9074134" cy="6178463"/>
          </a:xfrm>
          <a:custGeom>
            <a:avLst/>
            <a:gdLst/>
            <a:ahLst/>
            <a:cxnLst/>
            <a:rect r="r" b="b" t="t" l="l"/>
            <a:pathLst>
              <a:path h="6178463" w="9074134">
                <a:moveTo>
                  <a:pt x="0" y="0"/>
                </a:moveTo>
                <a:lnTo>
                  <a:pt x="9074134" y="0"/>
                </a:lnTo>
                <a:lnTo>
                  <a:pt x="9074134" y="6178463"/>
                </a:lnTo>
                <a:lnTo>
                  <a:pt x="0" y="6178463"/>
                </a:lnTo>
                <a:lnTo>
                  <a:pt x="0" y="0"/>
                </a:lnTo>
                <a:close/>
              </a:path>
            </a:pathLst>
          </a:custGeom>
          <a:blipFill>
            <a:blip r:embed="rId2"/>
            <a:stretch>
              <a:fillRect l="0" t="0" r="0" b="0"/>
            </a:stretch>
          </a:blipFill>
        </p:spPr>
      </p:sp>
      <p:sp>
        <p:nvSpPr>
          <p:cNvPr name="TextBox 6" id="6"/>
          <p:cNvSpPr txBox="true"/>
          <p:nvPr/>
        </p:nvSpPr>
        <p:spPr>
          <a:xfrm rot="0">
            <a:off x="1028700" y="793527"/>
            <a:ext cx="17726274" cy="2174228"/>
          </a:xfrm>
          <a:prstGeom prst="rect">
            <a:avLst/>
          </a:prstGeom>
        </p:spPr>
        <p:txBody>
          <a:bodyPr anchor="t" rtlCol="false" tIns="0" lIns="0" bIns="0" rIns="0">
            <a:spAutoFit/>
          </a:bodyPr>
          <a:lstStyle/>
          <a:p>
            <a:pPr algn="l">
              <a:lnSpc>
                <a:spcPts val="8260"/>
              </a:lnSpc>
            </a:pPr>
            <a:r>
              <a:rPr lang="en-US" sz="5900" u="sng">
                <a:solidFill>
                  <a:srgbClr val="000000"/>
                </a:solidFill>
                <a:latin typeface="Times New Roman Bold"/>
                <a:ea typeface="Times New Roman Bold"/>
                <a:cs typeface="Times New Roman Bold"/>
                <a:sym typeface="Times New Roman Bold"/>
              </a:rPr>
              <a:t>G-SEARCH GROWTH FROM BRAND &amp; NON BRAND</a:t>
            </a:r>
          </a:p>
        </p:txBody>
      </p:sp>
      <p:sp>
        <p:nvSpPr>
          <p:cNvPr name="TextBox 7" id="7"/>
          <p:cNvSpPr txBox="true"/>
          <p:nvPr/>
        </p:nvSpPr>
        <p:spPr>
          <a:xfrm rot="0">
            <a:off x="11210987" y="2824879"/>
            <a:ext cx="5805921" cy="6150576"/>
          </a:xfrm>
          <a:prstGeom prst="rect">
            <a:avLst/>
          </a:prstGeom>
        </p:spPr>
        <p:txBody>
          <a:bodyPr anchor="t" rtlCol="false" tIns="0" lIns="0" bIns="0" rIns="0">
            <a:spAutoFit/>
          </a:bodyPr>
          <a:lstStyle/>
          <a:p>
            <a:pPr algn="l">
              <a:lnSpc>
                <a:spcPts val="4827"/>
              </a:lnSpc>
            </a:pPr>
            <a:r>
              <a:rPr lang="en-US" sz="3448">
                <a:solidFill>
                  <a:srgbClr val="000000"/>
                </a:solidFill>
                <a:latin typeface="Times New Roman Bold"/>
                <a:ea typeface="Times New Roman Bold"/>
                <a:cs typeface="Times New Roman Bold"/>
                <a:sym typeface="Times New Roman Bold"/>
              </a:rPr>
              <a:t>Non-Brand Sessions </a:t>
            </a:r>
            <a:r>
              <a:rPr lang="en-US" sz="3448">
                <a:solidFill>
                  <a:srgbClr val="000000"/>
                </a:solidFill>
                <a:latin typeface="Times New Roman"/>
                <a:ea typeface="Times New Roman"/>
                <a:cs typeface="Times New Roman"/>
                <a:sym typeface="Times New Roman"/>
              </a:rPr>
              <a:t>rise from 1.85K in March 2012 to 13.73K in January 2015.</a:t>
            </a:r>
          </a:p>
          <a:p>
            <a:pPr algn="l">
              <a:lnSpc>
                <a:spcPts val="4827"/>
              </a:lnSpc>
            </a:pPr>
            <a:r>
              <a:rPr lang="en-US" sz="3448">
                <a:solidFill>
                  <a:srgbClr val="000000"/>
                </a:solidFill>
                <a:latin typeface="Times New Roman Bold"/>
                <a:ea typeface="Times New Roman Bold"/>
                <a:cs typeface="Times New Roman Bold"/>
                <a:sym typeface="Times New Roman Bold"/>
              </a:rPr>
              <a:t>Brand Sessions</a:t>
            </a:r>
            <a:r>
              <a:rPr lang="en-US" sz="3448">
                <a:solidFill>
                  <a:srgbClr val="000000"/>
                </a:solidFill>
                <a:latin typeface="Times New Roman"/>
                <a:ea typeface="Times New Roman"/>
                <a:cs typeface="Times New Roman"/>
                <a:sym typeface="Times New Roman"/>
              </a:rPr>
              <a:t> increased from 0.01K to 2.36K over the same period.</a:t>
            </a:r>
          </a:p>
          <a:p>
            <a:pPr algn="l">
              <a:lnSpc>
                <a:spcPts val="4827"/>
              </a:lnSpc>
            </a:pPr>
            <a:r>
              <a:rPr lang="en-US" sz="3448">
                <a:solidFill>
                  <a:srgbClr val="000000"/>
                </a:solidFill>
                <a:latin typeface="Times New Roman Bold"/>
                <a:ea typeface="Times New Roman Bold"/>
                <a:cs typeface="Times New Roman Bold"/>
                <a:sym typeface="Times New Roman Bold"/>
              </a:rPr>
              <a:t>Seasonal Trends </a:t>
            </a:r>
            <a:r>
              <a:rPr lang="en-US" sz="3448">
                <a:solidFill>
                  <a:srgbClr val="000000"/>
                </a:solidFill>
                <a:latin typeface="Times New Roman"/>
                <a:ea typeface="Times New Roman"/>
                <a:cs typeface="Times New Roman"/>
                <a:sym typeface="Times New Roman"/>
              </a:rPr>
              <a:t>both session types peaked in December each year.</a:t>
            </a:r>
          </a:p>
          <a:p>
            <a:pPr algn="l">
              <a:lnSpc>
                <a:spcPts val="4827"/>
              </a:lnSpc>
            </a:pP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FF738E"/>
        </a:solidFill>
      </p:bgPr>
    </p:bg>
    <p:spTree>
      <p:nvGrpSpPr>
        <p:cNvPr id="1" name=""/>
        <p:cNvGrpSpPr/>
        <p:nvPr/>
      </p:nvGrpSpPr>
      <p:grpSpPr>
        <a:xfrm>
          <a:off x="0" y="0"/>
          <a:ext cx="0" cy="0"/>
          <a:chOff x="0" y="0"/>
          <a:chExt cx="0" cy="0"/>
        </a:xfrm>
      </p:grpSpPr>
      <p:grpSp>
        <p:nvGrpSpPr>
          <p:cNvPr name="Group 2" id="2"/>
          <p:cNvGrpSpPr/>
          <p:nvPr/>
        </p:nvGrpSpPr>
        <p:grpSpPr>
          <a:xfrm rot="0">
            <a:off x="561726" y="605531"/>
            <a:ext cx="17164548" cy="9075938"/>
            <a:chOff x="0" y="0"/>
            <a:chExt cx="6964336" cy="3682467"/>
          </a:xfrm>
        </p:grpSpPr>
        <p:sp>
          <p:nvSpPr>
            <p:cNvPr name="Freeform 3" id="3"/>
            <p:cNvSpPr/>
            <p:nvPr/>
          </p:nvSpPr>
          <p:spPr>
            <a:xfrm flipH="false" flipV="false" rot="0">
              <a:off x="12700" y="12700"/>
              <a:ext cx="6897026" cy="3613887"/>
            </a:xfrm>
            <a:custGeom>
              <a:avLst/>
              <a:gdLst/>
              <a:ahLst/>
              <a:cxnLst/>
              <a:rect r="r" b="b" t="t" l="l"/>
              <a:pathLst>
                <a:path h="3613887" w="6897026">
                  <a:moveTo>
                    <a:pt x="43180" y="3613887"/>
                  </a:moveTo>
                  <a:lnTo>
                    <a:pt x="6853846" y="3613887"/>
                  </a:lnTo>
                  <a:cubicBezTo>
                    <a:pt x="6877976" y="3613887"/>
                    <a:pt x="6897026" y="3594837"/>
                    <a:pt x="6897026" y="3570707"/>
                  </a:cubicBezTo>
                  <a:lnTo>
                    <a:pt x="6897026" y="43180"/>
                  </a:lnTo>
                  <a:cubicBezTo>
                    <a:pt x="6897026" y="19050"/>
                    <a:pt x="6877976" y="0"/>
                    <a:pt x="6853846" y="0"/>
                  </a:cubicBezTo>
                  <a:lnTo>
                    <a:pt x="43180" y="0"/>
                  </a:lnTo>
                  <a:cubicBezTo>
                    <a:pt x="19050" y="0"/>
                    <a:pt x="0" y="19050"/>
                    <a:pt x="0" y="43180"/>
                  </a:cubicBezTo>
                  <a:lnTo>
                    <a:pt x="0" y="3570707"/>
                  </a:lnTo>
                  <a:cubicBezTo>
                    <a:pt x="0" y="3594837"/>
                    <a:pt x="19050" y="3613887"/>
                    <a:pt x="43180" y="3613887"/>
                  </a:cubicBezTo>
                  <a:close/>
                </a:path>
              </a:pathLst>
            </a:custGeom>
            <a:solidFill>
              <a:srgbClr val="FFFFFF"/>
            </a:solidFill>
          </p:spPr>
        </p:sp>
        <p:sp>
          <p:nvSpPr>
            <p:cNvPr name="Freeform 4" id="4"/>
            <p:cNvSpPr/>
            <p:nvPr/>
          </p:nvSpPr>
          <p:spPr>
            <a:xfrm flipH="false" flipV="false" rot="0">
              <a:off x="0" y="0"/>
              <a:ext cx="6964336" cy="3682467"/>
            </a:xfrm>
            <a:custGeom>
              <a:avLst/>
              <a:gdLst/>
              <a:ahLst/>
              <a:cxnLst/>
              <a:rect r="r" b="b" t="t" l="l"/>
              <a:pathLst>
                <a:path h="3682467" w="6964336">
                  <a:moveTo>
                    <a:pt x="6921157" y="44450"/>
                  </a:moveTo>
                  <a:cubicBezTo>
                    <a:pt x="6916076" y="19050"/>
                    <a:pt x="6893216" y="0"/>
                    <a:pt x="6866546" y="0"/>
                  </a:cubicBezTo>
                  <a:lnTo>
                    <a:pt x="55880" y="0"/>
                  </a:lnTo>
                  <a:cubicBezTo>
                    <a:pt x="25400" y="0"/>
                    <a:pt x="0" y="25400"/>
                    <a:pt x="0" y="55880"/>
                  </a:cubicBezTo>
                  <a:lnTo>
                    <a:pt x="0" y="3583407"/>
                  </a:lnTo>
                  <a:cubicBezTo>
                    <a:pt x="0" y="3610077"/>
                    <a:pt x="17780" y="3631667"/>
                    <a:pt x="43180" y="3638017"/>
                  </a:cubicBezTo>
                  <a:cubicBezTo>
                    <a:pt x="48260" y="3663417"/>
                    <a:pt x="71120" y="3682467"/>
                    <a:pt x="97790" y="3682467"/>
                  </a:cubicBezTo>
                  <a:lnTo>
                    <a:pt x="6908457" y="3682467"/>
                  </a:lnTo>
                  <a:cubicBezTo>
                    <a:pt x="6938936" y="3682467"/>
                    <a:pt x="6964336" y="3657067"/>
                    <a:pt x="6964336" y="3626587"/>
                  </a:cubicBezTo>
                  <a:lnTo>
                    <a:pt x="6964336" y="99060"/>
                  </a:lnTo>
                  <a:cubicBezTo>
                    <a:pt x="6964336" y="72390"/>
                    <a:pt x="6946557" y="50800"/>
                    <a:pt x="6921157" y="44450"/>
                  </a:cubicBezTo>
                  <a:close/>
                  <a:moveTo>
                    <a:pt x="12700" y="3583407"/>
                  </a:moveTo>
                  <a:lnTo>
                    <a:pt x="12700" y="55880"/>
                  </a:lnTo>
                  <a:cubicBezTo>
                    <a:pt x="12700" y="31750"/>
                    <a:pt x="31750" y="12700"/>
                    <a:pt x="55880" y="12700"/>
                  </a:cubicBezTo>
                  <a:lnTo>
                    <a:pt x="6866546" y="12700"/>
                  </a:lnTo>
                  <a:cubicBezTo>
                    <a:pt x="6890676" y="12700"/>
                    <a:pt x="6909726" y="31750"/>
                    <a:pt x="6909726" y="55880"/>
                  </a:cubicBezTo>
                  <a:lnTo>
                    <a:pt x="6909726" y="3583407"/>
                  </a:lnTo>
                  <a:cubicBezTo>
                    <a:pt x="6909726" y="3607537"/>
                    <a:pt x="6890676" y="3626587"/>
                    <a:pt x="6866546" y="3626587"/>
                  </a:cubicBezTo>
                  <a:lnTo>
                    <a:pt x="55880" y="3626587"/>
                  </a:lnTo>
                  <a:cubicBezTo>
                    <a:pt x="31750" y="3626587"/>
                    <a:pt x="12700" y="3607537"/>
                    <a:pt x="12700" y="3583407"/>
                  </a:cubicBezTo>
                  <a:close/>
                </a:path>
              </a:pathLst>
            </a:custGeom>
            <a:solidFill>
              <a:srgbClr val="000000"/>
            </a:solidFill>
          </p:spPr>
        </p:sp>
      </p:grpSp>
      <p:sp>
        <p:nvSpPr>
          <p:cNvPr name="Freeform 5" id="5"/>
          <p:cNvSpPr/>
          <p:nvPr/>
        </p:nvSpPr>
        <p:spPr>
          <a:xfrm flipH="false" flipV="false" rot="0">
            <a:off x="1028700" y="2359923"/>
            <a:ext cx="10013246" cy="6898377"/>
          </a:xfrm>
          <a:custGeom>
            <a:avLst/>
            <a:gdLst/>
            <a:ahLst/>
            <a:cxnLst/>
            <a:rect r="r" b="b" t="t" l="l"/>
            <a:pathLst>
              <a:path h="6898377" w="10013246">
                <a:moveTo>
                  <a:pt x="0" y="0"/>
                </a:moveTo>
                <a:lnTo>
                  <a:pt x="10013246" y="0"/>
                </a:lnTo>
                <a:lnTo>
                  <a:pt x="10013246" y="6898377"/>
                </a:lnTo>
                <a:lnTo>
                  <a:pt x="0" y="6898377"/>
                </a:lnTo>
                <a:lnTo>
                  <a:pt x="0" y="0"/>
                </a:lnTo>
                <a:close/>
              </a:path>
            </a:pathLst>
          </a:custGeom>
          <a:blipFill>
            <a:blip r:embed="rId2"/>
            <a:stretch>
              <a:fillRect l="0" t="0" r="0" b="0"/>
            </a:stretch>
          </a:blipFill>
        </p:spPr>
      </p:sp>
      <p:sp>
        <p:nvSpPr>
          <p:cNvPr name="TextBox 6" id="6"/>
          <p:cNvSpPr txBox="true"/>
          <p:nvPr/>
        </p:nvSpPr>
        <p:spPr>
          <a:xfrm rot="0">
            <a:off x="1028700" y="793527"/>
            <a:ext cx="17726274" cy="1126478"/>
          </a:xfrm>
          <a:prstGeom prst="rect">
            <a:avLst/>
          </a:prstGeom>
        </p:spPr>
        <p:txBody>
          <a:bodyPr anchor="t" rtlCol="false" tIns="0" lIns="0" bIns="0" rIns="0">
            <a:spAutoFit/>
          </a:bodyPr>
          <a:lstStyle/>
          <a:p>
            <a:pPr algn="l">
              <a:lnSpc>
                <a:spcPts val="8260"/>
              </a:lnSpc>
            </a:pPr>
            <a:r>
              <a:rPr lang="en-US" sz="5900" u="sng">
                <a:solidFill>
                  <a:srgbClr val="000000"/>
                </a:solidFill>
                <a:latin typeface="Times New Roman Bold"/>
                <a:ea typeface="Times New Roman Bold"/>
                <a:cs typeface="Times New Roman Bold"/>
                <a:sym typeface="Times New Roman Bold"/>
              </a:rPr>
              <a:t>DEVICE TYPE GROWTH FOR G-SEARCH</a:t>
            </a:r>
          </a:p>
        </p:txBody>
      </p:sp>
      <p:sp>
        <p:nvSpPr>
          <p:cNvPr name="TextBox 7" id="7"/>
          <p:cNvSpPr txBox="true"/>
          <p:nvPr/>
        </p:nvSpPr>
        <p:spPr>
          <a:xfrm rot="0">
            <a:off x="11490346" y="2436261"/>
            <a:ext cx="5540822" cy="6612352"/>
          </a:xfrm>
          <a:prstGeom prst="rect">
            <a:avLst/>
          </a:prstGeom>
        </p:spPr>
        <p:txBody>
          <a:bodyPr anchor="t" rtlCol="false" tIns="0" lIns="0" bIns="0" rIns="0">
            <a:spAutoFit/>
          </a:bodyPr>
          <a:lstStyle/>
          <a:p>
            <a:pPr algn="l">
              <a:lnSpc>
                <a:spcPts val="4726"/>
              </a:lnSpc>
            </a:pPr>
            <a:r>
              <a:rPr lang="en-US" sz="3376">
                <a:solidFill>
                  <a:srgbClr val="000000"/>
                </a:solidFill>
                <a:latin typeface="Times New Roman Bold"/>
                <a:ea typeface="Times New Roman Bold"/>
                <a:cs typeface="Times New Roman Bold"/>
                <a:sym typeface="Times New Roman Bold"/>
              </a:rPr>
              <a:t>Growth Trends</a:t>
            </a:r>
            <a:r>
              <a:rPr lang="en-US" sz="3376">
                <a:solidFill>
                  <a:srgbClr val="000000"/>
                </a:solidFill>
                <a:latin typeface="Times New Roman"/>
                <a:ea typeface="Times New Roman"/>
                <a:cs typeface="Times New Roman"/>
                <a:sym typeface="Times New Roman"/>
              </a:rPr>
              <a:t> both mobile and desktop sessions and orders grew a lot over time.</a:t>
            </a:r>
          </a:p>
          <a:p>
            <a:pPr algn="l">
              <a:lnSpc>
                <a:spcPts val="4726"/>
              </a:lnSpc>
            </a:pPr>
            <a:r>
              <a:rPr lang="en-US" sz="3376">
                <a:solidFill>
                  <a:srgbClr val="000000"/>
                </a:solidFill>
                <a:latin typeface="Times New Roman Bold"/>
                <a:ea typeface="Times New Roman Bold"/>
                <a:cs typeface="Times New Roman Bold"/>
                <a:sym typeface="Times New Roman Bold"/>
              </a:rPr>
              <a:t>Desktop Dominance</a:t>
            </a:r>
            <a:r>
              <a:rPr lang="en-US" sz="3376">
                <a:solidFill>
                  <a:srgbClr val="000000"/>
                </a:solidFill>
                <a:latin typeface="Times New Roman"/>
                <a:ea typeface="Times New Roman"/>
                <a:cs typeface="Times New Roman"/>
                <a:sym typeface="Times New Roman"/>
              </a:rPr>
              <a:t> desktop sessions and orders were consistently higher than mobile ones.</a:t>
            </a:r>
          </a:p>
          <a:p>
            <a:pPr algn="l">
              <a:lnSpc>
                <a:spcPts val="4726"/>
              </a:lnSpc>
            </a:pPr>
            <a:r>
              <a:rPr lang="en-US" sz="3376">
                <a:solidFill>
                  <a:srgbClr val="000000"/>
                </a:solidFill>
                <a:latin typeface="Times New Roman Bold"/>
                <a:ea typeface="Times New Roman Bold"/>
                <a:cs typeface="Times New Roman Bold"/>
                <a:sym typeface="Times New Roman Bold"/>
              </a:rPr>
              <a:t>Seasonal Peaks</a:t>
            </a:r>
            <a:r>
              <a:rPr lang="en-US" sz="3376">
                <a:solidFill>
                  <a:srgbClr val="000000"/>
                </a:solidFill>
                <a:latin typeface="Times New Roman"/>
                <a:ea typeface="Times New Roman"/>
                <a:cs typeface="Times New Roman"/>
                <a:sym typeface="Times New Roman"/>
              </a:rPr>
              <a:t> both mobile and desktop sessions and orders were highest in December each year.</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F9D43A"/>
        </a:solidFill>
      </p:bgPr>
    </p:bg>
    <p:spTree>
      <p:nvGrpSpPr>
        <p:cNvPr id="1" name=""/>
        <p:cNvGrpSpPr/>
        <p:nvPr/>
      </p:nvGrpSpPr>
      <p:grpSpPr>
        <a:xfrm>
          <a:off x="0" y="0"/>
          <a:ext cx="0" cy="0"/>
          <a:chOff x="0" y="0"/>
          <a:chExt cx="0" cy="0"/>
        </a:xfrm>
      </p:grpSpPr>
      <p:grpSp>
        <p:nvGrpSpPr>
          <p:cNvPr name="Group 2" id="2"/>
          <p:cNvGrpSpPr/>
          <p:nvPr/>
        </p:nvGrpSpPr>
        <p:grpSpPr>
          <a:xfrm rot="0">
            <a:off x="561726" y="605531"/>
            <a:ext cx="17164548" cy="9075938"/>
            <a:chOff x="0" y="0"/>
            <a:chExt cx="6964336" cy="3682467"/>
          </a:xfrm>
        </p:grpSpPr>
        <p:sp>
          <p:nvSpPr>
            <p:cNvPr name="Freeform 3" id="3"/>
            <p:cNvSpPr/>
            <p:nvPr/>
          </p:nvSpPr>
          <p:spPr>
            <a:xfrm flipH="false" flipV="false" rot="0">
              <a:off x="12700" y="12700"/>
              <a:ext cx="6897026" cy="3613887"/>
            </a:xfrm>
            <a:custGeom>
              <a:avLst/>
              <a:gdLst/>
              <a:ahLst/>
              <a:cxnLst/>
              <a:rect r="r" b="b" t="t" l="l"/>
              <a:pathLst>
                <a:path h="3613887" w="6897026">
                  <a:moveTo>
                    <a:pt x="43180" y="3613887"/>
                  </a:moveTo>
                  <a:lnTo>
                    <a:pt x="6853846" y="3613887"/>
                  </a:lnTo>
                  <a:cubicBezTo>
                    <a:pt x="6877976" y="3613887"/>
                    <a:pt x="6897026" y="3594837"/>
                    <a:pt x="6897026" y="3570707"/>
                  </a:cubicBezTo>
                  <a:lnTo>
                    <a:pt x="6897026" y="43180"/>
                  </a:lnTo>
                  <a:cubicBezTo>
                    <a:pt x="6897026" y="19050"/>
                    <a:pt x="6877976" y="0"/>
                    <a:pt x="6853846" y="0"/>
                  </a:cubicBezTo>
                  <a:lnTo>
                    <a:pt x="43180" y="0"/>
                  </a:lnTo>
                  <a:cubicBezTo>
                    <a:pt x="19050" y="0"/>
                    <a:pt x="0" y="19050"/>
                    <a:pt x="0" y="43180"/>
                  </a:cubicBezTo>
                  <a:lnTo>
                    <a:pt x="0" y="3570707"/>
                  </a:lnTo>
                  <a:cubicBezTo>
                    <a:pt x="0" y="3594837"/>
                    <a:pt x="19050" y="3613887"/>
                    <a:pt x="43180" y="3613887"/>
                  </a:cubicBezTo>
                  <a:close/>
                </a:path>
              </a:pathLst>
            </a:custGeom>
            <a:solidFill>
              <a:srgbClr val="FFFFFF"/>
            </a:solidFill>
          </p:spPr>
        </p:sp>
        <p:sp>
          <p:nvSpPr>
            <p:cNvPr name="Freeform 4" id="4"/>
            <p:cNvSpPr/>
            <p:nvPr/>
          </p:nvSpPr>
          <p:spPr>
            <a:xfrm flipH="false" flipV="false" rot="0">
              <a:off x="0" y="0"/>
              <a:ext cx="6964336" cy="3682467"/>
            </a:xfrm>
            <a:custGeom>
              <a:avLst/>
              <a:gdLst/>
              <a:ahLst/>
              <a:cxnLst/>
              <a:rect r="r" b="b" t="t" l="l"/>
              <a:pathLst>
                <a:path h="3682467" w="6964336">
                  <a:moveTo>
                    <a:pt x="6921157" y="44450"/>
                  </a:moveTo>
                  <a:cubicBezTo>
                    <a:pt x="6916076" y="19050"/>
                    <a:pt x="6893216" y="0"/>
                    <a:pt x="6866546" y="0"/>
                  </a:cubicBezTo>
                  <a:lnTo>
                    <a:pt x="55880" y="0"/>
                  </a:lnTo>
                  <a:cubicBezTo>
                    <a:pt x="25400" y="0"/>
                    <a:pt x="0" y="25400"/>
                    <a:pt x="0" y="55880"/>
                  </a:cubicBezTo>
                  <a:lnTo>
                    <a:pt x="0" y="3583407"/>
                  </a:lnTo>
                  <a:cubicBezTo>
                    <a:pt x="0" y="3610077"/>
                    <a:pt x="17780" y="3631667"/>
                    <a:pt x="43180" y="3638017"/>
                  </a:cubicBezTo>
                  <a:cubicBezTo>
                    <a:pt x="48260" y="3663417"/>
                    <a:pt x="71120" y="3682467"/>
                    <a:pt x="97790" y="3682467"/>
                  </a:cubicBezTo>
                  <a:lnTo>
                    <a:pt x="6908457" y="3682467"/>
                  </a:lnTo>
                  <a:cubicBezTo>
                    <a:pt x="6938936" y="3682467"/>
                    <a:pt x="6964336" y="3657067"/>
                    <a:pt x="6964336" y="3626587"/>
                  </a:cubicBezTo>
                  <a:lnTo>
                    <a:pt x="6964336" y="99060"/>
                  </a:lnTo>
                  <a:cubicBezTo>
                    <a:pt x="6964336" y="72390"/>
                    <a:pt x="6946557" y="50800"/>
                    <a:pt x="6921157" y="44450"/>
                  </a:cubicBezTo>
                  <a:close/>
                  <a:moveTo>
                    <a:pt x="12700" y="3583407"/>
                  </a:moveTo>
                  <a:lnTo>
                    <a:pt x="12700" y="55880"/>
                  </a:lnTo>
                  <a:cubicBezTo>
                    <a:pt x="12700" y="31750"/>
                    <a:pt x="31750" y="12700"/>
                    <a:pt x="55880" y="12700"/>
                  </a:cubicBezTo>
                  <a:lnTo>
                    <a:pt x="6866546" y="12700"/>
                  </a:lnTo>
                  <a:cubicBezTo>
                    <a:pt x="6890676" y="12700"/>
                    <a:pt x="6909726" y="31750"/>
                    <a:pt x="6909726" y="55880"/>
                  </a:cubicBezTo>
                  <a:lnTo>
                    <a:pt x="6909726" y="3583407"/>
                  </a:lnTo>
                  <a:cubicBezTo>
                    <a:pt x="6909726" y="3607537"/>
                    <a:pt x="6890676" y="3626587"/>
                    <a:pt x="6866546" y="3626587"/>
                  </a:cubicBezTo>
                  <a:lnTo>
                    <a:pt x="55880" y="3626587"/>
                  </a:lnTo>
                  <a:cubicBezTo>
                    <a:pt x="31750" y="3626587"/>
                    <a:pt x="12700" y="3607537"/>
                    <a:pt x="12700" y="3583407"/>
                  </a:cubicBezTo>
                  <a:close/>
                </a:path>
              </a:pathLst>
            </a:custGeom>
            <a:solidFill>
              <a:srgbClr val="000000"/>
            </a:solidFill>
          </p:spPr>
        </p:sp>
      </p:grpSp>
      <p:sp>
        <p:nvSpPr>
          <p:cNvPr name="Freeform 5" id="5"/>
          <p:cNvSpPr/>
          <p:nvPr/>
        </p:nvSpPr>
        <p:spPr>
          <a:xfrm flipH="false" flipV="false" rot="0">
            <a:off x="1028700" y="2344191"/>
            <a:ext cx="9827793" cy="6458264"/>
          </a:xfrm>
          <a:custGeom>
            <a:avLst/>
            <a:gdLst/>
            <a:ahLst/>
            <a:cxnLst/>
            <a:rect r="r" b="b" t="t" l="l"/>
            <a:pathLst>
              <a:path h="6458264" w="9827793">
                <a:moveTo>
                  <a:pt x="0" y="0"/>
                </a:moveTo>
                <a:lnTo>
                  <a:pt x="9827793" y="0"/>
                </a:lnTo>
                <a:lnTo>
                  <a:pt x="9827793" y="6458264"/>
                </a:lnTo>
                <a:lnTo>
                  <a:pt x="0" y="6458264"/>
                </a:lnTo>
                <a:lnTo>
                  <a:pt x="0" y="0"/>
                </a:lnTo>
                <a:close/>
              </a:path>
            </a:pathLst>
          </a:custGeom>
          <a:blipFill>
            <a:blip r:embed="rId2"/>
            <a:stretch>
              <a:fillRect l="0" t="0" r="0" b="0"/>
            </a:stretch>
          </a:blipFill>
        </p:spPr>
      </p:sp>
      <p:sp>
        <p:nvSpPr>
          <p:cNvPr name="TextBox 6" id="6"/>
          <p:cNvSpPr txBox="true"/>
          <p:nvPr/>
        </p:nvSpPr>
        <p:spPr>
          <a:xfrm rot="0">
            <a:off x="1028700" y="793527"/>
            <a:ext cx="17726274" cy="1126478"/>
          </a:xfrm>
          <a:prstGeom prst="rect">
            <a:avLst/>
          </a:prstGeom>
        </p:spPr>
        <p:txBody>
          <a:bodyPr anchor="t" rtlCol="false" tIns="0" lIns="0" bIns="0" rIns="0">
            <a:spAutoFit/>
          </a:bodyPr>
          <a:lstStyle/>
          <a:p>
            <a:pPr algn="l">
              <a:lnSpc>
                <a:spcPts val="8260"/>
              </a:lnSpc>
            </a:pPr>
            <a:r>
              <a:rPr lang="en-US" sz="5900" u="sng">
                <a:solidFill>
                  <a:srgbClr val="000000"/>
                </a:solidFill>
                <a:latin typeface="Times New Roman Bold"/>
                <a:ea typeface="Times New Roman Bold"/>
                <a:cs typeface="Times New Roman Bold"/>
                <a:sym typeface="Times New Roman Bold"/>
              </a:rPr>
              <a:t>CHANNEL WISE GROWTH FOR ORDERS </a:t>
            </a:r>
          </a:p>
        </p:txBody>
      </p:sp>
      <p:sp>
        <p:nvSpPr>
          <p:cNvPr name="TextBox 7" id="7"/>
          <p:cNvSpPr txBox="true"/>
          <p:nvPr/>
        </p:nvSpPr>
        <p:spPr>
          <a:xfrm rot="0">
            <a:off x="11333186" y="1934350"/>
            <a:ext cx="5648084" cy="7154121"/>
          </a:xfrm>
          <a:prstGeom prst="rect">
            <a:avLst/>
          </a:prstGeom>
        </p:spPr>
        <p:txBody>
          <a:bodyPr anchor="t" rtlCol="false" tIns="0" lIns="0" bIns="0" rIns="0">
            <a:spAutoFit/>
          </a:bodyPr>
          <a:lstStyle/>
          <a:p>
            <a:pPr algn="l">
              <a:lnSpc>
                <a:spcPts val="4696"/>
              </a:lnSpc>
            </a:pPr>
            <a:r>
              <a:rPr lang="en-US" sz="3354">
                <a:solidFill>
                  <a:srgbClr val="000000"/>
                </a:solidFill>
                <a:latin typeface="Times New Roman Bold"/>
                <a:ea typeface="Times New Roman Bold"/>
                <a:cs typeface="Times New Roman Bold"/>
                <a:sym typeface="Times New Roman Bold"/>
              </a:rPr>
              <a:t>Google Search</a:t>
            </a:r>
            <a:r>
              <a:rPr lang="en-US" sz="3354">
                <a:solidFill>
                  <a:srgbClr val="000000"/>
                </a:solidFill>
                <a:latin typeface="Times New Roman"/>
                <a:ea typeface="Times New Roman"/>
                <a:cs typeface="Times New Roman"/>
                <a:sym typeface="Times New Roman"/>
              </a:rPr>
              <a:t> consistently saw </a:t>
            </a:r>
            <a:r>
              <a:rPr lang="en-US" sz="3354">
                <a:solidFill>
                  <a:srgbClr val="000000"/>
                </a:solidFill>
                <a:latin typeface="Times New Roman Bold"/>
                <a:ea typeface="Times New Roman Bold"/>
                <a:cs typeface="Times New Roman Bold"/>
                <a:sym typeface="Times New Roman Bold"/>
              </a:rPr>
              <a:t>the highest numbers, indicating it was the most effective channel.</a:t>
            </a:r>
          </a:p>
          <a:p>
            <a:pPr algn="l">
              <a:lnSpc>
                <a:spcPts val="4696"/>
              </a:lnSpc>
            </a:pPr>
            <a:r>
              <a:rPr lang="en-US" sz="3354">
                <a:solidFill>
                  <a:srgbClr val="000000"/>
                </a:solidFill>
                <a:latin typeface="Times New Roman Bold"/>
                <a:ea typeface="Times New Roman Bold"/>
                <a:cs typeface="Times New Roman Bold"/>
                <a:sym typeface="Times New Roman Bold"/>
              </a:rPr>
              <a:t>Bing Search</a:t>
            </a:r>
            <a:r>
              <a:rPr lang="en-US" sz="3354">
                <a:solidFill>
                  <a:srgbClr val="000000"/>
                </a:solidFill>
                <a:latin typeface="Times New Roman"/>
                <a:ea typeface="Times New Roman"/>
                <a:cs typeface="Times New Roman"/>
                <a:sym typeface="Times New Roman"/>
              </a:rPr>
              <a:t> and </a:t>
            </a:r>
            <a:r>
              <a:rPr lang="en-US" sz="3354">
                <a:solidFill>
                  <a:srgbClr val="000000"/>
                </a:solidFill>
                <a:latin typeface="Times New Roman Bold"/>
                <a:ea typeface="Times New Roman Bold"/>
                <a:cs typeface="Times New Roman Bold"/>
                <a:sym typeface="Times New Roman Bold"/>
              </a:rPr>
              <a:t>Socialbook</a:t>
            </a:r>
            <a:r>
              <a:rPr lang="en-US" sz="3354">
                <a:solidFill>
                  <a:srgbClr val="000000"/>
                </a:solidFill>
                <a:latin typeface="Times New Roman"/>
                <a:ea typeface="Times New Roman"/>
                <a:cs typeface="Times New Roman"/>
                <a:sym typeface="Times New Roman"/>
              </a:rPr>
              <a:t> also showed growth but were smaller in comparison.</a:t>
            </a:r>
          </a:p>
          <a:p>
            <a:pPr algn="l">
              <a:lnSpc>
                <a:spcPts val="4696"/>
              </a:lnSpc>
            </a:pPr>
            <a:r>
              <a:rPr lang="en-US" sz="3354">
                <a:solidFill>
                  <a:srgbClr val="000000"/>
                </a:solidFill>
                <a:latin typeface="Times New Roman Bold"/>
                <a:ea typeface="Times New Roman Bold"/>
                <a:cs typeface="Times New Roman Bold"/>
                <a:sym typeface="Times New Roman Bold"/>
              </a:rPr>
              <a:t>Direct Typing</a:t>
            </a:r>
            <a:r>
              <a:rPr lang="en-US" sz="3354">
                <a:solidFill>
                  <a:srgbClr val="000000"/>
                </a:solidFill>
                <a:latin typeface="Times New Roman"/>
                <a:ea typeface="Times New Roman"/>
                <a:cs typeface="Times New Roman"/>
                <a:sym typeface="Times New Roman"/>
              </a:rPr>
              <a:t> and </a:t>
            </a:r>
            <a:r>
              <a:rPr lang="en-US" sz="3354">
                <a:solidFill>
                  <a:srgbClr val="000000"/>
                </a:solidFill>
                <a:latin typeface="Times New Roman Bold"/>
                <a:ea typeface="Times New Roman Bold"/>
                <a:cs typeface="Times New Roman Bold"/>
                <a:sym typeface="Times New Roman Bold"/>
              </a:rPr>
              <a:t>Organic Search </a:t>
            </a:r>
            <a:r>
              <a:rPr lang="en-US" sz="3354">
                <a:solidFill>
                  <a:srgbClr val="000000"/>
                </a:solidFill>
                <a:latin typeface="Times New Roman"/>
                <a:ea typeface="Times New Roman"/>
                <a:cs typeface="Times New Roman"/>
                <a:sym typeface="Times New Roman"/>
              </a:rPr>
              <a:t>had noticeable increases, showing rising direct and organic traffic.</a:t>
            </a:r>
          </a:p>
          <a:p>
            <a:pPr algn="l">
              <a:lnSpc>
                <a:spcPts val="4696"/>
              </a:lnSpc>
            </a:pP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FF738E"/>
        </a:solidFill>
      </p:bgPr>
    </p:bg>
    <p:spTree>
      <p:nvGrpSpPr>
        <p:cNvPr id="1" name=""/>
        <p:cNvGrpSpPr/>
        <p:nvPr/>
      </p:nvGrpSpPr>
      <p:grpSpPr>
        <a:xfrm>
          <a:off x="0" y="0"/>
          <a:ext cx="0" cy="0"/>
          <a:chOff x="0" y="0"/>
          <a:chExt cx="0" cy="0"/>
        </a:xfrm>
      </p:grpSpPr>
      <p:grpSp>
        <p:nvGrpSpPr>
          <p:cNvPr name="Group 2" id="2"/>
          <p:cNvGrpSpPr/>
          <p:nvPr/>
        </p:nvGrpSpPr>
        <p:grpSpPr>
          <a:xfrm rot="0">
            <a:off x="561726" y="605531"/>
            <a:ext cx="17164548" cy="9075938"/>
            <a:chOff x="0" y="0"/>
            <a:chExt cx="6964336" cy="3682467"/>
          </a:xfrm>
        </p:grpSpPr>
        <p:sp>
          <p:nvSpPr>
            <p:cNvPr name="Freeform 3" id="3"/>
            <p:cNvSpPr/>
            <p:nvPr/>
          </p:nvSpPr>
          <p:spPr>
            <a:xfrm flipH="false" flipV="false" rot="0">
              <a:off x="12700" y="12700"/>
              <a:ext cx="6897026" cy="3613887"/>
            </a:xfrm>
            <a:custGeom>
              <a:avLst/>
              <a:gdLst/>
              <a:ahLst/>
              <a:cxnLst/>
              <a:rect r="r" b="b" t="t" l="l"/>
              <a:pathLst>
                <a:path h="3613887" w="6897026">
                  <a:moveTo>
                    <a:pt x="43180" y="3613887"/>
                  </a:moveTo>
                  <a:lnTo>
                    <a:pt x="6853846" y="3613887"/>
                  </a:lnTo>
                  <a:cubicBezTo>
                    <a:pt x="6877976" y="3613887"/>
                    <a:pt x="6897026" y="3594837"/>
                    <a:pt x="6897026" y="3570707"/>
                  </a:cubicBezTo>
                  <a:lnTo>
                    <a:pt x="6897026" y="43180"/>
                  </a:lnTo>
                  <a:cubicBezTo>
                    <a:pt x="6897026" y="19050"/>
                    <a:pt x="6877976" y="0"/>
                    <a:pt x="6853846" y="0"/>
                  </a:cubicBezTo>
                  <a:lnTo>
                    <a:pt x="43180" y="0"/>
                  </a:lnTo>
                  <a:cubicBezTo>
                    <a:pt x="19050" y="0"/>
                    <a:pt x="0" y="19050"/>
                    <a:pt x="0" y="43180"/>
                  </a:cubicBezTo>
                  <a:lnTo>
                    <a:pt x="0" y="3570707"/>
                  </a:lnTo>
                  <a:cubicBezTo>
                    <a:pt x="0" y="3594837"/>
                    <a:pt x="19050" y="3613887"/>
                    <a:pt x="43180" y="3613887"/>
                  </a:cubicBezTo>
                  <a:close/>
                </a:path>
              </a:pathLst>
            </a:custGeom>
            <a:solidFill>
              <a:srgbClr val="FFFFFF"/>
            </a:solidFill>
          </p:spPr>
        </p:sp>
        <p:sp>
          <p:nvSpPr>
            <p:cNvPr name="Freeform 4" id="4"/>
            <p:cNvSpPr/>
            <p:nvPr/>
          </p:nvSpPr>
          <p:spPr>
            <a:xfrm flipH="false" flipV="false" rot="0">
              <a:off x="0" y="0"/>
              <a:ext cx="6964336" cy="3682467"/>
            </a:xfrm>
            <a:custGeom>
              <a:avLst/>
              <a:gdLst/>
              <a:ahLst/>
              <a:cxnLst/>
              <a:rect r="r" b="b" t="t" l="l"/>
              <a:pathLst>
                <a:path h="3682467" w="6964336">
                  <a:moveTo>
                    <a:pt x="6921157" y="44450"/>
                  </a:moveTo>
                  <a:cubicBezTo>
                    <a:pt x="6916076" y="19050"/>
                    <a:pt x="6893216" y="0"/>
                    <a:pt x="6866546" y="0"/>
                  </a:cubicBezTo>
                  <a:lnTo>
                    <a:pt x="55880" y="0"/>
                  </a:lnTo>
                  <a:cubicBezTo>
                    <a:pt x="25400" y="0"/>
                    <a:pt x="0" y="25400"/>
                    <a:pt x="0" y="55880"/>
                  </a:cubicBezTo>
                  <a:lnTo>
                    <a:pt x="0" y="3583407"/>
                  </a:lnTo>
                  <a:cubicBezTo>
                    <a:pt x="0" y="3610077"/>
                    <a:pt x="17780" y="3631667"/>
                    <a:pt x="43180" y="3638017"/>
                  </a:cubicBezTo>
                  <a:cubicBezTo>
                    <a:pt x="48260" y="3663417"/>
                    <a:pt x="71120" y="3682467"/>
                    <a:pt x="97790" y="3682467"/>
                  </a:cubicBezTo>
                  <a:lnTo>
                    <a:pt x="6908457" y="3682467"/>
                  </a:lnTo>
                  <a:cubicBezTo>
                    <a:pt x="6938936" y="3682467"/>
                    <a:pt x="6964336" y="3657067"/>
                    <a:pt x="6964336" y="3626587"/>
                  </a:cubicBezTo>
                  <a:lnTo>
                    <a:pt x="6964336" y="99060"/>
                  </a:lnTo>
                  <a:cubicBezTo>
                    <a:pt x="6964336" y="72390"/>
                    <a:pt x="6946557" y="50800"/>
                    <a:pt x="6921157" y="44450"/>
                  </a:cubicBezTo>
                  <a:close/>
                  <a:moveTo>
                    <a:pt x="12700" y="3583407"/>
                  </a:moveTo>
                  <a:lnTo>
                    <a:pt x="12700" y="55880"/>
                  </a:lnTo>
                  <a:cubicBezTo>
                    <a:pt x="12700" y="31750"/>
                    <a:pt x="31750" y="12700"/>
                    <a:pt x="55880" y="12700"/>
                  </a:cubicBezTo>
                  <a:lnTo>
                    <a:pt x="6866546" y="12700"/>
                  </a:lnTo>
                  <a:cubicBezTo>
                    <a:pt x="6890676" y="12700"/>
                    <a:pt x="6909726" y="31750"/>
                    <a:pt x="6909726" y="55880"/>
                  </a:cubicBezTo>
                  <a:lnTo>
                    <a:pt x="6909726" y="3583407"/>
                  </a:lnTo>
                  <a:cubicBezTo>
                    <a:pt x="6909726" y="3607537"/>
                    <a:pt x="6890676" y="3626587"/>
                    <a:pt x="6866546" y="3626587"/>
                  </a:cubicBezTo>
                  <a:lnTo>
                    <a:pt x="55880" y="3626587"/>
                  </a:lnTo>
                  <a:cubicBezTo>
                    <a:pt x="31750" y="3626587"/>
                    <a:pt x="12700" y="3607537"/>
                    <a:pt x="12700" y="3583407"/>
                  </a:cubicBezTo>
                  <a:close/>
                </a:path>
              </a:pathLst>
            </a:custGeom>
            <a:solidFill>
              <a:srgbClr val="000000"/>
            </a:solidFill>
          </p:spPr>
        </p:sp>
      </p:grpSp>
      <p:sp>
        <p:nvSpPr>
          <p:cNvPr name="Freeform 5" id="5"/>
          <p:cNvSpPr/>
          <p:nvPr/>
        </p:nvSpPr>
        <p:spPr>
          <a:xfrm flipH="false" flipV="false" rot="0">
            <a:off x="1028700" y="2228004"/>
            <a:ext cx="9754069" cy="6900838"/>
          </a:xfrm>
          <a:custGeom>
            <a:avLst/>
            <a:gdLst/>
            <a:ahLst/>
            <a:cxnLst/>
            <a:rect r="r" b="b" t="t" l="l"/>
            <a:pathLst>
              <a:path h="6900838" w="9754069">
                <a:moveTo>
                  <a:pt x="0" y="0"/>
                </a:moveTo>
                <a:lnTo>
                  <a:pt x="9754069" y="0"/>
                </a:lnTo>
                <a:lnTo>
                  <a:pt x="9754069" y="6900838"/>
                </a:lnTo>
                <a:lnTo>
                  <a:pt x="0" y="6900838"/>
                </a:lnTo>
                <a:lnTo>
                  <a:pt x="0" y="0"/>
                </a:lnTo>
                <a:close/>
              </a:path>
            </a:pathLst>
          </a:custGeom>
          <a:blipFill>
            <a:blip r:embed="rId2"/>
            <a:stretch>
              <a:fillRect l="0" t="0" r="0" b="0"/>
            </a:stretch>
          </a:blipFill>
        </p:spPr>
      </p:sp>
      <p:sp>
        <p:nvSpPr>
          <p:cNvPr name="TextBox 6" id="6"/>
          <p:cNvSpPr txBox="true"/>
          <p:nvPr/>
        </p:nvSpPr>
        <p:spPr>
          <a:xfrm rot="0">
            <a:off x="1028700" y="793527"/>
            <a:ext cx="17726274" cy="1126478"/>
          </a:xfrm>
          <a:prstGeom prst="rect">
            <a:avLst/>
          </a:prstGeom>
        </p:spPr>
        <p:txBody>
          <a:bodyPr anchor="t" rtlCol="false" tIns="0" lIns="0" bIns="0" rIns="0">
            <a:spAutoFit/>
          </a:bodyPr>
          <a:lstStyle/>
          <a:p>
            <a:pPr algn="l">
              <a:lnSpc>
                <a:spcPts val="8260"/>
              </a:lnSpc>
            </a:pPr>
            <a:r>
              <a:rPr lang="en-US" sz="5900" u="sng">
                <a:solidFill>
                  <a:srgbClr val="000000"/>
                </a:solidFill>
                <a:latin typeface="Times New Roman Bold"/>
                <a:ea typeface="Times New Roman Bold"/>
                <a:cs typeface="Times New Roman Bold"/>
                <a:sym typeface="Times New Roman Bold"/>
              </a:rPr>
              <a:t>CHANNEL WISE GROWTH FOR SESSIONS </a:t>
            </a:r>
          </a:p>
        </p:txBody>
      </p:sp>
      <p:sp>
        <p:nvSpPr>
          <p:cNvPr name="TextBox 7" id="7"/>
          <p:cNvSpPr txBox="true"/>
          <p:nvPr/>
        </p:nvSpPr>
        <p:spPr>
          <a:xfrm rot="0">
            <a:off x="11312644" y="2288292"/>
            <a:ext cx="5714964" cy="6646913"/>
          </a:xfrm>
          <a:prstGeom prst="rect">
            <a:avLst/>
          </a:prstGeom>
        </p:spPr>
        <p:txBody>
          <a:bodyPr anchor="t" rtlCol="false" tIns="0" lIns="0" bIns="0" rIns="0">
            <a:spAutoFit/>
          </a:bodyPr>
          <a:lstStyle/>
          <a:p>
            <a:pPr algn="l">
              <a:lnSpc>
                <a:spcPts val="4752"/>
              </a:lnSpc>
            </a:pPr>
            <a:r>
              <a:rPr lang="en-US" sz="3394">
                <a:solidFill>
                  <a:srgbClr val="000000"/>
                </a:solidFill>
                <a:latin typeface="Times New Roman Bold"/>
                <a:ea typeface="Times New Roman Bold"/>
                <a:cs typeface="Times New Roman Bold"/>
                <a:sym typeface="Times New Roman Bold"/>
              </a:rPr>
              <a:t>Google Search</a:t>
            </a:r>
            <a:r>
              <a:rPr lang="en-US" sz="3394">
                <a:solidFill>
                  <a:srgbClr val="000000"/>
                </a:solidFill>
                <a:latin typeface="Times New Roman"/>
                <a:ea typeface="Times New Roman"/>
                <a:cs typeface="Times New Roman"/>
                <a:sym typeface="Times New Roman"/>
              </a:rPr>
              <a:t> was the dominant traffic source and saw the most significant growth.</a:t>
            </a:r>
          </a:p>
          <a:p>
            <a:pPr algn="l">
              <a:lnSpc>
                <a:spcPts val="4752"/>
              </a:lnSpc>
            </a:pPr>
            <a:r>
              <a:rPr lang="en-US" sz="3394">
                <a:solidFill>
                  <a:srgbClr val="000000"/>
                </a:solidFill>
                <a:latin typeface="Times New Roman Bold"/>
                <a:ea typeface="Times New Roman Bold"/>
                <a:cs typeface="Times New Roman Bold"/>
                <a:sym typeface="Times New Roman Bold"/>
              </a:rPr>
              <a:t>Bing Search</a:t>
            </a:r>
            <a:r>
              <a:rPr lang="en-US" sz="3394">
                <a:solidFill>
                  <a:srgbClr val="000000"/>
                </a:solidFill>
                <a:latin typeface="Times New Roman"/>
                <a:ea typeface="Times New Roman"/>
                <a:cs typeface="Times New Roman"/>
                <a:sym typeface="Times New Roman"/>
              </a:rPr>
              <a:t> and </a:t>
            </a:r>
            <a:r>
              <a:rPr lang="en-US" sz="3394">
                <a:solidFill>
                  <a:srgbClr val="000000"/>
                </a:solidFill>
                <a:latin typeface="Times New Roman Bold"/>
                <a:ea typeface="Times New Roman Bold"/>
                <a:cs typeface="Times New Roman Bold"/>
                <a:sym typeface="Times New Roman Bold"/>
              </a:rPr>
              <a:t>Socialbook</a:t>
            </a:r>
            <a:r>
              <a:rPr lang="en-US" sz="3394">
                <a:solidFill>
                  <a:srgbClr val="000000"/>
                </a:solidFill>
                <a:latin typeface="Times New Roman"/>
                <a:ea typeface="Times New Roman"/>
                <a:cs typeface="Times New Roman"/>
                <a:sym typeface="Times New Roman"/>
              </a:rPr>
              <a:t> showed consistent increases, with notable peaks.</a:t>
            </a:r>
          </a:p>
          <a:p>
            <a:pPr algn="l">
              <a:lnSpc>
                <a:spcPts val="4752"/>
              </a:lnSpc>
            </a:pPr>
            <a:r>
              <a:rPr lang="en-US" sz="3394">
                <a:solidFill>
                  <a:srgbClr val="000000"/>
                </a:solidFill>
                <a:latin typeface="Times New Roman Bold"/>
                <a:ea typeface="Times New Roman Bold"/>
                <a:cs typeface="Times New Roman Bold"/>
                <a:sym typeface="Times New Roman Bold"/>
              </a:rPr>
              <a:t>Organic Search</a:t>
            </a:r>
            <a:r>
              <a:rPr lang="en-US" sz="3394">
                <a:solidFill>
                  <a:srgbClr val="000000"/>
                </a:solidFill>
                <a:latin typeface="Times New Roman"/>
                <a:ea typeface="Times New Roman"/>
                <a:cs typeface="Times New Roman"/>
                <a:sym typeface="Times New Roman"/>
              </a:rPr>
              <a:t> and </a:t>
            </a:r>
            <a:r>
              <a:rPr lang="en-US" sz="3394">
                <a:solidFill>
                  <a:srgbClr val="000000"/>
                </a:solidFill>
                <a:latin typeface="Times New Roman Bold"/>
                <a:ea typeface="Times New Roman Bold"/>
                <a:cs typeface="Times New Roman Bold"/>
                <a:sym typeface="Times New Roman Bold"/>
              </a:rPr>
              <a:t>Direct Typing</a:t>
            </a:r>
            <a:r>
              <a:rPr lang="en-US" sz="3394">
                <a:solidFill>
                  <a:srgbClr val="000000"/>
                </a:solidFill>
                <a:latin typeface="Times New Roman"/>
                <a:ea typeface="Times New Roman"/>
                <a:cs typeface="Times New Roman"/>
                <a:sym typeface="Times New Roman"/>
              </a:rPr>
              <a:t> also grew steadily, with peaks in December.</a:t>
            </a:r>
          </a:p>
          <a:p>
            <a:pPr algn="l">
              <a:lnSpc>
                <a:spcPts val="4752"/>
              </a:lnSpc>
            </a:pP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F9D43A"/>
        </a:solidFill>
      </p:bgPr>
    </p:bg>
    <p:spTree>
      <p:nvGrpSpPr>
        <p:cNvPr id="1" name=""/>
        <p:cNvGrpSpPr/>
        <p:nvPr/>
      </p:nvGrpSpPr>
      <p:grpSpPr>
        <a:xfrm>
          <a:off x="0" y="0"/>
          <a:ext cx="0" cy="0"/>
          <a:chOff x="0" y="0"/>
          <a:chExt cx="0" cy="0"/>
        </a:xfrm>
      </p:grpSpPr>
      <p:grpSp>
        <p:nvGrpSpPr>
          <p:cNvPr name="Group 2" id="2"/>
          <p:cNvGrpSpPr/>
          <p:nvPr/>
        </p:nvGrpSpPr>
        <p:grpSpPr>
          <a:xfrm rot="0">
            <a:off x="561726" y="605531"/>
            <a:ext cx="17164548" cy="9075938"/>
            <a:chOff x="0" y="0"/>
            <a:chExt cx="6964336" cy="3682467"/>
          </a:xfrm>
        </p:grpSpPr>
        <p:sp>
          <p:nvSpPr>
            <p:cNvPr name="Freeform 3" id="3"/>
            <p:cNvSpPr/>
            <p:nvPr/>
          </p:nvSpPr>
          <p:spPr>
            <a:xfrm flipH="false" flipV="false" rot="0">
              <a:off x="12700" y="12700"/>
              <a:ext cx="6897026" cy="3613887"/>
            </a:xfrm>
            <a:custGeom>
              <a:avLst/>
              <a:gdLst/>
              <a:ahLst/>
              <a:cxnLst/>
              <a:rect r="r" b="b" t="t" l="l"/>
              <a:pathLst>
                <a:path h="3613887" w="6897026">
                  <a:moveTo>
                    <a:pt x="43180" y="3613887"/>
                  </a:moveTo>
                  <a:lnTo>
                    <a:pt x="6853846" y="3613887"/>
                  </a:lnTo>
                  <a:cubicBezTo>
                    <a:pt x="6877976" y="3613887"/>
                    <a:pt x="6897026" y="3594837"/>
                    <a:pt x="6897026" y="3570707"/>
                  </a:cubicBezTo>
                  <a:lnTo>
                    <a:pt x="6897026" y="43180"/>
                  </a:lnTo>
                  <a:cubicBezTo>
                    <a:pt x="6897026" y="19050"/>
                    <a:pt x="6877976" y="0"/>
                    <a:pt x="6853846" y="0"/>
                  </a:cubicBezTo>
                  <a:lnTo>
                    <a:pt x="43180" y="0"/>
                  </a:lnTo>
                  <a:cubicBezTo>
                    <a:pt x="19050" y="0"/>
                    <a:pt x="0" y="19050"/>
                    <a:pt x="0" y="43180"/>
                  </a:cubicBezTo>
                  <a:lnTo>
                    <a:pt x="0" y="3570707"/>
                  </a:lnTo>
                  <a:cubicBezTo>
                    <a:pt x="0" y="3594837"/>
                    <a:pt x="19050" y="3613887"/>
                    <a:pt x="43180" y="3613887"/>
                  </a:cubicBezTo>
                  <a:close/>
                </a:path>
              </a:pathLst>
            </a:custGeom>
            <a:solidFill>
              <a:srgbClr val="FFFFFF"/>
            </a:solidFill>
          </p:spPr>
        </p:sp>
        <p:sp>
          <p:nvSpPr>
            <p:cNvPr name="Freeform 4" id="4"/>
            <p:cNvSpPr/>
            <p:nvPr/>
          </p:nvSpPr>
          <p:spPr>
            <a:xfrm flipH="false" flipV="false" rot="0">
              <a:off x="0" y="0"/>
              <a:ext cx="6964336" cy="3682467"/>
            </a:xfrm>
            <a:custGeom>
              <a:avLst/>
              <a:gdLst/>
              <a:ahLst/>
              <a:cxnLst/>
              <a:rect r="r" b="b" t="t" l="l"/>
              <a:pathLst>
                <a:path h="3682467" w="6964336">
                  <a:moveTo>
                    <a:pt x="6921157" y="44450"/>
                  </a:moveTo>
                  <a:cubicBezTo>
                    <a:pt x="6916076" y="19050"/>
                    <a:pt x="6893216" y="0"/>
                    <a:pt x="6866546" y="0"/>
                  </a:cubicBezTo>
                  <a:lnTo>
                    <a:pt x="55880" y="0"/>
                  </a:lnTo>
                  <a:cubicBezTo>
                    <a:pt x="25400" y="0"/>
                    <a:pt x="0" y="25400"/>
                    <a:pt x="0" y="55880"/>
                  </a:cubicBezTo>
                  <a:lnTo>
                    <a:pt x="0" y="3583407"/>
                  </a:lnTo>
                  <a:cubicBezTo>
                    <a:pt x="0" y="3610077"/>
                    <a:pt x="17780" y="3631667"/>
                    <a:pt x="43180" y="3638017"/>
                  </a:cubicBezTo>
                  <a:cubicBezTo>
                    <a:pt x="48260" y="3663417"/>
                    <a:pt x="71120" y="3682467"/>
                    <a:pt x="97790" y="3682467"/>
                  </a:cubicBezTo>
                  <a:lnTo>
                    <a:pt x="6908457" y="3682467"/>
                  </a:lnTo>
                  <a:cubicBezTo>
                    <a:pt x="6938936" y="3682467"/>
                    <a:pt x="6964336" y="3657067"/>
                    <a:pt x="6964336" y="3626587"/>
                  </a:cubicBezTo>
                  <a:lnTo>
                    <a:pt x="6964336" y="99060"/>
                  </a:lnTo>
                  <a:cubicBezTo>
                    <a:pt x="6964336" y="72390"/>
                    <a:pt x="6946557" y="50800"/>
                    <a:pt x="6921157" y="44450"/>
                  </a:cubicBezTo>
                  <a:close/>
                  <a:moveTo>
                    <a:pt x="12700" y="3583407"/>
                  </a:moveTo>
                  <a:lnTo>
                    <a:pt x="12700" y="55880"/>
                  </a:lnTo>
                  <a:cubicBezTo>
                    <a:pt x="12700" y="31750"/>
                    <a:pt x="31750" y="12700"/>
                    <a:pt x="55880" y="12700"/>
                  </a:cubicBezTo>
                  <a:lnTo>
                    <a:pt x="6866546" y="12700"/>
                  </a:lnTo>
                  <a:cubicBezTo>
                    <a:pt x="6890676" y="12700"/>
                    <a:pt x="6909726" y="31750"/>
                    <a:pt x="6909726" y="55880"/>
                  </a:cubicBezTo>
                  <a:lnTo>
                    <a:pt x="6909726" y="3583407"/>
                  </a:lnTo>
                  <a:cubicBezTo>
                    <a:pt x="6909726" y="3607537"/>
                    <a:pt x="6890676" y="3626587"/>
                    <a:pt x="6866546" y="3626587"/>
                  </a:cubicBezTo>
                  <a:lnTo>
                    <a:pt x="55880" y="3626587"/>
                  </a:lnTo>
                  <a:cubicBezTo>
                    <a:pt x="31750" y="3626587"/>
                    <a:pt x="12700" y="3607537"/>
                    <a:pt x="12700" y="3583407"/>
                  </a:cubicBezTo>
                  <a:close/>
                </a:path>
              </a:pathLst>
            </a:custGeom>
            <a:solidFill>
              <a:srgbClr val="000000"/>
            </a:solidFill>
          </p:spPr>
        </p:sp>
      </p:grpSp>
      <p:sp>
        <p:nvSpPr>
          <p:cNvPr name="Freeform 5" id="5"/>
          <p:cNvSpPr/>
          <p:nvPr/>
        </p:nvSpPr>
        <p:spPr>
          <a:xfrm flipH="false" flipV="false" rot="0">
            <a:off x="1028700" y="2440097"/>
            <a:ext cx="9938968" cy="6453659"/>
          </a:xfrm>
          <a:custGeom>
            <a:avLst/>
            <a:gdLst/>
            <a:ahLst/>
            <a:cxnLst/>
            <a:rect r="r" b="b" t="t" l="l"/>
            <a:pathLst>
              <a:path h="6453659" w="9938968">
                <a:moveTo>
                  <a:pt x="0" y="0"/>
                </a:moveTo>
                <a:lnTo>
                  <a:pt x="9938968" y="0"/>
                </a:lnTo>
                <a:lnTo>
                  <a:pt x="9938968" y="6453659"/>
                </a:lnTo>
                <a:lnTo>
                  <a:pt x="0" y="6453659"/>
                </a:lnTo>
                <a:lnTo>
                  <a:pt x="0" y="0"/>
                </a:lnTo>
                <a:close/>
              </a:path>
            </a:pathLst>
          </a:custGeom>
          <a:blipFill>
            <a:blip r:embed="rId2"/>
            <a:stretch>
              <a:fillRect l="0" t="0" r="0" b="0"/>
            </a:stretch>
          </a:blipFill>
        </p:spPr>
      </p:sp>
      <p:sp>
        <p:nvSpPr>
          <p:cNvPr name="TextBox 6" id="6"/>
          <p:cNvSpPr txBox="true"/>
          <p:nvPr/>
        </p:nvSpPr>
        <p:spPr>
          <a:xfrm rot="0">
            <a:off x="1028700" y="812577"/>
            <a:ext cx="17726274" cy="1008367"/>
          </a:xfrm>
          <a:prstGeom prst="rect">
            <a:avLst/>
          </a:prstGeom>
        </p:spPr>
        <p:txBody>
          <a:bodyPr anchor="t" rtlCol="false" tIns="0" lIns="0" bIns="0" rIns="0">
            <a:spAutoFit/>
          </a:bodyPr>
          <a:lstStyle/>
          <a:p>
            <a:pPr algn="l">
              <a:lnSpc>
                <a:spcPts val="7420"/>
              </a:lnSpc>
            </a:pPr>
            <a:r>
              <a:rPr lang="en-US" sz="5300" u="sng">
                <a:solidFill>
                  <a:srgbClr val="000000"/>
                </a:solidFill>
                <a:latin typeface="Times New Roman Bold"/>
                <a:ea typeface="Times New Roman Bold"/>
                <a:cs typeface="Times New Roman Bold"/>
                <a:sym typeface="Times New Roman Bold"/>
              </a:rPr>
              <a:t>CHANNEL &amp; CAMPAIGN WISE ORDER GROWTH </a:t>
            </a:r>
          </a:p>
        </p:txBody>
      </p:sp>
      <p:sp>
        <p:nvSpPr>
          <p:cNvPr name="TextBox 7" id="7"/>
          <p:cNvSpPr txBox="true"/>
          <p:nvPr/>
        </p:nvSpPr>
        <p:spPr>
          <a:xfrm rot="0">
            <a:off x="11516184" y="1977279"/>
            <a:ext cx="5743116" cy="7245945"/>
          </a:xfrm>
          <a:prstGeom prst="rect">
            <a:avLst/>
          </a:prstGeom>
        </p:spPr>
        <p:txBody>
          <a:bodyPr anchor="t" rtlCol="false" tIns="0" lIns="0" bIns="0" rIns="0">
            <a:spAutoFit/>
          </a:bodyPr>
          <a:lstStyle/>
          <a:p>
            <a:pPr algn="l">
              <a:lnSpc>
                <a:spcPts val="4751"/>
              </a:lnSpc>
            </a:pPr>
            <a:r>
              <a:rPr lang="en-US" sz="3393">
                <a:solidFill>
                  <a:srgbClr val="000000"/>
                </a:solidFill>
                <a:latin typeface="Times New Roman Bold"/>
                <a:ea typeface="Times New Roman Bold"/>
                <a:cs typeface="Times New Roman Bold"/>
                <a:sym typeface="Times New Roman Bold"/>
              </a:rPr>
              <a:t>Google Search Non-Brand</a:t>
            </a:r>
            <a:r>
              <a:rPr lang="en-US" sz="3393">
                <a:solidFill>
                  <a:srgbClr val="000000"/>
                </a:solidFill>
                <a:latin typeface="Times New Roman"/>
                <a:ea typeface="Times New Roman"/>
                <a:cs typeface="Times New Roman"/>
                <a:sym typeface="Times New Roman"/>
              </a:rPr>
              <a:t> experienced the most significant growth, becoming the top source of orders.</a:t>
            </a:r>
          </a:p>
          <a:p>
            <a:pPr algn="l">
              <a:lnSpc>
                <a:spcPts val="4751"/>
              </a:lnSpc>
            </a:pPr>
            <a:r>
              <a:rPr lang="en-US" sz="3393">
                <a:solidFill>
                  <a:srgbClr val="000000"/>
                </a:solidFill>
                <a:latin typeface="Times New Roman Bold"/>
                <a:ea typeface="Times New Roman Bold"/>
                <a:cs typeface="Times New Roman Bold"/>
                <a:sym typeface="Times New Roman Bold"/>
              </a:rPr>
              <a:t>Brand Search and Organic Search</a:t>
            </a:r>
            <a:r>
              <a:rPr lang="en-US" sz="3393">
                <a:solidFill>
                  <a:srgbClr val="000000"/>
                </a:solidFill>
                <a:latin typeface="Times New Roman"/>
                <a:ea typeface="Times New Roman"/>
                <a:cs typeface="Times New Roman"/>
                <a:sym typeface="Times New Roman"/>
              </a:rPr>
              <a:t> also saw consistent increases, contributing to overall growth.</a:t>
            </a:r>
          </a:p>
          <a:p>
            <a:pPr algn="l">
              <a:lnSpc>
                <a:spcPts val="4751"/>
              </a:lnSpc>
            </a:pPr>
            <a:r>
              <a:rPr lang="en-US" sz="3393">
                <a:solidFill>
                  <a:srgbClr val="000000"/>
                </a:solidFill>
                <a:latin typeface="Times New Roman Bold"/>
                <a:ea typeface="Times New Roman Bold"/>
                <a:cs typeface="Times New Roman Bold"/>
                <a:sym typeface="Times New Roman Bold"/>
              </a:rPr>
              <a:t>Bing Search Non-Brand and Direct Typing</a:t>
            </a:r>
            <a:r>
              <a:rPr lang="en-US" sz="3393">
                <a:solidFill>
                  <a:srgbClr val="000000"/>
                </a:solidFill>
                <a:latin typeface="Times New Roman"/>
                <a:ea typeface="Times New Roman"/>
                <a:cs typeface="Times New Roman"/>
                <a:sym typeface="Times New Roman"/>
              </a:rPr>
              <a:t> showed steady growth, with notable increases in recent quarters.</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FF738E"/>
        </a:solidFill>
      </p:bgPr>
    </p:bg>
    <p:spTree>
      <p:nvGrpSpPr>
        <p:cNvPr id="1" name=""/>
        <p:cNvGrpSpPr/>
        <p:nvPr/>
      </p:nvGrpSpPr>
      <p:grpSpPr>
        <a:xfrm>
          <a:off x="0" y="0"/>
          <a:ext cx="0" cy="0"/>
          <a:chOff x="0" y="0"/>
          <a:chExt cx="0" cy="0"/>
        </a:xfrm>
      </p:grpSpPr>
      <p:grpSp>
        <p:nvGrpSpPr>
          <p:cNvPr name="Group 2" id="2"/>
          <p:cNvGrpSpPr/>
          <p:nvPr/>
        </p:nvGrpSpPr>
        <p:grpSpPr>
          <a:xfrm rot="0">
            <a:off x="561726" y="605531"/>
            <a:ext cx="17164548" cy="9075938"/>
            <a:chOff x="0" y="0"/>
            <a:chExt cx="6964336" cy="3682467"/>
          </a:xfrm>
        </p:grpSpPr>
        <p:sp>
          <p:nvSpPr>
            <p:cNvPr name="Freeform 3" id="3"/>
            <p:cNvSpPr/>
            <p:nvPr/>
          </p:nvSpPr>
          <p:spPr>
            <a:xfrm flipH="false" flipV="false" rot="0">
              <a:off x="12700" y="12700"/>
              <a:ext cx="6897026" cy="3613887"/>
            </a:xfrm>
            <a:custGeom>
              <a:avLst/>
              <a:gdLst/>
              <a:ahLst/>
              <a:cxnLst/>
              <a:rect r="r" b="b" t="t" l="l"/>
              <a:pathLst>
                <a:path h="3613887" w="6897026">
                  <a:moveTo>
                    <a:pt x="43180" y="3613887"/>
                  </a:moveTo>
                  <a:lnTo>
                    <a:pt x="6853846" y="3613887"/>
                  </a:lnTo>
                  <a:cubicBezTo>
                    <a:pt x="6877976" y="3613887"/>
                    <a:pt x="6897026" y="3594837"/>
                    <a:pt x="6897026" y="3570707"/>
                  </a:cubicBezTo>
                  <a:lnTo>
                    <a:pt x="6897026" y="43180"/>
                  </a:lnTo>
                  <a:cubicBezTo>
                    <a:pt x="6897026" y="19050"/>
                    <a:pt x="6877976" y="0"/>
                    <a:pt x="6853846" y="0"/>
                  </a:cubicBezTo>
                  <a:lnTo>
                    <a:pt x="43180" y="0"/>
                  </a:lnTo>
                  <a:cubicBezTo>
                    <a:pt x="19050" y="0"/>
                    <a:pt x="0" y="19050"/>
                    <a:pt x="0" y="43180"/>
                  </a:cubicBezTo>
                  <a:lnTo>
                    <a:pt x="0" y="3570707"/>
                  </a:lnTo>
                  <a:cubicBezTo>
                    <a:pt x="0" y="3594837"/>
                    <a:pt x="19050" y="3613887"/>
                    <a:pt x="43180" y="3613887"/>
                  </a:cubicBezTo>
                  <a:close/>
                </a:path>
              </a:pathLst>
            </a:custGeom>
            <a:solidFill>
              <a:srgbClr val="FFFFFF"/>
            </a:solidFill>
          </p:spPr>
        </p:sp>
        <p:sp>
          <p:nvSpPr>
            <p:cNvPr name="Freeform 4" id="4"/>
            <p:cNvSpPr/>
            <p:nvPr/>
          </p:nvSpPr>
          <p:spPr>
            <a:xfrm flipH="false" flipV="false" rot="0">
              <a:off x="0" y="0"/>
              <a:ext cx="6964336" cy="3682467"/>
            </a:xfrm>
            <a:custGeom>
              <a:avLst/>
              <a:gdLst/>
              <a:ahLst/>
              <a:cxnLst/>
              <a:rect r="r" b="b" t="t" l="l"/>
              <a:pathLst>
                <a:path h="3682467" w="6964336">
                  <a:moveTo>
                    <a:pt x="6921157" y="44450"/>
                  </a:moveTo>
                  <a:cubicBezTo>
                    <a:pt x="6916076" y="19050"/>
                    <a:pt x="6893216" y="0"/>
                    <a:pt x="6866546" y="0"/>
                  </a:cubicBezTo>
                  <a:lnTo>
                    <a:pt x="55880" y="0"/>
                  </a:lnTo>
                  <a:cubicBezTo>
                    <a:pt x="25400" y="0"/>
                    <a:pt x="0" y="25400"/>
                    <a:pt x="0" y="55880"/>
                  </a:cubicBezTo>
                  <a:lnTo>
                    <a:pt x="0" y="3583407"/>
                  </a:lnTo>
                  <a:cubicBezTo>
                    <a:pt x="0" y="3610077"/>
                    <a:pt x="17780" y="3631667"/>
                    <a:pt x="43180" y="3638017"/>
                  </a:cubicBezTo>
                  <a:cubicBezTo>
                    <a:pt x="48260" y="3663417"/>
                    <a:pt x="71120" y="3682467"/>
                    <a:pt x="97790" y="3682467"/>
                  </a:cubicBezTo>
                  <a:lnTo>
                    <a:pt x="6908457" y="3682467"/>
                  </a:lnTo>
                  <a:cubicBezTo>
                    <a:pt x="6938936" y="3682467"/>
                    <a:pt x="6964336" y="3657067"/>
                    <a:pt x="6964336" y="3626587"/>
                  </a:cubicBezTo>
                  <a:lnTo>
                    <a:pt x="6964336" y="99060"/>
                  </a:lnTo>
                  <a:cubicBezTo>
                    <a:pt x="6964336" y="72390"/>
                    <a:pt x="6946557" y="50800"/>
                    <a:pt x="6921157" y="44450"/>
                  </a:cubicBezTo>
                  <a:close/>
                  <a:moveTo>
                    <a:pt x="12700" y="3583407"/>
                  </a:moveTo>
                  <a:lnTo>
                    <a:pt x="12700" y="55880"/>
                  </a:lnTo>
                  <a:cubicBezTo>
                    <a:pt x="12700" y="31750"/>
                    <a:pt x="31750" y="12700"/>
                    <a:pt x="55880" y="12700"/>
                  </a:cubicBezTo>
                  <a:lnTo>
                    <a:pt x="6866546" y="12700"/>
                  </a:lnTo>
                  <a:cubicBezTo>
                    <a:pt x="6890676" y="12700"/>
                    <a:pt x="6909726" y="31750"/>
                    <a:pt x="6909726" y="55880"/>
                  </a:cubicBezTo>
                  <a:lnTo>
                    <a:pt x="6909726" y="3583407"/>
                  </a:lnTo>
                  <a:cubicBezTo>
                    <a:pt x="6909726" y="3607537"/>
                    <a:pt x="6890676" y="3626587"/>
                    <a:pt x="6866546" y="3626587"/>
                  </a:cubicBezTo>
                  <a:lnTo>
                    <a:pt x="55880" y="3626587"/>
                  </a:lnTo>
                  <a:cubicBezTo>
                    <a:pt x="31750" y="3626587"/>
                    <a:pt x="12700" y="3607537"/>
                    <a:pt x="12700" y="3583407"/>
                  </a:cubicBezTo>
                  <a:close/>
                </a:path>
              </a:pathLst>
            </a:custGeom>
            <a:solidFill>
              <a:srgbClr val="000000"/>
            </a:solidFill>
          </p:spPr>
        </p:sp>
      </p:grpSp>
      <p:sp>
        <p:nvSpPr>
          <p:cNvPr name="Freeform 5" id="5"/>
          <p:cNvSpPr/>
          <p:nvPr/>
        </p:nvSpPr>
        <p:spPr>
          <a:xfrm flipH="false" flipV="false" rot="0">
            <a:off x="770991" y="2357046"/>
            <a:ext cx="9792183" cy="6655365"/>
          </a:xfrm>
          <a:custGeom>
            <a:avLst/>
            <a:gdLst/>
            <a:ahLst/>
            <a:cxnLst/>
            <a:rect r="r" b="b" t="t" l="l"/>
            <a:pathLst>
              <a:path h="6655365" w="9792183">
                <a:moveTo>
                  <a:pt x="0" y="0"/>
                </a:moveTo>
                <a:lnTo>
                  <a:pt x="9792183" y="0"/>
                </a:lnTo>
                <a:lnTo>
                  <a:pt x="9792183" y="6655365"/>
                </a:lnTo>
                <a:lnTo>
                  <a:pt x="0" y="6655365"/>
                </a:lnTo>
                <a:lnTo>
                  <a:pt x="0" y="0"/>
                </a:lnTo>
                <a:close/>
              </a:path>
            </a:pathLst>
          </a:custGeom>
          <a:blipFill>
            <a:blip r:embed="rId2"/>
            <a:stretch>
              <a:fillRect l="0" t="0" r="0" b="0"/>
            </a:stretch>
          </a:blipFill>
        </p:spPr>
      </p:sp>
      <p:sp>
        <p:nvSpPr>
          <p:cNvPr name="TextBox 6" id="6"/>
          <p:cNvSpPr txBox="true"/>
          <p:nvPr/>
        </p:nvSpPr>
        <p:spPr>
          <a:xfrm rot="0">
            <a:off x="1028700" y="611732"/>
            <a:ext cx="17726274" cy="1126478"/>
          </a:xfrm>
          <a:prstGeom prst="rect">
            <a:avLst/>
          </a:prstGeom>
        </p:spPr>
        <p:txBody>
          <a:bodyPr anchor="t" rtlCol="false" tIns="0" lIns="0" bIns="0" rIns="0">
            <a:spAutoFit/>
          </a:bodyPr>
          <a:lstStyle/>
          <a:p>
            <a:pPr algn="l">
              <a:lnSpc>
                <a:spcPts val="8260"/>
              </a:lnSpc>
            </a:pPr>
            <a:r>
              <a:rPr lang="en-US" sz="5900" u="sng">
                <a:solidFill>
                  <a:srgbClr val="000000"/>
                </a:solidFill>
                <a:latin typeface="Times New Roman Bold"/>
                <a:ea typeface="Times New Roman Bold"/>
                <a:cs typeface="Times New Roman Bold"/>
                <a:sym typeface="Times New Roman Bold"/>
              </a:rPr>
              <a:t>CHANNEL WISE COVERSION RATE </a:t>
            </a:r>
          </a:p>
        </p:txBody>
      </p:sp>
      <p:sp>
        <p:nvSpPr>
          <p:cNvPr name="TextBox 7" id="7"/>
          <p:cNvSpPr txBox="true"/>
          <p:nvPr/>
        </p:nvSpPr>
        <p:spPr>
          <a:xfrm rot="0">
            <a:off x="10761299" y="1967768"/>
            <a:ext cx="6701185" cy="7300570"/>
          </a:xfrm>
          <a:prstGeom prst="rect">
            <a:avLst/>
          </a:prstGeom>
        </p:spPr>
        <p:txBody>
          <a:bodyPr anchor="t" rtlCol="false" tIns="0" lIns="0" bIns="0" rIns="0">
            <a:spAutoFit/>
          </a:bodyPr>
          <a:lstStyle/>
          <a:p>
            <a:pPr algn="l">
              <a:lnSpc>
                <a:spcPts val="4787"/>
              </a:lnSpc>
            </a:pPr>
            <a:r>
              <a:rPr lang="en-US" sz="3419">
                <a:solidFill>
                  <a:srgbClr val="000000"/>
                </a:solidFill>
                <a:latin typeface="Times New Roman Bold"/>
                <a:ea typeface="Times New Roman Bold"/>
                <a:cs typeface="Times New Roman Bold"/>
                <a:sym typeface="Times New Roman Bold"/>
              </a:rPr>
              <a:t>Google Search</a:t>
            </a:r>
            <a:r>
              <a:rPr lang="en-US" sz="3419">
                <a:solidFill>
                  <a:srgbClr val="000000"/>
                </a:solidFill>
                <a:latin typeface="Times New Roman"/>
                <a:ea typeface="Times New Roman"/>
                <a:cs typeface="Times New Roman"/>
                <a:sym typeface="Times New Roman"/>
              </a:rPr>
              <a:t> </a:t>
            </a:r>
            <a:r>
              <a:rPr lang="en-US" sz="3419">
                <a:solidFill>
                  <a:srgbClr val="000000"/>
                </a:solidFill>
                <a:latin typeface="Times New Roman Bold"/>
                <a:ea typeface="Times New Roman Bold"/>
                <a:cs typeface="Times New Roman Bold"/>
                <a:sym typeface="Times New Roman Bold"/>
              </a:rPr>
              <a:t>and</a:t>
            </a:r>
            <a:r>
              <a:rPr lang="en-US" sz="3419">
                <a:solidFill>
                  <a:srgbClr val="000000"/>
                </a:solidFill>
                <a:latin typeface="Times New Roman"/>
                <a:ea typeface="Times New Roman"/>
                <a:cs typeface="Times New Roman"/>
                <a:sym typeface="Times New Roman"/>
              </a:rPr>
              <a:t> </a:t>
            </a:r>
            <a:r>
              <a:rPr lang="en-US" sz="3419">
                <a:solidFill>
                  <a:srgbClr val="000000"/>
                </a:solidFill>
                <a:latin typeface="Times New Roman Bold"/>
                <a:ea typeface="Times New Roman Bold"/>
                <a:cs typeface="Times New Roman Bold"/>
                <a:sym typeface="Times New Roman Bold"/>
              </a:rPr>
              <a:t>Organic Search</a:t>
            </a:r>
            <a:r>
              <a:rPr lang="en-US" sz="3419">
                <a:solidFill>
                  <a:srgbClr val="000000"/>
                </a:solidFill>
                <a:latin typeface="Times New Roman"/>
                <a:ea typeface="Times New Roman"/>
                <a:cs typeface="Times New Roman"/>
                <a:sym typeface="Times New Roman"/>
              </a:rPr>
              <a:t> grew steadily, becoming dependable ways for people to find us.</a:t>
            </a:r>
          </a:p>
          <a:p>
            <a:pPr algn="l">
              <a:lnSpc>
                <a:spcPts val="4787"/>
              </a:lnSpc>
            </a:pPr>
            <a:r>
              <a:rPr lang="en-US" sz="3419">
                <a:solidFill>
                  <a:srgbClr val="000000"/>
                </a:solidFill>
                <a:latin typeface="Times New Roman Bold"/>
                <a:ea typeface="Times New Roman Bold"/>
                <a:cs typeface="Times New Roman Bold"/>
                <a:sym typeface="Times New Roman Bold"/>
              </a:rPr>
              <a:t>Bing Search</a:t>
            </a:r>
            <a:r>
              <a:rPr lang="en-US" sz="3419">
                <a:solidFill>
                  <a:srgbClr val="000000"/>
                </a:solidFill>
                <a:latin typeface="Times New Roman"/>
                <a:ea typeface="Times New Roman"/>
                <a:cs typeface="Times New Roman"/>
                <a:sym typeface="Times New Roman"/>
              </a:rPr>
              <a:t> increased a lot, especially in the later months.</a:t>
            </a:r>
          </a:p>
          <a:p>
            <a:pPr algn="l">
              <a:lnSpc>
                <a:spcPts val="4787"/>
              </a:lnSpc>
            </a:pPr>
            <a:r>
              <a:rPr lang="en-US" sz="3419">
                <a:solidFill>
                  <a:srgbClr val="000000"/>
                </a:solidFill>
                <a:latin typeface="Times New Roman Bold"/>
                <a:ea typeface="Times New Roman Bold"/>
                <a:cs typeface="Times New Roman Bold"/>
                <a:sym typeface="Times New Roman Bold"/>
              </a:rPr>
              <a:t>Socialbook</a:t>
            </a:r>
            <a:r>
              <a:rPr lang="en-US" sz="3419">
                <a:solidFill>
                  <a:srgbClr val="000000"/>
                </a:solidFill>
                <a:latin typeface="Times New Roman"/>
                <a:ea typeface="Times New Roman"/>
                <a:cs typeface="Times New Roman"/>
                <a:sym typeface="Times New Roman"/>
              </a:rPr>
              <a:t> started bringing in more traffic towards the end of the time period.</a:t>
            </a:r>
          </a:p>
          <a:p>
            <a:pPr algn="l">
              <a:lnSpc>
                <a:spcPts val="4787"/>
              </a:lnSpc>
            </a:pPr>
            <a:r>
              <a:rPr lang="en-US" sz="3419">
                <a:solidFill>
                  <a:srgbClr val="000000"/>
                </a:solidFill>
                <a:latin typeface="Times New Roman Bold"/>
                <a:ea typeface="Times New Roman Bold"/>
                <a:cs typeface="Times New Roman Bold"/>
                <a:sym typeface="Times New Roman Bold"/>
              </a:rPr>
              <a:t>Direct Typing</a:t>
            </a:r>
            <a:r>
              <a:rPr lang="en-US" sz="3419">
                <a:solidFill>
                  <a:srgbClr val="000000"/>
                </a:solidFill>
                <a:latin typeface="Times New Roman"/>
                <a:ea typeface="Times New Roman"/>
                <a:cs typeface="Times New Roman"/>
                <a:sym typeface="Times New Roman"/>
              </a:rPr>
              <a:t> kept growing, showing that people are directly typing our website into their browsers regularly.</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F9D43A"/>
        </a:solidFill>
      </p:bgPr>
    </p:bg>
    <p:spTree>
      <p:nvGrpSpPr>
        <p:cNvPr id="1" name=""/>
        <p:cNvGrpSpPr/>
        <p:nvPr/>
      </p:nvGrpSpPr>
      <p:grpSpPr>
        <a:xfrm>
          <a:off x="0" y="0"/>
          <a:ext cx="0" cy="0"/>
          <a:chOff x="0" y="0"/>
          <a:chExt cx="0" cy="0"/>
        </a:xfrm>
      </p:grpSpPr>
      <p:grpSp>
        <p:nvGrpSpPr>
          <p:cNvPr name="Group 2" id="2"/>
          <p:cNvGrpSpPr/>
          <p:nvPr/>
        </p:nvGrpSpPr>
        <p:grpSpPr>
          <a:xfrm rot="0">
            <a:off x="561726" y="605531"/>
            <a:ext cx="17164548" cy="9075938"/>
            <a:chOff x="0" y="0"/>
            <a:chExt cx="6964336" cy="3682467"/>
          </a:xfrm>
        </p:grpSpPr>
        <p:sp>
          <p:nvSpPr>
            <p:cNvPr name="Freeform 3" id="3"/>
            <p:cNvSpPr/>
            <p:nvPr/>
          </p:nvSpPr>
          <p:spPr>
            <a:xfrm flipH="false" flipV="false" rot="0">
              <a:off x="12700" y="12700"/>
              <a:ext cx="6897026" cy="3613887"/>
            </a:xfrm>
            <a:custGeom>
              <a:avLst/>
              <a:gdLst/>
              <a:ahLst/>
              <a:cxnLst/>
              <a:rect r="r" b="b" t="t" l="l"/>
              <a:pathLst>
                <a:path h="3613887" w="6897026">
                  <a:moveTo>
                    <a:pt x="43180" y="3613887"/>
                  </a:moveTo>
                  <a:lnTo>
                    <a:pt x="6853846" y="3613887"/>
                  </a:lnTo>
                  <a:cubicBezTo>
                    <a:pt x="6877976" y="3613887"/>
                    <a:pt x="6897026" y="3594837"/>
                    <a:pt x="6897026" y="3570707"/>
                  </a:cubicBezTo>
                  <a:lnTo>
                    <a:pt x="6897026" y="43180"/>
                  </a:lnTo>
                  <a:cubicBezTo>
                    <a:pt x="6897026" y="19050"/>
                    <a:pt x="6877976" y="0"/>
                    <a:pt x="6853846" y="0"/>
                  </a:cubicBezTo>
                  <a:lnTo>
                    <a:pt x="43180" y="0"/>
                  </a:lnTo>
                  <a:cubicBezTo>
                    <a:pt x="19050" y="0"/>
                    <a:pt x="0" y="19050"/>
                    <a:pt x="0" y="43180"/>
                  </a:cubicBezTo>
                  <a:lnTo>
                    <a:pt x="0" y="3570707"/>
                  </a:lnTo>
                  <a:cubicBezTo>
                    <a:pt x="0" y="3594837"/>
                    <a:pt x="19050" y="3613887"/>
                    <a:pt x="43180" y="3613887"/>
                  </a:cubicBezTo>
                  <a:close/>
                </a:path>
              </a:pathLst>
            </a:custGeom>
            <a:solidFill>
              <a:srgbClr val="FFFFFF"/>
            </a:solidFill>
          </p:spPr>
        </p:sp>
        <p:sp>
          <p:nvSpPr>
            <p:cNvPr name="Freeform 4" id="4"/>
            <p:cNvSpPr/>
            <p:nvPr/>
          </p:nvSpPr>
          <p:spPr>
            <a:xfrm flipH="false" flipV="false" rot="0">
              <a:off x="0" y="0"/>
              <a:ext cx="6964336" cy="3682467"/>
            </a:xfrm>
            <a:custGeom>
              <a:avLst/>
              <a:gdLst/>
              <a:ahLst/>
              <a:cxnLst/>
              <a:rect r="r" b="b" t="t" l="l"/>
              <a:pathLst>
                <a:path h="3682467" w="6964336">
                  <a:moveTo>
                    <a:pt x="6921157" y="44450"/>
                  </a:moveTo>
                  <a:cubicBezTo>
                    <a:pt x="6916076" y="19050"/>
                    <a:pt x="6893216" y="0"/>
                    <a:pt x="6866546" y="0"/>
                  </a:cubicBezTo>
                  <a:lnTo>
                    <a:pt x="55880" y="0"/>
                  </a:lnTo>
                  <a:cubicBezTo>
                    <a:pt x="25400" y="0"/>
                    <a:pt x="0" y="25400"/>
                    <a:pt x="0" y="55880"/>
                  </a:cubicBezTo>
                  <a:lnTo>
                    <a:pt x="0" y="3583407"/>
                  </a:lnTo>
                  <a:cubicBezTo>
                    <a:pt x="0" y="3610077"/>
                    <a:pt x="17780" y="3631667"/>
                    <a:pt x="43180" y="3638017"/>
                  </a:cubicBezTo>
                  <a:cubicBezTo>
                    <a:pt x="48260" y="3663417"/>
                    <a:pt x="71120" y="3682467"/>
                    <a:pt x="97790" y="3682467"/>
                  </a:cubicBezTo>
                  <a:lnTo>
                    <a:pt x="6908457" y="3682467"/>
                  </a:lnTo>
                  <a:cubicBezTo>
                    <a:pt x="6938936" y="3682467"/>
                    <a:pt x="6964336" y="3657067"/>
                    <a:pt x="6964336" y="3626587"/>
                  </a:cubicBezTo>
                  <a:lnTo>
                    <a:pt x="6964336" y="99060"/>
                  </a:lnTo>
                  <a:cubicBezTo>
                    <a:pt x="6964336" y="72390"/>
                    <a:pt x="6946557" y="50800"/>
                    <a:pt x="6921157" y="44450"/>
                  </a:cubicBezTo>
                  <a:close/>
                  <a:moveTo>
                    <a:pt x="12700" y="3583407"/>
                  </a:moveTo>
                  <a:lnTo>
                    <a:pt x="12700" y="55880"/>
                  </a:lnTo>
                  <a:cubicBezTo>
                    <a:pt x="12700" y="31750"/>
                    <a:pt x="31750" y="12700"/>
                    <a:pt x="55880" y="12700"/>
                  </a:cubicBezTo>
                  <a:lnTo>
                    <a:pt x="6866546" y="12700"/>
                  </a:lnTo>
                  <a:cubicBezTo>
                    <a:pt x="6890676" y="12700"/>
                    <a:pt x="6909726" y="31750"/>
                    <a:pt x="6909726" y="55880"/>
                  </a:cubicBezTo>
                  <a:lnTo>
                    <a:pt x="6909726" y="3583407"/>
                  </a:lnTo>
                  <a:cubicBezTo>
                    <a:pt x="6909726" y="3607537"/>
                    <a:pt x="6890676" y="3626587"/>
                    <a:pt x="6866546" y="3626587"/>
                  </a:cubicBezTo>
                  <a:lnTo>
                    <a:pt x="55880" y="3626587"/>
                  </a:lnTo>
                  <a:cubicBezTo>
                    <a:pt x="31750" y="3626587"/>
                    <a:pt x="12700" y="3607537"/>
                    <a:pt x="12700" y="3583407"/>
                  </a:cubicBezTo>
                  <a:close/>
                </a:path>
              </a:pathLst>
            </a:custGeom>
            <a:solidFill>
              <a:srgbClr val="000000"/>
            </a:solidFill>
          </p:spPr>
        </p:sp>
      </p:grpSp>
      <p:sp>
        <p:nvSpPr>
          <p:cNvPr name="Freeform 5" id="5"/>
          <p:cNvSpPr/>
          <p:nvPr/>
        </p:nvSpPr>
        <p:spPr>
          <a:xfrm flipH="false" flipV="false" rot="0">
            <a:off x="786308" y="2363633"/>
            <a:ext cx="9814595" cy="6606589"/>
          </a:xfrm>
          <a:custGeom>
            <a:avLst/>
            <a:gdLst/>
            <a:ahLst/>
            <a:cxnLst/>
            <a:rect r="r" b="b" t="t" l="l"/>
            <a:pathLst>
              <a:path h="6606589" w="9814595">
                <a:moveTo>
                  <a:pt x="0" y="0"/>
                </a:moveTo>
                <a:lnTo>
                  <a:pt x="9814595" y="0"/>
                </a:lnTo>
                <a:lnTo>
                  <a:pt x="9814595" y="6606588"/>
                </a:lnTo>
                <a:lnTo>
                  <a:pt x="0" y="6606588"/>
                </a:lnTo>
                <a:lnTo>
                  <a:pt x="0" y="0"/>
                </a:lnTo>
                <a:close/>
              </a:path>
            </a:pathLst>
          </a:custGeom>
          <a:blipFill>
            <a:blip r:embed="rId2"/>
            <a:stretch>
              <a:fillRect l="0" t="0" r="0" b="0"/>
            </a:stretch>
          </a:blipFill>
        </p:spPr>
      </p:sp>
      <p:sp>
        <p:nvSpPr>
          <p:cNvPr name="TextBox 6" id="6"/>
          <p:cNvSpPr txBox="true"/>
          <p:nvPr/>
        </p:nvSpPr>
        <p:spPr>
          <a:xfrm rot="0">
            <a:off x="1028700" y="793527"/>
            <a:ext cx="17726274" cy="1126478"/>
          </a:xfrm>
          <a:prstGeom prst="rect">
            <a:avLst/>
          </a:prstGeom>
        </p:spPr>
        <p:txBody>
          <a:bodyPr anchor="t" rtlCol="false" tIns="0" lIns="0" bIns="0" rIns="0">
            <a:spAutoFit/>
          </a:bodyPr>
          <a:lstStyle/>
          <a:p>
            <a:pPr algn="l">
              <a:lnSpc>
                <a:spcPts val="8260"/>
              </a:lnSpc>
            </a:pPr>
            <a:r>
              <a:rPr lang="en-US" sz="5900" u="sng">
                <a:solidFill>
                  <a:srgbClr val="000000"/>
                </a:solidFill>
                <a:latin typeface="Times New Roman Bold"/>
                <a:ea typeface="Times New Roman Bold"/>
                <a:cs typeface="Times New Roman Bold"/>
                <a:sym typeface="Times New Roman Bold"/>
              </a:rPr>
              <a:t>MARGIN GENERATED BY PRODUCTS</a:t>
            </a:r>
          </a:p>
        </p:txBody>
      </p:sp>
      <p:sp>
        <p:nvSpPr>
          <p:cNvPr name="TextBox 7" id="7"/>
          <p:cNvSpPr txBox="true"/>
          <p:nvPr/>
        </p:nvSpPr>
        <p:spPr>
          <a:xfrm rot="0">
            <a:off x="11059152" y="2300135"/>
            <a:ext cx="6200148" cy="6958165"/>
          </a:xfrm>
          <a:prstGeom prst="rect">
            <a:avLst/>
          </a:prstGeom>
        </p:spPr>
        <p:txBody>
          <a:bodyPr anchor="t" rtlCol="false" tIns="0" lIns="0" bIns="0" rIns="0">
            <a:spAutoFit/>
          </a:bodyPr>
          <a:lstStyle/>
          <a:p>
            <a:pPr algn="just">
              <a:lnSpc>
                <a:spcPts val="4979"/>
              </a:lnSpc>
            </a:pPr>
            <a:r>
              <a:rPr lang="en-US" sz="3556">
                <a:solidFill>
                  <a:srgbClr val="000000"/>
                </a:solidFill>
                <a:latin typeface="Times New Roman Bold"/>
                <a:ea typeface="Times New Roman Bold"/>
                <a:cs typeface="Times New Roman Bold"/>
                <a:sym typeface="Times New Roman Bold"/>
              </a:rPr>
              <a:t>Mr. Fuzzy</a:t>
            </a:r>
            <a:r>
              <a:rPr lang="en-US" sz="3556">
                <a:solidFill>
                  <a:srgbClr val="000000"/>
                </a:solidFill>
                <a:latin typeface="Times New Roman"/>
                <a:ea typeface="Times New Roman"/>
                <a:cs typeface="Times New Roman"/>
                <a:sym typeface="Times New Roman"/>
              </a:rPr>
              <a:t> consistently made more money over time, with the highest profits in late 2014 and early 2015.</a:t>
            </a:r>
          </a:p>
          <a:p>
            <a:pPr algn="just">
              <a:lnSpc>
                <a:spcPts val="4979"/>
              </a:lnSpc>
            </a:pPr>
            <a:r>
              <a:rPr lang="en-US" sz="3556">
                <a:solidFill>
                  <a:srgbClr val="000000"/>
                </a:solidFill>
                <a:latin typeface="Times New Roman Bold"/>
                <a:ea typeface="Times New Roman Bold"/>
                <a:cs typeface="Times New Roman Bold"/>
                <a:sym typeface="Times New Roman Bold"/>
              </a:rPr>
              <a:t>Love Bear</a:t>
            </a:r>
            <a:r>
              <a:rPr lang="en-US" sz="3556">
                <a:solidFill>
                  <a:srgbClr val="000000"/>
                </a:solidFill>
                <a:latin typeface="Times New Roman"/>
                <a:ea typeface="Times New Roman"/>
                <a:cs typeface="Times New Roman"/>
                <a:sym typeface="Times New Roman"/>
              </a:rPr>
              <a:t> started making more money in early 2013, with a big boost in February 2015.</a:t>
            </a:r>
          </a:p>
          <a:p>
            <a:pPr algn="just">
              <a:lnSpc>
                <a:spcPts val="4979"/>
              </a:lnSpc>
            </a:pPr>
            <a:r>
              <a:rPr lang="en-US" sz="3556">
                <a:solidFill>
                  <a:srgbClr val="000000"/>
                </a:solidFill>
                <a:latin typeface="Times New Roman Bold"/>
                <a:ea typeface="Times New Roman Bold"/>
                <a:cs typeface="Times New Roman Bold"/>
                <a:sym typeface="Times New Roman Bold"/>
              </a:rPr>
              <a:t>Birthday Bear</a:t>
            </a:r>
            <a:r>
              <a:rPr lang="en-US" sz="3556">
                <a:solidFill>
                  <a:srgbClr val="000000"/>
                </a:solidFill>
                <a:latin typeface="Times New Roman"/>
                <a:ea typeface="Times New Roman"/>
                <a:cs typeface="Times New Roman"/>
                <a:sym typeface="Times New Roman"/>
              </a:rPr>
              <a:t> began making more money towards the end of 2013, and kept growing through 2014 and 2015.</a:t>
            </a:r>
          </a:p>
        </p:txBody>
      </p:sp>
    </p:spTree>
  </p:cSld>
  <p:clrMapOvr>
    <a:masterClrMapping/>
  </p:clrMapOvr>
</p:sld>
</file>

<file path=ppt/slides/slide2.xml><?xml version="1.0" encoding="utf-8"?>
<p:sld xmlns:p="http://schemas.openxmlformats.org/presentationml/2006/main" xmlns:a="http://schemas.openxmlformats.org/drawingml/2006/main">
  <p:cSld>
    <p:bg>
      <p:bgPr>
        <a:solidFill>
          <a:srgbClr val="FF738E"/>
        </a:solidFill>
      </p:bgPr>
    </p:bg>
    <p:spTree>
      <p:nvGrpSpPr>
        <p:cNvPr id="1" name=""/>
        <p:cNvGrpSpPr/>
        <p:nvPr/>
      </p:nvGrpSpPr>
      <p:grpSpPr>
        <a:xfrm>
          <a:off x="0" y="0"/>
          <a:ext cx="0" cy="0"/>
          <a:chOff x="0" y="0"/>
          <a:chExt cx="0" cy="0"/>
        </a:xfrm>
      </p:grpSpPr>
      <p:grpSp>
        <p:nvGrpSpPr>
          <p:cNvPr name="Group 2" id="2"/>
          <p:cNvGrpSpPr/>
          <p:nvPr/>
        </p:nvGrpSpPr>
        <p:grpSpPr>
          <a:xfrm rot="0">
            <a:off x="561726" y="557775"/>
            <a:ext cx="17164548" cy="2154601"/>
            <a:chOff x="0" y="0"/>
            <a:chExt cx="6964336" cy="874207"/>
          </a:xfrm>
        </p:grpSpPr>
        <p:sp>
          <p:nvSpPr>
            <p:cNvPr name="Freeform 3" id="3"/>
            <p:cNvSpPr/>
            <p:nvPr/>
          </p:nvSpPr>
          <p:spPr>
            <a:xfrm flipH="false" flipV="false" rot="0">
              <a:off x="12700" y="12700"/>
              <a:ext cx="6897026" cy="805627"/>
            </a:xfrm>
            <a:custGeom>
              <a:avLst/>
              <a:gdLst/>
              <a:ahLst/>
              <a:cxnLst/>
              <a:rect r="r" b="b" t="t" l="l"/>
              <a:pathLst>
                <a:path h="805627" w="6897026">
                  <a:moveTo>
                    <a:pt x="43180" y="805627"/>
                  </a:moveTo>
                  <a:lnTo>
                    <a:pt x="6853846" y="805627"/>
                  </a:lnTo>
                  <a:cubicBezTo>
                    <a:pt x="6877976" y="805627"/>
                    <a:pt x="6897026" y="786577"/>
                    <a:pt x="6897026" y="762447"/>
                  </a:cubicBezTo>
                  <a:lnTo>
                    <a:pt x="6897026" y="43180"/>
                  </a:lnTo>
                  <a:cubicBezTo>
                    <a:pt x="6897026" y="19050"/>
                    <a:pt x="6877976" y="0"/>
                    <a:pt x="6853846" y="0"/>
                  </a:cubicBezTo>
                  <a:lnTo>
                    <a:pt x="43180" y="0"/>
                  </a:lnTo>
                  <a:cubicBezTo>
                    <a:pt x="19050" y="0"/>
                    <a:pt x="0" y="19050"/>
                    <a:pt x="0" y="43180"/>
                  </a:cubicBezTo>
                  <a:lnTo>
                    <a:pt x="0" y="762447"/>
                  </a:lnTo>
                  <a:cubicBezTo>
                    <a:pt x="0" y="786577"/>
                    <a:pt x="19050" y="805627"/>
                    <a:pt x="43180" y="805627"/>
                  </a:cubicBezTo>
                  <a:close/>
                </a:path>
              </a:pathLst>
            </a:custGeom>
            <a:solidFill>
              <a:srgbClr val="FFFFFF"/>
            </a:solidFill>
          </p:spPr>
        </p:sp>
        <p:sp>
          <p:nvSpPr>
            <p:cNvPr name="Freeform 4" id="4"/>
            <p:cNvSpPr/>
            <p:nvPr/>
          </p:nvSpPr>
          <p:spPr>
            <a:xfrm flipH="false" flipV="false" rot="0">
              <a:off x="0" y="0"/>
              <a:ext cx="6964336" cy="874207"/>
            </a:xfrm>
            <a:custGeom>
              <a:avLst/>
              <a:gdLst/>
              <a:ahLst/>
              <a:cxnLst/>
              <a:rect r="r" b="b" t="t" l="l"/>
              <a:pathLst>
                <a:path h="874207" w="6964336">
                  <a:moveTo>
                    <a:pt x="6921157" y="44450"/>
                  </a:moveTo>
                  <a:cubicBezTo>
                    <a:pt x="6916076" y="19050"/>
                    <a:pt x="6893216" y="0"/>
                    <a:pt x="6866546" y="0"/>
                  </a:cubicBezTo>
                  <a:lnTo>
                    <a:pt x="55880" y="0"/>
                  </a:lnTo>
                  <a:cubicBezTo>
                    <a:pt x="25400" y="0"/>
                    <a:pt x="0" y="25400"/>
                    <a:pt x="0" y="55880"/>
                  </a:cubicBezTo>
                  <a:lnTo>
                    <a:pt x="0" y="775147"/>
                  </a:lnTo>
                  <a:cubicBezTo>
                    <a:pt x="0" y="801817"/>
                    <a:pt x="17780" y="823407"/>
                    <a:pt x="43180" y="829757"/>
                  </a:cubicBezTo>
                  <a:cubicBezTo>
                    <a:pt x="48260" y="855157"/>
                    <a:pt x="71120" y="874207"/>
                    <a:pt x="97790" y="874207"/>
                  </a:cubicBezTo>
                  <a:lnTo>
                    <a:pt x="6908457" y="874207"/>
                  </a:lnTo>
                  <a:cubicBezTo>
                    <a:pt x="6938936" y="874207"/>
                    <a:pt x="6964336" y="848807"/>
                    <a:pt x="6964336" y="818327"/>
                  </a:cubicBezTo>
                  <a:lnTo>
                    <a:pt x="6964336" y="99060"/>
                  </a:lnTo>
                  <a:cubicBezTo>
                    <a:pt x="6964336" y="72390"/>
                    <a:pt x="6946557" y="50800"/>
                    <a:pt x="6921157" y="44450"/>
                  </a:cubicBezTo>
                  <a:close/>
                  <a:moveTo>
                    <a:pt x="12700" y="775147"/>
                  </a:moveTo>
                  <a:lnTo>
                    <a:pt x="12700" y="55880"/>
                  </a:lnTo>
                  <a:cubicBezTo>
                    <a:pt x="12700" y="31750"/>
                    <a:pt x="31750" y="12700"/>
                    <a:pt x="55880" y="12700"/>
                  </a:cubicBezTo>
                  <a:lnTo>
                    <a:pt x="6866546" y="12700"/>
                  </a:lnTo>
                  <a:cubicBezTo>
                    <a:pt x="6890676" y="12700"/>
                    <a:pt x="6909726" y="31750"/>
                    <a:pt x="6909726" y="55880"/>
                  </a:cubicBezTo>
                  <a:lnTo>
                    <a:pt x="6909726" y="775147"/>
                  </a:lnTo>
                  <a:cubicBezTo>
                    <a:pt x="6909726" y="799277"/>
                    <a:pt x="6890676" y="818327"/>
                    <a:pt x="6866546" y="818327"/>
                  </a:cubicBezTo>
                  <a:lnTo>
                    <a:pt x="55880" y="818327"/>
                  </a:lnTo>
                  <a:cubicBezTo>
                    <a:pt x="31750" y="818327"/>
                    <a:pt x="12700" y="799277"/>
                    <a:pt x="12700" y="775147"/>
                  </a:cubicBezTo>
                  <a:close/>
                </a:path>
              </a:pathLst>
            </a:custGeom>
            <a:solidFill>
              <a:srgbClr val="000000"/>
            </a:solidFill>
          </p:spPr>
        </p:sp>
      </p:grpSp>
      <p:sp>
        <p:nvSpPr>
          <p:cNvPr name="TextBox 5" id="5"/>
          <p:cNvSpPr txBox="true"/>
          <p:nvPr/>
        </p:nvSpPr>
        <p:spPr>
          <a:xfrm rot="0">
            <a:off x="1871554" y="809625"/>
            <a:ext cx="14544892" cy="1902751"/>
          </a:xfrm>
          <a:prstGeom prst="rect">
            <a:avLst/>
          </a:prstGeom>
        </p:spPr>
        <p:txBody>
          <a:bodyPr anchor="t" rtlCol="false" tIns="0" lIns="0" bIns="0" rIns="0">
            <a:spAutoFit/>
          </a:bodyPr>
          <a:lstStyle/>
          <a:p>
            <a:pPr algn="ctr">
              <a:lnSpc>
                <a:spcPts val="15544"/>
              </a:lnSpc>
            </a:pPr>
            <a:r>
              <a:rPr lang="en-US" sz="11103">
                <a:solidFill>
                  <a:srgbClr val="B08DF8"/>
                </a:solidFill>
                <a:latin typeface="Luckiest Guy"/>
                <a:ea typeface="Luckiest Guy"/>
                <a:cs typeface="Luckiest Guy"/>
                <a:sym typeface="Luckiest Guy"/>
              </a:rPr>
              <a:t>AGENDA</a:t>
            </a:r>
          </a:p>
        </p:txBody>
      </p:sp>
      <p:grpSp>
        <p:nvGrpSpPr>
          <p:cNvPr name="Group 6" id="6"/>
          <p:cNvGrpSpPr/>
          <p:nvPr/>
        </p:nvGrpSpPr>
        <p:grpSpPr>
          <a:xfrm rot="0">
            <a:off x="561726" y="3185138"/>
            <a:ext cx="17164548" cy="6638681"/>
            <a:chOff x="0" y="0"/>
            <a:chExt cx="6964336" cy="2693576"/>
          </a:xfrm>
        </p:grpSpPr>
        <p:sp>
          <p:nvSpPr>
            <p:cNvPr name="Freeform 7" id="7"/>
            <p:cNvSpPr/>
            <p:nvPr/>
          </p:nvSpPr>
          <p:spPr>
            <a:xfrm flipH="false" flipV="false" rot="0">
              <a:off x="12700" y="12700"/>
              <a:ext cx="6897026" cy="2624996"/>
            </a:xfrm>
            <a:custGeom>
              <a:avLst/>
              <a:gdLst/>
              <a:ahLst/>
              <a:cxnLst/>
              <a:rect r="r" b="b" t="t" l="l"/>
              <a:pathLst>
                <a:path h="2624996" w="6897026">
                  <a:moveTo>
                    <a:pt x="43180" y="2624996"/>
                  </a:moveTo>
                  <a:lnTo>
                    <a:pt x="6853846" y="2624996"/>
                  </a:lnTo>
                  <a:cubicBezTo>
                    <a:pt x="6877976" y="2624996"/>
                    <a:pt x="6897026" y="2605946"/>
                    <a:pt x="6897026" y="2581816"/>
                  </a:cubicBezTo>
                  <a:lnTo>
                    <a:pt x="6897026" y="43180"/>
                  </a:lnTo>
                  <a:cubicBezTo>
                    <a:pt x="6897026" y="19050"/>
                    <a:pt x="6877976" y="0"/>
                    <a:pt x="6853846" y="0"/>
                  </a:cubicBezTo>
                  <a:lnTo>
                    <a:pt x="43180" y="0"/>
                  </a:lnTo>
                  <a:cubicBezTo>
                    <a:pt x="19050" y="0"/>
                    <a:pt x="0" y="19050"/>
                    <a:pt x="0" y="43180"/>
                  </a:cubicBezTo>
                  <a:lnTo>
                    <a:pt x="0" y="2581816"/>
                  </a:lnTo>
                  <a:cubicBezTo>
                    <a:pt x="0" y="2605946"/>
                    <a:pt x="19050" y="2624996"/>
                    <a:pt x="43180" y="2624996"/>
                  </a:cubicBezTo>
                  <a:close/>
                </a:path>
              </a:pathLst>
            </a:custGeom>
            <a:solidFill>
              <a:srgbClr val="FFFFFF"/>
            </a:solidFill>
          </p:spPr>
        </p:sp>
        <p:sp>
          <p:nvSpPr>
            <p:cNvPr name="Freeform 8" id="8"/>
            <p:cNvSpPr/>
            <p:nvPr/>
          </p:nvSpPr>
          <p:spPr>
            <a:xfrm flipH="false" flipV="false" rot="0">
              <a:off x="0" y="0"/>
              <a:ext cx="6964336" cy="2693576"/>
            </a:xfrm>
            <a:custGeom>
              <a:avLst/>
              <a:gdLst/>
              <a:ahLst/>
              <a:cxnLst/>
              <a:rect r="r" b="b" t="t" l="l"/>
              <a:pathLst>
                <a:path h="2693576" w="6964336">
                  <a:moveTo>
                    <a:pt x="6921157" y="44450"/>
                  </a:moveTo>
                  <a:cubicBezTo>
                    <a:pt x="6916076" y="19050"/>
                    <a:pt x="6893216" y="0"/>
                    <a:pt x="6866546" y="0"/>
                  </a:cubicBezTo>
                  <a:lnTo>
                    <a:pt x="55880" y="0"/>
                  </a:lnTo>
                  <a:cubicBezTo>
                    <a:pt x="25400" y="0"/>
                    <a:pt x="0" y="25400"/>
                    <a:pt x="0" y="55880"/>
                  </a:cubicBezTo>
                  <a:lnTo>
                    <a:pt x="0" y="2594516"/>
                  </a:lnTo>
                  <a:cubicBezTo>
                    <a:pt x="0" y="2621186"/>
                    <a:pt x="17780" y="2642776"/>
                    <a:pt x="43180" y="2649126"/>
                  </a:cubicBezTo>
                  <a:cubicBezTo>
                    <a:pt x="48260" y="2674526"/>
                    <a:pt x="71120" y="2693576"/>
                    <a:pt x="97790" y="2693576"/>
                  </a:cubicBezTo>
                  <a:lnTo>
                    <a:pt x="6908457" y="2693576"/>
                  </a:lnTo>
                  <a:cubicBezTo>
                    <a:pt x="6938936" y="2693576"/>
                    <a:pt x="6964336" y="2668176"/>
                    <a:pt x="6964336" y="2637696"/>
                  </a:cubicBezTo>
                  <a:lnTo>
                    <a:pt x="6964336" y="99060"/>
                  </a:lnTo>
                  <a:cubicBezTo>
                    <a:pt x="6964336" y="72390"/>
                    <a:pt x="6946557" y="50800"/>
                    <a:pt x="6921157" y="44450"/>
                  </a:cubicBezTo>
                  <a:close/>
                  <a:moveTo>
                    <a:pt x="12700" y="2594516"/>
                  </a:moveTo>
                  <a:lnTo>
                    <a:pt x="12700" y="55880"/>
                  </a:lnTo>
                  <a:cubicBezTo>
                    <a:pt x="12700" y="31750"/>
                    <a:pt x="31750" y="12700"/>
                    <a:pt x="55880" y="12700"/>
                  </a:cubicBezTo>
                  <a:lnTo>
                    <a:pt x="6866546" y="12700"/>
                  </a:lnTo>
                  <a:cubicBezTo>
                    <a:pt x="6890676" y="12700"/>
                    <a:pt x="6909726" y="31750"/>
                    <a:pt x="6909726" y="55880"/>
                  </a:cubicBezTo>
                  <a:lnTo>
                    <a:pt x="6909726" y="2594516"/>
                  </a:lnTo>
                  <a:cubicBezTo>
                    <a:pt x="6909726" y="2618646"/>
                    <a:pt x="6890676" y="2637696"/>
                    <a:pt x="6866546" y="2637696"/>
                  </a:cubicBezTo>
                  <a:lnTo>
                    <a:pt x="55880" y="2637696"/>
                  </a:lnTo>
                  <a:cubicBezTo>
                    <a:pt x="31750" y="2637696"/>
                    <a:pt x="12700" y="2618646"/>
                    <a:pt x="12700" y="2594516"/>
                  </a:cubicBezTo>
                  <a:close/>
                </a:path>
              </a:pathLst>
            </a:custGeom>
            <a:solidFill>
              <a:srgbClr val="000000"/>
            </a:solidFill>
          </p:spPr>
        </p:sp>
      </p:grpSp>
      <p:sp>
        <p:nvSpPr>
          <p:cNvPr name="TextBox 9" id="9"/>
          <p:cNvSpPr txBox="true"/>
          <p:nvPr/>
        </p:nvSpPr>
        <p:spPr>
          <a:xfrm rot="0">
            <a:off x="658291" y="3795569"/>
            <a:ext cx="17067983" cy="5255895"/>
          </a:xfrm>
          <a:prstGeom prst="rect">
            <a:avLst/>
          </a:prstGeom>
        </p:spPr>
        <p:txBody>
          <a:bodyPr anchor="t" rtlCol="false" tIns="0" lIns="0" bIns="0" rIns="0">
            <a:spAutoFit/>
          </a:bodyPr>
          <a:lstStyle/>
          <a:p>
            <a:pPr algn="l">
              <a:lnSpc>
                <a:spcPts val="5880"/>
              </a:lnSpc>
            </a:pPr>
            <a:r>
              <a:rPr lang="en-US" sz="4200">
                <a:solidFill>
                  <a:srgbClr val="FF3131"/>
                </a:solidFill>
                <a:latin typeface="Times New Roman Bold"/>
                <a:ea typeface="Times New Roman Bold"/>
                <a:cs typeface="Times New Roman Bold"/>
                <a:sym typeface="Times New Roman Bold"/>
              </a:rPr>
              <a:t>1.</a:t>
            </a:r>
            <a:r>
              <a:rPr lang="en-US" sz="4200">
                <a:solidFill>
                  <a:srgbClr val="000000"/>
                </a:solidFill>
                <a:latin typeface="Times New Roman"/>
                <a:ea typeface="Times New Roman"/>
                <a:cs typeface="Times New Roman"/>
                <a:sym typeface="Times New Roman"/>
              </a:rPr>
              <a:t>COMPANY OVERVIEW</a:t>
            </a:r>
          </a:p>
          <a:p>
            <a:pPr algn="l">
              <a:lnSpc>
                <a:spcPts val="5880"/>
              </a:lnSpc>
            </a:pPr>
            <a:r>
              <a:rPr lang="en-US" sz="4200">
                <a:solidFill>
                  <a:srgbClr val="FF3131"/>
                </a:solidFill>
                <a:latin typeface="Times New Roman Bold"/>
                <a:ea typeface="Times New Roman Bold"/>
                <a:cs typeface="Times New Roman Bold"/>
                <a:sym typeface="Times New Roman Bold"/>
              </a:rPr>
              <a:t>2.</a:t>
            </a:r>
            <a:r>
              <a:rPr lang="en-US" sz="4200">
                <a:solidFill>
                  <a:srgbClr val="000000"/>
                </a:solidFill>
                <a:latin typeface="Times New Roman"/>
                <a:ea typeface="Times New Roman"/>
                <a:cs typeface="Times New Roman"/>
                <a:sym typeface="Times New Roman"/>
              </a:rPr>
              <a:t>COMPANY AIM</a:t>
            </a:r>
          </a:p>
          <a:p>
            <a:pPr algn="l">
              <a:lnSpc>
                <a:spcPts val="5880"/>
              </a:lnSpc>
            </a:pPr>
            <a:r>
              <a:rPr lang="en-US" sz="4200">
                <a:solidFill>
                  <a:srgbClr val="FF3131"/>
                </a:solidFill>
                <a:latin typeface="Times New Roman Bold"/>
                <a:ea typeface="Times New Roman Bold"/>
                <a:cs typeface="Times New Roman Bold"/>
                <a:sym typeface="Times New Roman Bold"/>
              </a:rPr>
              <a:t>3.</a:t>
            </a:r>
            <a:r>
              <a:rPr lang="en-US" sz="4200">
                <a:solidFill>
                  <a:srgbClr val="000000"/>
                </a:solidFill>
                <a:latin typeface="Times New Roman"/>
                <a:ea typeface="Times New Roman"/>
                <a:cs typeface="Times New Roman"/>
                <a:sym typeface="Times New Roman"/>
              </a:rPr>
              <a:t>WHERE COMPANY STAND IN NUMBERS</a:t>
            </a:r>
          </a:p>
          <a:p>
            <a:pPr algn="l">
              <a:lnSpc>
                <a:spcPts val="5880"/>
              </a:lnSpc>
            </a:pPr>
            <a:r>
              <a:rPr lang="en-US" sz="4200">
                <a:solidFill>
                  <a:srgbClr val="FF3131"/>
                </a:solidFill>
                <a:latin typeface="Times New Roman Bold"/>
                <a:ea typeface="Times New Roman Bold"/>
                <a:cs typeface="Times New Roman Bold"/>
                <a:sym typeface="Times New Roman Bold"/>
              </a:rPr>
              <a:t>4.</a:t>
            </a:r>
            <a:r>
              <a:rPr lang="en-US" sz="4200">
                <a:solidFill>
                  <a:srgbClr val="000000"/>
                </a:solidFill>
                <a:latin typeface="Times New Roman"/>
                <a:ea typeface="Times New Roman"/>
                <a:cs typeface="Times New Roman"/>
                <a:sym typeface="Times New Roman"/>
              </a:rPr>
              <a:t>OVERALL GROWTH OF COMPANY SINCE IT’S INCEPTION</a:t>
            </a:r>
          </a:p>
          <a:p>
            <a:pPr algn="l">
              <a:lnSpc>
                <a:spcPts val="5880"/>
              </a:lnSpc>
            </a:pPr>
            <a:r>
              <a:rPr lang="en-US" sz="4200">
                <a:solidFill>
                  <a:srgbClr val="FF3131"/>
                </a:solidFill>
                <a:latin typeface="Times New Roman Bold"/>
                <a:ea typeface="Times New Roman Bold"/>
                <a:cs typeface="Times New Roman Bold"/>
                <a:sym typeface="Times New Roman Bold"/>
              </a:rPr>
              <a:t>5.</a:t>
            </a:r>
            <a:r>
              <a:rPr lang="en-US" sz="4200">
                <a:solidFill>
                  <a:srgbClr val="000000"/>
                </a:solidFill>
                <a:latin typeface="Times New Roman"/>
                <a:ea typeface="Times New Roman"/>
                <a:cs typeface="Times New Roman"/>
                <a:sym typeface="Times New Roman"/>
              </a:rPr>
              <a:t>AREA WHERE SUPPORT NEEDED</a:t>
            </a:r>
          </a:p>
          <a:p>
            <a:pPr algn="l">
              <a:lnSpc>
                <a:spcPts val="5880"/>
              </a:lnSpc>
            </a:pPr>
            <a:r>
              <a:rPr lang="en-US" sz="4200">
                <a:solidFill>
                  <a:srgbClr val="FF3131"/>
                </a:solidFill>
                <a:latin typeface="Times New Roman Bold"/>
                <a:ea typeface="Times New Roman Bold"/>
                <a:cs typeface="Times New Roman Bold"/>
                <a:sym typeface="Times New Roman Bold"/>
              </a:rPr>
              <a:t>6.</a:t>
            </a:r>
            <a:r>
              <a:rPr lang="en-US" sz="4200">
                <a:solidFill>
                  <a:srgbClr val="000000"/>
                </a:solidFill>
                <a:latin typeface="Times New Roman"/>
                <a:ea typeface="Times New Roman"/>
                <a:cs typeface="Times New Roman"/>
                <a:sym typeface="Times New Roman"/>
              </a:rPr>
              <a:t>FUTURE ACTIONS</a:t>
            </a:r>
          </a:p>
          <a:p>
            <a:pPr algn="l">
              <a:lnSpc>
                <a:spcPts val="5880"/>
              </a:lnSpc>
            </a:pPr>
            <a:r>
              <a:rPr lang="en-US" sz="4200">
                <a:solidFill>
                  <a:srgbClr val="FF3131"/>
                </a:solidFill>
                <a:latin typeface="Times New Roman Bold"/>
                <a:ea typeface="Times New Roman Bold"/>
                <a:cs typeface="Times New Roman Bold"/>
                <a:sym typeface="Times New Roman Bold"/>
              </a:rPr>
              <a:t>7.</a:t>
            </a:r>
            <a:r>
              <a:rPr lang="en-US" sz="4200">
                <a:solidFill>
                  <a:srgbClr val="000000"/>
                </a:solidFill>
                <a:latin typeface="Times New Roman"/>
                <a:ea typeface="Times New Roman"/>
                <a:cs typeface="Times New Roman"/>
                <a:sym typeface="Times New Roman"/>
              </a:rPr>
              <a:t>STRATEGIC FOCUS AREAS</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FF738E"/>
        </a:solidFill>
      </p:bgPr>
    </p:bg>
    <p:spTree>
      <p:nvGrpSpPr>
        <p:cNvPr id="1" name=""/>
        <p:cNvGrpSpPr/>
        <p:nvPr/>
      </p:nvGrpSpPr>
      <p:grpSpPr>
        <a:xfrm>
          <a:off x="0" y="0"/>
          <a:ext cx="0" cy="0"/>
          <a:chOff x="0" y="0"/>
          <a:chExt cx="0" cy="0"/>
        </a:xfrm>
      </p:grpSpPr>
      <p:grpSp>
        <p:nvGrpSpPr>
          <p:cNvPr name="Group 2" id="2"/>
          <p:cNvGrpSpPr/>
          <p:nvPr/>
        </p:nvGrpSpPr>
        <p:grpSpPr>
          <a:xfrm rot="0">
            <a:off x="561726" y="605531"/>
            <a:ext cx="17164548" cy="9075938"/>
            <a:chOff x="0" y="0"/>
            <a:chExt cx="6964336" cy="3682467"/>
          </a:xfrm>
        </p:grpSpPr>
        <p:sp>
          <p:nvSpPr>
            <p:cNvPr name="Freeform 3" id="3"/>
            <p:cNvSpPr/>
            <p:nvPr/>
          </p:nvSpPr>
          <p:spPr>
            <a:xfrm flipH="false" flipV="false" rot="0">
              <a:off x="12700" y="12700"/>
              <a:ext cx="6897026" cy="3613887"/>
            </a:xfrm>
            <a:custGeom>
              <a:avLst/>
              <a:gdLst/>
              <a:ahLst/>
              <a:cxnLst/>
              <a:rect r="r" b="b" t="t" l="l"/>
              <a:pathLst>
                <a:path h="3613887" w="6897026">
                  <a:moveTo>
                    <a:pt x="43180" y="3613887"/>
                  </a:moveTo>
                  <a:lnTo>
                    <a:pt x="6853846" y="3613887"/>
                  </a:lnTo>
                  <a:cubicBezTo>
                    <a:pt x="6877976" y="3613887"/>
                    <a:pt x="6897026" y="3594837"/>
                    <a:pt x="6897026" y="3570707"/>
                  </a:cubicBezTo>
                  <a:lnTo>
                    <a:pt x="6897026" y="43180"/>
                  </a:lnTo>
                  <a:cubicBezTo>
                    <a:pt x="6897026" y="19050"/>
                    <a:pt x="6877976" y="0"/>
                    <a:pt x="6853846" y="0"/>
                  </a:cubicBezTo>
                  <a:lnTo>
                    <a:pt x="43180" y="0"/>
                  </a:lnTo>
                  <a:cubicBezTo>
                    <a:pt x="19050" y="0"/>
                    <a:pt x="0" y="19050"/>
                    <a:pt x="0" y="43180"/>
                  </a:cubicBezTo>
                  <a:lnTo>
                    <a:pt x="0" y="3570707"/>
                  </a:lnTo>
                  <a:cubicBezTo>
                    <a:pt x="0" y="3594837"/>
                    <a:pt x="19050" y="3613887"/>
                    <a:pt x="43180" y="3613887"/>
                  </a:cubicBezTo>
                  <a:close/>
                </a:path>
              </a:pathLst>
            </a:custGeom>
            <a:solidFill>
              <a:srgbClr val="FFFFFF"/>
            </a:solidFill>
          </p:spPr>
        </p:sp>
        <p:sp>
          <p:nvSpPr>
            <p:cNvPr name="Freeform 4" id="4"/>
            <p:cNvSpPr/>
            <p:nvPr/>
          </p:nvSpPr>
          <p:spPr>
            <a:xfrm flipH="false" flipV="false" rot="0">
              <a:off x="0" y="0"/>
              <a:ext cx="6964336" cy="3682467"/>
            </a:xfrm>
            <a:custGeom>
              <a:avLst/>
              <a:gdLst/>
              <a:ahLst/>
              <a:cxnLst/>
              <a:rect r="r" b="b" t="t" l="l"/>
              <a:pathLst>
                <a:path h="3682467" w="6964336">
                  <a:moveTo>
                    <a:pt x="6921157" y="44450"/>
                  </a:moveTo>
                  <a:cubicBezTo>
                    <a:pt x="6916076" y="19050"/>
                    <a:pt x="6893216" y="0"/>
                    <a:pt x="6866546" y="0"/>
                  </a:cubicBezTo>
                  <a:lnTo>
                    <a:pt x="55880" y="0"/>
                  </a:lnTo>
                  <a:cubicBezTo>
                    <a:pt x="25400" y="0"/>
                    <a:pt x="0" y="25400"/>
                    <a:pt x="0" y="55880"/>
                  </a:cubicBezTo>
                  <a:lnTo>
                    <a:pt x="0" y="3583407"/>
                  </a:lnTo>
                  <a:cubicBezTo>
                    <a:pt x="0" y="3610077"/>
                    <a:pt x="17780" y="3631667"/>
                    <a:pt x="43180" y="3638017"/>
                  </a:cubicBezTo>
                  <a:cubicBezTo>
                    <a:pt x="48260" y="3663417"/>
                    <a:pt x="71120" y="3682467"/>
                    <a:pt x="97790" y="3682467"/>
                  </a:cubicBezTo>
                  <a:lnTo>
                    <a:pt x="6908457" y="3682467"/>
                  </a:lnTo>
                  <a:cubicBezTo>
                    <a:pt x="6938936" y="3682467"/>
                    <a:pt x="6964336" y="3657067"/>
                    <a:pt x="6964336" y="3626587"/>
                  </a:cubicBezTo>
                  <a:lnTo>
                    <a:pt x="6964336" y="99060"/>
                  </a:lnTo>
                  <a:cubicBezTo>
                    <a:pt x="6964336" y="72390"/>
                    <a:pt x="6946557" y="50800"/>
                    <a:pt x="6921157" y="44450"/>
                  </a:cubicBezTo>
                  <a:close/>
                  <a:moveTo>
                    <a:pt x="12700" y="3583407"/>
                  </a:moveTo>
                  <a:lnTo>
                    <a:pt x="12700" y="55880"/>
                  </a:lnTo>
                  <a:cubicBezTo>
                    <a:pt x="12700" y="31750"/>
                    <a:pt x="31750" y="12700"/>
                    <a:pt x="55880" y="12700"/>
                  </a:cubicBezTo>
                  <a:lnTo>
                    <a:pt x="6866546" y="12700"/>
                  </a:lnTo>
                  <a:cubicBezTo>
                    <a:pt x="6890676" y="12700"/>
                    <a:pt x="6909726" y="31750"/>
                    <a:pt x="6909726" y="55880"/>
                  </a:cubicBezTo>
                  <a:lnTo>
                    <a:pt x="6909726" y="3583407"/>
                  </a:lnTo>
                  <a:cubicBezTo>
                    <a:pt x="6909726" y="3607537"/>
                    <a:pt x="6890676" y="3626587"/>
                    <a:pt x="6866546" y="3626587"/>
                  </a:cubicBezTo>
                  <a:lnTo>
                    <a:pt x="55880" y="3626587"/>
                  </a:lnTo>
                  <a:cubicBezTo>
                    <a:pt x="31750" y="3626587"/>
                    <a:pt x="12700" y="3607537"/>
                    <a:pt x="12700" y="3583407"/>
                  </a:cubicBezTo>
                  <a:close/>
                </a:path>
              </a:pathLst>
            </a:custGeom>
            <a:solidFill>
              <a:srgbClr val="000000"/>
            </a:solidFill>
          </p:spPr>
        </p:sp>
      </p:grpSp>
      <p:sp>
        <p:nvSpPr>
          <p:cNvPr name="Freeform 5" id="5"/>
          <p:cNvSpPr/>
          <p:nvPr/>
        </p:nvSpPr>
        <p:spPr>
          <a:xfrm flipH="false" flipV="false" rot="0">
            <a:off x="1028700" y="2154127"/>
            <a:ext cx="10221027" cy="7104173"/>
          </a:xfrm>
          <a:custGeom>
            <a:avLst/>
            <a:gdLst/>
            <a:ahLst/>
            <a:cxnLst/>
            <a:rect r="r" b="b" t="t" l="l"/>
            <a:pathLst>
              <a:path h="7104173" w="10221027">
                <a:moveTo>
                  <a:pt x="0" y="0"/>
                </a:moveTo>
                <a:lnTo>
                  <a:pt x="10221027" y="0"/>
                </a:lnTo>
                <a:lnTo>
                  <a:pt x="10221027" y="7104173"/>
                </a:lnTo>
                <a:lnTo>
                  <a:pt x="0" y="7104173"/>
                </a:lnTo>
                <a:lnTo>
                  <a:pt x="0" y="0"/>
                </a:lnTo>
                <a:close/>
              </a:path>
            </a:pathLst>
          </a:custGeom>
          <a:blipFill>
            <a:blip r:embed="rId2"/>
            <a:stretch>
              <a:fillRect l="0" t="-163" r="0" b="-163"/>
            </a:stretch>
          </a:blipFill>
        </p:spPr>
      </p:sp>
      <p:sp>
        <p:nvSpPr>
          <p:cNvPr name="TextBox 6" id="6"/>
          <p:cNvSpPr txBox="true"/>
          <p:nvPr/>
        </p:nvSpPr>
        <p:spPr>
          <a:xfrm rot="0">
            <a:off x="1028700" y="611732"/>
            <a:ext cx="16230600" cy="1126478"/>
          </a:xfrm>
          <a:prstGeom prst="rect">
            <a:avLst/>
          </a:prstGeom>
        </p:spPr>
        <p:txBody>
          <a:bodyPr anchor="t" rtlCol="false" tIns="0" lIns="0" bIns="0" rIns="0">
            <a:spAutoFit/>
          </a:bodyPr>
          <a:lstStyle/>
          <a:p>
            <a:pPr algn="l">
              <a:lnSpc>
                <a:spcPts val="8260"/>
              </a:lnSpc>
            </a:pPr>
            <a:r>
              <a:rPr lang="en-US" sz="5900" u="sng">
                <a:solidFill>
                  <a:srgbClr val="000000"/>
                </a:solidFill>
                <a:latin typeface="Times New Roman Bold"/>
                <a:ea typeface="Times New Roman Bold"/>
                <a:cs typeface="Times New Roman Bold"/>
                <a:sym typeface="Times New Roman Bold"/>
              </a:rPr>
              <a:t>CLICK THROUGH RATE FOR /PRODUCT</a:t>
            </a:r>
          </a:p>
        </p:txBody>
      </p:sp>
      <p:sp>
        <p:nvSpPr>
          <p:cNvPr name="TextBox 7" id="7"/>
          <p:cNvSpPr txBox="true"/>
          <p:nvPr/>
        </p:nvSpPr>
        <p:spPr>
          <a:xfrm rot="0">
            <a:off x="11653939" y="3756384"/>
            <a:ext cx="5605361" cy="3186265"/>
          </a:xfrm>
          <a:prstGeom prst="rect">
            <a:avLst/>
          </a:prstGeom>
        </p:spPr>
        <p:txBody>
          <a:bodyPr anchor="t" rtlCol="false" tIns="0" lIns="0" bIns="0" rIns="0">
            <a:spAutoFit/>
          </a:bodyPr>
          <a:lstStyle/>
          <a:p>
            <a:pPr algn="just">
              <a:lnSpc>
                <a:spcPts val="4979"/>
              </a:lnSpc>
            </a:pPr>
            <a:r>
              <a:rPr lang="en-US" sz="3556">
                <a:solidFill>
                  <a:srgbClr val="000000"/>
                </a:solidFill>
                <a:latin typeface="Times New Roman Bold"/>
                <a:ea typeface="Times New Roman Bold"/>
                <a:cs typeface="Times New Roman Bold"/>
                <a:sym typeface="Times New Roman Bold"/>
              </a:rPr>
              <a:t>Click Through Rate (CTR)</a:t>
            </a:r>
            <a:r>
              <a:rPr lang="en-US" sz="3556">
                <a:solidFill>
                  <a:srgbClr val="000000"/>
                </a:solidFill>
                <a:latin typeface="Times New Roman"/>
                <a:ea typeface="Times New Roman"/>
                <a:cs typeface="Times New Roman"/>
                <a:sym typeface="Times New Roman"/>
              </a:rPr>
              <a:t>: Generally increased over time, reaching its highest in late 2013 and staying high through early 2015.</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F9D43A"/>
        </a:solidFill>
      </p:bgPr>
    </p:bg>
    <p:spTree>
      <p:nvGrpSpPr>
        <p:cNvPr id="1" name=""/>
        <p:cNvGrpSpPr/>
        <p:nvPr/>
      </p:nvGrpSpPr>
      <p:grpSpPr>
        <a:xfrm>
          <a:off x="0" y="0"/>
          <a:ext cx="0" cy="0"/>
          <a:chOff x="0" y="0"/>
          <a:chExt cx="0" cy="0"/>
        </a:xfrm>
      </p:grpSpPr>
      <p:grpSp>
        <p:nvGrpSpPr>
          <p:cNvPr name="Group 2" id="2"/>
          <p:cNvGrpSpPr/>
          <p:nvPr/>
        </p:nvGrpSpPr>
        <p:grpSpPr>
          <a:xfrm rot="0">
            <a:off x="561726" y="605531"/>
            <a:ext cx="17164548" cy="9075938"/>
            <a:chOff x="0" y="0"/>
            <a:chExt cx="6964336" cy="3682467"/>
          </a:xfrm>
        </p:grpSpPr>
        <p:sp>
          <p:nvSpPr>
            <p:cNvPr name="Freeform 3" id="3"/>
            <p:cNvSpPr/>
            <p:nvPr/>
          </p:nvSpPr>
          <p:spPr>
            <a:xfrm flipH="false" flipV="false" rot="0">
              <a:off x="12700" y="12700"/>
              <a:ext cx="6897026" cy="3613887"/>
            </a:xfrm>
            <a:custGeom>
              <a:avLst/>
              <a:gdLst/>
              <a:ahLst/>
              <a:cxnLst/>
              <a:rect r="r" b="b" t="t" l="l"/>
              <a:pathLst>
                <a:path h="3613887" w="6897026">
                  <a:moveTo>
                    <a:pt x="43180" y="3613887"/>
                  </a:moveTo>
                  <a:lnTo>
                    <a:pt x="6853846" y="3613887"/>
                  </a:lnTo>
                  <a:cubicBezTo>
                    <a:pt x="6877976" y="3613887"/>
                    <a:pt x="6897026" y="3594837"/>
                    <a:pt x="6897026" y="3570707"/>
                  </a:cubicBezTo>
                  <a:lnTo>
                    <a:pt x="6897026" y="43180"/>
                  </a:lnTo>
                  <a:cubicBezTo>
                    <a:pt x="6897026" y="19050"/>
                    <a:pt x="6877976" y="0"/>
                    <a:pt x="6853846" y="0"/>
                  </a:cubicBezTo>
                  <a:lnTo>
                    <a:pt x="43180" y="0"/>
                  </a:lnTo>
                  <a:cubicBezTo>
                    <a:pt x="19050" y="0"/>
                    <a:pt x="0" y="19050"/>
                    <a:pt x="0" y="43180"/>
                  </a:cubicBezTo>
                  <a:lnTo>
                    <a:pt x="0" y="3570707"/>
                  </a:lnTo>
                  <a:cubicBezTo>
                    <a:pt x="0" y="3594837"/>
                    <a:pt x="19050" y="3613887"/>
                    <a:pt x="43180" y="3613887"/>
                  </a:cubicBezTo>
                  <a:close/>
                </a:path>
              </a:pathLst>
            </a:custGeom>
            <a:solidFill>
              <a:srgbClr val="FFFFFF"/>
            </a:solidFill>
          </p:spPr>
        </p:sp>
        <p:sp>
          <p:nvSpPr>
            <p:cNvPr name="Freeform 4" id="4"/>
            <p:cNvSpPr/>
            <p:nvPr/>
          </p:nvSpPr>
          <p:spPr>
            <a:xfrm flipH="false" flipV="false" rot="0">
              <a:off x="0" y="0"/>
              <a:ext cx="6964336" cy="3682467"/>
            </a:xfrm>
            <a:custGeom>
              <a:avLst/>
              <a:gdLst/>
              <a:ahLst/>
              <a:cxnLst/>
              <a:rect r="r" b="b" t="t" l="l"/>
              <a:pathLst>
                <a:path h="3682467" w="6964336">
                  <a:moveTo>
                    <a:pt x="6921157" y="44450"/>
                  </a:moveTo>
                  <a:cubicBezTo>
                    <a:pt x="6916076" y="19050"/>
                    <a:pt x="6893216" y="0"/>
                    <a:pt x="6866546" y="0"/>
                  </a:cubicBezTo>
                  <a:lnTo>
                    <a:pt x="55880" y="0"/>
                  </a:lnTo>
                  <a:cubicBezTo>
                    <a:pt x="25400" y="0"/>
                    <a:pt x="0" y="25400"/>
                    <a:pt x="0" y="55880"/>
                  </a:cubicBezTo>
                  <a:lnTo>
                    <a:pt x="0" y="3583407"/>
                  </a:lnTo>
                  <a:cubicBezTo>
                    <a:pt x="0" y="3610077"/>
                    <a:pt x="17780" y="3631667"/>
                    <a:pt x="43180" y="3638017"/>
                  </a:cubicBezTo>
                  <a:cubicBezTo>
                    <a:pt x="48260" y="3663417"/>
                    <a:pt x="71120" y="3682467"/>
                    <a:pt x="97790" y="3682467"/>
                  </a:cubicBezTo>
                  <a:lnTo>
                    <a:pt x="6908457" y="3682467"/>
                  </a:lnTo>
                  <a:cubicBezTo>
                    <a:pt x="6938936" y="3682467"/>
                    <a:pt x="6964336" y="3657067"/>
                    <a:pt x="6964336" y="3626587"/>
                  </a:cubicBezTo>
                  <a:lnTo>
                    <a:pt x="6964336" y="99060"/>
                  </a:lnTo>
                  <a:cubicBezTo>
                    <a:pt x="6964336" y="72390"/>
                    <a:pt x="6946557" y="50800"/>
                    <a:pt x="6921157" y="44450"/>
                  </a:cubicBezTo>
                  <a:close/>
                  <a:moveTo>
                    <a:pt x="12700" y="3583407"/>
                  </a:moveTo>
                  <a:lnTo>
                    <a:pt x="12700" y="55880"/>
                  </a:lnTo>
                  <a:cubicBezTo>
                    <a:pt x="12700" y="31750"/>
                    <a:pt x="31750" y="12700"/>
                    <a:pt x="55880" y="12700"/>
                  </a:cubicBezTo>
                  <a:lnTo>
                    <a:pt x="6866546" y="12700"/>
                  </a:lnTo>
                  <a:cubicBezTo>
                    <a:pt x="6890676" y="12700"/>
                    <a:pt x="6909726" y="31750"/>
                    <a:pt x="6909726" y="55880"/>
                  </a:cubicBezTo>
                  <a:lnTo>
                    <a:pt x="6909726" y="3583407"/>
                  </a:lnTo>
                  <a:cubicBezTo>
                    <a:pt x="6909726" y="3607537"/>
                    <a:pt x="6890676" y="3626587"/>
                    <a:pt x="6866546" y="3626587"/>
                  </a:cubicBezTo>
                  <a:lnTo>
                    <a:pt x="55880" y="3626587"/>
                  </a:lnTo>
                  <a:cubicBezTo>
                    <a:pt x="31750" y="3626587"/>
                    <a:pt x="12700" y="3607537"/>
                    <a:pt x="12700" y="3583407"/>
                  </a:cubicBezTo>
                  <a:close/>
                </a:path>
              </a:pathLst>
            </a:custGeom>
            <a:solidFill>
              <a:srgbClr val="000000"/>
            </a:solidFill>
          </p:spPr>
        </p:sp>
      </p:grpSp>
      <p:sp>
        <p:nvSpPr>
          <p:cNvPr name="Freeform 5" id="5"/>
          <p:cNvSpPr/>
          <p:nvPr/>
        </p:nvSpPr>
        <p:spPr>
          <a:xfrm flipH="false" flipV="false" rot="0">
            <a:off x="928256" y="1969438"/>
            <a:ext cx="9750242" cy="7288862"/>
          </a:xfrm>
          <a:custGeom>
            <a:avLst/>
            <a:gdLst/>
            <a:ahLst/>
            <a:cxnLst/>
            <a:rect r="r" b="b" t="t" l="l"/>
            <a:pathLst>
              <a:path h="7288862" w="9750242">
                <a:moveTo>
                  <a:pt x="0" y="0"/>
                </a:moveTo>
                <a:lnTo>
                  <a:pt x="9750243" y="0"/>
                </a:lnTo>
                <a:lnTo>
                  <a:pt x="9750243" y="7288862"/>
                </a:lnTo>
                <a:lnTo>
                  <a:pt x="0" y="7288862"/>
                </a:lnTo>
                <a:lnTo>
                  <a:pt x="0" y="0"/>
                </a:lnTo>
                <a:close/>
              </a:path>
            </a:pathLst>
          </a:custGeom>
          <a:blipFill>
            <a:blip r:embed="rId2"/>
            <a:stretch>
              <a:fillRect l="0" t="0" r="0" b="0"/>
            </a:stretch>
          </a:blipFill>
        </p:spPr>
      </p:sp>
      <p:sp>
        <p:nvSpPr>
          <p:cNvPr name="TextBox 6" id="6"/>
          <p:cNvSpPr txBox="true"/>
          <p:nvPr/>
        </p:nvSpPr>
        <p:spPr>
          <a:xfrm rot="0">
            <a:off x="1028700" y="611732"/>
            <a:ext cx="16230600" cy="1126478"/>
          </a:xfrm>
          <a:prstGeom prst="rect">
            <a:avLst/>
          </a:prstGeom>
        </p:spPr>
        <p:txBody>
          <a:bodyPr anchor="t" rtlCol="false" tIns="0" lIns="0" bIns="0" rIns="0">
            <a:spAutoFit/>
          </a:bodyPr>
          <a:lstStyle/>
          <a:p>
            <a:pPr algn="l">
              <a:lnSpc>
                <a:spcPts val="8260"/>
              </a:lnSpc>
            </a:pPr>
            <a:r>
              <a:rPr lang="en-US" sz="5900" u="sng">
                <a:solidFill>
                  <a:srgbClr val="000000"/>
                </a:solidFill>
                <a:latin typeface="Times New Roman Bold"/>
                <a:ea typeface="Times New Roman Bold"/>
                <a:cs typeface="Times New Roman Bold"/>
                <a:sym typeface="Times New Roman Bold"/>
              </a:rPr>
              <a:t>CONVERSION RATE FOR /PRODUCT PAGE</a:t>
            </a:r>
          </a:p>
        </p:txBody>
      </p:sp>
      <p:sp>
        <p:nvSpPr>
          <p:cNvPr name="TextBox 7" id="7"/>
          <p:cNvSpPr txBox="true"/>
          <p:nvPr/>
        </p:nvSpPr>
        <p:spPr>
          <a:xfrm rot="0">
            <a:off x="10987360" y="2382437"/>
            <a:ext cx="6271940" cy="6329515"/>
          </a:xfrm>
          <a:prstGeom prst="rect">
            <a:avLst/>
          </a:prstGeom>
        </p:spPr>
        <p:txBody>
          <a:bodyPr anchor="t" rtlCol="false" tIns="0" lIns="0" bIns="0" rIns="0">
            <a:spAutoFit/>
          </a:bodyPr>
          <a:lstStyle/>
          <a:p>
            <a:pPr algn="just">
              <a:lnSpc>
                <a:spcPts val="4979"/>
              </a:lnSpc>
            </a:pPr>
            <a:r>
              <a:rPr lang="en-US" sz="3556">
                <a:solidFill>
                  <a:srgbClr val="000000"/>
                </a:solidFill>
                <a:latin typeface="Times New Roman Bold"/>
                <a:ea typeface="Times New Roman Bold"/>
                <a:cs typeface="Times New Roman Bold"/>
                <a:sym typeface="Times New Roman Bold"/>
              </a:rPr>
              <a:t>Conversion Rate Improvement</a:t>
            </a:r>
            <a:r>
              <a:rPr lang="en-US" sz="3556">
                <a:solidFill>
                  <a:srgbClr val="000000"/>
                </a:solidFill>
                <a:latin typeface="Times New Roman"/>
                <a:ea typeface="Times New Roman"/>
                <a:cs typeface="Times New Roman"/>
                <a:sym typeface="Times New Roman"/>
              </a:rPr>
              <a:t>: The rate generally increased over time, reaching its highest point in early 2015.</a:t>
            </a:r>
          </a:p>
          <a:p>
            <a:pPr algn="just">
              <a:lnSpc>
                <a:spcPts val="4979"/>
              </a:lnSpc>
            </a:pPr>
            <a:r>
              <a:rPr lang="en-US" sz="3556">
                <a:solidFill>
                  <a:srgbClr val="000000"/>
                </a:solidFill>
                <a:latin typeface="Times New Roman Bold"/>
                <a:ea typeface="Times New Roman Bold"/>
                <a:cs typeface="Times New Roman Bold"/>
                <a:sym typeface="Times New Roman Bold"/>
              </a:rPr>
              <a:t>Early Peaks</a:t>
            </a:r>
            <a:r>
              <a:rPr lang="en-US" sz="3556">
                <a:solidFill>
                  <a:srgbClr val="000000"/>
                </a:solidFill>
                <a:latin typeface="Times New Roman"/>
                <a:ea typeface="Times New Roman"/>
                <a:cs typeface="Times New Roman"/>
                <a:sym typeface="Times New Roman"/>
              </a:rPr>
              <a:t>: Highest rates were in late 2012 and early 2013.</a:t>
            </a:r>
          </a:p>
          <a:p>
            <a:pPr algn="just">
              <a:lnSpc>
                <a:spcPts val="4979"/>
              </a:lnSpc>
            </a:pPr>
            <a:r>
              <a:rPr lang="en-US" sz="3556">
                <a:solidFill>
                  <a:srgbClr val="000000"/>
                </a:solidFill>
                <a:latin typeface="Times New Roman Bold"/>
                <a:ea typeface="Times New Roman Bold"/>
                <a:cs typeface="Times New Roman Bold"/>
                <a:sym typeface="Times New Roman Bold"/>
              </a:rPr>
              <a:t>Strong Finish</a:t>
            </a:r>
            <a:r>
              <a:rPr lang="en-US" sz="3556">
                <a:solidFill>
                  <a:srgbClr val="000000"/>
                </a:solidFill>
                <a:latin typeface="Times New Roman"/>
                <a:ea typeface="Times New Roman"/>
                <a:cs typeface="Times New Roman"/>
                <a:sym typeface="Times New Roman"/>
              </a:rPr>
              <a:t>: The rate peaked at 14.39% in February 2015, showing strong performance towards the end of the period.</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bg>
      <p:bgPr>
        <a:solidFill>
          <a:srgbClr val="FF738E"/>
        </a:solidFill>
      </p:bgPr>
    </p:bg>
    <p:spTree>
      <p:nvGrpSpPr>
        <p:cNvPr id="1" name=""/>
        <p:cNvGrpSpPr/>
        <p:nvPr/>
      </p:nvGrpSpPr>
      <p:grpSpPr>
        <a:xfrm>
          <a:off x="0" y="0"/>
          <a:ext cx="0" cy="0"/>
          <a:chOff x="0" y="0"/>
          <a:chExt cx="0" cy="0"/>
        </a:xfrm>
      </p:grpSpPr>
      <p:grpSp>
        <p:nvGrpSpPr>
          <p:cNvPr name="Group 2" id="2"/>
          <p:cNvGrpSpPr/>
          <p:nvPr/>
        </p:nvGrpSpPr>
        <p:grpSpPr>
          <a:xfrm rot="0">
            <a:off x="561726" y="605531"/>
            <a:ext cx="17164548" cy="9075938"/>
            <a:chOff x="0" y="0"/>
            <a:chExt cx="6964336" cy="3682467"/>
          </a:xfrm>
        </p:grpSpPr>
        <p:sp>
          <p:nvSpPr>
            <p:cNvPr name="Freeform 3" id="3"/>
            <p:cNvSpPr/>
            <p:nvPr/>
          </p:nvSpPr>
          <p:spPr>
            <a:xfrm flipH="false" flipV="false" rot="0">
              <a:off x="12700" y="12700"/>
              <a:ext cx="6897026" cy="3613887"/>
            </a:xfrm>
            <a:custGeom>
              <a:avLst/>
              <a:gdLst/>
              <a:ahLst/>
              <a:cxnLst/>
              <a:rect r="r" b="b" t="t" l="l"/>
              <a:pathLst>
                <a:path h="3613887" w="6897026">
                  <a:moveTo>
                    <a:pt x="43180" y="3613887"/>
                  </a:moveTo>
                  <a:lnTo>
                    <a:pt x="6853846" y="3613887"/>
                  </a:lnTo>
                  <a:cubicBezTo>
                    <a:pt x="6877976" y="3613887"/>
                    <a:pt x="6897026" y="3594837"/>
                    <a:pt x="6897026" y="3570707"/>
                  </a:cubicBezTo>
                  <a:lnTo>
                    <a:pt x="6897026" y="43180"/>
                  </a:lnTo>
                  <a:cubicBezTo>
                    <a:pt x="6897026" y="19050"/>
                    <a:pt x="6877976" y="0"/>
                    <a:pt x="6853846" y="0"/>
                  </a:cubicBezTo>
                  <a:lnTo>
                    <a:pt x="43180" y="0"/>
                  </a:lnTo>
                  <a:cubicBezTo>
                    <a:pt x="19050" y="0"/>
                    <a:pt x="0" y="19050"/>
                    <a:pt x="0" y="43180"/>
                  </a:cubicBezTo>
                  <a:lnTo>
                    <a:pt x="0" y="3570707"/>
                  </a:lnTo>
                  <a:cubicBezTo>
                    <a:pt x="0" y="3594837"/>
                    <a:pt x="19050" y="3613887"/>
                    <a:pt x="43180" y="3613887"/>
                  </a:cubicBezTo>
                  <a:close/>
                </a:path>
              </a:pathLst>
            </a:custGeom>
            <a:solidFill>
              <a:srgbClr val="FFFFFF"/>
            </a:solidFill>
          </p:spPr>
        </p:sp>
        <p:sp>
          <p:nvSpPr>
            <p:cNvPr name="Freeform 4" id="4"/>
            <p:cNvSpPr/>
            <p:nvPr/>
          </p:nvSpPr>
          <p:spPr>
            <a:xfrm flipH="false" flipV="false" rot="0">
              <a:off x="0" y="0"/>
              <a:ext cx="6964336" cy="3682467"/>
            </a:xfrm>
            <a:custGeom>
              <a:avLst/>
              <a:gdLst/>
              <a:ahLst/>
              <a:cxnLst/>
              <a:rect r="r" b="b" t="t" l="l"/>
              <a:pathLst>
                <a:path h="3682467" w="6964336">
                  <a:moveTo>
                    <a:pt x="6921157" y="44450"/>
                  </a:moveTo>
                  <a:cubicBezTo>
                    <a:pt x="6916076" y="19050"/>
                    <a:pt x="6893216" y="0"/>
                    <a:pt x="6866546" y="0"/>
                  </a:cubicBezTo>
                  <a:lnTo>
                    <a:pt x="55880" y="0"/>
                  </a:lnTo>
                  <a:cubicBezTo>
                    <a:pt x="25400" y="0"/>
                    <a:pt x="0" y="25400"/>
                    <a:pt x="0" y="55880"/>
                  </a:cubicBezTo>
                  <a:lnTo>
                    <a:pt x="0" y="3583407"/>
                  </a:lnTo>
                  <a:cubicBezTo>
                    <a:pt x="0" y="3610077"/>
                    <a:pt x="17780" y="3631667"/>
                    <a:pt x="43180" y="3638017"/>
                  </a:cubicBezTo>
                  <a:cubicBezTo>
                    <a:pt x="48260" y="3663417"/>
                    <a:pt x="71120" y="3682467"/>
                    <a:pt x="97790" y="3682467"/>
                  </a:cubicBezTo>
                  <a:lnTo>
                    <a:pt x="6908457" y="3682467"/>
                  </a:lnTo>
                  <a:cubicBezTo>
                    <a:pt x="6938936" y="3682467"/>
                    <a:pt x="6964336" y="3657067"/>
                    <a:pt x="6964336" y="3626587"/>
                  </a:cubicBezTo>
                  <a:lnTo>
                    <a:pt x="6964336" y="99060"/>
                  </a:lnTo>
                  <a:cubicBezTo>
                    <a:pt x="6964336" y="72390"/>
                    <a:pt x="6946557" y="50800"/>
                    <a:pt x="6921157" y="44450"/>
                  </a:cubicBezTo>
                  <a:close/>
                  <a:moveTo>
                    <a:pt x="12700" y="3583407"/>
                  </a:moveTo>
                  <a:lnTo>
                    <a:pt x="12700" y="55880"/>
                  </a:lnTo>
                  <a:cubicBezTo>
                    <a:pt x="12700" y="31750"/>
                    <a:pt x="31750" y="12700"/>
                    <a:pt x="55880" y="12700"/>
                  </a:cubicBezTo>
                  <a:lnTo>
                    <a:pt x="6866546" y="12700"/>
                  </a:lnTo>
                  <a:cubicBezTo>
                    <a:pt x="6890676" y="12700"/>
                    <a:pt x="6909726" y="31750"/>
                    <a:pt x="6909726" y="55880"/>
                  </a:cubicBezTo>
                  <a:lnTo>
                    <a:pt x="6909726" y="3583407"/>
                  </a:lnTo>
                  <a:cubicBezTo>
                    <a:pt x="6909726" y="3607537"/>
                    <a:pt x="6890676" y="3626587"/>
                    <a:pt x="6866546" y="3626587"/>
                  </a:cubicBezTo>
                  <a:lnTo>
                    <a:pt x="55880" y="3626587"/>
                  </a:lnTo>
                  <a:cubicBezTo>
                    <a:pt x="31750" y="3626587"/>
                    <a:pt x="12700" y="3607537"/>
                    <a:pt x="12700" y="3583407"/>
                  </a:cubicBezTo>
                  <a:close/>
                </a:path>
              </a:pathLst>
            </a:custGeom>
            <a:solidFill>
              <a:srgbClr val="000000"/>
            </a:solidFill>
          </p:spPr>
        </p:sp>
      </p:grpSp>
      <p:sp>
        <p:nvSpPr>
          <p:cNvPr name="Freeform 5" id="5"/>
          <p:cNvSpPr/>
          <p:nvPr/>
        </p:nvSpPr>
        <p:spPr>
          <a:xfrm flipH="false" flipV="false" rot="0">
            <a:off x="1028700" y="2056038"/>
            <a:ext cx="10316754" cy="7202262"/>
          </a:xfrm>
          <a:custGeom>
            <a:avLst/>
            <a:gdLst/>
            <a:ahLst/>
            <a:cxnLst/>
            <a:rect r="r" b="b" t="t" l="l"/>
            <a:pathLst>
              <a:path h="7202262" w="10316754">
                <a:moveTo>
                  <a:pt x="0" y="0"/>
                </a:moveTo>
                <a:lnTo>
                  <a:pt x="10316754" y="0"/>
                </a:lnTo>
                <a:lnTo>
                  <a:pt x="10316754" y="7202262"/>
                </a:lnTo>
                <a:lnTo>
                  <a:pt x="0" y="7202262"/>
                </a:lnTo>
                <a:lnTo>
                  <a:pt x="0" y="0"/>
                </a:lnTo>
                <a:close/>
              </a:path>
            </a:pathLst>
          </a:custGeom>
          <a:blipFill>
            <a:blip r:embed="rId2"/>
            <a:stretch>
              <a:fillRect l="0" t="0" r="0" b="0"/>
            </a:stretch>
          </a:blipFill>
        </p:spPr>
      </p:sp>
      <p:sp>
        <p:nvSpPr>
          <p:cNvPr name="TextBox 6" id="6"/>
          <p:cNvSpPr txBox="true"/>
          <p:nvPr/>
        </p:nvSpPr>
        <p:spPr>
          <a:xfrm rot="0">
            <a:off x="695411" y="618306"/>
            <a:ext cx="16897179" cy="1126478"/>
          </a:xfrm>
          <a:prstGeom prst="rect">
            <a:avLst/>
          </a:prstGeom>
        </p:spPr>
        <p:txBody>
          <a:bodyPr anchor="t" rtlCol="false" tIns="0" lIns="0" bIns="0" rIns="0">
            <a:spAutoFit/>
          </a:bodyPr>
          <a:lstStyle/>
          <a:p>
            <a:pPr algn="l">
              <a:lnSpc>
                <a:spcPts val="8260"/>
              </a:lnSpc>
            </a:pPr>
            <a:r>
              <a:rPr lang="en-US" sz="5900" u="sng">
                <a:solidFill>
                  <a:srgbClr val="000000"/>
                </a:solidFill>
                <a:latin typeface="Times New Roman Bold"/>
                <a:ea typeface="Times New Roman Bold"/>
                <a:cs typeface="Times New Roman Bold"/>
                <a:sym typeface="Times New Roman Bold"/>
              </a:rPr>
              <a:t>CONVERSION RATE FOR INITIAL 8 MONTHS</a:t>
            </a:r>
          </a:p>
        </p:txBody>
      </p:sp>
      <p:sp>
        <p:nvSpPr>
          <p:cNvPr name="TextBox 7" id="7"/>
          <p:cNvSpPr txBox="true"/>
          <p:nvPr/>
        </p:nvSpPr>
        <p:spPr>
          <a:xfrm rot="0">
            <a:off x="11653939" y="2160456"/>
            <a:ext cx="5605361" cy="6958165"/>
          </a:xfrm>
          <a:prstGeom prst="rect">
            <a:avLst/>
          </a:prstGeom>
        </p:spPr>
        <p:txBody>
          <a:bodyPr anchor="t" rtlCol="false" tIns="0" lIns="0" bIns="0" rIns="0">
            <a:spAutoFit/>
          </a:bodyPr>
          <a:lstStyle/>
          <a:p>
            <a:pPr algn="just">
              <a:lnSpc>
                <a:spcPts val="4979"/>
              </a:lnSpc>
            </a:pPr>
            <a:r>
              <a:rPr lang="en-US" sz="3556">
                <a:solidFill>
                  <a:srgbClr val="000000"/>
                </a:solidFill>
                <a:latin typeface="Times New Roman"/>
                <a:ea typeface="Times New Roman"/>
                <a:cs typeface="Times New Roman"/>
                <a:sym typeface="Times New Roman"/>
              </a:rPr>
              <a:t>From March to October 2012, the conversion rate steadily increased, showing improved effectiveness in converting visitors into buyers. Both the number of sessions and orders grew each month, peaking in October, indicating that increased traffic was leading to more purchases.</a:t>
            </a:r>
          </a:p>
        </p:txBody>
      </p:sp>
    </p:spTree>
  </p:cSld>
  <p:clrMapOvr>
    <a:masterClrMapping/>
  </p:clrMapOvr>
</p:sld>
</file>

<file path=ppt/slides/slide23.xml><?xml version="1.0" encoding="utf-8"?>
<p:sld xmlns:p="http://schemas.openxmlformats.org/presentationml/2006/main" xmlns:a="http://schemas.openxmlformats.org/drawingml/2006/main">
  <p:cSld>
    <p:bg>
      <p:bgPr>
        <a:solidFill>
          <a:srgbClr val="F9D43A"/>
        </a:solidFill>
      </p:bgPr>
    </p:bg>
    <p:spTree>
      <p:nvGrpSpPr>
        <p:cNvPr id="1" name=""/>
        <p:cNvGrpSpPr/>
        <p:nvPr/>
      </p:nvGrpSpPr>
      <p:grpSpPr>
        <a:xfrm>
          <a:off x="0" y="0"/>
          <a:ext cx="0" cy="0"/>
          <a:chOff x="0" y="0"/>
          <a:chExt cx="0" cy="0"/>
        </a:xfrm>
      </p:grpSpPr>
      <p:grpSp>
        <p:nvGrpSpPr>
          <p:cNvPr name="Group 2" id="2"/>
          <p:cNvGrpSpPr/>
          <p:nvPr/>
        </p:nvGrpSpPr>
        <p:grpSpPr>
          <a:xfrm rot="0">
            <a:off x="561726" y="592373"/>
            <a:ext cx="17164548" cy="9102254"/>
            <a:chOff x="0" y="0"/>
            <a:chExt cx="6964336" cy="3693145"/>
          </a:xfrm>
        </p:grpSpPr>
        <p:sp>
          <p:nvSpPr>
            <p:cNvPr name="Freeform 3" id="3"/>
            <p:cNvSpPr/>
            <p:nvPr/>
          </p:nvSpPr>
          <p:spPr>
            <a:xfrm flipH="false" flipV="false" rot="0">
              <a:off x="12700" y="12700"/>
              <a:ext cx="6897026" cy="3624565"/>
            </a:xfrm>
            <a:custGeom>
              <a:avLst/>
              <a:gdLst/>
              <a:ahLst/>
              <a:cxnLst/>
              <a:rect r="r" b="b" t="t" l="l"/>
              <a:pathLst>
                <a:path h="3624565" w="6897026">
                  <a:moveTo>
                    <a:pt x="43180" y="3624565"/>
                  </a:moveTo>
                  <a:lnTo>
                    <a:pt x="6853846" y="3624565"/>
                  </a:lnTo>
                  <a:cubicBezTo>
                    <a:pt x="6877976" y="3624565"/>
                    <a:pt x="6897026" y="3605515"/>
                    <a:pt x="6897026" y="3581385"/>
                  </a:cubicBezTo>
                  <a:lnTo>
                    <a:pt x="6897026" y="43180"/>
                  </a:lnTo>
                  <a:cubicBezTo>
                    <a:pt x="6897026" y="19050"/>
                    <a:pt x="6877976" y="0"/>
                    <a:pt x="6853846" y="0"/>
                  </a:cubicBezTo>
                  <a:lnTo>
                    <a:pt x="43180" y="0"/>
                  </a:lnTo>
                  <a:cubicBezTo>
                    <a:pt x="19050" y="0"/>
                    <a:pt x="0" y="19050"/>
                    <a:pt x="0" y="43180"/>
                  </a:cubicBezTo>
                  <a:lnTo>
                    <a:pt x="0" y="3581385"/>
                  </a:lnTo>
                  <a:cubicBezTo>
                    <a:pt x="0" y="3605515"/>
                    <a:pt x="19050" y="3624565"/>
                    <a:pt x="43180" y="3624565"/>
                  </a:cubicBezTo>
                  <a:close/>
                </a:path>
              </a:pathLst>
            </a:custGeom>
            <a:solidFill>
              <a:srgbClr val="FFFFFF"/>
            </a:solidFill>
          </p:spPr>
        </p:sp>
        <p:sp>
          <p:nvSpPr>
            <p:cNvPr name="Freeform 4" id="4"/>
            <p:cNvSpPr/>
            <p:nvPr/>
          </p:nvSpPr>
          <p:spPr>
            <a:xfrm flipH="false" flipV="false" rot="0">
              <a:off x="0" y="0"/>
              <a:ext cx="6964336" cy="3693145"/>
            </a:xfrm>
            <a:custGeom>
              <a:avLst/>
              <a:gdLst/>
              <a:ahLst/>
              <a:cxnLst/>
              <a:rect r="r" b="b" t="t" l="l"/>
              <a:pathLst>
                <a:path h="3693145" w="6964336">
                  <a:moveTo>
                    <a:pt x="6921157" y="44450"/>
                  </a:moveTo>
                  <a:cubicBezTo>
                    <a:pt x="6916076" y="19050"/>
                    <a:pt x="6893216" y="0"/>
                    <a:pt x="6866546" y="0"/>
                  </a:cubicBezTo>
                  <a:lnTo>
                    <a:pt x="55880" y="0"/>
                  </a:lnTo>
                  <a:cubicBezTo>
                    <a:pt x="25400" y="0"/>
                    <a:pt x="0" y="25400"/>
                    <a:pt x="0" y="55880"/>
                  </a:cubicBezTo>
                  <a:lnTo>
                    <a:pt x="0" y="3594085"/>
                  </a:lnTo>
                  <a:cubicBezTo>
                    <a:pt x="0" y="3620755"/>
                    <a:pt x="17780" y="3642345"/>
                    <a:pt x="43180" y="3648695"/>
                  </a:cubicBezTo>
                  <a:cubicBezTo>
                    <a:pt x="48260" y="3674095"/>
                    <a:pt x="71120" y="3693145"/>
                    <a:pt x="97790" y="3693145"/>
                  </a:cubicBezTo>
                  <a:lnTo>
                    <a:pt x="6908457" y="3693145"/>
                  </a:lnTo>
                  <a:cubicBezTo>
                    <a:pt x="6938936" y="3693145"/>
                    <a:pt x="6964336" y="3667745"/>
                    <a:pt x="6964336" y="3637265"/>
                  </a:cubicBezTo>
                  <a:lnTo>
                    <a:pt x="6964336" y="99060"/>
                  </a:lnTo>
                  <a:cubicBezTo>
                    <a:pt x="6964336" y="72390"/>
                    <a:pt x="6946557" y="50800"/>
                    <a:pt x="6921157" y="44450"/>
                  </a:cubicBezTo>
                  <a:close/>
                  <a:moveTo>
                    <a:pt x="12700" y="3594085"/>
                  </a:moveTo>
                  <a:lnTo>
                    <a:pt x="12700" y="55880"/>
                  </a:lnTo>
                  <a:cubicBezTo>
                    <a:pt x="12700" y="31750"/>
                    <a:pt x="31750" y="12700"/>
                    <a:pt x="55880" y="12700"/>
                  </a:cubicBezTo>
                  <a:lnTo>
                    <a:pt x="6866546" y="12700"/>
                  </a:lnTo>
                  <a:cubicBezTo>
                    <a:pt x="6890676" y="12700"/>
                    <a:pt x="6909726" y="31750"/>
                    <a:pt x="6909726" y="55880"/>
                  </a:cubicBezTo>
                  <a:lnTo>
                    <a:pt x="6909726" y="3594085"/>
                  </a:lnTo>
                  <a:cubicBezTo>
                    <a:pt x="6909726" y="3618215"/>
                    <a:pt x="6890676" y="3637265"/>
                    <a:pt x="6866546" y="3637265"/>
                  </a:cubicBezTo>
                  <a:lnTo>
                    <a:pt x="55880" y="3637265"/>
                  </a:lnTo>
                  <a:cubicBezTo>
                    <a:pt x="31750" y="3637265"/>
                    <a:pt x="12700" y="3618215"/>
                    <a:pt x="12700" y="3594085"/>
                  </a:cubicBezTo>
                  <a:close/>
                </a:path>
              </a:pathLst>
            </a:custGeom>
            <a:solidFill>
              <a:srgbClr val="000000"/>
            </a:solidFill>
          </p:spPr>
        </p:sp>
      </p:grpSp>
      <p:graphicFrame>
        <p:nvGraphicFramePr>
          <p:cNvPr name="Table 5" id="5"/>
          <p:cNvGraphicFramePr>
            <a:graphicFrameLocks noGrp="true"/>
          </p:cNvGraphicFramePr>
          <p:nvPr/>
        </p:nvGraphicFramePr>
        <p:xfrm>
          <a:off x="3899670" y="1981914"/>
          <a:ext cx="10488660" cy="5829300"/>
        </p:xfrm>
        <a:graphic>
          <a:graphicData uri="http://schemas.openxmlformats.org/drawingml/2006/table">
            <a:tbl>
              <a:tblPr/>
              <a:tblGrid>
                <a:gridCol w="4053154"/>
                <a:gridCol w="3070532"/>
                <a:gridCol w="3364974"/>
              </a:tblGrid>
              <a:tr h="1227221">
                <a:tc>
                  <a:txBody>
                    <a:bodyPr anchor="t" rtlCol="false"/>
                    <a:lstStyle/>
                    <a:p>
                      <a:pPr algn="ctr">
                        <a:lnSpc>
                          <a:spcPts val="4899"/>
                        </a:lnSpc>
                        <a:defRPr/>
                      </a:pPr>
                      <a:r>
                        <a:rPr lang="en-US" sz="3499">
                          <a:solidFill>
                            <a:srgbClr val="000000"/>
                          </a:solidFill>
                          <a:latin typeface="Times New Roman Bold"/>
                          <a:ea typeface="Times New Roman Bold"/>
                          <a:cs typeface="Times New Roman Bold"/>
                          <a:sym typeface="Times New Roman Bold"/>
                        </a:rPr>
                        <a:t>Time Period</a:t>
                      </a: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FF9999"/>
                    </a:solidFill>
                  </a:tcPr>
                </a:tc>
                <a:tc>
                  <a:txBody>
                    <a:bodyPr anchor="t" rtlCol="false"/>
                    <a:lstStyle/>
                    <a:p>
                      <a:pPr algn="ctr">
                        <a:lnSpc>
                          <a:spcPts val="4479"/>
                        </a:lnSpc>
                        <a:defRPr/>
                      </a:pPr>
                      <a:r>
                        <a:rPr lang="en-US" sz="3199">
                          <a:solidFill>
                            <a:srgbClr val="000000"/>
                          </a:solidFill>
                          <a:latin typeface="Times New Roman Bold"/>
                          <a:ea typeface="Times New Roman Bold"/>
                          <a:cs typeface="Times New Roman Bold"/>
                          <a:sym typeface="Times New Roman Bold"/>
                        </a:rPr>
                        <a:t>Jun19-Jul28</a:t>
                      </a: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FF9999"/>
                    </a:solidFill>
                  </a:tcPr>
                </a:tc>
                <a:tc>
                  <a:txBody>
                    <a:bodyPr anchor="t" rtlCol="false"/>
                    <a:lstStyle/>
                    <a:p>
                      <a:pPr algn="ctr">
                        <a:lnSpc>
                          <a:spcPts val="4479"/>
                        </a:lnSpc>
                        <a:defRPr/>
                      </a:pPr>
                      <a:r>
                        <a:rPr lang="en-US" sz="3199">
                          <a:solidFill>
                            <a:srgbClr val="000000"/>
                          </a:solidFill>
                          <a:latin typeface="Times New Roman Bold"/>
                          <a:ea typeface="Times New Roman Bold"/>
                          <a:cs typeface="Times New Roman Bold"/>
                          <a:sym typeface="Times New Roman Bold"/>
                        </a:rPr>
                        <a:t>May10-Jun18</a:t>
                      </a: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FF9999"/>
                    </a:solidFill>
                  </a:tcPr>
                </a:tc>
              </a:tr>
              <a:tr h="1150520">
                <a:tc>
                  <a:txBody>
                    <a:bodyPr anchor="t" rtlCol="false"/>
                    <a:lstStyle/>
                    <a:p>
                      <a:pPr algn="ctr">
                        <a:lnSpc>
                          <a:spcPts val="4479"/>
                        </a:lnSpc>
                        <a:defRPr/>
                      </a:pPr>
                      <a:r>
                        <a:rPr lang="en-US" sz="3199">
                          <a:solidFill>
                            <a:srgbClr val="000000"/>
                          </a:solidFill>
                          <a:latin typeface="Times New Roman Bold"/>
                          <a:ea typeface="Times New Roman Bold"/>
                          <a:cs typeface="Times New Roman Bold"/>
                          <a:sym typeface="Times New Roman Bold"/>
                        </a:rPr>
                        <a:t>Sessions</a:t>
                      </a: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FFCDCD"/>
                    </a:solidFill>
                  </a:tcPr>
                </a:tc>
                <a:tc>
                  <a:txBody>
                    <a:bodyPr anchor="t" rtlCol="false"/>
                    <a:lstStyle/>
                    <a:p>
                      <a:pPr algn="ctr">
                        <a:lnSpc>
                          <a:spcPts val="4479"/>
                        </a:lnSpc>
                        <a:defRPr/>
                      </a:pPr>
                      <a:r>
                        <a:rPr lang="en-US" sz="3199">
                          <a:solidFill>
                            <a:srgbClr val="000000"/>
                          </a:solidFill>
                          <a:latin typeface="Times New Roman"/>
                          <a:ea typeface="Times New Roman"/>
                          <a:cs typeface="Times New Roman"/>
                          <a:sym typeface="Times New Roman"/>
                        </a:rPr>
                        <a:t>4.57K</a:t>
                      </a: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FFE3E3"/>
                    </a:solidFill>
                  </a:tcPr>
                </a:tc>
                <a:tc>
                  <a:txBody>
                    <a:bodyPr anchor="t" rtlCol="false"/>
                    <a:lstStyle/>
                    <a:p>
                      <a:pPr algn="ctr">
                        <a:lnSpc>
                          <a:spcPts val="4479"/>
                        </a:lnSpc>
                        <a:defRPr/>
                      </a:pPr>
                      <a:r>
                        <a:rPr lang="en-US" sz="3199">
                          <a:solidFill>
                            <a:srgbClr val="000000"/>
                          </a:solidFill>
                          <a:latin typeface="Times New Roman"/>
                          <a:ea typeface="Times New Roman"/>
                          <a:cs typeface="Times New Roman"/>
                          <a:sym typeface="Times New Roman"/>
                        </a:rPr>
                        <a:t>4.28K</a:t>
                      </a: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FFE3E3"/>
                    </a:solidFill>
                  </a:tcPr>
                </a:tc>
              </a:tr>
              <a:tr h="1150520">
                <a:tc>
                  <a:txBody>
                    <a:bodyPr anchor="t" rtlCol="false"/>
                    <a:lstStyle/>
                    <a:p>
                      <a:pPr algn="ctr">
                        <a:lnSpc>
                          <a:spcPts val="4479"/>
                        </a:lnSpc>
                        <a:defRPr/>
                      </a:pPr>
                      <a:r>
                        <a:rPr lang="en-US" sz="3199">
                          <a:solidFill>
                            <a:srgbClr val="000000"/>
                          </a:solidFill>
                          <a:latin typeface="Times New Roman Bold"/>
                          <a:ea typeface="Times New Roman Bold"/>
                          <a:cs typeface="Times New Roman Bold"/>
                          <a:sym typeface="Times New Roman Bold"/>
                        </a:rPr>
                        <a:t>Orders</a:t>
                      </a: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FFCDCD"/>
                    </a:solidFill>
                  </a:tcPr>
                </a:tc>
                <a:tc>
                  <a:txBody>
                    <a:bodyPr anchor="t" rtlCol="false"/>
                    <a:lstStyle/>
                    <a:p>
                      <a:pPr algn="ctr">
                        <a:lnSpc>
                          <a:spcPts val="4479"/>
                        </a:lnSpc>
                        <a:defRPr/>
                      </a:pPr>
                      <a:r>
                        <a:rPr lang="en-US" sz="3199">
                          <a:solidFill>
                            <a:srgbClr val="000000"/>
                          </a:solidFill>
                          <a:latin typeface="Times New Roman"/>
                          <a:ea typeface="Times New Roman"/>
                          <a:cs typeface="Times New Roman"/>
                          <a:sym typeface="Times New Roman"/>
                        </a:rPr>
                        <a:t>0.16K</a:t>
                      </a: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FFE3E3"/>
                    </a:solidFill>
                  </a:tcPr>
                </a:tc>
                <a:tc>
                  <a:txBody>
                    <a:bodyPr anchor="t" rtlCol="false"/>
                    <a:lstStyle/>
                    <a:p>
                      <a:pPr algn="ctr">
                        <a:lnSpc>
                          <a:spcPts val="4479"/>
                        </a:lnSpc>
                        <a:defRPr/>
                      </a:pPr>
                      <a:r>
                        <a:rPr lang="en-US" sz="3199">
                          <a:solidFill>
                            <a:srgbClr val="000000"/>
                          </a:solidFill>
                          <a:latin typeface="Times New Roman"/>
                          <a:ea typeface="Times New Roman"/>
                          <a:cs typeface="Times New Roman"/>
                          <a:sym typeface="Times New Roman"/>
                        </a:rPr>
                        <a:t>0.13K</a:t>
                      </a: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FFE3E3"/>
                    </a:solidFill>
                  </a:tcPr>
                </a:tc>
              </a:tr>
              <a:tr h="1150520">
                <a:tc>
                  <a:txBody>
                    <a:bodyPr anchor="t" rtlCol="false"/>
                    <a:lstStyle/>
                    <a:p>
                      <a:pPr algn="ctr">
                        <a:lnSpc>
                          <a:spcPts val="4479"/>
                        </a:lnSpc>
                        <a:defRPr/>
                      </a:pPr>
                      <a:r>
                        <a:rPr lang="en-US" sz="3199">
                          <a:solidFill>
                            <a:srgbClr val="000000"/>
                          </a:solidFill>
                          <a:latin typeface="Times New Roman Bold"/>
                          <a:ea typeface="Times New Roman Bold"/>
                          <a:cs typeface="Times New Roman Bold"/>
                          <a:sym typeface="Times New Roman Bold"/>
                        </a:rPr>
                        <a:t>Conversion Rate</a:t>
                      </a: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FFCDCD"/>
                    </a:solidFill>
                  </a:tcPr>
                </a:tc>
                <a:tc>
                  <a:txBody>
                    <a:bodyPr anchor="t" rtlCol="false"/>
                    <a:lstStyle/>
                    <a:p>
                      <a:pPr algn="ctr">
                        <a:lnSpc>
                          <a:spcPts val="4479"/>
                        </a:lnSpc>
                        <a:defRPr/>
                      </a:pPr>
                      <a:r>
                        <a:rPr lang="en-US" sz="3199">
                          <a:solidFill>
                            <a:srgbClr val="000000"/>
                          </a:solidFill>
                          <a:latin typeface="Times New Roman"/>
                          <a:ea typeface="Times New Roman"/>
                          <a:cs typeface="Times New Roman"/>
                          <a:sym typeface="Times New Roman"/>
                        </a:rPr>
                        <a:t>3.63</a:t>
                      </a: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FFE3E3"/>
                    </a:solidFill>
                  </a:tcPr>
                </a:tc>
                <a:tc>
                  <a:txBody>
                    <a:bodyPr anchor="t" rtlCol="false"/>
                    <a:lstStyle/>
                    <a:p>
                      <a:pPr algn="ctr">
                        <a:lnSpc>
                          <a:spcPts val="4479"/>
                        </a:lnSpc>
                        <a:defRPr/>
                      </a:pPr>
                      <a:r>
                        <a:rPr lang="en-US" sz="3199">
                          <a:solidFill>
                            <a:srgbClr val="000000"/>
                          </a:solidFill>
                          <a:latin typeface="Times New Roman"/>
                          <a:ea typeface="Times New Roman"/>
                          <a:cs typeface="Times New Roman"/>
                          <a:sym typeface="Times New Roman"/>
                        </a:rPr>
                        <a:t>3.10</a:t>
                      </a: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FFE3E3"/>
                    </a:solidFill>
                  </a:tcPr>
                </a:tc>
              </a:tr>
              <a:tr h="1150520">
                <a:tc>
                  <a:txBody>
                    <a:bodyPr anchor="t" rtlCol="false"/>
                    <a:lstStyle/>
                    <a:p>
                      <a:pPr algn="ctr">
                        <a:lnSpc>
                          <a:spcPts val="4479"/>
                        </a:lnSpc>
                        <a:defRPr/>
                      </a:pPr>
                      <a:r>
                        <a:rPr lang="en-US" sz="3199">
                          <a:solidFill>
                            <a:srgbClr val="000000"/>
                          </a:solidFill>
                          <a:latin typeface="Times New Roman Bold"/>
                          <a:ea typeface="Times New Roman Bold"/>
                          <a:cs typeface="Times New Roman Bold"/>
                          <a:sym typeface="Times New Roman Bold"/>
                        </a:rPr>
                        <a:t>Revenue (USD)</a:t>
                      </a: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FFCDCD"/>
                    </a:solidFill>
                  </a:tcPr>
                </a:tc>
                <a:tc>
                  <a:txBody>
                    <a:bodyPr anchor="t" rtlCol="false"/>
                    <a:lstStyle/>
                    <a:p>
                      <a:pPr algn="ctr">
                        <a:lnSpc>
                          <a:spcPts val="4479"/>
                        </a:lnSpc>
                        <a:defRPr/>
                      </a:pPr>
                      <a:r>
                        <a:rPr lang="en-US" sz="3199">
                          <a:solidFill>
                            <a:srgbClr val="000000"/>
                          </a:solidFill>
                          <a:latin typeface="Times New Roman"/>
                          <a:ea typeface="Times New Roman"/>
                          <a:cs typeface="Times New Roman"/>
                          <a:sym typeface="Times New Roman"/>
                        </a:rPr>
                        <a:t>8.29K</a:t>
                      </a: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FFE3E3"/>
                    </a:solidFill>
                  </a:tcPr>
                </a:tc>
                <a:tc>
                  <a:txBody>
                    <a:bodyPr anchor="t" rtlCol="false"/>
                    <a:lstStyle/>
                    <a:p>
                      <a:pPr algn="ctr">
                        <a:lnSpc>
                          <a:spcPts val="4479"/>
                        </a:lnSpc>
                        <a:defRPr/>
                      </a:pPr>
                      <a:r>
                        <a:rPr lang="en-US" sz="3199">
                          <a:solidFill>
                            <a:srgbClr val="000000"/>
                          </a:solidFill>
                          <a:latin typeface="Times New Roman"/>
                          <a:ea typeface="Times New Roman"/>
                          <a:cs typeface="Times New Roman"/>
                          <a:sym typeface="Times New Roman"/>
                        </a:rPr>
                        <a:t>6.64K</a:t>
                      </a: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FFE3E3"/>
                    </a:solidFill>
                  </a:tcPr>
                </a:tc>
              </a:tr>
            </a:tbl>
          </a:graphicData>
        </a:graphic>
      </p:graphicFrame>
      <p:sp>
        <p:nvSpPr>
          <p:cNvPr name="TextBox 6" id="6"/>
          <p:cNvSpPr txBox="true"/>
          <p:nvPr/>
        </p:nvSpPr>
        <p:spPr>
          <a:xfrm rot="0">
            <a:off x="767179" y="7957985"/>
            <a:ext cx="16753643" cy="1300315"/>
          </a:xfrm>
          <a:prstGeom prst="rect">
            <a:avLst/>
          </a:prstGeom>
        </p:spPr>
        <p:txBody>
          <a:bodyPr anchor="t" rtlCol="false" tIns="0" lIns="0" bIns="0" rIns="0">
            <a:spAutoFit/>
          </a:bodyPr>
          <a:lstStyle/>
          <a:p>
            <a:pPr algn="l">
              <a:lnSpc>
                <a:spcPts val="4979"/>
              </a:lnSpc>
            </a:pPr>
            <a:r>
              <a:rPr lang="en-US" sz="3556">
                <a:solidFill>
                  <a:srgbClr val="000000"/>
                </a:solidFill>
                <a:latin typeface="Times New Roman"/>
                <a:ea typeface="Times New Roman"/>
                <a:cs typeface="Times New Roman"/>
                <a:sym typeface="Times New Roman"/>
              </a:rPr>
              <a:t> we can clearly see that the coverasion rate is increased by 0.53 which represent that the overall business is growing as compare to the previous month. </a:t>
            </a:r>
          </a:p>
        </p:txBody>
      </p:sp>
      <p:sp>
        <p:nvSpPr>
          <p:cNvPr name="TextBox 7" id="7"/>
          <p:cNvSpPr txBox="true"/>
          <p:nvPr/>
        </p:nvSpPr>
        <p:spPr>
          <a:xfrm rot="0">
            <a:off x="664452" y="800100"/>
            <a:ext cx="16959095" cy="1126478"/>
          </a:xfrm>
          <a:prstGeom prst="rect">
            <a:avLst/>
          </a:prstGeom>
        </p:spPr>
        <p:txBody>
          <a:bodyPr anchor="t" rtlCol="false" tIns="0" lIns="0" bIns="0" rIns="0">
            <a:spAutoFit/>
          </a:bodyPr>
          <a:lstStyle/>
          <a:p>
            <a:pPr algn="l">
              <a:lnSpc>
                <a:spcPts val="8260"/>
              </a:lnSpc>
            </a:pPr>
            <a:r>
              <a:rPr lang="en-US" sz="5900" u="sng">
                <a:solidFill>
                  <a:srgbClr val="000000"/>
                </a:solidFill>
                <a:latin typeface="Times New Roman Bold"/>
                <a:ea typeface="Times New Roman Bold"/>
                <a:cs typeface="Times New Roman Bold"/>
                <a:sym typeface="Times New Roman Bold"/>
              </a:rPr>
              <a:t>FOR YEAR 2012 G-SEARCH NON-BRAND TEST</a:t>
            </a:r>
          </a:p>
        </p:txBody>
      </p:sp>
    </p:spTree>
  </p:cSld>
  <p:clrMapOvr>
    <a:masterClrMapping/>
  </p:clrMapOvr>
</p:sld>
</file>

<file path=ppt/slides/slide24.xml><?xml version="1.0" encoding="utf-8"?>
<p:sld xmlns:p="http://schemas.openxmlformats.org/presentationml/2006/main" xmlns:a="http://schemas.openxmlformats.org/drawingml/2006/main">
  <p:cSld>
    <p:bg>
      <p:bgPr>
        <a:solidFill>
          <a:srgbClr val="FF738E"/>
        </a:solidFill>
      </p:bgPr>
    </p:bg>
    <p:spTree>
      <p:nvGrpSpPr>
        <p:cNvPr id="1" name=""/>
        <p:cNvGrpSpPr/>
        <p:nvPr/>
      </p:nvGrpSpPr>
      <p:grpSpPr>
        <a:xfrm>
          <a:off x="0" y="0"/>
          <a:ext cx="0" cy="0"/>
          <a:chOff x="0" y="0"/>
          <a:chExt cx="0" cy="0"/>
        </a:xfrm>
      </p:grpSpPr>
      <p:grpSp>
        <p:nvGrpSpPr>
          <p:cNvPr name="Group 2" id="2"/>
          <p:cNvGrpSpPr/>
          <p:nvPr/>
        </p:nvGrpSpPr>
        <p:grpSpPr>
          <a:xfrm rot="0">
            <a:off x="561726" y="592373"/>
            <a:ext cx="17164548" cy="9102254"/>
            <a:chOff x="0" y="0"/>
            <a:chExt cx="6964336" cy="3693145"/>
          </a:xfrm>
        </p:grpSpPr>
        <p:sp>
          <p:nvSpPr>
            <p:cNvPr name="Freeform 3" id="3"/>
            <p:cNvSpPr/>
            <p:nvPr/>
          </p:nvSpPr>
          <p:spPr>
            <a:xfrm flipH="false" flipV="false" rot="0">
              <a:off x="12700" y="12700"/>
              <a:ext cx="6897026" cy="3624565"/>
            </a:xfrm>
            <a:custGeom>
              <a:avLst/>
              <a:gdLst/>
              <a:ahLst/>
              <a:cxnLst/>
              <a:rect r="r" b="b" t="t" l="l"/>
              <a:pathLst>
                <a:path h="3624565" w="6897026">
                  <a:moveTo>
                    <a:pt x="43180" y="3624565"/>
                  </a:moveTo>
                  <a:lnTo>
                    <a:pt x="6853846" y="3624565"/>
                  </a:lnTo>
                  <a:cubicBezTo>
                    <a:pt x="6877976" y="3624565"/>
                    <a:pt x="6897026" y="3605515"/>
                    <a:pt x="6897026" y="3581385"/>
                  </a:cubicBezTo>
                  <a:lnTo>
                    <a:pt x="6897026" y="43180"/>
                  </a:lnTo>
                  <a:cubicBezTo>
                    <a:pt x="6897026" y="19050"/>
                    <a:pt x="6877976" y="0"/>
                    <a:pt x="6853846" y="0"/>
                  </a:cubicBezTo>
                  <a:lnTo>
                    <a:pt x="43180" y="0"/>
                  </a:lnTo>
                  <a:cubicBezTo>
                    <a:pt x="19050" y="0"/>
                    <a:pt x="0" y="19050"/>
                    <a:pt x="0" y="43180"/>
                  </a:cubicBezTo>
                  <a:lnTo>
                    <a:pt x="0" y="3581385"/>
                  </a:lnTo>
                  <a:cubicBezTo>
                    <a:pt x="0" y="3605515"/>
                    <a:pt x="19050" y="3624565"/>
                    <a:pt x="43180" y="3624565"/>
                  </a:cubicBezTo>
                  <a:close/>
                </a:path>
              </a:pathLst>
            </a:custGeom>
            <a:solidFill>
              <a:srgbClr val="FFFFFF"/>
            </a:solidFill>
          </p:spPr>
        </p:sp>
        <p:sp>
          <p:nvSpPr>
            <p:cNvPr name="Freeform 4" id="4"/>
            <p:cNvSpPr/>
            <p:nvPr/>
          </p:nvSpPr>
          <p:spPr>
            <a:xfrm flipH="false" flipV="false" rot="0">
              <a:off x="0" y="0"/>
              <a:ext cx="6964336" cy="3693145"/>
            </a:xfrm>
            <a:custGeom>
              <a:avLst/>
              <a:gdLst/>
              <a:ahLst/>
              <a:cxnLst/>
              <a:rect r="r" b="b" t="t" l="l"/>
              <a:pathLst>
                <a:path h="3693145" w="6964336">
                  <a:moveTo>
                    <a:pt x="6921157" y="44450"/>
                  </a:moveTo>
                  <a:cubicBezTo>
                    <a:pt x="6916076" y="19050"/>
                    <a:pt x="6893216" y="0"/>
                    <a:pt x="6866546" y="0"/>
                  </a:cubicBezTo>
                  <a:lnTo>
                    <a:pt x="55880" y="0"/>
                  </a:lnTo>
                  <a:cubicBezTo>
                    <a:pt x="25400" y="0"/>
                    <a:pt x="0" y="25400"/>
                    <a:pt x="0" y="55880"/>
                  </a:cubicBezTo>
                  <a:lnTo>
                    <a:pt x="0" y="3594085"/>
                  </a:lnTo>
                  <a:cubicBezTo>
                    <a:pt x="0" y="3620755"/>
                    <a:pt x="17780" y="3642345"/>
                    <a:pt x="43180" y="3648695"/>
                  </a:cubicBezTo>
                  <a:cubicBezTo>
                    <a:pt x="48260" y="3674095"/>
                    <a:pt x="71120" y="3693145"/>
                    <a:pt x="97790" y="3693145"/>
                  </a:cubicBezTo>
                  <a:lnTo>
                    <a:pt x="6908457" y="3693145"/>
                  </a:lnTo>
                  <a:cubicBezTo>
                    <a:pt x="6938936" y="3693145"/>
                    <a:pt x="6964336" y="3667745"/>
                    <a:pt x="6964336" y="3637265"/>
                  </a:cubicBezTo>
                  <a:lnTo>
                    <a:pt x="6964336" y="99060"/>
                  </a:lnTo>
                  <a:cubicBezTo>
                    <a:pt x="6964336" y="72390"/>
                    <a:pt x="6946557" y="50800"/>
                    <a:pt x="6921157" y="44450"/>
                  </a:cubicBezTo>
                  <a:close/>
                  <a:moveTo>
                    <a:pt x="12700" y="3594085"/>
                  </a:moveTo>
                  <a:lnTo>
                    <a:pt x="12700" y="55880"/>
                  </a:lnTo>
                  <a:cubicBezTo>
                    <a:pt x="12700" y="31750"/>
                    <a:pt x="31750" y="12700"/>
                    <a:pt x="55880" y="12700"/>
                  </a:cubicBezTo>
                  <a:lnTo>
                    <a:pt x="6866546" y="12700"/>
                  </a:lnTo>
                  <a:cubicBezTo>
                    <a:pt x="6890676" y="12700"/>
                    <a:pt x="6909726" y="31750"/>
                    <a:pt x="6909726" y="55880"/>
                  </a:cubicBezTo>
                  <a:lnTo>
                    <a:pt x="6909726" y="3594085"/>
                  </a:lnTo>
                  <a:cubicBezTo>
                    <a:pt x="6909726" y="3618215"/>
                    <a:pt x="6890676" y="3637265"/>
                    <a:pt x="6866546" y="3637265"/>
                  </a:cubicBezTo>
                  <a:lnTo>
                    <a:pt x="55880" y="3637265"/>
                  </a:lnTo>
                  <a:cubicBezTo>
                    <a:pt x="31750" y="3637265"/>
                    <a:pt x="12700" y="3618215"/>
                    <a:pt x="12700" y="3594085"/>
                  </a:cubicBezTo>
                  <a:close/>
                </a:path>
              </a:pathLst>
            </a:custGeom>
            <a:solidFill>
              <a:srgbClr val="000000"/>
            </a:solidFill>
          </p:spPr>
        </p:sp>
      </p:grpSp>
      <p:graphicFrame>
        <p:nvGraphicFramePr>
          <p:cNvPr name="Table 5" id="5"/>
          <p:cNvGraphicFramePr>
            <a:graphicFrameLocks noGrp="true"/>
          </p:cNvGraphicFramePr>
          <p:nvPr/>
        </p:nvGraphicFramePr>
        <p:xfrm>
          <a:off x="3899670" y="2188879"/>
          <a:ext cx="10488660" cy="4638675"/>
        </p:xfrm>
        <a:graphic>
          <a:graphicData uri="http://schemas.openxmlformats.org/drawingml/2006/table">
            <a:tbl>
              <a:tblPr/>
              <a:tblGrid>
                <a:gridCol w="4053154"/>
                <a:gridCol w="3070532"/>
                <a:gridCol w="3364974"/>
              </a:tblGrid>
              <a:tr h="1216702">
                <a:tc>
                  <a:txBody>
                    <a:bodyPr anchor="t" rtlCol="false"/>
                    <a:lstStyle/>
                    <a:p>
                      <a:pPr algn="ctr">
                        <a:lnSpc>
                          <a:spcPts val="4899"/>
                        </a:lnSpc>
                        <a:defRPr/>
                      </a:pPr>
                      <a:r>
                        <a:rPr lang="en-US" sz="3499">
                          <a:solidFill>
                            <a:srgbClr val="000000"/>
                          </a:solidFill>
                          <a:latin typeface="Times New Roman Bold"/>
                          <a:ea typeface="Times New Roman Bold"/>
                          <a:cs typeface="Times New Roman Bold"/>
                          <a:sym typeface="Times New Roman Bold"/>
                        </a:rPr>
                        <a:t>Time Period</a:t>
                      </a: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FF9999"/>
                    </a:solidFill>
                  </a:tcPr>
                </a:tc>
                <a:tc>
                  <a:txBody>
                    <a:bodyPr anchor="t" rtlCol="false"/>
                    <a:lstStyle/>
                    <a:p>
                      <a:pPr algn="ctr">
                        <a:lnSpc>
                          <a:spcPts val="4479"/>
                        </a:lnSpc>
                        <a:defRPr/>
                      </a:pPr>
                      <a:r>
                        <a:rPr lang="en-US" sz="3199">
                          <a:solidFill>
                            <a:srgbClr val="000000"/>
                          </a:solidFill>
                          <a:latin typeface="Times New Roman Bold"/>
                          <a:ea typeface="Times New Roman Bold"/>
                          <a:cs typeface="Times New Roman Bold"/>
                          <a:sym typeface="Times New Roman Bold"/>
                        </a:rPr>
                        <a:t>Jun19-Jul28</a:t>
                      </a: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FF9999"/>
                    </a:solidFill>
                  </a:tcPr>
                </a:tc>
                <a:tc>
                  <a:txBody>
                    <a:bodyPr anchor="t" rtlCol="false"/>
                    <a:lstStyle/>
                    <a:p>
                      <a:pPr algn="ctr">
                        <a:lnSpc>
                          <a:spcPts val="4479"/>
                        </a:lnSpc>
                        <a:defRPr/>
                      </a:pPr>
                      <a:r>
                        <a:rPr lang="en-US" sz="3199">
                          <a:solidFill>
                            <a:srgbClr val="000000"/>
                          </a:solidFill>
                          <a:latin typeface="Times New Roman Bold"/>
                          <a:ea typeface="Times New Roman Bold"/>
                          <a:cs typeface="Times New Roman Bold"/>
                          <a:sym typeface="Times New Roman Bold"/>
                        </a:rPr>
                        <a:t>May10-Jun18</a:t>
                      </a: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FF9999"/>
                    </a:solidFill>
                  </a:tcPr>
                </a:tc>
              </a:tr>
              <a:tr h="1140658">
                <a:tc>
                  <a:txBody>
                    <a:bodyPr anchor="t" rtlCol="false"/>
                    <a:lstStyle/>
                    <a:p>
                      <a:pPr algn="ctr">
                        <a:lnSpc>
                          <a:spcPts val="4479"/>
                        </a:lnSpc>
                        <a:defRPr/>
                      </a:pPr>
                      <a:r>
                        <a:rPr lang="en-US" sz="3199">
                          <a:solidFill>
                            <a:srgbClr val="000000"/>
                          </a:solidFill>
                          <a:latin typeface="Times New Roman Bold"/>
                          <a:ea typeface="Times New Roman Bold"/>
                          <a:cs typeface="Times New Roman Bold"/>
                          <a:sym typeface="Times New Roman Bold"/>
                        </a:rPr>
                        <a:t>Sessions</a:t>
                      </a: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FFCDCD"/>
                    </a:solidFill>
                  </a:tcPr>
                </a:tc>
                <a:tc>
                  <a:txBody>
                    <a:bodyPr anchor="t" rtlCol="false"/>
                    <a:lstStyle/>
                    <a:p>
                      <a:pPr algn="ctr">
                        <a:lnSpc>
                          <a:spcPts val="4479"/>
                        </a:lnSpc>
                        <a:defRPr/>
                      </a:pPr>
                      <a:r>
                        <a:rPr lang="en-US" sz="3199">
                          <a:solidFill>
                            <a:srgbClr val="000000"/>
                          </a:solidFill>
                          <a:latin typeface="Times New Roman"/>
                          <a:ea typeface="Times New Roman"/>
                          <a:cs typeface="Times New Roman"/>
                          <a:sym typeface="Times New Roman"/>
                        </a:rPr>
                        <a:t>2.99K</a:t>
                      </a: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FFE3E3"/>
                    </a:solidFill>
                  </a:tcPr>
                </a:tc>
                <a:tc>
                  <a:txBody>
                    <a:bodyPr anchor="t" rtlCol="false"/>
                    <a:lstStyle/>
                    <a:p>
                      <a:pPr algn="ctr">
                        <a:lnSpc>
                          <a:spcPts val="4479"/>
                        </a:lnSpc>
                        <a:defRPr/>
                      </a:pPr>
                      <a:r>
                        <a:rPr lang="en-US" sz="3199">
                          <a:solidFill>
                            <a:srgbClr val="000000"/>
                          </a:solidFill>
                          <a:latin typeface="Times New Roman"/>
                          <a:ea typeface="Times New Roman"/>
                          <a:cs typeface="Times New Roman"/>
                          <a:sym typeface="Times New Roman"/>
                        </a:rPr>
                        <a:t>4.88K</a:t>
                      </a: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FFE3E3"/>
                    </a:solidFill>
                  </a:tcPr>
                </a:tc>
              </a:tr>
              <a:tr h="1140658">
                <a:tc>
                  <a:txBody>
                    <a:bodyPr anchor="t" rtlCol="false"/>
                    <a:lstStyle/>
                    <a:p>
                      <a:pPr algn="ctr">
                        <a:lnSpc>
                          <a:spcPts val="4479"/>
                        </a:lnSpc>
                        <a:defRPr/>
                      </a:pPr>
                      <a:r>
                        <a:rPr lang="en-US" sz="3199">
                          <a:solidFill>
                            <a:srgbClr val="000000"/>
                          </a:solidFill>
                          <a:latin typeface="Times New Roman Bold"/>
                          <a:ea typeface="Times New Roman Bold"/>
                          <a:cs typeface="Times New Roman Bold"/>
                          <a:sym typeface="Times New Roman Bold"/>
                        </a:rPr>
                        <a:t>Orders</a:t>
                      </a: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FFCDCD"/>
                    </a:solidFill>
                  </a:tcPr>
                </a:tc>
                <a:tc>
                  <a:txBody>
                    <a:bodyPr anchor="t" rtlCol="false"/>
                    <a:lstStyle/>
                    <a:p>
                      <a:pPr algn="ctr">
                        <a:lnSpc>
                          <a:spcPts val="4479"/>
                        </a:lnSpc>
                        <a:defRPr/>
                      </a:pPr>
                      <a:r>
                        <a:rPr lang="en-US" sz="3199">
                          <a:solidFill>
                            <a:srgbClr val="000000"/>
                          </a:solidFill>
                          <a:latin typeface="Times New Roman"/>
                          <a:ea typeface="Times New Roman"/>
                          <a:cs typeface="Times New Roman"/>
                          <a:sym typeface="Times New Roman"/>
                        </a:rPr>
                        <a:t>0.11K</a:t>
                      </a: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FFE3E3"/>
                    </a:solidFill>
                  </a:tcPr>
                </a:tc>
                <a:tc>
                  <a:txBody>
                    <a:bodyPr anchor="t" rtlCol="false"/>
                    <a:lstStyle/>
                    <a:p>
                      <a:pPr algn="ctr">
                        <a:lnSpc>
                          <a:spcPts val="4479"/>
                        </a:lnSpc>
                        <a:defRPr/>
                      </a:pPr>
                      <a:r>
                        <a:rPr lang="en-US" sz="3199">
                          <a:solidFill>
                            <a:srgbClr val="000000"/>
                          </a:solidFill>
                          <a:latin typeface="Times New Roman"/>
                          <a:ea typeface="Times New Roman"/>
                          <a:cs typeface="Times New Roman"/>
                          <a:sym typeface="Times New Roman"/>
                        </a:rPr>
                        <a:t>0.16K</a:t>
                      </a: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FFE3E3"/>
                    </a:solidFill>
                  </a:tcPr>
                </a:tc>
              </a:tr>
              <a:tr h="1140658">
                <a:tc>
                  <a:txBody>
                    <a:bodyPr anchor="t" rtlCol="false"/>
                    <a:lstStyle/>
                    <a:p>
                      <a:pPr algn="ctr">
                        <a:lnSpc>
                          <a:spcPts val="4479"/>
                        </a:lnSpc>
                        <a:defRPr/>
                      </a:pPr>
                      <a:r>
                        <a:rPr lang="en-US" sz="3199">
                          <a:solidFill>
                            <a:srgbClr val="000000"/>
                          </a:solidFill>
                          <a:latin typeface="Times New Roman Bold"/>
                          <a:ea typeface="Times New Roman Bold"/>
                          <a:cs typeface="Times New Roman Bold"/>
                          <a:sym typeface="Times New Roman Bold"/>
                        </a:rPr>
                        <a:t>Conversion Rate</a:t>
                      </a: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FFCDCD"/>
                    </a:solidFill>
                  </a:tcPr>
                </a:tc>
                <a:tc>
                  <a:txBody>
                    <a:bodyPr anchor="t" rtlCol="false"/>
                    <a:lstStyle/>
                    <a:p>
                      <a:pPr algn="ctr">
                        <a:lnSpc>
                          <a:spcPts val="4479"/>
                        </a:lnSpc>
                        <a:defRPr/>
                      </a:pPr>
                      <a:r>
                        <a:rPr lang="en-US" sz="3199">
                          <a:solidFill>
                            <a:srgbClr val="000000"/>
                          </a:solidFill>
                          <a:latin typeface="Times New Roman"/>
                          <a:ea typeface="Times New Roman"/>
                          <a:cs typeface="Times New Roman"/>
                          <a:sym typeface="Times New Roman"/>
                        </a:rPr>
                        <a:t>3.81</a:t>
                      </a: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FFE3E3"/>
                    </a:solidFill>
                  </a:tcPr>
                </a:tc>
                <a:tc>
                  <a:txBody>
                    <a:bodyPr anchor="t" rtlCol="false"/>
                    <a:lstStyle/>
                    <a:p>
                      <a:pPr algn="ctr">
                        <a:lnSpc>
                          <a:spcPts val="4479"/>
                        </a:lnSpc>
                        <a:defRPr/>
                      </a:pPr>
                      <a:r>
                        <a:rPr lang="en-US" sz="3199">
                          <a:solidFill>
                            <a:srgbClr val="000000"/>
                          </a:solidFill>
                          <a:latin typeface="Times New Roman"/>
                          <a:ea typeface="Times New Roman"/>
                          <a:cs typeface="Times New Roman"/>
                          <a:sym typeface="Times New Roman"/>
                        </a:rPr>
                        <a:t>3.20</a:t>
                      </a: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FFE3E3"/>
                    </a:solidFill>
                  </a:tcPr>
                </a:tc>
              </a:tr>
            </a:tbl>
          </a:graphicData>
        </a:graphic>
      </p:graphicFrame>
      <p:sp>
        <p:nvSpPr>
          <p:cNvPr name="TextBox 6" id="6"/>
          <p:cNvSpPr txBox="true"/>
          <p:nvPr/>
        </p:nvSpPr>
        <p:spPr>
          <a:xfrm rot="0">
            <a:off x="897683" y="7613044"/>
            <a:ext cx="16753643" cy="1300315"/>
          </a:xfrm>
          <a:prstGeom prst="rect">
            <a:avLst/>
          </a:prstGeom>
        </p:spPr>
        <p:txBody>
          <a:bodyPr anchor="t" rtlCol="false" tIns="0" lIns="0" bIns="0" rIns="0">
            <a:spAutoFit/>
          </a:bodyPr>
          <a:lstStyle/>
          <a:p>
            <a:pPr algn="l">
              <a:lnSpc>
                <a:spcPts val="4979"/>
              </a:lnSpc>
            </a:pPr>
            <a:r>
              <a:rPr lang="en-US" sz="3556">
                <a:solidFill>
                  <a:srgbClr val="000000"/>
                </a:solidFill>
                <a:latin typeface="Times New Roman"/>
                <a:ea typeface="Times New Roman"/>
                <a:cs typeface="Times New Roman"/>
                <a:sym typeface="Times New Roman"/>
              </a:rPr>
              <a:t> we can clearly see that the coverasion rate is increased by 0.61 which represent that the overall homepage url is growing as compare to the previous month. </a:t>
            </a:r>
          </a:p>
        </p:txBody>
      </p:sp>
      <p:sp>
        <p:nvSpPr>
          <p:cNvPr name="TextBox 7" id="7"/>
          <p:cNvSpPr txBox="true"/>
          <p:nvPr/>
        </p:nvSpPr>
        <p:spPr>
          <a:xfrm rot="0">
            <a:off x="1028700" y="800100"/>
            <a:ext cx="13014319" cy="1126478"/>
          </a:xfrm>
          <a:prstGeom prst="rect">
            <a:avLst/>
          </a:prstGeom>
        </p:spPr>
        <p:txBody>
          <a:bodyPr anchor="t" rtlCol="false" tIns="0" lIns="0" bIns="0" rIns="0">
            <a:spAutoFit/>
          </a:bodyPr>
          <a:lstStyle/>
          <a:p>
            <a:pPr algn="l">
              <a:lnSpc>
                <a:spcPts val="8260"/>
              </a:lnSpc>
            </a:pPr>
            <a:r>
              <a:rPr lang="en-US" sz="5900" u="sng">
                <a:solidFill>
                  <a:srgbClr val="000000"/>
                </a:solidFill>
                <a:latin typeface="Times New Roman Bold"/>
                <a:ea typeface="Times New Roman Bold"/>
                <a:cs typeface="Times New Roman Bold"/>
                <a:sym typeface="Times New Roman Bold"/>
              </a:rPr>
              <a:t>FOR YEAR 2012 HOME PAGEURL</a:t>
            </a:r>
          </a:p>
        </p:txBody>
      </p:sp>
    </p:spTree>
  </p:cSld>
  <p:clrMapOvr>
    <a:masterClrMapping/>
  </p:clrMapOvr>
</p:sld>
</file>

<file path=ppt/slides/slide25.xml><?xml version="1.0" encoding="utf-8"?>
<p:sld xmlns:p="http://schemas.openxmlformats.org/presentationml/2006/main" xmlns:a="http://schemas.openxmlformats.org/drawingml/2006/main">
  <p:cSld>
    <p:bg>
      <p:bgPr>
        <a:solidFill>
          <a:srgbClr val="F9D43A"/>
        </a:solidFill>
      </p:bgPr>
    </p:bg>
    <p:spTree>
      <p:nvGrpSpPr>
        <p:cNvPr id="1" name=""/>
        <p:cNvGrpSpPr/>
        <p:nvPr/>
      </p:nvGrpSpPr>
      <p:grpSpPr>
        <a:xfrm>
          <a:off x="0" y="0"/>
          <a:ext cx="0" cy="0"/>
          <a:chOff x="0" y="0"/>
          <a:chExt cx="0" cy="0"/>
        </a:xfrm>
      </p:grpSpPr>
      <p:grpSp>
        <p:nvGrpSpPr>
          <p:cNvPr name="Group 2" id="2"/>
          <p:cNvGrpSpPr/>
          <p:nvPr/>
        </p:nvGrpSpPr>
        <p:grpSpPr>
          <a:xfrm rot="0">
            <a:off x="561726" y="592373"/>
            <a:ext cx="17164548" cy="9102254"/>
            <a:chOff x="0" y="0"/>
            <a:chExt cx="6964336" cy="3693145"/>
          </a:xfrm>
        </p:grpSpPr>
        <p:sp>
          <p:nvSpPr>
            <p:cNvPr name="Freeform 3" id="3"/>
            <p:cNvSpPr/>
            <p:nvPr/>
          </p:nvSpPr>
          <p:spPr>
            <a:xfrm flipH="false" flipV="false" rot="0">
              <a:off x="12700" y="12700"/>
              <a:ext cx="6897026" cy="3624565"/>
            </a:xfrm>
            <a:custGeom>
              <a:avLst/>
              <a:gdLst/>
              <a:ahLst/>
              <a:cxnLst/>
              <a:rect r="r" b="b" t="t" l="l"/>
              <a:pathLst>
                <a:path h="3624565" w="6897026">
                  <a:moveTo>
                    <a:pt x="43180" y="3624565"/>
                  </a:moveTo>
                  <a:lnTo>
                    <a:pt x="6853846" y="3624565"/>
                  </a:lnTo>
                  <a:cubicBezTo>
                    <a:pt x="6877976" y="3624565"/>
                    <a:pt x="6897026" y="3605515"/>
                    <a:pt x="6897026" y="3581385"/>
                  </a:cubicBezTo>
                  <a:lnTo>
                    <a:pt x="6897026" y="43180"/>
                  </a:lnTo>
                  <a:cubicBezTo>
                    <a:pt x="6897026" y="19050"/>
                    <a:pt x="6877976" y="0"/>
                    <a:pt x="6853846" y="0"/>
                  </a:cubicBezTo>
                  <a:lnTo>
                    <a:pt x="43180" y="0"/>
                  </a:lnTo>
                  <a:cubicBezTo>
                    <a:pt x="19050" y="0"/>
                    <a:pt x="0" y="19050"/>
                    <a:pt x="0" y="43180"/>
                  </a:cubicBezTo>
                  <a:lnTo>
                    <a:pt x="0" y="3581385"/>
                  </a:lnTo>
                  <a:cubicBezTo>
                    <a:pt x="0" y="3605515"/>
                    <a:pt x="19050" y="3624565"/>
                    <a:pt x="43180" y="3624565"/>
                  </a:cubicBezTo>
                  <a:close/>
                </a:path>
              </a:pathLst>
            </a:custGeom>
            <a:solidFill>
              <a:srgbClr val="FFFFFF"/>
            </a:solidFill>
          </p:spPr>
        </p:sp>
        <p:sp>
          <p:nvSpPr>
            <p:cNvPr name="Freeform 4" id="4"/>
            <p:cNvSpPr/>
            <p:nvPr/>
          </p:nvSpPr>
          <p:spPr>
            <a:xfrm flipH="false" flipV="false" rot="0">
              <a:off x="0" y="0"/>
              <a:ext cx="6964336" cy="3693145"/>
            </a:xfrm>
            <a:custGeom>
              <a:avLst/>
              <a:gdLst/>
              <a:ahLst/>
              <a:cxnLst/>
              <a:rect r="r" b="b" t="t" l="l"/>
              <a:pathLst>
                <a:path h="3693145" w="6964336">
                  <a:moveTo>
                    <a:pt x="6921157" y="44450"/>
                  </a:moveTo>
                  <a:cubicBezTo>
                    <a:pt x="6916076" y="19050"/>
                    <a:pt x="6893216" y="0"/>
                    <a:pt x="6866546" y="0"/>
                  </a:cubicBezTo>
                  <a:lnTo>
                    <a:pt x="55880" y="0"/>
                  </a:lnTo>
                  <a:cubicBezTo>
                    <a:pt x="25400" y="0"/>
                    <a:pt x="0" y="25400"/>
                    <a:pt x="0" y="55880"/>
                  </a:cubicBezTo>
                  <a:lnTo>
                    <a:pt x="0" y="3594085"/>
                  </a:lnTo>
                  <a:cubicBezTo>
                    <a:pt x="0" y="3620755"/>
                    <a:pt x="17780" y="3642345"/>
                    <a:pt x="43180" y="3648695"/>
                  </a:cubicBezTo>
                  <a:cubicBezTo>
                    <a:pt x="48260" y="3674095"/>
                    <a:pt x="71120" y="3693145"/>
                    <a:pt x="97790" y="3693145"/>
                  </a:cubicBezTo>
                  <a:lnTo>
                    <a:pt x="6908457" y="3693145"/>
                  </a:lnTo>
                  <a:cubicBezTo>
                    <a:pt x="6938936" y="3693145"/>
                    <a:pt x="6964336" y="3667745"/>
                    <a:pt x="6964336" y="3637265"/>
                  </a:cubicBezTo>
                  <a:lnTo>
                    <a:pt x="6964336" y="99060"/>
                  </a:lnTo>
                  <a:cubicBezTo>
                    <a:pt x="6964336" y="72390"/>
                    <a:pt x="6946557" y="50800"/>
                    <a:pt x="6921157" y="44450"/>
                  </a:cubicBezTo>
                  <a:close/>
                  <a:moveTo>
                    <a:pt x="12700" y="3594085"/>
                  </a:moveTo>
                  <a:lnTo>
                    <a:pt x="12700" y="55880"/>
                  </a:lnTo>
                  <a:cubicBezTo>
                    <a:pt x="12700" y="31750"/>
                    <a:pt x="31750" y="12700"/>
                    <a:pt x="55880" y="12700"/>
                  </a:cubicBezTo>
                  <a:lnTo>
                    <a:pt x="6866546" y="12700"/>
                  </a:lnTo>
                  <a:cubicBezTo>
                    <a:pt x="6890676" y="12700"/>
                    <a:pt x="6909726" y="31750"/>
                    <a:pt x="6909726" y="55880"/>
                  </a:cubicBezTo>
                  <a:lnTo>
                    <a:pt x="6909726" y="3594085"/>
                  </a:lnTo>
                  <a:cubicBezTo>
                    <a:pt x="6909726" y="3618215"/>
                    <a:pt x="6890676" y="3637265"/>
                    <a:pt x="6866546" y="3637265"/>
                  </a:cubicBezTo>
                  <a:lnTo>
                    <a:pt x="55880" y="3637265"/>
                  </a:lnTo>
                  <a:cubicBezTo>
                    <a:pt x="31750" y="3637265"/>
                    <a:pt x="12700" y="3618215"/>
                    <a:pt x="12700" y="3594085"/>
                  </a:cubicBezTo>
                  <a:close/>
                </a:path>
              </a:pathLst>
            </a:custGeom>
            <a:solidFill>
              <a:srgbClr val="000000"/>
            </a:solidFill>
          </p:spPr>
        </p:sp>
      </p:grpSp>
      <p:graphicFrame>
        <p:nvGraphicFramePr>
          <p:cNvPr name="Table 5" id="5"/>
          <p:cNvGraphicFramePr>
            <a:graphicFrameLocks noGrp="true"/>
          </p:cNvGraphicFramePr>
          <p:nvPr/>
        </p:nvGraphicFramePr>
        <p:xfrm>
          <a:off x="3899670" y="2188879"/>
          <a:ext cx="10488660" cy="4638675"/>
        </p:xfrm>
        <a:graphic>
          <a:graphicData uri="http://schemas.openxmlformats.org/drawingml/2006/table">
            <a:tbl>
              <a:tblPr/>
              <a:tblGrid>
                <a:gridCol w="4053154"/>
                <a:gridCol w="3070532"/>
                <a:gridCol w="3364974"/>
              </a:tblGrid>
              <a:tr h="1216702">
                <a:tc>
                  <a:txBody>
                    <a:bodyPr anchor="t" rtlCol="false"/>
                    <a:lstStyle/>
                    <a:p>
                      <a:pPr algn="ctr">
                        <a:lnSpc>
                          <a:spcPts val="4899"/>
                        </a:lnSpc>
                        <a:defRPr/>
                      </a:pPr>
                      <a:r>
                        <a:rPr lang="en-US" sz="3499">
                          <a:solidFill>
                            <a:srgbClr val="000000"/>
                          </a:solidFill>
                          <a:latin typeface="Times New Roman Bold"/>
                          <a:ea typeface="Times New Roman Bold"/>
                          <a:cs typeface="Times New Roman Bold"/>
                          <a:sym typeface="Times New Roman Bold"/>
                        </a:rPr>
                        <a:t>Time Period</a:t>
                      </a: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FF9999"/>
                    </a:solidFill>
                  </a:tcPr>
                </a:tc>
                <a:tc>
                  <a:txBody>
                    <a:bodyPr anchor="t" rtlCol="false"/>
                    <a:lstStyle/>
                    <a:p>
                      <a:pPr algn="ctr">
                        <a:lnSpc>
                          <a:spcPts val="4479"/>
                        </a:lnSpc>
                        <a:defRPr/>
                      </a:pPr>
                      <a:r>
                        <a:rPr lang="en-US" sz="3199">
                          <a:solidFill>
                            <a:srgbClr val="000000"/>
                          </a:solidFill>
                          <a:latin typeface="Times New Roman Bold"/>
                          <a:ea typeface="Times New Roman Bold"/>
                          <a:cs typeface="Times New Roman Bold"/>
                          <a:sym typeface="Times New Roman Bold"/>
                        </a:rPr>
                        <a:t>Jun19-Jul28</a:t>
                      </a: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FF9999"/>
                    </a:solidFill>
                  </a:tcPr>
                </a:tc>
                <a:tc>
                  <a:txBody>
                    <a:bodyPr anchor="t" rtlCol="false"/>
                    <a:lstStyle/>
                    <a:p>
                      <a:pPr algn="ctr">
                        <a:lnSpc>
                          <a:spcPts val="4479"/>
                        </a:lnSpc>
                        <a:defRPr/>
                      </a:pPr>
                      <a:r>
                        <a:rPr lang="en-US" sz="3199">
                          <a:solidFill>
                            <a:srgbClr val="000000"/>
                          </a:solidFill>
                          <a:latin typeface="Times New Roman Bold"/>
                          <a:ea typeface="Times New Roman Bold"/>
                          <a:cs typeface="Times New Roman Bold"/>
                          <a:sym typeface="Times New Roman Bold"/>
                        </a:rPr>
                        <a:t>May10-Jun18</a:t>
                      </a: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FF9999"/>
                    </a:solidFill>
                  </a:tcPr>
                </a:tc>
              </a:tr>
              <a:tr h="1140658">
                <a:tc>
                  <a:txBody>
                    <a:bodyPr anchor="t" rtlCol="false"/>
                    <a:lstStyle/>
                    <a:p>
                      <a:pPr algn="ctr">
                        <a:lnSpc>
                          <a:spcPts val="4479"/>
                        </a:lnSpc>
                        <a:defRPr/>
                      </a:pPr>
                      <a:r>
                        <a:rPr lang="en-US" sz="3199">
                          <a:solidFill>
                            <a:srgbClr val="000000"/>
                          </a:solidFill>
                          <a:latin typeface="Times New Roman Bold"/>
                          <a:ea typeface="Times New Roman Bold"/>
                          <a:cs typeface="Times New Roman Bold"/>
                          <a:sym typeface="Times New Roman Bold"/>
                        </a:rPr>
                        <a:t>Sessions</a:t>
                      </a: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FFCDCD"/>
                    </a:solidFill>
                  </a:tcPr>
                </a:tc>
                <a:tc>
                  <a:txBody>
                    <a:bodyPr anchor="t" rtlCol="false"/>
                    <a:lstStyle/>
                    <a:p>
                      <a:pPr algn="ctr">
                        <a:lnSpc>
                          <a:spcPts val="4479"/>
                        </a:lnSpc>
                        <a:defRPr/>
                      </a:pPr>
                      <a:r>
                        <a:rPr lang="en-US" sz="3199">
                          <a:solidFill>
                            <a:srgbClr val="000000"/>
                          </a:solidFill>
                          <a:latin typeface="Times New Roman"/>
                          <a:ea typeface="Times New Roman"/>
                          <a:cs typeface="Times New Roman"/>
                          <a:sym typeface="Times New Roman"/>
                        </a:rPr>
                        <a:t>2.32K</a:t>
                      </a: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FFE3E3"/>
                    </a:solidFill>
                  </a:tcPr>
                </a:tc>
                <a:tc>
                  <a:txBody>
                    <a:bodyPr anchor="t" rtlCol="false"/>
                    <a:lstStyle/>
                    <a:p>
                      <a:pPr algn="ctr">
                        <a:lnSpc>
                          <a:spcPts val="4479"/>
                        </a:lnSpc>
                        <a:defRPr/>
                      </a:pPr>
                      <a:r>
                        <a:rPr lang="en-US" sz="3199">
                          <a:solidFill>
                            <a:srgbClr val="000000"/>
                          </a:solidFill>
                          <a:latin typeface="Times New Roman"/>
                          <a:ea typeface="Times New Roman"/>
                          <a:cs typeface="Times New Roman"/>
                          <a:sym typeface="Times New Roman"/>
                        </a:rPr>
                        <a:t>0.00</a:t>
                      </a: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FFE3E3"/>
                    </a:solidFill>
                  </a:tcPr>
                </a:tc>
              </a:tr>
              <a:tr h="1140658">
                <a:tc>
                  <a:txBody>
                    <a:bodyPr anchor="t" rtlCol="false"/>
                    <a:lstStyle/>
                    <a:p>
                      <a:pPr algn="ctr">
                        <a:lnSpc>
                          <a:spcPts val="4479"/>
                        </a:lnSpc>
                        <a:defRPr/>
                      </a:pPr>
                      <a:r>
                        <a:rPr lang="en-US" sz="3199">
                          <a:solidFill>
                            <a:srgbClr val="000000"/>
                          </a:solidFill>
                          <a:latin typeface="Times New Roman Bold"/>
                          <a:ea typeface="Times New Roman Bold"/>
                          <a:cs typeface="Times New Roman Bold"/>
                          <a:sym typeface="Times New Roman Bold"/>
                        </a:rPr>
                        <a:t>Orders</a:t>
                      </a: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FFCDCD"/>
                    </a:solidFill>
                  </a:tcPr>
                </a:tc>
                <a:tc>
                  <a:txBody>
                    <a:bodyPr anchor="t" rtlCol="false"/>
                    <a:lstStyle/>
                    <a:p>
                      <a:pPr algn="ctr">
                        <a:lnSpc>
                          <a:spcPts val="4479"/>
                        </a:lnSpc>
                        <a:defRPr/>
                      </a:pPr>
                      <a:r>
                        <a:rPr lang="en-US" sz="3199">
                          <a:solidFill>
                            <a:srgbClr val="000000"/>
                          </a:solidFill>
                          <a:latin typeface="Times New Roman"/>
                          <a:ea typeface="Times New Roman"/>
                          <a:cs typeface="Times New Roman"/>
                          <a:sym typeface="Times New Roman"/>
                        </a:rPr>
                        <a:t>0.09K</a:t>
                      </a: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FFE3E3"/>
                    </a:solidFill>
                  </a:tcPr>
                </a:tc>
                <a:tc>
                  <a:txBody>
                    <a:bodyPr anchor="t" rtlCol="false"/>
                    <a:lstStyle/>
                    <a:p>
                      <a:pPr algn="ctr">
                        <a:lnSpc>
                          <a:spcPts val="4479"/>
                        </a:lnSpc>
                        <a:defRPr/>
                      </a:pPr>
                      <a:r>
                        <a:rPr lang="en-US" sz="3199">
                          <a:solidFill>
                            <a:srgbClr val="000000"/>
                          </a:solidFill>
                          <a:latin typeface="Times New Roman"/>
                          <a:ea typeface="Times New Roman"/>
                          <a:cs typeface="Times New Roman"/>
                          <a:sym typeface="Times New Roman"/>
                        </a:rPr>
                        <a:t>0.00</a:t>
                      </a: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FFE3E3"/>
                    </a:solidFill>
                  </a:tcPr>
                </a:tc>
              </a:tr>
              <a:tr h="1140658">
                <a:tc>
                  <a:txBody>
                    <a:bodyPr anchor="t" rtlCol="false"/>
                    <a:lstStyle/>
                    <a:p>
                      <a:pPr algn="ctr">
                        <a:lnSpc>
                          <a:spcPts val="4479"/>
                        </a:lnSpc>
                        <a:defRPr/>
                      </a:pPr>
                      <a:r>
                        <a:rPr lang="en-US" sz="3199">
                          <a:solidFill>
                            <a:srgbClr val="000000"/>
                          </a:solidFill>
                          <a:latin typeface="Times New Roman Bold"/>
                          <a:ea typeface="Times New Roman Bold"/>
                          <a:cs typeface="Times New Roman Bold"/>
                          <a:sym typeface="Times New Roman Bold"/>
                        </a:rPr>
                        <a:t>Conversion Rate</a:t>
                      </a: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FFCDCD"/>
                    </a:solidFill>
                  </a:tcPr>
                </a:tc>
                <a:tc>
                  <a:txBody>
                    <a:bodyPr anchor="t" rtlCol="false"/>
                    <a:lstStyle/>
                    <a:p>
                      <a:pPr algn="ctr">
                        <a:lnSpc>
                          <a:spcPts val="4479"/>
                        </a:lnSpc>
                        <a:defRPr/>
                      </a:pPr>
                      <a:r>
                        <a:rPr lang="en-US" sz="3199">
                          <a:solidFill>
                            <a:srgbClr val="000000"/>
                          </a:solidFill>
                          <a:latin typeface="Times New Roman"/>
                          <a:ea typeface="Times New Roman"/>
                          <a:cs typeface="Times New Roman"/>
                          <a:sym typeface="Times New Roman"/>
                        </a:rPr>
                        <a:t>4.60</a:t>
                      </a: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FFE3E3"/>
                    </a:solidFill>
                  </a:tcPr>
                </a:tc>
                <a:tc>
                  <a:txBody>
                    <a:bodyPr anchor="t" rtlCol="false"/>
                    <a:lstStyle/>
                    <a:p>
                      <a:pPr algn="ctr">
                        <a:lnSpc>
                          <a:spcPts val="4479"/>
                        </a:lnSpc>
                        <a:defRPr/>
                      </a:pPr>
                      <a:r>
                        <a:rPr lang="en-US" sz="3199">
                          <a:solidFill>
                            <a:srgbClr val="000000"/>
                          </a:solidFill>
                          <a:latin typeface="Times New Roman"/>
                          <a:ea typeface="Times New Roman"/>
                          <a:cs typeface="Times New Roman"/>
                          <a:sym typeface="Times New Roman"/>
                        </a:rPr>
                        <a:t>0.00</a:t>
                      </a: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FFE3E3"/>
                    </a:solidFill>
                  </a:tcPr>
                </a:tc>
              </a:tr>
            </a:tbl>
          </a:graphicData>
        </a:graphic>
      </p:graphicFrame>
      <p:sp>
        <p:nvSpPr>
          <p:cNvPr name="TextBox 6" id="6"/>
          <p:cNvSpPr txBox="true"/>
          <p:nvPr/>
        </p:nvSpPr>
        <p:spPr>
          <a:xfrm rot="0">
            <a:off x="897683" y="7613044"/>
            <a:ext cx="16753643" cy="1300315"/>
          </a:xfrm>
          <a:prstGeom prst="rect">
            <a:avLst/>
          </a:prstGeom>
        </p:spPr>
        <p:txBody>
          <a:bodyPr anchor="t" rtlCol="false" tIns="0" lIns="0" bIns="0" rIns="0">
            <a:spAutoFit/>
          </a:bodyPr>
          <a:lstStyle/>
          <a:p>
            <a:pPr algn="l">
              <a:lnSpc>
                <a:spcPts val="4979"/>
              </a:lnSpc>
            </a:pPr>
            <a:r>
              <a:rPr lang="en-US" sz="3556">
                <a:solidFill>
                  <a:srgbClr val="000000"/>
                </a:solidFill>
                <a:latin typeface="Times New Roman"/>
                <a:ea typeface="Times New Roman"/>
                <a:cs typeface="Times New Roman"/>
                <a:sym typeface="Times New Roman"/>
              </a:rPr>
              <a:t> we can clearly see that the all the metrics for lander-1 page (May10-Jun18) is zero ,  which means that the lander-1 is intoduced by the company in 19-Jun-2012 .</a:t>
            </a:r>
          </a:p>
        </p:txBody>
      </p:sp>
      <p:sp>
        <p:nvSpPr>
          <p:cNvPr name="TextBox 7" id="7"/>
          <p:cNvSpPr txBox="true"/>
          <p:nvPr/>
        </p:nvSpPr>
        <p:spPr>
          <a:xfrm rot="0">
            <a:off x="1028700" y="800100"/>
            <a:ext cx="14582430" cy="1126478"/>
          </a:xfrm>
          <a:prstGeom prst="rect">
            <a:avLst/>
          </a:prstGeom>
        </p:spPr>
        <p:txBody>
          <a:bodyPr anchor="t" rtlCol="false" tIns="0" lIns="0" bIns="0" rIns="0">
            <a:spAutoFit/>
          </a:bodyPr>
          <a:lstStyle/>
          <a:p>
            <a:pPr algn="l">
              <a:lnSpc>
                <a:spcPts val="8260"/>
              </a:lnSpc>
            </a:pPr>
            <a:r>
              <a:rPr lang="en-US" sz="5900" u="sng">
                <a:solidFill>
                  <a:srgbClr val="000000"/>
                </a:solidFill>
                <a:latin typeface="Times New Roman Bold"/>
                <a:ea typeface="Times New Roman Bold"/>
                <a:cs typeface="Times New Roman Bold"/>
                <a:sym typeface="Times New Roman Bold"/>
              </a:rPr>
              <a:t>FOR YEAR 2012 LANDER-01 PAGEURL</a:t>
            </a:r>
          </a:p>
        </p:txBody>
      </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bg>
      <p:bgPr>
        <a:solidFill>
          <a:srgbClr val="FF738E"/>
        </a:solidFill>
      </p:bgPr>
    </p:bg>
    <p:spTree>
      <p:nvGrpSpPr>
        <p:cNvPr id="1" name=""/>
        <p:cNvGrpSpPr/>
        <p:nvPr/>
      </p:nvGrpSpPr>
      <p:grpSpPr>
        <a:xfrm>
          <a:off x="0" y="0"/>
          <a:ext cx="0" cy="0"/>
          <a:chOff x="0" y="0"/>
          <a:chExt cx="0" cy="0"/>
        </a:xfrm>
      </p:grpSpPr>
      <p:grpSp>
        <p:nvGrpSpPr>
          <p:cNvPr name="Group 2" id="2"/>
          <p:cNvGrpSpPr/>
          <p:nvPr/>
        </p:nvGrpSpPr>
        <p:grpSpPr>
          <a:xfrm rot="0">
            <a:off x="561726" y="592373"/>
            <a:ext cx="17164548" cy="9102254"/>
            <a:chOff x="0" y="0"/>
            <a:chExt cx="6964336" cy="3693145"/>
          </a:xfrm>
        </p:grpSpPr>
        <p:sp>
          <p:nvSpPr>
            <p:cNvPr name="Freeform 3" id="3"/>
            <p:cNvSpPr/>
            <p:nvPr/>
          </p:nvSpPr>
          <p:spPr>
            <a:xfrm flipH="false" flipV="false" rot="0">
              <a:off x="12700" y="12700"/>
              <a:ext cx="6897026" cy="3624565"/>
            </a:xfrm>
            <a:custGeom>
              <a:avLst/>
              <a:gdLst/>
              <a:ahLst/>
              <a:cxnLst/>
              <a:rect r="r" b="b" t="t" l="l"/>
              <a:pathLst>
                <a:path h="3624565" w="6897026">
                  <a:moveTo>
                    <a:pt x="43180" y="3624565"/>
                  </a:moveTo>
                  <a:lnTo>
                    <a:pt x="6853846" y="3624565"/>
                  </a:lnTo>
                  <a:cubicBezTo>
                    <a:pt x="6877976" y="3624565"/>
                    <a:pt x="6897026" y="3605515"/>
                    <a:pt x="6897026" y="3581385"/>
                  </a:cubicBezTo>
                  <a:lnTo>
                    <a:pt x="6897026" y="43180"/>
                  </a:lnTo>
                  <a:cubicBezTo>
                    <a:pt x="6897026" y="19050"/>
                    <a:pt x="6877976" y="0"/>
                    <a:pt x="6853846" y="0"/>
                  </a:cubicBezTo>
                  <a:lnTo>
                    <a:pt x="43180" y="0"/>
                  </a:lnTo>
                  <a:cubicBezTo>
                    <a:pt x="19050" y="0"/>
                    <a:pt x="0" y="19050"/>
                    <a:pt x="0" y="43180"/>
                  </a:cubicBezTo>
                  <a:lnTo>
                    <a:pt x="0" y="3581385"/>
                  </a:lnTo>
                  <a:cubicBezTo>
                    <a:pt x="0" y="3605515"/>
                    <a:pt x="19050" y="3624565"/>
                    <a:pt x="43180" y="3624565"/>
                  </a:cubicBezTo>
                  <a:close/>
                </a:path>
              </a:pathLst>
            </a:custGeom>
            <a:solidFill>
              <a:srgbClr val="FFFFFF"/>
            </a:solidFill>
          </p:spPr>
        </p:sp>
        <p:sp>
          <p:nvSpPr>
            <p:cNvPr name="Freeform 4" id="4"/>
            <p:cNvSpPr/>
            <p:nvPr/>
          </p:nvSpPr>
          <p:spPr>
            <a:xfrm flipH="false" flipV="false" rot="0">
              <a:off x="0" y="0"/>
              <a:ext cx="6964336" cy="3693145"/>
            </a:xfrm>
            <a:custGeom>
              <a:avLst/>
              <a:gdLst/>
              <a:ahLst/>
              <a:cxnLst/>
              <a:rect r="r" b="b" t="t" l="l"/>
              <a:pathLst>
                <a:path h="3693145" w="6964336">
                  <a:moveTo>
                    <a:pt x="6921157" y="44450"/>
                  </a:moveTo>
                  <a:cubicBezTo>
                    <a:pt x="6916076" y="19050"/>
                    <a:pt x="6893216" y="0"/>
                    <a:pt x="6866546" y="0"/>
                  </a:cubicBezTo>
                  <a:lnTo>
                    <a:pt x="55880" y="0"/>
                  </a:lnTo>
                  <a:cubicBezTo>
                    <a:pt x="25400" y="0"/>
                    <a:pt x="0" y="25400"/>
                    <a:pt x="0" y="55880"/>
                  </a:cubicBezTo>
                  <a:lnTo>
                    <a:pt x="0" y="3594085"/>
                  </a:lnTo>
                  <a:cubicBezTo>
                    <a:pt x="0" y="3620755"/>
                    <a:pt x="17780" y="3642345"/>
                    <a:pt x="43180" y="3648695"/>
                  </a:cubicBezTo>
                  <a:cubicBezTo>
                    <a:pt x="48260" y="3674095"/>
                    <a:pt x="71120" y="3693145"/>
                    <a:pt x="97790" y="3693145"/>
                  </a:cubicBezTo>
                  <a:lnTo>
                    <a:pt x="6908457" y="3693145"/>
                  </a:lnTo>
                  <a:cubicBezTo>
                    <a:pt x="6938936" y="3693145"/>
                    <a:pt x="6964336" y="3667745"/>
                    <a:pt x="6964336" y="3637265"/>
                  </a:cubicBezTo>
                  <a:lnTo>
                    <a:pt x="6964336" y="99060"/>
                  </a:lnTo>
                  <a:cubicBezTo>
                    <a:pt x="6964336" y="72390"/>
                    <a:pt x="6946557" y="50800"/>
                    <a:pt x="6921157" y="44450"/>
                  </a:cubicBezTo>
                  <a:close/>
                  <a:moveTo>
                    <a:pt x="12700" y="3594085"/>
                  </a:moveTo>
                  <a:lnTo>
                    <a:pt x="12700" y="55880"/>
                  </a:lnTo>
                  <a:cubicBezTo>
                    <a:pt x="12700" y="31750"/>
                    <a:pt x="31750" y="12700"/>
                    <a:pt x="55880" y="12700"/>
                  </a:cubicBezTo>
                  <a:lnTo>
                    <a:pt x="6866546" y="12700"/>
                  </a:lnTo>
                  <a:cubicBezTo>
                    <a:pt x="6890676" y="12700"/>
                    <a:pt x="6909726" y="31750"/>
                    <a:pt x="6909726" y="55880"/>
                  </a:cubicBezTo>
                  <a:lnTo>
                    <a:pt x="6909726" y="3594085"/>
                  </a:lnTo>
                  <a:cubicBezTo>
                    <a:pt x="6909726" y="3618215"/>
                    <a:pt x="6890676" y="3637265"/>
                    <a:pt x="6866546" y="3637265"/>
                  </a:cubicBezTo>
                  <a:lnTo>
                    <a:pt x="55880" y="3637265"/>
                  </a:lnTo>
                  <a:cubicBezTo>
                    <a:pt x="31750" y="3637265"/>
                    <a:pt x="12700" y="3618215"/>
                    <a:pt x="12700" y="3594085"/>
                  </a:cubicBezTo>
                  <a:close/>
                </a:path>
              </a:pathLst>
            </a:custGeom>
            <a:solidFill>
              <a:srgbClr val="000000"/>
            </a:solidFill>
          </p:spPr>
        </p:sp>
      </p:grpSp>
      <p:sp>
        <p:nvSpPr>
          <p:cNvPr name="Freeform 5" id="5"/>
          <p:cNvSpPr/>
          <p:nvPr/>
        </p:nvSpPr>
        <p:spPr>
          <a:xfrm flipH="false" flipV="false" rot="0">
            <a:off x="1028700" y="1695104"/>
            <a:ext cx="16230600" cy="6586164"/>
          </a:xfrm>
          <a:custGeom>
            <a:avLst/>
            <a:gdLst/>
            <a:ahLst/>
            <a:cxnLst/>
            <a:rect r="r" b="b" t="t" l="l"/>
            <a:pathLst>
              <a:path h="6586164" w="16230600">
                <a:moveTo>
                  <a:pt x="0" y="0"/>
                </a:moveTo>
                <a:lnTo>
                  <a:pt x="16230600" y="0"/>
                </a:lnTo>
                <a:lnTo>
                  <a:pt x="16230600" y="6586164"/>
                </a:lnTo>
                <a:lnTo>
                  <a:pt x="0" y="6586164"/>
                </a:lnTo>
                <a:lnTo>
                  <a:pt x="0" y="0"/>
                </a:lnTo>
                <a:close/>
              </a:path>
            </a:pathLst>
          </a:custGeom>
          <a:blipFill>
            <a:blip r:embed="rId2"/>
            <a:stretch>
              <a:fillRect l="0" t="-7227" r="0" b="0"/>
            </a:stretch>
          </a:blipFill>
        </p:spPr>
      </p:sp>
      <p:sp>
        <p:nvSpPr>
          <p:cNvPr name="TextBox 6" id="6"/>
          <p:cNvSpPr txBox="true"/>
          <p:nvPr/>
        </p:nvSpPr>
        <p:spPr>
          <a:xfrm rot="0">
            <a:off x="767179" y="8227143"/>
            <a:ext cx="16753643" cy="1928965"/>
          </a:xfrm>
          <a:prstGeom prst="rect">
            <a:avLst/>
          </a:prstGeom>
        </p:spPr>
        <p:txBody>
          <a:bodyPr anchor="t" rtlCol="false" tIns="0" lIns="0" bIns="0" rIns="0">
            <a:spAutoFit/>
          </a:bodyPr>
          <a:lstStyle/>
          <a:p>
            <a:pPr algn="l">
              <a:lnSpc>
                <a:spcPts val="4979"/>
              </a:lnSpc>
            </a:pPr>
            <a:r>
              <a:rPr lang="en-US" sz="3556">
                <a:solidFill>
                  <a:srgbClr val="000000"/>
                </a:solidFill>
                <a:latin typeface="Times New Roman"/>
                <a:ea typeface="Times New Roman"/>
                <a:cs typeface="Times New Roman"/>
                <a:sym typeface="Times New Roman"/>
              </a:rPr>
              <a:t>This analysis of landing page performance (June 19 - July 28), we tracked user behavior from initial visit through to order completion of two landing page.</a:t>
            </a:r>
          </a:p>
          <a:p>
            <a:pPr algn="l">
              <a:lnSpc>
                <a:spcPts val="4979"/>
              </a:lnSpc>
            </a:pPr>
          </a:p>
        </p:txBody>
      </p:sp>
      <p:sp>
        <p:nvSpPr>
          <p:cNvPr name="TextBox 7" id="7"/>
          <p:cNvSpPr txBox="true"/>
          <p:nvPr/>
        </p:nvSpPr>
        <p:spPr>
          <a:xfrm rot="0">
            <a:off x="912963" y="568627"/>
            <a:ext cx="13014319" cy="1126478"/>
          </a:xfrm>
          <a:prstGeom prst="rect">
            <a:avLst/>
          </a:prstGeom>
        </p:spPr>
        <p:txBody>
          <a:bodyPr anchor="t" rtlCol="false" tIns="0" lIns="0" bIns="0" rIns="0">
            <a:spAutoFit/>
          </a:bodyPr>
          <a:lstStyle/>
          <a:p>
            <a:pPr algn="l">
              <a:lnSpc>
                <a:spcPts val="8260"/>
              </a:lnSpc>
            </a:pPr>
            <a:r>
              <a:rPr lang="en-US" sz="5900" u="sng">
                <a:solidFill>
                  <a:srgbClr val="000000"/>
                </a:solidFill>
                <a:latin typeface="Times New Roman Bold"/>
                <a:ea typeface="Times New Roman Bold"/>
                <a:cs typeface="Times New Roman Bold"/>
                <a:sym typeface="Times New Roman Bold"/>
              </a:rPr>
              <a:t>CONVERSION FUNNEL</a:t>
            </a:r>
          </a:p>
        </p:txBody>
      </p:sp>
    </p:spTree>
  </p:cSld>
  <p:clrMapOvr>
    <a:masterClrMapping/>
  </p:clrMapOvr>
</p:sld>
</file>

<file path=ppt/slides/slide27.xml><?xml version="1.0" encoding="utf-8"?>
<p:sld xmlns:p="http://schemas.openxmlformats.org/presentationml/2006/main" xmlns:a="http://schemas.openxmlformats.org/drawingml/2006/main">
  <p:cSld>
    <p:bg>
      <p:bgPr>
        <a:solidFill>
          <a:srgbClr val="F9D43A"/>
        </a:solidFill>
      </p:bgPr>
    </p:bg>
    <p:spTree>
      <p:nvGrpSpPr>
        <p:cNvPr id="1" name=""/>
        <p:cNvGrpSpPr/>
        <p:nvPr/>
      </p:nvGrpSpPr>
      <p:grpSpPr>
        <a:xfrm>
          <a:off x="0" y="0"/>
          <a:ext cx="0" cy="0"/>
          <a:chOff x="0" y="0"/>
          <a:chExt cx="0" cy="0"/>
        </a:xfrm>
      </p:grpSpPr>
      <p:grpSp>
        <p:nvGrpSpPr>
          <p:cNvPr name="Group 2" id="2"/>
          <p:cNvGrpSpPr/>
          <p:nvPr/>
        </p:nvGrpSpPr>
        <p:grpSpPr>
          <a:xfrm rot="0">
            <a:off x="561726" y="592373"/>
            <a:ext cx="17164548" cy="9102254"/>
            <a:chOff x="0" y="0"/>
            <a:chExt cx="6964336" cy="3693145"/>
          </a:xfrm>
        </p:grpSpPr>
        <p:sp>
          <p:nvSpPr>
            <p:cNvPr name="Freeform 3" id="3"/>
            <p:cNvSpPr/>
            <p:nvPr/>
          </p:nvSpPr>
          <p:spPr>
            <a:xfrm flipH="false" flipV="false" rot="0">
              <a:off x="12700" y="12700"/>
              <a:ext cx="6897026" cy="3624565"/>
            </a:xfrm>
            <a:custGeom>
              <a:avLst/>
              <a:gdLst/>
              <a:ahLst/>
              <a:cxnLst/>
              <a:rect r="r" b="b" t="t" l="l"/>
              <a:pathLst>
                <a:path h="3624565" w="6897026">
                  <a:moveTo>
                    <a:pt x="43180" y="3624565"/>
                  </a:moveTo>
                  <a:lnTo>
                    <a:pt x="6853846" y="3624565"/>
                  </a:lnTo>
                  <a:cubicBezTo>
                    <a:pt x="6877976" y="3624565"/>
                    <a:pt x="6897026" y="3605515"/>
                    <a:pt x="6897026" y="3581385"/>
                  </a:cubicBezTo>
                  <a:lnTo>
                    <a:pt x="6897026" y="43180"/>
                  </a:lnTo>
                  <a:cubicBezTo>
                    <a:pt x="6897026" y="19050"/>
                    <a:pt x="6877976" y="0"/>
                    <a:pt x="6853846" y="0"/>
                  </a:cubicBezTo>
                  <a:lnTo>
                    <a:pt x="43180" y="0"/>
                  </a:lnTo>
                  <a:cubicBezTo>
                    <a:pt x="19050" y="0"/>
                    <a:pt x="0" y="19050"/>
                    <a:pt x="0" y="43180"/>
                  </a:cubicBezTo>
                  <a:lnTo>
                    <a:pt x="0" y="3581385"/>
                  </a:lnTo>
                  <a:cubicBezTo>
                    <a:pt x="0" y="3605515"/>
                    <a:pt x="19050" y="3624565"/>
                    <a:pt x="43180" y="3624565"/>
                  </a:cubicBezTo>
                  <a:close/>
                </a:path>
              </a:pathLst>
            </a:custGeom>
            <a:solidFill>
              <a:srgbClr val="FFFFFF"/>
            </a:solidFill>
          </p:spPr>
        </p:sp>
        <p:sp>
          <p:nvSpPr>
            <p:cNvPr name="Freeform 4" id="4"/>
            <p:cNvSpPr/>
            <p:nvPr/>
          </p:nvSpPr>
          <p:spPr>
            <a:xfrm flipH="false" flipV="false" rot="0">
              <a:off x="0" y="0"/>
              <a:ext cx="6964336" cy="3693145"/>
            </a:xfrm>
            <a:custGeom>
              <a:avLst/>
              <a:gdLst/>
              <a:ahLst/>
              <a:cxnLst/>
              <a:rect r="r" b="b" t="t" l="l"/>
              <a:pathLst>
                <a:path h="3693145" w="6964336">
                  <a:moveTo>
                    <a:pt x="6921157" y="44450"/>
                  </a:moveTo>
                  <a:cubicBezTo>
                    <a:pt x="6916076" y="19050"/>
                    <a:pt x="6893216" y="0"/>
                    <a:pt x="6866546" y="0"/>
                  </a:cubicBezTo>
                  <a:lnTo>
                    <a:pt x="55880" y="0"/>
                  </a:lnTo>
                  <a:cubicBezTo>
                    <a:pt x="25400" y="0"/>
                    <a:pt x="0" y="25400"/>
                    <a:pt x="0" y="55880"/>
                  </a:cubicBezTo>
                  <a:lnTo>
                    <a:pt x="0" y="3594085"/>
                  </a:lnTo>
                  <a:cubicBezTo>
                    <a:pt x="0" y="3620755"/>
                    <a:pt x="17780" y="3642345"/>
                    <a:pt x="43180" y="3648695"/>
                  </a:cubicBezTo>
                  <a:cubicBezTo>
                    <a:pt x="48260" y="3674095"/>
                    <a:pt x="71120" y="3693145"/>
                    <a:pt x="97790" y="3693145"/>
                  </a:cubicBezTo>
                  <a:lnTo>
                    <a:pt x="6908457" y="3693145"/>
                  </a:lnTo>
                  <a:cubicBezTo>
                    <a:pt x="6938936" y="3693145"/>
                    <a:pt x="6964336" y="3667745"/>
                    <a:pt x="6964336" y="3637265"/>
                  </a:cubicBezTo>
                  <a:lnTo>
                    <a:pt x="6964336" y="99060"/>
                  </a:lnTo>
                  <a:cubicBezTo>
                    <a:pt x="6964336" y="72390"/>
                    <a:pt x="6946557" y="50800"/>
                    <a:pt x="6921157" y="44450"/>
                  </a:cubicBezTo>
                  <a:close/>
                  <a:moveTo>
                    <a:pt x="12700" y="3594085"/>
                  </a:moveTo>
                  <a:lnTo>
                    <a:pt x="12700" y="55880"/>
                  </a:lnTo>
                  <a:cubicBezTo>
                    <a:pt x="12700" y="31750"/>
                    <a:pt x="31750" y="12700"/>
                    <a:pt x="55880" y="12700"/>
                  </a:cubicBezTo>
                  <a:lnTo>
                    <a:pt x="6866546" y="12700"/>
                  </a:lnTo>
                  <a:cubicBezTo>
                    <a:pt x="6890676" y="12700"/>
                    <a:pt x="6909726" y="31750"/>
                    <a:pt x="6909726" y="55880"/>
                  </a:cubicBezTo>
                  <a:lnTo>
                    <a:pt x="6909726" y="3594085"/>
                  </a:lnTo>
                  <a:cubicBezTo>
                    <a:pt x="6909726" y="3618215"/>
                    <a:pt x="6890676" y="3637265"/>
                    <a:pt x="6866546" y="3637265"/>
                  </a:cubicBezTo>
                  <a:lnTo>
                    <a:pt x="55880" y="3637265"/>
                  </a:lnTo>
                  <a:cubicBezTo>
                    <a:pt x="31750" y="3637265"/>
                    <a:pt x="12700" y="3618215"/>
                    <a:pt x="12700" y="3594085"/>
                  </a:cubicBezTo>
                  <a:close/>
                </a:path>
              </a:pathLst>
            </a:custGeom>
            <a:solidFill>
              <a:srgbClr val="000000"/>
            </a:solidFill>
          </p:spPr>
        </p:sp>
      </p:grpSp>
      <p:sp>
        <p:nvSpPr>
          <p:cNvPr name="TextBox 5" id="5"/>
          <p:cNvSpPr txBox="true"/>
          <p:nvPr/>
        </p:nvSpPr>
        <p:spPr>
          <a:xfrm rot="0">
            <a:off x="561726" y="1344289"/>
            <a:ext cx="16731425" cy="5072335"/>
          </a:xfrm>
          <a:prstGeom prst="rect">
            <a:avLst/>
          </a:prstGeom>
        </p:spPr>
        <p:txBody>
          <a:bodyPr anchor="t" rtlCol="false" tIns="0" lIns="0" bIns="0" rIns="0">
            <a:spAutoFit/>
          </a:bodyPr>
          <a:lstStyle/>
          <a:p>
            <a:pPr algn="just">
              <a:lnSpc>
                <a:spcPts val="4972"/>
              </a:lnSpc>
            </a:pPr>
          </a:p>
          <a:p>
            <a:pPr algn="just" marL="766830" indent="-383415" lvl="1">
              <a:lnSpc>
                <a:spcPts val="4972"/>
              </a:lnSpc>
              <a:buFont typeface="Arial"/>
              <a:buChar char="•"/>
            </a:pPr>
            <a:r>
              <a:rPr lang="en-US" sz="3551">
                <a:solidFill>
                  <a:srgbClr val="000000"/>
                </a:solidFill>
                <a:latin typeface="Times New Roman Bold"/>
                <a:ea typeface="Times New Roman Bold"/>
                <a:cs typeface="Times New Roman Bold"/>
                <a:sym typeface="Times New Roman Bold"/>
              </a:rPr>
              <a:t>Effective Funnel Progression</a:t>
            </a:r>
            <a:r>
              <a:rPr lang="en-US" sz="3551">
                <a:solidFill>
                  <a:srgbClr val="000000"/>
                </a:solidFill>
                <a:latin typeface="Times New Roman"/>
                <a:ea typeface="Times New Roman"/>
                <a:cs typeface="Times New Roman"/>
                <a:sym typeface="Times New Roman"/>
              </a:rPr>
              <a:t>: High click-through rates to product pages and smooth movement through cart, shipping, and billing.</a:t>
            </a:r>
          </a:p>
          <a:p>
            <a:pPr algn="just" marL="766830" indent="-383415" lvl="1">
              <a:lnSpc>
                <a:spcPts val="4972"/>
              </a:lnSpc>
              <a:buFont typeface="Arial"/>
              <a:buChar char="•"/>
            </a:pPr>
            <a:r>
              <a:rPr lang="en-US" sz="3551">
                <a:solidFill>
                  <a:srgbClr val="000000"/>
                </a:solidFill>
                <a:latin typeface="Times New Roman Bold"/>
                <a:ea typeface="Times New Roman Bold"/>
                <a:cs typeface="Times New Roman Bold"/>
                <a:sym typeface="Times New Roman Bold"/>
              </a:rPr>
              <a:t>Successful Conversions</a:t>
            </a:r>
            <a:r>
              <a:rPr lang="en-US" sz="3551">
                <a:solidFill>
                  <a:srgbClr val="000000"/>
                </a:solidFill>
                <a:latin typeface="Times New Roman"/>
                <a:ea typeface="Times New Roman"/>
                <a:cs typeface="Times New Roman"/>
                <a:sym typeface="Times New Roman"/>
              </a:rPr>
              <a:t>: High conversion rates on the Thank You page, especially from Lander-1.</a:t>
            </a:r>
          </a:p>
          <a:p>
            <a:pPr algn="just" marL="766830" indent="-383415" lvl="1">
              <a:lnSpc>
                <a:spcPts val="4972"/>
              </a:lnSpc>
              <a:buFont typeface="Arial"/>
              <a:buChar char="•"/>
            </a:pPr>
            <a:r>
              <a:rPr lang="en-US" sz="3551">
                <a:solidFill>
                  <a:srgbClr val="000000"/>
                </a:solidFill>
                <a:latin typeface="Times New Roman Bold"/>
                <a:ea typeface="Times New Roman Bold"/>
                <a:cs typeface="Times New Roman Bold"/>
                <a:sym typeface="Times New Roman Bold"/>
              </a:rPr>
              <a:t>Key Insight</a:t>
            </a:r>
            <a:r>
              <a:rPr lang="en-US" sz="3551">
                <a:solidFill>
                  <a:srgbClr val="000000"/>
                </a:solidFill>
                <a:latin typeface="Times New Roman"/>
                <a:ea typeface="Times New Roman"/>
                <a:cs typeface="Times New Roman"/>
                <a:sym typeface="Times New Roman"/>
              </a:rPr>
              <a:t>: Lander-1 shows superior performance and is crucial for optimization.</a:t>
            </a:r>
          </a:p>
          <a:p>
            <a:pPr algn="just">
              <a:lnSpc>
                <a:spcPts val="4972"/>
              </a:lnSpc>
            </a:pPr>
          </a:p>
          <a:p>
            <a:pPr algn="just">
              <a:lnSpc>
                <a:spcPts val="4972"/>
              </a:lnSpc>
            </a:pPr>
          </a:p>
        </p:txBody>
      </p:sp>
      <p:sp>
        <p:nvSpPr>
          <p:cNvPr name="TextBox 6" id="6"/>
          <p:cNvSpPr txBox="true"/>
          <p:nvPr/>
        </p:nvSpPr>
        <p:spPr>
          <a:xfrm rot="0">
            <a:off x="1291383" y="800100"/>
            <a:ext cx="13014319" cy="1126478"/>
          </a:xfrm>
          <a:prstGeom prst="rect">
            <a:avLst/>
          </a:prstGeom>
        </p:spPr>
        <p:txBody>
          <a:bodyPr anchor="t" rtlCol="false" tIns="0" lIns="0" bIns="0" rIns="0">
            <a:spAutoFit/>
          </a:bodyPr>
          <a:lstStyle/>
          <a:p>
            <a:pPr algn="l">
              <a:lnSpc>
                <a:spcPts val="8260"/>
              </a:lnSpc>
            </a:pPr>
            <a:r>
              <a:rPr lang="en-US" sz="5900" u="sng">
                <a:solidFill>
                  <a:srgbClr val="000000"/>
                </a:solidFill>
                <a:latin typeface="Times New Roman Bold"/>
                <a:ea typeface="Times New Roman Bold"/>
                <a:cs typeface="Times New Roman Bold"/>
                <a:sym typeface="Times New Roman Bold"/>
              </a:rPr>
              <a:t>CONVERSION FUNNEL</a:t>
            </a:r>
          </a:p>
        </p:txBody>
      </p:sp>
    </p:spTree>
  </p:cSld>
  <p:clrMapOvr>
    <a:masterClrMapping/>
  </p:clrMapOvr>
</p:sld>
</file>

<file path=ppt/slides/slide28.xml><?xml version="1.0" encoding="utf-8"?>
<p:sld xmlns:p="http://schemas.openxmlformats.org/presentationml/2006/main" xmlns:a="http://schemas.openxmlformats.org/drawingml/2006/main">
  <p:cSld>
    <p:bg>
      <p:bgPr>
        <a:solidFill>
          <a:srgbClr val="FF738E"/>
        </a:solidFill>
      </p:bgPr>
    </p:bg>
    <p:spTree>
      <p:nvGrpSpPr>
        <p:cNvPr id="1" name=""/>
        <p:cNvGrpSpPr/>
        <p:nvPr/>
      </p:nvGrpSpPr>
      <p:grpSpPr>
        <a:xfrm>
          <a:off x="0" y="0"/>
          <a:ext cx="0" cy="0"/>
          <a:chOff x="0" y="0"/>
          <a:chExt cx="0" cy="0"/>
        </a:xfrm>
      </p:grpSpPr>
      <p:grpSp>
        <p:nvGrpSpPr>
          <p:cNvPr name="Group 2" id="2"/>
          <p:cNvGrpSpPr/>
          <p:nvPr/>
        </p:nvGrpSpPr>
        <p:grpSpPr>
          <a:xfrm rot="0">
            <a:off x="561726" y="592373"/>
            <a:ext cx="17164548" cy="9102254"/>
            <a:chOff x="0" y="0"/>
            <a:chExt cx="6964336" cy="3693145"/>
          </a:xfrm>
        </p:grpSpPr>
        <p:sp>
          <p:nvSpPr>
            <p:cNvPr name="Freeform 3" id="3"/>
            <p:cNvSpPr/>
            <p:nvPr/>
          </p:nvSpPr>
          <p:spPr>
            <a:xfrm flipH="false" flipV="false" rot="0">
              <a:off x="12700" y="12700"/>
              <a:ext cx="6897026" cy="3624565"/>
            </a:xfrm>
            <a:custGeom>
              <a:avLst/>
              <a:gdLst/>
              <a:ahLst/>
              <a:cxnLst/>
              <a:rect r="r" b="b" t="t" l="l"/>
              <a:pathLst>
                <a:path h="3624565" w="6897026">
                  <a:moveTo>
                    <a:pt x="43180" y="3624565"/>
                  </a:moveTo>
                  <a:lnTo>
                    <a:pt x="6853846" y="3624565"/>
                  </a:lnTo>
                  <a:cubicBezTo>
                    <a:pt x="6877976" y="3624565"/>
                    <a:pt x="6897026" y="3605515"/>
                    <a:pt x="6897026" y="3581385"/>
                  </a:cubicBezTo>
                  <a:lnTo>
                    <a:pt x="6897026" y="43180"/>
                  </a:lnTo>
                  <a:cubicBezTo>
                    <a:pt x="6897026" y="19050"/>
                    <a:pt x="6877976" y="0"/>
                    <a:pt x="6853846" y="0"/>
                  </a:cubicBezTo>
                  <a:lnTo>
                    <a:pt x="43180" y="0"/>
                  </a:lnTo>
                  <a:cubicBezTo>
                    <a:pt x="19050" y="0"/>
                    <a:pt x="0" y="19050"/>
                    <a:pt x="0" y="43180"/>
                  </a:cubicBezTo>
                  <a:lnTo>
                    <a:pt x="0" y="3581385"/>
                  </a:lnTo>
                  <a:cubicBezTo>
                    <a:pt x="0" y="3605515"/>
                    <a:pt x="19050" y="3624565"/>
                    <a:pt x="43180" y="3624565"/>
                  </a:cubicBezTo>
                  <a:close/>
                </a:path>
              </a:pathLst>
            </a:custGeom>
            <a:solidFill>
              <a:srgbClr val="FFFFFF"/>
            </a:solidFill>
          </p:spPr>
        </p:sp>
        <p:sp>
          <p:nvSpPr>
            <p:cNvPr name="Freeform 4" id="4"/>
            <p:cNvSpPr/>
            <p:nvPr/>
          </p:nvSpPr>
          <p:spPr>
            <a:xfrm flipH="false" flipV="false" rot="0">
              <a:off x="0" y="0"/>
              <a:ext cx="6964336" cy="3693145"/>
            </a:xfrm>
            <a:custGeom>
              <a:avLst/>
              <a:gdLst/>
              <a:ahLst/>
              <a:cxnLst/>
              <a:rect r="r" b="b" t="t" l="l"/>
              <a:pathLst>
                <a:path h="3693145" w="6964336">
                  <a:moveTo>
                    <a:pt x="6921157" y="44450"/>
                  </a:moveTo>
                  <a:cubicBezTo>
                    <a:pt x="6916076" y="19050"/>
                    <a:pt x="6893216" y="0"/>
                    <a:pt x="6866546" y="0"/>
                  </a:cubicBezTo>
                  <a:lnTo>
                    <a:pt x="55880" y="0"/>
                  </a:lnTo>
                  <a:cubicBezTo>
                    <a:pt x="25400" y="0"/>
                    <a:pt x="0" y="25400"/>
                    <a:pt x="0" y="55880"/>
                  </a:cubicBezTo>
                  <a:lnTo>
                    <a:pt x="0" y="3594085"/>
                  </a:lnTo>
                  <a:cubicBezTo>
                    <a:pt x="0" y="3620755"/>
                    <a:pt x="17780" y="3642345"/>
                    <a:pt x="43180" y="3648695"/>
                  </a:cubicBezTo>
                  <a:cubicBezTo>
                    <a:pt x="48260" y="3674095"/>
                    <a:pt x="71120" y="3693145"/>
                    <a:pt x="97790" y="3693145"/>
                  </a:cubicBezTo>
                  <a:lnTo>
                    <a:pt x="6908457" y="3693145"/>
                  </a:lnTo>
                  <a:cubicBezTo>
                    <a:pt x="6938936" y="3693145"/>
                    <a:pt x="6964336" y="3667745"/>
                    <a:pt x="6964336" y="3637265"/>
                  </a:cubicBezTo>
                  <a:lnTo>
                    <a:pt x="6964336" y="99060"/>
                  </a:lnTo>
                  <a:cubicBezTo>
                    <a:pt x="6964336" y="72390"/>
                    <a:pt x="6946557" y="50800"/>
                    <a:pt x="6921157" y="44450"/>
                  </a:cubicBezTo>
                  <a:close/>
                  <a:moveTo>
                    <a:pt x="12700" y="3594085"/>
                  </a:moveTo>
                  <a:lnTo>
                    <a:pt x="12700" y="55880"/>
                  </a:lnTo>
                  <a:cubicBezTo>
                    <a:pt x="12700" y="31750"/>
                    <a:pt x="31750" y="12700"/>
                    <a:pt x="55880" y="12700"/>
                  </a:cubicBezTo>
                  <a:lnTo>
                    <a:pt x="6866546" y="12700"/>
                  </a:lnTo>
                  <a:cubicBezTo>
                    <a:pt x="6890676" y="12700"/>
                    <a:pt x="6909726" y="31750"/>
                    <a:pt x="6909726" y="55880"/>
                  </a:cubicBezTo>
                  <a:lnTo>
                    <a:pt x="6909726" y="3594085"/>
                  </a:lnTo>
                  <a:cubicBezTo>
                    <a:pt x="6909726" y="3618215"/>
                    <a:pt x="6890676" y="3637265"/>
                    <a:pt x="6866546" y="3637265"/>
                  </a:cubicBezTo>
                  <a:lnTo>
                    <a:pt x="55880" y="3637265"/>
                  </a:lnTo>
                  <a:cubicBezTo>
                    <a:pt x="31750" y="3637265"/>
                    <a:pt x="12700" y="3618215"/>
                    <a:pt x="12700" y="3594085"/>
                  </a:cubicBezTo>
                  <a:close/>
                </a:path>
              </a:pathLst>
            </a:custGeom>
            <a:solidFill>
              <a:srgbClr val="000000"/>
            </a:solidFill>
          </p:spPr>
        </p:sp>
      </p:grpSp>
      <p:graphicFrame>
        <p:nvGraphicFramePr>
          <p:cNvPr name="Table 5" id="5"/>
          <p:cNvGraphicFramePr>
            <a:graphicFrameLocks noGrp="true"/>
          </p:cNvGraphicFramePr>
          <p:nvPr/>
        </p:nvGraphicFramePr>
        <p:xfrm>
          <a:off x="2799971" y="2188879"/>
          <a:ext cx="12949067" cy="4638675"/>
        </p:xfrm>
        <a:graphic>
          <a:graphicData uri="http://schemas.openxmlformats.org/drawingml/2006/table">
            <a:tbl>
              <a:tblPr/>
              <a:tblGrid>
                <a:gridCol w="6559325"/>
                <a:gridCol w="3048697"/>
                <a:gridCol w="3341045"/>
              </a:tblGrid>
              <a:tr h="1216702">
                <a:tc>
                  <a:txBody>
                    <a:bodyPr anchor="t" rtlCol="false"/>
                    <a:lstStyle/>
                    <a:p>
                      <a:pPr algn="ctr">
                        <a:lnSpc>
                          <a:spcPts val="4899"/>
                        </a:lnSpc>
                        <a:defRPr/>
                      </a:pPr>
                      <a:r>
                        <a:rPr lang="en-US" sz="3499">
                          <a:solidFill>
                            <a:srgbClr val="000000"/>
                          </a:solidFill>
                          <a:latin typeface="Times New Roman Bold"/>
                          <a:ea typeface="Times New Roman Bold"/>
                          <a:cs typeface="Times New Roman Bold"/>
                          <a:sym typeface="Times New Roman Bold"/>
                        </a:rPr>
                        <a:t>Time Period</a:t>
                      </a: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FF9999"/>
                    </a:solidFill>
                  </a:tcPr>
                </a:tc>
                <a:tc>
                  <a:txBody>
                    <a:bodyPr anchor="t" rtlCol="false"/>
                    <a:lstStyle/>
                    <a:p>
                      <a:pPr algn="ctr">
                        <a:lnSpc>
                          <a:spcPts val="4479"/>
                        </a:lnSpc>
                        <a:defRPr/>
                      </a:pPr>
                      <a:r>
                        <a:rPr lang="en-US" sz="3199">
                          <a:solidFill>
                            <a:srgbClr val="000000"/>
                          </a:solidFill>
                          <a:latin typeface="Times New Roman Bold"/>
                          <a:ea typeface="Times New Roman Bold"/>
                          <a:cs typeface="Times New Roman Bold"/>
                          <a:sym typeface="Times New Roman Bold"/>
                        </a:rPr>
                        <a:t>Sep10-Nov10</a:t>
                      </a: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FF9999"/>
                    </a:solidFill>
                  </a:tcPr>
                </a:tc>
                <a:tc>
                  <a:txBody>
                    <a:bodyPr anchor="t" rtlCol="false"/>
                    <a:lstStyle/>
                    <a:p>
                      <a:pPr algn="ctr">
                        <a:lnSpc>
                          <a:spcPts val="4479"/>
                        </a:lnSpc>
                        <a:defRPr/>
                      </a:pPr>
                      <a:r>
                        <a:rPr lang="en-US" sz="3199">
                          <a:solidFill>
                            <a:srgbClr val="000000"/>
                          </a:solidFill>
                          <a:latin typeface="Times New Roman Bold"/>
                          <a:ea typeface="Times New Roman Bold"/>
                          <a:cs typeface="Times New Roman Bold"/>
                          <a:sym typeface="Times New Roman Bold"/>
                        </a:rPr>
                        <a:t>Jul10-Sep09</a:t>
                      </a: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FF9999"/>
                    </a:solidFill>
                  </a:tcPr>
                </a:tc>
              </a:tr>
              <a:tr h="1140658">
                <a:tc>
                  <a:txBody>
                    <a:bodyPr anchor="t" rtlCol="false"/>
                    <a:lstStyle/>
                    <a:p>
                      <a:pPr algn="ctr">
                        <a:lnSpc>
                          <a:spcPts val="4479"/>
                        </a:lnSpc>
                        <a:defRPr/>
                      </a:pPr>
                      <a:r>
                        <a:rPr lang="en-US" sz="3199">
                          <a:solidFill>
                            <a:srgbClr val="000000"/>
                          </a:solidFill>
                          <a:latin typeface="Times New Roman Bold"/>
                          <a:ea typeface="Times New Roman Bold"/>
                          <a:cs typeface="Times New Roman Bold"/>
                          <a:sym typeface="Times New Roman Bold"/>
                        </a:rPr>
                        <a:t>Sessions</a:t>
                      </a: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FFCDCD"/>
                    </a:solidFill>
                  </a:tcPr>
                </a:tc>
                <a:tc>
                  <a:txBody>
                    <a:bodyPr anchor="t" rtlCol="false"/>
                    <a:lstStyle/>
                    <a:p>
                      <a:pPr algn="ctr">
                        <a:lnSpc>
                          <a:spcPts val="4479"/>
                        </a:lnSpc>
                        <a:defRPr/>
                      </a:pPr>
                      <a:r>
                        <a:rPr lang="en-US" sz="3199">
                          <a:solidFill>
                            <a:srgbClr val="000000"/>
                          </a:solidFill>
                          <a:latin typeface="Times New Roman"/>
                          <a:ea typeface="Times New Roman"/>
                          <a:cs typeface="Times New Roman"/>
                          <a:sym typeface="Times New Roman"/>
                        </a:rPr>
                        <a:t>0.66K</a:t>
                      </a: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FFE3E3"/>
                    </a:solidFill>
                  </a:tcPr>
                </a:tc>
                <a:tc>
                  <a:txBody>
                    <a:bodyPr anchor="t" rtlCol="false"/>
                    <a:lstStyle/>
                    <a:p>
                      <a:pPr algn="ctr">
                        <a:lnSpc>
                          <a:spcPts val="4479"/>
                        </a:lnSpc>
                        <a:defRPr/>
                      </a:pPr>
                      <a:r>
                        <a:rPr lang="en-US" sz="3199">
                          <a:solidFill>
                            <a:srgbClr val="000000"/>
                          </a:solidFill>
                          <a:latin typeface="Times New Roman"/>
                          <a:ea typeface="Times New Roman"/>
                          <a:cs typeface="Times New Roman"/>
                          <a:sym typeface="Times New Roman"/>
                        </a:rPr>
                        <a:t>0.93K</a:t>
                      </a: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FFE3E3"/>
                    </a:solidFill>
                  </a:tcPr>
                </a:tc>
              </a:tr>
              <a:tr h="1140658">
                <a:tc>
                  <a:txBody>
                    <a:bodyPr anchor="t" rtlCol="false"/>
                    <a:lstStyle/>
                    <a:p>
                      <a:pPr algn="ctr">
                        <a:lnSpc>
                          <a:spcPts val="4479"/>
                        </a:lnSpc>
                        <a:defRPr/>
                      </a:pPr>
                      <a:r>
                        <a:rPr lang="en-US" sz="3199">
                          <a:solidFill>
                            <a:srgbClr val="000000"/>
                          </a:solidFill>
                          <a:latin typeface="Times New Roman Bold"/>
                          <a:ea typeface="Times New Roman Bold"/>
                          <a:cs typeface="Times New Roman Bold"/>
                          <a:sym typeface="Times New Roman Bold"/>
                        </a:rPr>
                        <a:t>Revenue(USD)</a:t>
                      </a: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FFCDCD"/>
                    </a:solidFill>
                  </a:tcPr>
                </a:tc>
                <a:tc>
                  <a:txBody>
                    <a:bodyPr anchor="t" rtlCol="false"/>
                    <a:lstStyle/>
                    <a:p>
                      <a:pPr algn="ctr">
                        <a:lnSpc>
                          <a:spcPts val="4479"/>
                        </a:lnSpc>
                        <a:defRPr/>
                      </a:pPr>
                      <a:r>
                        <a:rPr lang="en-US" sz="3199">
                          <a:solidFill>
                            <a:srgbClr val="000000"/>
                          </a:solidFill>
                          <a:latin typeface="Times New Roman"/>
                          <a:ea typeface="Times New Roman"/>
                          <a:cs typeface="Times New Roman"/>
                          <a:sym typeface="Times New Roman"/>
                        </a:rPr>
                        <a:t>15.00K</a:t>
                      </a: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FFE3E3"/>
                    </a:solidFill>
                  </a:tcPr>
                </a:tc>
                <a:tc>
                  <a:txBody>
                    <a:bodyPr anchor="t" rtlCol="false"/>
                    <a:lstStyle/>
                    <a:p>
                      <a:pPr algn="ctr">
                        <a:lnSpc>
                          <a:spcPts val="4479"/>
                        </a:lnSpc>
                        <a:defRPr/>
                      </a:pPr>
                      <a:r>
                        <a:rPr lang="en-US" sz="3199">
                          <a:solidFill>
                            <a:srgbClr val="000000"/>
                          </a:solidFill>
                          <a:latin typeface="Times New Roman"/>
                          <a:ea typeface="Times New Roman"/>
                          <a:cs typeface="Times New Roman"/>
                          <a:sym typeface="Times New Roman"/>
                        </a:rPr>
                        <a:t>21.20K</a:t>
                      </a: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FFE3E3"/>
                    </a:solidFill>
                  </a:tcPr>
                </a:tc>
              </a:tr>
              <a:tr h="1140658">
                <a:tc>
                  <a:txBody>
                    <a:bodyPr anchor="t" rtlCol="false"/>
                    <a:lstStyle/>
                    <a:p>
                      <a:pPr algn="ctr">
                        <a:lnSpc>
                          <a:spcPts val="4479"/>
                        </a:lnSpc>
                        <a:defRPr/>
                      </a:pPr>
                      <a:r>
                        <a:rPr lang="en-US" sz="3199">
                          <a:solidFill>
                            <a:srgbClr val="000000"/>
                          </a:solidFill>
                          <a:latin typeface="Times New Roman Bold"/>
                          <a:ea typeface="Times New Roman Bold"/>
                          <a:cs typeface="Times New Roman Bold"/>
                          <a:sym typeface="Times New Roman Bold"/>
                        </a:rPr>
                        <a:t>Revenue Per Billing Session (USD)</a:t>
                      </a: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FFCDCD"/>
                    </a:solidFill>
                  </a:tcPr>
                </a:tc>
                <a:tc>
                  <a:txBody>
                    <a:bodyPr anchor="t" rtlCol="false"/>
                    <a:lstStyle/>
                    <a:p>
                      <a:pPr algn="ctr">
                        <a:lnSpc>
                          <a:spcPts val="4479"/>
                        </a:lnSpc>
                        <a:defRPr/>
                      </a:pPr>
                      <a:r>
                        <a:rPr lang="en-US" sz="3199">
                          <a:solidFill>
                            <a:srgbClr val="000000"/>
                          </a:solidFill>
                          <a:latin typeface="Times New Roman"/>
                          <a:ea typeface="Times New Roman"/>
                          <a:cs typeface="Times New Roman"/>
                          <a:sym typeface="Times New Roman"/>
                        </a:rPr>
                        <a:t>22.83</a:t>
                      </a: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FFE3E3"/>
                    </a:solidFill>
                  </a:tcPr>
                </a:tc>
                <a:tc>
                  <a:txBody>
                    <a:bodyPr anchor="t" rtlCol="false"/>
                    <a:lstStyle/>
                    <a:p>
                      <a:pPr algn="ctr">
                        <a:lnSpc>
                          <a:spcPts val="4479"/>
                        </a:lnSpc>
                        <a:defRPr/>
                      </a:pPr>
                      <a:r>
                        <a:rPr lang="en-US" sz="3199">
                          <a:solidFill>
                            <a:srgbClr val="000000"/>
                          </a:solidFill>
                          <a:latin typeface="Times New Roman"/>
                          <a:ea typeface="Times New Roman"/>
                          <a:cs typeface="Times New Roman"/>
                          <a:sym typeface="Times New Roman"/>
                        </a:rPr>
                        <a:t>22.84</a:t>
                      </a: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FFE3E3"/>
                    </a:solidFill>
                  </a:tcPr>
                </a:tc>
              </a:tr>
            </a:tbl>
          </a:graphicData>
        </a:graphic>
      </p:graphicFrame>
      <p:sp>
        <p:nvSpPr>
          <p:cNvPr name="TextBox 6" id="6"/>
          <p:cNvSpPr txBox="true"/>
          <p:nvPr/>
        </p:nvSpPr>
        <p:spPr>
          <a:xfrm rot="0">
            <a:off x="897683" y="7613044"/>
            <a:ext cx="16753643" cy="1300315"/>
          </a:xfrm>
          <a:prstGeom prst="rect">
            <a:avLst/>
          </a:prstGeom>
        </p:spPr>
        <p:txBody>
          <a:bodyPr anchor="t" rtlCol="false" tIns="0" lIns="0" bIns="0" rIns="0">
            <a:spAutoFit/>
          </a:bodyPr>
          <a:lstStyle/>
          <a:p>
            <a:pPr algn="l">
              <a:lnSpc>
                <a:spcPts val="4979"/>
              </a:lnSpc>
            </a:pPr>
            <a:r>
              <a:rPr lang="en-US" sz="3556">
                <a:solidFill>
                  <a:srgbClr val="000000"/>
                </a:solidFill>
                <a:latin typeface="Times New Roman"/>
                <a:ea typeface="Times New Roman"/>
                <a:cs typeface="Times New Roman"/>
                <a:sym typeface="Times New Roman"/>
              </a:rPr>
              <a:t> we can clearly see that the all the metrics for /billing page is decreasing with the gradually increasing in the time. </a:t>
            </a:r>
          </a:p>
        </p:txBody>
      </p:sp>
      <p:sp>
        <p:nvSpPr>
          <p:cNvPr name="TextBox 7" id="7"/>
          <p:cNvSpPr txBox="true"/>
          <p:nvPr/>
        </p:nvSpPr>
        <p:spPr>
          <a:xfrm rot="0">
            <a:off x="1028700" y="800100"/>
            <a:ext cx="14582430" cy="1126478"/>
          </a:xfrm>
          <a:prstGeom prst="rect">
            <a:avLst/>
          </a:prstGeom>
        </p:spPr>
        <p:txBody>
          <a:bodyPr anchor="t" rtlCol="false" tIns="0" lIns="0" bIns="0" rIns="0">
            <a:spAutoFit/>
          </a:bodyPr>
          <a:lstStyle/>
          <a:p>
            <a:pPr algn="l">
              <a:lnSpc>
                <a:spcPts val="8260"/>
              </a:lnSpc>
            </a:pPr>
            <a:r>
              <a:rPr lang="en-US" sz="5900" u="sng">
                <a:solidFill>
                  <a:srgbClr val="000000"/>
                </a:solidFill>
                <a:latin typeface="Times New Roman Bold"/>
                <a:ea typeface="Times New Roman Bold"/>
                <a:cs typeface="Times New Roman Bold"/>
                <a:sym typeface="Times New Roman Bold"/>
              </a:rPr>
              <a:t>FOR YEAR 2012 BILLING PAGEURL</a:t>
            </a:r>
          </a:p>
        </p:txBody>
      </p:sp>
    </p:spTree>
  </p:cSld>
  <p:clrMapOvr>
    <a:masterClrMapping/>
  </p:clrMapOvr>
</p:sld>
</file>

<file path=ppt/slides/slide29.xml><?xml version="1.0" encoding="utf-8"?>
<p:sld xmlns:p="http://schemas.openxmlformats.org/presentationml/2006/main" xmlns:a="http://schemas.openxmlformats.org/drawingml/2006/main">
  <p:cSld>
    <p:bg>
      <p:bgPr>
        <a:solidFill>
          <a:srgbClr val="F9D43A"/>
        </a:solidFill>
      </p:bgPr>
    </p:bg>
    <p:spTree>
      <p:nvGrpSpPr>
        <p:cNvPr id="1" name=""/>
        <p:cNvGrpSpPr/>
        <p:nvPr/>
      </p:nvGrpSpPr>
      <p:grpSpPr>
        <a:xfrm>
          <a:off x="0" y="0"/>
          <a:ext cx="0" cy="0"/>
          <a:chOff x="0" y="0"/>
          <a:chExt cx="0" cy="0"/>
        </a:xfrm>
      </p:grpSpPr>
      <p:grpSp>
        <p:nvGrpSpPr>
          <p:cNvPr name="Group 2" id="2"/>
          <p:cNvGrpSpPr/>
          <p:nvPr/>
        </p:nvGrpSpPr>
        <p:grpSpPr>
          <a:xfrm rot="0">
            <a:off x="561726" y="592373"/>
            <a:ext cx="17164548" cy="9102254"/>
            <a:chOff x="0" y="0"/>
            <a:chExt cx="6964336" cy="3693145"/>
          </a:xfrm>
        </p:grpSpPr>
        <p:sp>
          <p:nvSpPr>
            <p:cNvPr name="Freeform 3" id="3"/>
            <p:cNvSpPr/>
            <p:nvPr/>
          </p:nvSpPr>
          <p:spPr>
            <a:xfrm flipH="false" flipV="false" rot="0">
              <a:off x="12700" y="12700"/>
              <a:ext cx="6897026" cy="3624565"/>
            </a:xfrm>
            <a:custGeom>
              <a:avLst/>
              <a:gdLst/>
              <a:ahLst/>
              <a:cxnLst/>
              <a:rect r="r" b="b" t="t" l="l"/>
              <a:pathLst>
                <a:path h="3624565" w="6897026">
                  <a:moveTo>
                    <a:pt x="43180" y="3624565"/>
                  </a:moveTo>
                  <a:lnTo>
                    <a:pt x="6853846" y="3624565"/>
                  </a:lnTo>
                  <a:cubicBezTo>
                    <a:pt x="6877976" y="3624565"/>
                    <a:pt x="6897026" y="3605515"/>
                    <a:pt x="6897026" y="3581385"/>
                  </a:cubicBezTo>
                  <a:lnTo>
                    <a:pt x="6897026" y="43180"/>
                  </a:lnTo>
                  <a:cubicBezTo>
                    <a:pt x="6897026" y="19050"/>
                    <a:pt x="6877976" y="0"/>
                    <a:pt x="6853846" y="0"/>
                  </a:cubicBezTo>
                  <a:lnTo>
                    <a:pt x="43180" y="0"/>
                  </a:lnTo>
                  <a:cubicBezTo>
                    <a:pt x="19050" y="0"/>
                    <a:pt x="0" y="19050"/>
                    <a:pt x="0" y="43180"/>
                  </a:cubicBezTo>
                  <a:lnTo>
                    <a:pt x="0" y="3581385"/>
                  </a:lnTo>
                  <a:cubicBezTo>
                    <a:pt x="0" y="3605515"/>
                    <a:pt x="19050" y="3624565"/>
                    <a:pt x="43180" y="3624565"/>
                  </a:cubicBezTo>
                  <a:close/>
                </a:path>
              </a:pathLst>
            </a:custGeom>
            <a:solidFill>
              <a:srgbClr val="FFFFFF"/>
            </a:solidFill>
          </p:spPr>
        </p:sp>
        <p:sp>
          <p:nvSpPr>
            <p:cNvPr name="Freeform 4" id="4"/>
            <p:cNvSpPr/>
            <p:nvPr/>
          </p:nvSpPr>
          <p:spPr>
            <a:xfrm flipH="false" flipV="false" rot="0">
              <a:off x="0" y="0"/>
              <a:ext cx="6964336" cy="3693145"/>
            </a:xfrm>
            <a:custGeom>
              <a:avLst/>
              <a:gdLst/>
              <a:ahLst/>
              <a:cxnLst/>
              <a:rect r="r" b="b" t="t" l="l"/>
              <a:pathLst>
                <a:path h="3693145" w="6964336">
                  <a:moveTo>
                    <a:pt x="6921157" y="44450"/>
                  </a:moveTo>
                  <a:cubicBezTo>
                    <a:pt x="6916076" y="19050"/>
                    <a:pt x="6893216" y="0"/>
                    <a:pt x="6866546" y="0"/>
                  </a:cubicBezTo>
                  <a:lnTo>
                    <a:pt x="55880" y="0"/>
                  </a:lnTo>
                  <a:cubicBezTo>
                    <a:pt x="25400" y="0"/>
                    <a:pt x="0" y="25400"/>
                    <a:pt x="0" y="55880"/>
                  </a:cubicBezTo>
                  <a:lnTo>
                    <a:pt x="0" y="3594085"/>
                  </a:lnTo>
                  <a:cubicBezTo>
                    <a:pt x="0" y="3620755"/>
                    <a:pt x="17780" y="3642345"/>
                    <a:pt x="43180" y="3648695"/>
                  </a:cubicBezTo>
                  <a:cubicBezTo>
                    <a:pt x="48260" y="3674095"/>
                    <a:pt x="71120" y="3693145"/>
                    <a:pt x="97790" y="3693145"/>
                  </a:cubicBezTo>
                  <a:lnTo>
                    <a:pt x="6908457" y="3693145"/>
                  </a:lnTo>
                  <a:cubicBezTo>
                    <a:pt x="6938936" y="3693145"/>
                    <a:pt x="6964336" y="3667745"/>
                    <a:pt x="6964336" y="3637265"/>
                  </a:cubicBezTo>
                  <a:lnTo>
                    <a:pt x="6964336" y="99060"/>
                  </a:lnTo>
                  <a:cubicBezTo>
                    <a:pt x="6964336" y="72390"/>
                    <a:pt x="6946557" y="50800"/>
                    <a:pt x="6921157" y="44450"/>
                  </a:cubicBezTo>
                  <a:close/>
                  <a:moveTo>
                    <a:pt x="12700" y="3594085"/>
                  </a:moveTo>
                  <a:lnTo>
                    <a:pt x="12700" y="55880"/>
                  </a:lnTo>
                  <a:cubicBezTo>
                    <a:pt x="12700" y="31750"/>
                    <a:pt x="31750" y="12700"/>
                    <a:pt x="55880" y="12700"/>
                  </a:cubicBezTo>
                  <a:lnTo>
                    <a:pt x="6866546" y="12700"/>
                  </a:lnTo>
                  <a:cubicBezTo>
                    <a:pt x="6890676" y="12700"/>
                    <a:pt x="6909726" y="31750"/>
                    <a:pt x="6909726" y="55880"/>
                  </a:cubicBezTo>
                  <a:lnTo>
                    <a:pt x="6909726" y="3594085"/>
                  </a:lnTo>
                  <a:cubicBezTo>
                    <a:pt x="6909726" y="3618215"/>
                    <a:pt x="6890676" y="3637265"/>
                    <a:pt x="6866546" y="3637265"/>
                  </a:cubicBezTo>
                  <a:lnTo>
                    <a:pt x="55880" y="3637265"/>
                  </a:lnTo>
                  <a:cubicBezTo>
                    <a:pt x="31750" y="3637265"/>
                    <a:pt x="12700" y="3618215"/>
                    <a:pt x="12700" y="3594085"/>
                  </a:cubicBezTo>
                  <a:close/>
                </a:path>
              </a:pathLst>
            </a:custGeom>
            <a:solidFill>
              <a:srgbClr val="000000"/>
            </a:solidFill>
          </p:spPr>
        </p:sp>
      </p:grpSp>
      <p:graphicFrame>
        <p:nvGraphicFramePr>
          <p:cNvPr name="Table 5" id="5"/>
          <p:cNvGraphicFramePr>
            <a:graphicFrameLocks noGrp="true"/>
          </p:cNvGraphicFramePr>
          <p:nvPr/>
        </p:nvGraphicFramePr>
        <p:xfrm>
          <a:off x="2799971" y="2188879"/>
          <a:ext cx="12949067" cy="4638675"/>
        </p:xfrm>
        <a:graphic>
          <a:graphicData uri="http://schemas.openxmlformats.org/drawingml/2006/table">
            <a:tbl>
              <a:tblPr/>
              <a:tblGrid>
                <a:gridCol w="6559325"/>
                <a:gridCol w="3048697"/>
                <a:gridCol w="3341045"/>
              </a:tblGrid>
              <a:tr h="1216702">
                <a:tc>
                  <a:txBody>
                    <a:bodyPr anchor="t" rtlCol="false"/>
                    <a:lstStyle/>
                    <a:p>
                      <a:pPr algn="ctr">
                        <a:lnSpc>
                          <a:spcPts val="4899"/>
                        </a:lnSpc>
                        <a:defRPr/>
                      </a:pPr>
                      <a:r>
                        <a:rPr lang="en-US" sz="3499">
                          <a:solidFill>
                            <a:srgbClr val="000000"/>
                          </a:solidFill>
                          <a:latin typeface="Times New Roman Bold"/>
                          <a:ea typeface="Times New Roman Bold"/>
                          <a:cs typeface="Times New Roman Bold"/>
                          <a:sym typeface="Times New Roman Bold"/>
                        </a:rPr>
                        <a:t>Time Period</a:t>
                      </a: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FF9999"/>
                    </a:solidFill>
                  </a:tcPr>
                </a:tc>
                <a:tc>
                  <a:txBody>
                    <a:bodyPr anchor="t" rtlCol="false"/>
                    <a:lstStyle/>
                    <a:p>
                      <a:pPr algn="ctr">
                        <a:lnSpc>
                          <a:spcPts val="4479"/>
                        </a:lnSpc>
                        <a:defRPr/>
                      </a:pPr>
                      <a:r>
                        <a:rPr lang="en-US" sz="3199">
                          <a:solidFill>
                            <a:srgbClr val="000000"/>
                          </a:solidFill>
                          <a:latin typeface="Times New Roman Bold"/>
                          <a:ea typeface="Times New Roman Bold"/>
                          <a:cs typeface="Times New Roman Bold"/>
                          <a:sym typeface="Times New Roman Bold"/>
                        </a:rPr>
                        <a:t>Sep10-Nov10</a:t>
                      </a: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FF9999"/>
                    </a:solidFill>
                  </a:tcPr>
                </a:tc>
                <a:tc>
                  <a:txBody>
                    <a:bodyPr anchor="t" rtlCol="false"/>
                    <a:lstStyle/>
                    <a:p>
                      <a:pPr algn="ctr">
                        <a:lnSpc>
                          <a:spcPts val="4479"/>
                        </a:lnSpc>
                        <a:defRPr/>
                      </a:pPr>
                      <a:r>
                        <a:rPr lang="en-US" sz="3199">
                          <a:solidFill>
                            <a:srgbClr val="000000"/>
                          </a:solidFill>
                          <a:latin typeface="Times New Roman Bold"/>
                          <a:ea typeface="Times New Roman Bold"/>
                          <a:cs typeface="Times New Roman Bold"/>
                          <a:sym typeface="Times New Roman Bold"/>
                        </a:rPr>
                        <a:t>Jul10-Sep09</a:t>
                      </a: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FF9999"/>
                    </a:solidFill>
                  </a:tcPr>
                </a:tc>
              </a:tr>
              <a:tr h="1140658">
                <a:tc>
                  <a:txBody>
                    <a:bodyPr anchor="t" rtlCol="false"/>
                    <a:lstStyle/>
                    <a:p>
                      <a:pPr algn="ctr">
                        <a:lnSpc>
                          <a:spcPts val="4479"/>
                        </a:lnSpc>
                        <a:defRPr/>
                      </a:pPr>
                      <a:r>
                        <a:rPr lang="en-US" sz="3199">
                          <a:solidFill>
                            <a:srgbClr val="000000"/>
                          </a:solidFill>
                          <a:latin typeface="Times New Roman Bold"/>
                          <a:ea typeface="Times New Roman Bold"/>
                          <a:cs typeface="Times New Roman Bold"/>
                          <a:sym typeface="Times New Roman Bold"/>
                        </a:rPr>
                        <a:t>Sessions</a:t>
                      </a: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FFCDCD"/>
                    </a:solidFill>
                  </a:tcPr>
                </a:tc>
                <a:tc>
                  <a:txBody>
                    <a:bodyPr anchor="t" rtlCol="false"/>
                    <a:lstStyle/>
                    <a:p>
                      <a:pPr algn="ctr">
                        <a:lnSpc>
                          <a:spcPts val="4479"/>
                        </a:lnSpc>
                        <a:defRPr/>
                      </a:pPr>
                      <a:r>
                        <a:rPr lang="en-US" sz="3199">
                          <a:solidFill>
                            <a:srgbClr val="000000"/>
                          </a:solidFill>
                          <a:latin typeface="Times New Roman"/>
                          <a:ea typeface="Times New Roman"/>
                          <a:cs typeface="Times New Roman"/>
                          <a:sym typeface="Times New Roman"/>
                        </a:rPr>
                        <a:t>0.65K</a:t>
                      </a: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FFE3E3"/>
                    </a:solidFill>
                  </a:tcPr>
                </a:tc>
                <a:tc>
                  <a:txBody>
                    <a:bodyPr anchor="t" rtlCol="false"/>
                    <a:lstStyle/>
                    <a:p>
                      <a:pPr algn="ctr">
                        <a:lnSpc>
                          <a:spcPts val="4479"/>
                        </a:lnSpc>
                        <a:defRPr/>
                      </a:pPr>
                      <a:r>
                        <a:rPr lang="en-US" sz="3199">
                          <a:solidFill>
                            <a:srgbClr val="000000"/>
                          </a:solidFill>
                          <a:latin typeface="Times New Roman"/>
                          <a:ea typeface="Times New Roman"/>
                          <a:cs typeface="Times New Roman"/>
                          <a:sym typeface="Times New Roman"/>
                        </a:rPr>
                        <a:t>0.00</a:t>
                      </a: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FFE3E3"/>
                    </a:solidFill>
                  </a:tcPr>
                </a:tc>
              </a:tr>
              <a:tr h="1140658">
                <a:tc>
                  <a:txBody>
                    <a:bodyPr anchor="t" rtlCol="false"/>
                    <a:lstStyle/>
                    <a:p>
                      <a:pPr algn="ctr">
                        <a:lnSpc>
                          <a:spcPts val="4479"/>
                        </a:lnSpc>
                        <a:defRPr/>
                      </a:pPr>
                      <a:r>
                        <a:rPr lang="en-US" sz="3199">
                          <a:solidFill>
                            <a:srgbClr val="000000"/>
                          </a:solidFill>
                          <a:latin typeface="Times New Roman Bold"/>
                          <a:ea typeface="Times New Roman Bold"/>
                          <a:cs typeface="Times New Roman Bold"/>
                          <a:sym typeface="Times New Roman Bold"/>
                        </a:rPr>
                        <a:t>Revenue(USD)</a:t>
                      </a: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FFCDCD"/>
                    </a:solidFill>
                  </a:tcPr>
                </a:tc>
                <a:tc>
                  <a:txBody>
                    <a:bodyPr anchor="t" rtlCol="false"/>
                    <a:lstStyle/>
                    <a:p>
                      <a:pPr algn="ctr">
                        <a:lnSpc>
                          <a:spcPts val="4479"/>
                        </a:lnSpc>
                        <a:defRPr/>
                      </a:pPr>
                      <a:r>
                        <a:rPr lang="en-US" sz="3199">
                          <a:solidFill>
                            <a:srgbClr val="000000"/>
                          </a:solidFill>
                          <a:latin typeface="Times New Roman"/>
                          <a:ea typeface="Times New Roman"/>
                          <a:cs typeface="Times New Roman"/>
                          <a:sym typeface="Times New Roman"/>
                        </a:rPr>
                        <a:t>20.50K</a:t>
                      </a: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FFE3E3"/>
                    </a:solidFill>
                  </a:tcPr>
                </a:tc>
                <a:tc>
                  <a:txBody>
                    <a:bodyPr anchor="t" rtlCol="false"/>
                    <a:lstStyle/>
                    <a:p>
                      <a:pPr algn="ctr">
                        <a:lnSpc>
                          <a:spcPts val="4479"/>
                        </a:lnSpc>
                        <a:defRPr/>
                      </a:pPr>
                      <a:r>
                        <a:rPr lang="en-US" sz="3199">
                          <a:solidFill>
                            <a:srgbClr val="000000"/>
                          </a:solidFill>
                          <a:latin typeface="Times New Roman"/>
                          <a:ea typeface="Times New Roman"/>
                          <a:cs typeface="Times New Roman"/>
                          <a:sym typeface="Times New Roman"/>
                        </a:rPr>
                        <a:t>0.00</a:t>
                      </a: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FFE3E3"/>
                    </a:solidFill>
                  </a:tcPr>
                </a:tc>
              </a:tr>
              <a:tr h="1140658">
                <a:tc>
                  <a:txBody>
                    <a:bodyPr anchor="t" rtlCol="false"/>
                    <a:lstStyle/>
                    <a:p>
                      <a:pPr algn="ctr">
                        <a:lnSpc>
                          <a:spcPts val="4479"/>
                        </a:lnSpc>
                        <a:defRPr/>
                      </a:pPr>
                      <a:r>
                        <a:rPr lang="en-US" sz="3199">
                          <a:solidFill>
                            <a:srgbClr val="000000"/>
                          </a:solidFill>
                          <a:latin typeface="Times New Roman Bold"/>
                          <a:ea typeface="Times New Roman Bold"/>
                          <a:cs typeface="Times New Roman Bold"/>
                          <a:sym typeface="Times New Roman Bold"/>
                        </a:rPr>
                        <a:t>Revenue Per Billing Session (USD)</a:t>
                      </a: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FFCDCD"/>
                    </a:solidFill>
                  </a:tcPr>
                </a:tc>
                <a:tc>
                  <a:txBody>
                    <a:bodyPr anchor="t" rtlCol="false"/>
                    <a:lstStyle/>
                    <a:p>
                      <a:pPr algn="ctr">
                        <a:lnSpc>
                          <a:spcPts val="4479"/>
                        </a:lnSpc>
                        <a:defRPr/>
                      </a:pPr>
                      <a:r>
                        <a:rPr lang="en-US" sz="3199">
                          <a:solidFill>
                            <a:srgbClr val="000000"/>
                          </a:solidFill>
                          <a:latin typeface="Times New Roman"/>
                          <a:ea typeface="Times New Roman"/>
                          <a:cs typeface="Times New Roman"/>
                          <a:sym typeface="Times New Roman"/>
                        </a:rPr>
                        <a:t>31.34</a:t>
                      </a: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FFE3E3"/>
                    </a:solidFill>
                  </a:tcPr>
                </a:tc>
                <a:tc>
                  <a:txBody>
                    <a:bodyPr anchor="t" rtlCol="false"/>
                    <a:lstStyle/>
                    <a:p>
                      <a:pPr algn="ctr">
                        <a:lnSpc>
                          <a:spcPts val="4479"/>
                        </a:lnSpc>
                        <a:defRPr/>
                      </a:pPr>
                      <a:r>
                        <a:rPr lang="en-US" sz="3199">
                          <a:solidFill>
                            <a:srgbClr val="000000"/>
                          </a:solidFill>
                          <a:latin typeface="Times New Roman"/>
                          <a:ea typeface="Times New Roman"/>
                          <a:cs typeface="Times New Roman"/>
                          <a:sym typeface="Times New Roman"/>
                        </a:rPr>
                        <a:t>0.00</a:t>
                      </a: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FFE3E3"/>
                    </a:solidFill>
                  </a:tcPr>
                </a:tc>
              </a:tr>
            </a:tbl>
          </a:graphicData>
        </a:graphic>
      </p:graphicFrame>
      <p:sp>
        <p:nvSpPr>
          <p:cNvPr name="TextBox 6" id="6"/>
          <p:cNvSpPr txBox="true"/>
          <p:nvPr/>
        </p:nvSpPr>
        <p:spPr>
          <a:xfrm rot="0">
            <a:off x="926258" y="7613044"/>
            <a:ext cx="16753643" cy="1300315"/>
          </a:xfrm>
          <a:prstGeom prst="rect">
            <a:avLst/>
          </a:prstGeom>
        </p:spPr>
        <p:txBody>
          <a:bodyPr anchor="t" rtlCol="false" tIns="0" lIns="0" bIns="0" rIns="0">
            <a:spAutoFit/>
          </a:bodyPr>
          <a:lstStyle/>
          <a:p>
            <a:pPr algn="ctr">
              <a:lnSpc>
                <a:spcPts val="4979"/>
              </a:lnSpc>
            </a:pPr>
            <a:r>
              <a:rPr lang="en-US" sz="3556">
                <a:solidFill>
                  <a:srgbClr val="000000"/>
                </a:solidFill>
                <a:latin typeface="Times New Roman"/>
                <a:ea typeface="Times New Roman"/>
                <a:cs typeface="Times New Roman"/>
                <a:sym typeface="Times New Roman"/>
              </a:rPr>
              <a:t>Together, both Billing and Billing-2 pages are achieving great growth. According to this, we can say that overall business has grown by introducing new billing-2 page.</a:t>
            </a:r>
          </a:p>
        </p:txBody>
      </p:sp>
      <p:sp>
        <p:nvSpPr>
          <p:cNvPr name="TextBox 7" id="7"/>
          <p:cNvSpPr txBox="true"/>
          <p:nvPr/>
        </p:nvSpPr>
        <p:spPr>
          <a:xfrm rot="0">
            <a:off x="1028700" y="800100"/>
            <a:ext cx="14582430" cy="1126478"/>
          </a:xfrm>
          <a:prstGeom prst="rect">
            <a:avLst/>
          </a:prstGeom>
        </p:spPr>
        <p:txBody>
          <a:bodyPr anchor="t" rtlCol="false" tIns="0" lIns="0" bIns="0" rIns="0">
            <a:spAutoFit/>
          </a:bodyPr>
          <a:lstStyle/>
          <a:p>
            <a:pPr algn="l">
              <a:lnSpc>
                <a:spcPts val="8260"/>
              </a:lnSpc>
            </a:pPr>
            <a:r>
              <a:rPr lang="en-US" sz="5900" u="sng">
                <a:solidFill>
                  <a:srgbClr val="000000"/>
                </a:solidFill>
                <a:latin typeface="Times New Roman Bold"/>
                <a:ea typeface="Times New Roman Bold"/>
                <a:cs typeface="Times New Roman Bold"/>
                <a:sym typeface="Times New Roman Bold"/>
              </a:rPr>
              <a:t>FOR YEAR 2012 BILLING-02 PAGEURL</a:t>
            </a:r>
          </a:p>
        </p:txBody>
      </p:sp>
    </p:spTree>
  </p:cSld>
  <p:clrMapOvr>
    <a:masterClrMapping/>
  </p:clrMapOvr>
</p:sld>
</file>

<file path=ppt/slides/slide3.xml><?xml version="1.0" encoding="utf-8"?>
<p:sld xmlns:p="http://schemas.openxmlformats.org/presentationml/2006/main" xmlns:a="http://schemas.openxmlformats.org/drawingml/2006/main">
  <p:cSld>
    <p:bg>
      <p:bgPr>
        <a:solidFill>
          <a:srgbClr val="F9D43A"/>
        </a:solidFill>
      </p:bgPr>
    </p:bg>
    <p:spTree>
      <p:nvGrpSpPr>
        <p:cNvPr id="1" name=""/>
        <p:cNvGrpSpPr/>
        <p:nvPr/>
      </p:nvGrpSpPr>
      <p:grpSpPr>
        <a:xfrm>
          <a:off x="0" y="0"/>
          <a:ext cx="0" cy="0"/>
          <a:chOff x="0" y="0"/>
          <a:chExt cx="0" cy="0"/>
        </a:xfrm>
      </p:grpSpPr>
      <p:grpSp>
        <p:nvGrpSpPr>
          <p:cNvPr name="Group 2" id="2"/>
          <p:cNvGrpSpPr/>
          <p:nvPr/>
        </p:nvGrpSpPr>
        <p:grpSpPr>
          <a:xfrm rot="0">
            <a:off x="561726" y="557775"/>
            <a:ext cx="17164548" cy="2154601"/>
            <a:chOff x="0" y="0"/>
            <a:chExt cx="6964336" cy="874207"/>
          </a:xfrm>
        </p:grpSpPr>
        <p:sp>
          <p:nvSpPr>
            <p:cNvPr name="Freeform 3" id="3"/>
            <p:cNvSpPr/>
            <p:nvPr/>
          </p:nvSpPr>
          <p:spPr>
            <a:xfrm flipH="false" flipV="false" rot="0">
              <a:off x="12700" y="12700"/>
              <a:ext cx="6897026" cy="805627"/>
            </a:xfrm>
            <a:custGeom>
              <a:avLst/>
              <a:gdLst/>
              <a:ahLst/>
              <a:cxnLst/>
              <a:rect r="r" b="b" t="t" l="l"/>
              <a:pathLst>
                <a:path h="805627" w="6897026">
                  <a:moveTo>
                    <a:pt x="43180" y="805627"/>
                  </a:moveTo>
                  <a:lnTo>
                    <a:pt x="6853846" y="805627"/>
                  </a:lnTo>
                  <a:cubicBezTo>
                    <a:pt x="6877976" y="805627"/>
                    <a:pt x="6897026" y="786577"/>
                    <a:pt x="6897026" y="762447"/>
                  </a:cubicBezTo>
                  <a:lnTo>
                    <a:pt x="6897026" y="43180"/>
                  </a:lnTo>
                  <a:cubicBezTo>
                    <a:pt x="6897026" y="19050"/>
                    <a:pt x="6877976" y="0"/>
                    <a:pt x="6853846" y="0"/>
                  </a:cubicBezTo>
                  <a:lnTo>
                    <a:pt x="43180" y="0"/>
                  </a:lnTo>
                  <a:cubicBezTo>
                    <a:pt x="19050" y="0"/>
                    <a:pt x="0" y="19050"/>
                    <a:pt x="0" y="43180"/>
                  </a:cubicBezTo>
                  <a:lnTo>
                    <a:pt x="0" y="762447"/>
                  </a:lnTo>
                  <a:cubicBezTo>
                    <a:pt x="0" y="786577"/>
                    <a:pt x="19050" y="805627"/>
                    <a:pt x="43180" y="805627"/>
                  </a:cubicBezTo>
                  <a:close/>
                </a:path>
              </a:pathLst>
            </a:custGeom>
            <a:solidFill>
              <a:srgbClr val="FFFFFF"/>
            </a:solidFill>
          </p:spPr>
        </p:sp>
        <p:sp>
          <p:nvSpPr>
            <p:cNvPr name="Freeform 4" id="4"/>
            <p:cNvSpPr/>
            <p:nvPr/>
          </p:nvSpPr>
          <p:spPr>
            <a:xfrm flipH="false" flipV="false" rot="0">
              <a:off x="0" y="0"/>
              <a:ext cx="6964336" cy="874207"/>
            </a:xfrm>
            <a:custGeom>
              <a:avLst/>
              <a:gdLst/>
              <a:ahLst/>
              <a:cxnLst/>
              <a:rect r="r" b="b" t="t" l="l"/>
              <a:pathLst>
                <a:path h="874207" w="6964336">
                  <a:moveTo>
                    <a:pt x="6921157" y="44450"/>
                  </a:moveTo>
                  <a:cubicBezTo>
                    <a:pt x="6916076" y="19050"/>
                    <a:pt x="6893216" y="0"/>
                    <a:pt x="6866546" y="0"/>
                  </a:cubicBezTo>
                  <a:lnTo>
                    <a:pt x="55880" y="0"/>
                  </a:lnTo>
                  <a:cubicBezTo>
                    <a:pt x="25400" y="0"/>
                    <a:pt x="0" y="25400"/>
                    <a:pt x="0" y="55880"/>
                  </a:cubicBezTo>
                  <a:lnTo>
                    <a:pt x="0" y="775147"/>
                  </a:lnTo>
                  <a:cubicBezTo>
                    <a:pt x="0" y="801817"/>
                    <a:pt x="17780" y="823407"/>
                    <a:pt x="43180" y="829757"/>
                  </a:cubicBezTo>
                  <a:cubicBezTo>
                    <a:pt x="48260" y="855157"/>
                    <a:pt x="71120" y="874207"/>
                    <a:pt x="97790" y="874207"/>
                  </a:cubicBezTo>
                  <a:lnTo>
                    <a:pt x="6908457" y="874207"/>
                  </a:lnTo>
                  <a:cubicBezTo>
                    <a:pt x="6938936" y="874207"/>
                    <a:pt x="6964336" y="848807"/>
                    <a:pt x="6964336" y="818327"/>
                  </a:cubicBezTo>
                  <a:lnTo>
                    <a:pt x="6964336" y="99060"/>
                  </a:lnTo>
                  <a:cubicBezTo>
                    <a:pt x="6964336" y="72390"/>
                    <a:pt x="6946557" y="50800"/>
                    <a:pt x="6921157" y="44450"/>
                  </a:cubicBezTo>
                  <a:close/>
                  <a:moveTo>
                    <a:pt x="12700" y="775147"/>
                  </a:moveTo>
                  <a:lnTo>
                    <a:pt x="12700" y="55880"/>
                  </a:lnTo>
                  <a:cubicBezTo>
                    <a:pt x="12700" y="31750"/>
                    <a:pt x="31750" y="12700"/>
                    <a:pt x="55880" y="12700"/>
                  </a:cubicBezTo>
                  <a:lnTo>
                    <a:pt x="6866546" y="12700"/>
                  </a:lnTo>
                  <a:cubicBezTo>
                    <a:pt x="6890676" y="12700"/>
                    <a:pt x="6909726" y="31750"/>
                    <a:pt x="6909726" y="55880"/>
                  </a:cubicBezTo>
                  <a:lnTo>
                    <a:pt x="6909726" y="775147"/>
                  </a:lnTo>
                  <a:cubicBezTo>
                    <a:pt x="6909726" y="799277"/>
                    <a:pt x="6890676" y="818327"/>
                    <a:pt x="6866546" y="818327"/>
                  </a:cubicBezTo>
                  <a:lnTo>
                    <a:pt x="55880" y="818327"/>
                  </a:lnTo>
                  <a:cubicBezTo>
                    <a:pt x="31750" y="818327"/>
                    <a:pt x="12700" y="799277"/>
                    <a:pt x="12700" y="775147"/>
                  </a:cubicBezTo>
                  <a:close/>
                </a:path>
              </a:pathLst>
            </a:custGeom>
            <a:solidFill>
              <a:srgbClr val="000000"/>
            </a:solidFill>
          </p:spPr>
        </p:sp>
      </p:grpSp>
      <p:sp>
        <p:nvSpPr>
          <p:cNvPr name="TextBox 5" id="5"/>
          <p:cNvSpPr txBox="true"/>
          <p:nvPr/>
        </p:nvSpPr>
        <p:spPr>
          <a:xfrm rot="0">
            <a:off x="1871554" y="809625"/>
            <a:ext cx="14544892" cy="1902751"/>
          </a:xfrm>
          <a:prstGeom prst="rect">
            <a:avLst/>
          </a:prstGeom>
        </p:spPr>
        <p:txBody>
          <a:bodyPr anchor="t" rtlCol="false" tIns="0" lIns="0" bIns="0" rIns="0">
            <a:spAutoFit/>
          </a:bodyPr>
          <a:lstStyle/>
          <a:p>
            <a:pPr algn="ctr">
              <a:lnSpc>
                <a:spcPts val="15544"/>
              </a:lnSpc>
            </a:pPr>
            <a:r>
              <a:rPr lang="en-US" sz="11103">
                <a:solidFill>
                  <a:srgbClr val="B08DF8"/>
                </a:solidFill>
                <a:latin typeface="Luckiest Guy"/>
                <a:ea typeface="Luckiest Guy"/>
                <a:cs typeface="Luckiest Guy"/>
                <a:sym typeface="Luckiest Guy"/>
              </a:rPr>
              <a:t>COMPANY OVERVIEW</a:t>
            </a:r>
          </a:p>
        </p:txBody>
      </p:sp>
      <p:grpSp>
        <p:nvGrpSpPr>
          <p:cNvPr name="Group 6" id="6"/>
          <p:cNvGrpSpPr/>
          <p:nvPr/>
        </p:nvGrpSpPr>
        <p:grpSpPr>
          <a:xfrm rot="0">
            <a:off x="561726" y="3090544"/>
            <a:ext cx="17164548" cy="6638681"/>
            <a:chOff x="0" y="0"/>
            <a:chExt cx="6964336" cy="2693576"/>
          </a:xfrm>
        </p:grpSpPr>
        <p:sp>
          <p:nvSpPr>
            <p:cNvPr name="Freeform 7" id="7"/>
            <p:cNvSpPr/>
            <p:nvPr/>
          </p:nvSpPr>
          <p:spPr>
            <a:xfrm flipH="false" flipV="false" rot="0">
              <a:off x="12700" y="12700"/>
              <a:ext cx="6897026" cy="2624996"/>
            </a:xfrm>
            <a:custGeom>
              <a:avLst/>
              <a:gdLst/>
              <a:ahLst/>
              <a:cxnLst/>
              <a:rect r="r" b="b" t="t" l="l"/>
              <a:pathLst>
                <a:path h="2624996" w="6897026">
                  <a:moveTo>
                    <a:pt x="43180" y="2624996"/>
                  </a:moveTo>
                  <a:lnTo>
                    <a:pt x="6853846" y="2624996"/>
                  </a:lnTo>
                  <a:cubicBezTo>
                    <a:pt x="6877976" y="2624996"/>
                    <a:pt x="6897026" y="2605946"/>
                    <a:pt x="6897026" y="2581816"/>
                  </a:cubicBezTo>
                  <a:lnTo>
                    <a:pt x="6897026" y="43180"/>
                  </a:lnTo>
                  <a:cubicBezTo>
                    <a:pt x="6897026" y="19050"/>
                    <a:pt x="6877976" y="0"/>
                    <a:pt x="6853846" y="0"/>
                  </a:cubicBezTo>
                  <a:lnTo>
                    <a:pt x="43180" y="0"/>
                  </a:lnTo>
                  <a:cubicBezTo>
                    <a:pt x="19050" y="0"/>
                    <a:pt x="0" y="19050"/>
                    <a:pt x="0" y="43180"/>
                  </a:cubicBezTo>
                  <a:lnTo>
                    <a:pt x="0" y="2581816"/>
                  </a:lnTo>
                  <a:cubicBezTo>
                    <a:pt x="0" y="2605946"/>
                    <a:pt x="19050" y="2624996"/>
                    <a:pt x="43180" y="2624996"/>
                  </a:cubicBezTo>
                  <a:close/>
                </a:path>
              </a:pathLst>
            </a:custGeom>
            <a:solidFill>
              <a:srgbClr val="FFFFFF"/>
            </a:solidFill>
          </p:spPr>
        </p:sp>
        <p:sp>
          <p:nvSpPr>
            <p:cNvPr name="Freeform 8" id="8"/>
            <p:cNvSpPr/>
            <p:nvPr/>
          </p:nvSpPr>
          <p:spPr>
            <a:xfrm flipH="false" flipV="false" rot="0">
              <a:off x="0" y="0"/>
              <a:ext cx="6964336" cy="2693576"/>
            </a:xfrm>
            <a:custGeom>
              <a:avLst/>
              <a:gdLst/>
              <a:ahLst/>
              <a:cxnLst/>
              <a:rect r="r" b="b" t="t" l="l"/>
              <a:pathLst>
                <a:path h="2693576" w="6964336">
                  <a:moveTo>
                    <a:pt x="6921157" y="44450"/>
                  </a:moveTo>
                  <a:cubicBezTo>
                    <a:pt x="6916076" y="19050"/>
                    <a:pt x="6893216" y="0"/>
                    <a:pt x="6866546" y="0"/>
                  </a:cubicBezTo>
                  <a:lnTo>
                    <a:pt x="55880" y="0"/>
                  </a:lnTo>
                  <a:cubicBezTo>
                    <a:pt x="25400" y="0"/>
                    <a:pt x="0" y="25400"/>
                    <a:pt x="0" y="55880"/>
                  </a:cubicBezTo>
                  <a:lnTo>
                    <a:pt x="0" y="2594516"/>
                  </a:lnTo>
                  <a:cubicBezTo>
                    <a:pt x="0" y="2621186"/>
                    <a:pt x="17780" y="2642776"/>
                    <a:pt x="43180" y="2649126"/>
                  </a:cubicBezTo>
                  <a:cubicBezTo>
                    <a:pt x="48260" y="2674526"/>
                    <a:pt x="71120" y="2693576"/>
                    <a:pt x="97790" y="2693576"/>
                  </a:cubicBezTo>
                  <a:lnTo>
                    <a:pt x="6908457" y="2693576"/>
                  </a:lnTo>
                  <a:cubicBezTo>
                    <a:pt x="6938936" y="2693576"/>
                    <a:pt x="6964336" y="2668176"/>
                    <a:pt x="6964336" y="2637696"/>
                  </a:cubicBezTo>
                  <a:lnTo>
                    <a:pt x="6964336" y="99060"/>
                  </a:lnTo>
                  <a:cubicBezTo>
                    <a:pt x="6964336" y="72390"/>
                    <a:pt x="6946557" y="50800"/>
                    <a:pt x="6921157" y="44450"/>
                  </a:cubicBezTo>
                  <a:close/>
                  <a:moveTo>
                    <a:pt x="12700" y="2594516"/>
                  </a:moveTo>
                  <a:lnTo>
                    <a:pt x="12700" y="55880"/>
                  </a:lnTo>
                  <a:cubicBezTo>
                    <a:pt x="12700" y="31750"/>
                    <a:pt x="31750" y="12700"/>
                    <a:pt x="55880" y="12700"/>
                  </a:cubicBezTo>
                  <a:lnTo>
                    <a:pt x="6866546" y="12700"/>
                  </a:lnTo>
                  <a:cubicBezTo>
                    <a:pt x="6890676" y="12700"/>
                    <a:pt x="6909726" y="31750"/>
                    <a:pt x="6909726" y="55880"/>
                  </a:cubicBezTo>
                  <a:lnTo>
                    <a:pt x="6909726" y="2594516"/>
                  </a:lnTo>
                  <a:cubicBezTo>
                    <a:pt x="6909726" y="2618646"/>
                    <a:pt x="6890676" y="2637696"/>
                    <a:pt x="6866546" y="2637696"/>
                  </a:cubicBezTo>
                  <a:lnTo>
                    <a:pt x="55880" y="2637696"/>
                  </a:lnTo>
                  <a:cubicBezTo>
                    <a:pt x="31750" y="2637696"/>
                    <a:pt x="12700" y="2618646"/>
                    <a:pt x="12700" y="2594516"/>
                  </a:cubicBezTo>
                  <a:close/>
                </a:path>
              </a:pathLst>
            </a:custGeom>
            <a:solidFill>
              <a:srgbClr val="000000"/>
            </a:solidFill>
          </p:spPr>
        </p:sp>
      </p:grpSp>
      <p:sp>
        <p:nvSpPr>
          <p:cNvPr name="TextBox 9" id="9"/>
          <p:cNvSpPr txBox="true"/>
          <p:nvPr/>
        </p:nvSpPr>
        <p:spPr>
          <a:xfrm rot="0">
            <a:off x="947987" y="2928619"/>
            <a:ext cx="16778287" cy="5255895"/>
          </a:xfrm>
          <a:prstGeom prst="rect">
            <a:avLst/>
          </a:prstGeom>
        </p:spPr>
        <p:txBody>
          <a:bodyPr anchor="t" rtlCol="false" tIns="0" lIns="0" bIns="0" rIns="0">
            <a:spAutoFit/>
          </a:bodyPr>
          <a:lstStyle/>
          <a:p>
            <a:pPr algn="l">
              <a:lnSpc>
                <a:spcPts val="5880"/>
              </a:lnSpc>
            </a:pPr>
          </a:p>
          <a:p>
            <a:pPr algn="l">
              <a:lnSpc>
                <a:spcPts val="5880"/>
              </a:lnSpc>
            </a:pPr>
            <a:r>
              <a:rPr lang="en-US" sz="4200">
                <a:solidFill>
                  <a:srgbClr val="000000"/>
                </a:solidFill>
                <a:latin typeface="Times New Roman"/>
                <a:ea typeface="Times New Roman"/>
                <a:cs typeface="Times New Roman"/>
                <a:sym typeface="Times New Roman"/>
              </a:rPr>
              <a:t>It is a soft toy selling e-commerce company which has launched four products (that are</a:t>
            </a:r>
            <a:r>
              <a:rPr lang="en-US" sz="4200">
                <a:solidFill>
                  <a:srgbClr val="000000"/>
                </a:solidFill>
                <a:latin typeface="Times New Roman Bold"/>
                <a:ea typeface="Times New Roman Bold"/>
                <a:cs typeface="Times New Roman Bold"/>
                <a:sym typeface="Times New Roman Bold"/>
              </a:rPr>
              <a:t> The Original Mr. Fuzzy,The Forever Love Bear,The Birthday Sugar Panda,The Hudson River Mini bear</a:t>
            </a:r>
            <a:r>
              <a:rPr lang="en-US" sz="4200">
                <a:solidFill>
                  <a:srgbClr val="000000"/>
                </a:solidFill>
                <a:latin typeface="Times New Roman"/>
                <a:ea typeface="Times New Roman"/>
                <a:cs typeface="Times New Roman"/>
                <a:sym typeface="Times New Roman"/>
              </a:rPr>
              <a:t>) so far and sells them through its website.</a:t>
            </a:r>
          </a:p>
          <a:p>
            <a:pPr algn="l">
              <a:lnSpc>
                <a:spcPts val="5880"/>
              </a:lnSpc>
            </a:pPr>
          </a:p>
          <a:p>
            <a:pPr algn="ctr">
              <a:lnSpc>
                <a:spcPts val="5880"/>
              </a:lnSpc>
            </a:pPr>
          </a:p>
        </p:txBody>
      </p:sp>
      <p:sp>
        <p:nvSpPr>
          <p:cNvPr name="TextBox 10" id="10"/>
          <p:cNvSpPr txBox="true"/>
          <p:nvPr/>
        </p:nvSpPr>
        <p:spPr>
          <a:xfrm rot="0">
            <a:off x="947987" y="7717155"/>
            <a:ext cx="5889763" cy="1541145"/>
          </a:xfrm>
          <a:prstGeom prst="rect">
            <a:avLst/>
          </a:prstGeom>
        </p:spPr>
        <p:txBody>
          <a:bodyPr anchor="t" rtlCol="false" tIns="0" lIns="0" bIns="0" rIns="0">
            <a:spAutoFit/>
          </a:bodyPr>
          <a:lstStyle/>
          <a:p>
            <a:pPr algn="l">
              <a:lnSpc>
                <a:spcPts val="5880"/>
              </a:lnSpc>
            </a:pPr>
            <a:r>
              <a:rPr lang="en-US" sz="4200">
                <a:solidFill>
                  <a:srgbClr val="000000"/>
                </a:solidFill>
                <a:latin typeface="Times New Roman"/>
                <a:ea typeface="Times New Roman"/>
                <a:cs typeface="Times New Roman"/>
                <a:sym typeface="Times New Roman"/>
              </a:rPr>
              <a:t>Launched in March 2012</a:t>
            </a:r>
          </a:p>
          <a:p>
            <a:pPr algn="l">
              <a:lnSpc>
                <a:spcPts val="5880"/>
              </a:lnSpc>
            </a:pPr>
            <a:r>
              <a:rPr lang="en-US" sz="4200">
                <a:solidFill>
                  <a:srgbClr val="000000"/>
                </a:solidFill>
                <a:latin typeface="Times New Roman"/>
                <a:ea typeface="Times New Roman"/>
                <a:cs typeface="Times New Roman"/>
                <a:sym typeface="Times New Roman"/>
              </a:rPr>
              <a:t>Region : USA</a:t>
            </a:r>
          </a:p>
        </p:txBody>
      </p:sp>
    </p:spTree>
  </p:cSld>
  <p:clrMapOvr>
    <a:masterClrMapping/>
  </p:clrMapOvr>
</p:sld>
</file>

<file path=ppt/slides/slide30.xml><?xml version="1.0" encoding="utf-8"?>
<p:sld xmlns:p="http://schemas.openxmlformats.org/presentationml/2006/main" xmlns:a="http://schemas.openxmlformats.org/drawingml/2006/main" xmlns:r="http://schemas.openxmlformats.org/officeDocument/2006/relationships">
  <p:cSld>
    <p:bg>
      <p:bgPr>
        <a:solidFill>
          <a:srgbClr val="FF738E"/>
        </a:solidFill>
      </p:bgPr>
    </p:bg>
    <p:spTree>
      <p:nvGrpSpPr>
        <p:cNvPr id="1" name=""/>
        <p:cNvGrpSpPr/>
        <p:nvPr/>
      </p:nvGrpSpPr>
      <p:grpSpPr>
        <a:xfrm>
          <a:off x="0" y="0"/>
          <a:ext cx="0" cy="0"/>
          <a:chOff x="0" y="0"/>
          <a:chExt cx="0" cy="0"/>
        </a:xfrm>
      </p:grpSpPr>
      <p:grpSp>
        <p:nvGrpSpPr>
          <p:cNvPr name="Group 2" id="2"/>
          <p:cNvGrpSpPr/>
          <p:nvPr/>
        </p:nvGrpSpPr>
        <p:grpSpPr>
          <a:xfrm rot="0">
            <a:off x="561726" y="605531"/>
            <a:ext cx="17164548" cy="9075938"/>
            <a:chOff x="0" y="0"/>
            <a:chExt cx="6964336" cy="3682467"/>
          </a:xfrm>
        </p:grpSpPr>
        <p:sp>
          <p:nvSpPr>
            <p:cNvPr name="Freeform 3" id="3"/>
            <p:cNvSpPr/>
            <p:nvPr/>
          </p:nvSpPr>
          <p:spPr>
            <a:xfrm flipH="false" flipV="false" rot="0">
              <a:off x="12700" y="12700"/>
              <a:ext cx="6897026" cy="3613887"/>
            </a:xfrm>
            <a:custGeom>
              <a:avLst/>
              <a:gdLst/>
              <a:ahLst/>
              <a:cxnLst/>
              <a:rect r="r" b="b" t="t" l="l"/>
              <a:pathLst>
                <a:path h="3613887" w="6897026">
                  <a:moveTo>
                    <a:pt x="43180" y="3613887"/>
                  </a:moveTo>
                  <a:lnTo>
                    <a:pt x="6853846" y="3613887"/>
                  </a:lnTo>
                  <a:cubicBezTo>
                    <a:pt x="6877976" y="3613887"/>
                    <a:pt x="6897026" y="3594837"/>
                    <a:pt x="6897026" y="3570707"/>
                  </a:cubicBezTo>
                  <a:lnTo>
                    <a:pt x="6897026" y="43180"/>
                  </a:lnTo>
                  <a:cubicBezTo>
                    <a:pt x="6897026" y="19050"/>
                    <a:pt x="6877976" y="0"/>
                    <a:pt x="6853846" y="0"/>
                  </a:cubicBezTo>
                  <a:lnTo>
                    <a:pt x="43180" y="0"/>
                  </a:lnTo>
                  <a:cubicBezTo>
                    <a:pt x="19050" y="0"/>
                    <a:pt x="0" y="19050"/>
                    <a:pt x="0" y="43180"/>
                  </a:cubicBezTo>
                  <a:lnTo>
                    <a:pt x="0" y="3570707"/>
                  </a:lnTo>
                  <a:cubicBezTo>
                    <a:pt x="0" y="3594837"/>
                    <a:pt x="19050" y="3613887"/>
                    <a:pt x="43180" y="3613887"/>
                  </a:cubicBezTo>
                  <a:close/>
                </a:path>
              </a:pathLst>
            </a:custGeom>
            <a:solidFill>
              <a:srgbClr val="FFFFFF"/>
            </a:solidFill>
          </p:spPr>
        </p:sp>
        <p:sp>
          <p:nvSpPr>
            <p:cNvPr name="Freeform 4" id="4"/>
            <p:cNvSpPr/>
            <p:nvPr/>
          </p:nvSpPr>
          <p:spPr>
            <a:xfrm flipH="false" flipV="false" rot="0">
              <a:off x="0" y="0"/>
              <a:ext cx="6964336" cy="3682467"/>
            </a:xfrm>
            <a:custGeom>
              <a:avLst/>
              <a:gdLst/>
              <a:ahLst/>
              <a:cxnLst/>
              <a:rect r="r" b="b" t="t" l="l"/>
              <a:pathLst>
                <a:path h="3682467" w="6964336">
                  <a:moveTo>
                    <a:pt x="6921157" y="44450"/>
                  </a:moveTo>
                  <a:cubicBezTo>
                    <a:pt x="6916076" y="19050"/>
                    <a:pt x="6893216" y="0"/>
                    <a:pt x="6866546" y="0"/>
                  </a:cubicBezTo>
                  <a:lnTo>
                    <a:pt x="55880" y="0"/>
                  </a:lnTo>
                  <a:cubicBezTo>
                    <a:pt x="25400" y="0"/>
                    <a:pt x="0" y="25400"/>
                    <a:pt x="0" y="55880"/>
                  </a:cubicBezTo>
                  <a:lnTo>
                    <a:pt x="0" y="3583407"/>
                  </a:lnTo>
                  <a:cubicBezTo>
                    <a:pt x="0" y="3610077"/>
                    <a:pt x="17780" y="3631667"/>
                    <a:pt x="43180" y="3638017"/>
                  </a:cubicBezTo>
                  <a:cubicBezTo>
                    <a:pt x="48260" y="3663417"/>
                    <a:pt x="71120" y="3682467"/>
                    <a:pt x="97790" y="3682467"/>
                  </a:cubicBezTo>
                  <a:lnTo>
                    <a:pt x="6908457" y="3682467"/>
                  </a:lnTo>
                  <a:cubicBezTo>
                    <a:pt x="6938936" y="3682467"/>
                    <a:pt x="6964336" y="3657067"/>
                    <a:pt x="6964336" y="3626587"/>
                  </a:cubicBezTo>
                  <a:lnTo>
                    <a:pt x="6964336" y="99060"/>
                  </a:lnTo>
                  <a:cubicBezTo>
                    <a:pt x="6964336" y="72390"/>
                    <a:pt x="6946557" y="50800"/>
                    <a:pt x="6921157" y="44450"/>
                  </a:cubicBezTo>
                  <a:close/>
                  <a:moveTo>
                    <a:pt x="12700" y="3583407"/>
                  </a:moveTo>
                  <a:lnTo>
                    <a:pt x="12700" y="55880"/>
                  </a:lnTo>
                  <a:cubicBezTo>
                    <a:pt x="12700" y="31750"/>
                    <a:pt x="31750" y="12700"/>
                    <a:pt x="55880" y="12700"/>
                  </a:cubicBezTo>
                  <a:lnTo>
                    <a:pt x="6866546" y="12700"/>
                  </a:lnTo>
                  <a:cubicBezTo>
                    <a:pt x="6890676" y="12700"/>
                    <a:pt x="6909726" y="31750"/>
                    <a:pt x="6909726" y="55880"/>
                  </a:cubicBezTo>
                  <a:lnTo>
                    <a:pt x="6909726" y="3583407"/>
                  </a:lnTo>
                  <a:cubicBezTo>
                    <a:pt x="6909726" y="3607537"/>
                    <a:pt x="6890676" y="3626587"/>
                    <a:pt x="6866546" y="3626587"/>
                  </a:cubicBezTo>
                  <a:lnTo>
                    <a:pt x="55880" y="3626587"/>
                  </a:lnTo>
                  <a:cubicBezTo>
                    <a:pt x="31750" y="3626587"/>
                    <a:pt x="12700" y="3607537"/>
                    <a:pt x="12700" y="3583407"/>
                  </a:cubicBezTo>
                  <a:close/>
                </a:path>
              </a:pathLst>
            </a:custGeom>
            <a:solidFill>
              <a:srgbClr val="000000"/>
            </a:solidFill>
          </p:spPr>
        </p:sp>
      </p:grpSp>
      <p:sp>
        <p:nvSpPr>
          <p:cNvPr name="Freeform 5" id="5"/>
          <p:cNvSpPr/>
          <p:nvPr/>
        </p:nvSpPr>
        <p:spPr>
          <a:xfrm flipH="false" flipV="false" rot="0">
            <a:off x="2849767" y="1864368"/>
            <a:ext cx="12559691" cy="7500633"/>
          </a:xfrm>
          <a:custGeom>
            <a:avLst/>
            <a:gdLst/>
            <a:ahLst/>
            <a:cxnLst/>
            <a:rect r="r" b="b" t="t" l="l"/>
            <a:pathLst>
              <a:path h="7500633" w="12559691">
                <a:moveTo>
                  <a:pt x="0" y="0"/>
                </a:moveTo>
                <a:lnTo>
                  <a:pt x="12559691" y="0"/>
                </a:lnTo>
                <a:lnTo>
                  <a:pt x="12559691" y="7500634"/>
                </a:lnTo>
                <a:lnTo>
                  <a:pt x="0" y="7500634"/>
                </a:lnTo>
                <a:lnTo>
                  <a:pt x="0" y="0"/>
                </a:lnTo>
                <a:close/>
              </a:path>
            </a:pathLst>
          </a:custGeom>
          <a:blipFill>
            <a:blip r:embed="rId2"/>
            <a:stretch>
              <a:fillRect l="0" t="-1512" r="0" b="-1512"/>
            </a:stretch>
          </a:blipFill>
        </p:spPr>
      </p:sp>
      <p:sp>
        <p:nvSpPr>
          <p:cNvPr name="TextBox 6" id="6"/>
          <p:cNvSpPr txBox="true"/>
          <p:nvPr/>
        </p:nvSpPr>
        <p:spPr>
          <a:xfrm rot="0">
            <a:off x="1028700" y="737891"/>
            <a:ext cx="16897179" cy="1126478"/>
          </a:xfrm>
          <a:prstGeom prst="rect">
            <a:avLst/>
          </a:prstGeom>
        </p:spPr>
        <p:txBody>
          <a:bodyPr anchor="t" rtlCol="false" tIns="0" lIns="0" bIns="0" rIns="0">
            <a:spAutoFit/>
          </a:bodyPr>
          <a:lstStyle/>
          <a:p>
            <a:pPr algn="l">
              <a:lnSpc>
                <a:spcPts val="8260"/>
              </a:lnSpc>
            </a:pPr>
            <a:r>
              <a:rPr lang="en-US" sz="5900" u="sng">
                <a:solidFill>
                  <a:srgbClr val="000000"/>
                </a:solidFill>
                <a:latin typeface="Times New Roman Bold"/>
                <a:ea typeface="Times New Roman Bold"/>
                <a:cs typeface="Times New Roman Bold"/>
                <a:sym typeface="Times New Roman Bold"/>
              </a:rPr>
              <a:t>CROSS-SELLING OF PRODUCTS</a:t>
            </a:r>
          </a:p>
        </p:txBody>
      </p:sp>
    </p:spTree>
  </p:cSld>
  <p:clrMapOvr>
    <a:masterClrMapping/>
  </p:clrMapOvr>
</p:sld>
</file>

<file path=ppt/slides/slide31.xml><?xml version="1.0" encoding="utf-8"?>
<p:sld xmlns:p="http://schemas.openxmlformats.org/presentationml/2006/main" xmlns:a="http://schemas.openxmlformats.org/drawingml/2006/main">
  <p:cSld>
    <p:bg>
      <p:bgPr>
        <a:solidFill>
          <a:srgbClr val="F9D43A"/>
        </a:solidFill>
      </p:bgPr>
    </p:bg>
    <p:spTree>
      <p:nvGrpSpPr>
        <p:cNvPr id="1" name=""/>
        <p:cNvGrpSpPr/>
        <p:nvPr/>
      </p:nvGrpSpPr>
      <p:grpSpPr>
        <a:xfrm>
          <a:off x="0" y="0"/>
          <a:ext cx="0" cy="0"/>
          <a:chOff x="0" y="0"/>
          <a:chExt cx="0" cy="0"/>
        </a:xfrm>
      </p:grpSpPr>
      <p:grpSp>
        <p:nvGrpSpPr>
          <p:cNvPr name="Group 2" id="2"/>
          <p:cNvGrpSpPr/>
          <p:nvPr/>
        </p:nvGrpSpPr>
        <p:grpSpPr>
          <a:xfrm rot="0">
            <a:off x="561726" y="605531"/>
            <a:ext cx="17164548" cy="9075938"/>
            <a:chOff x="0" y="0"/>
            <a:chExt cx="6964336" cy="3682467"/>
          </a:xfrm>
        </p:grpSpPr>
        <p:sp>
          <p:nvSpPr>
            <p:cNvPr name="Freeform 3" id="3"/>
            <p:cNvSpPr/>
            <p:nvPr/>
          </p:nvSpPr>
          <p:spPr>
            <a:xfrm flipH="false" flipV="false" rot="0">
              <a:off x="12700" y="12700"/>
              <a:ext cx="6897026" cy="3613887"/>
            </a:xfrm>
            <a:custGeom>
              <a:avLst/>
              <a:gdLst/>
              <a:ahLst/>
              <a:cxnLst/>
              <a:rect r="r" b="b" t="t" l="l"/>
              <a:pathLst>
                <a:path h="3613887" w="6897026">
                  <a:moveTo>
                    <a:pt x="43180" y="3613887"/>
                  </a:moveTo>
                  <a:lnTo>
                    <a:pt x="6853846" y="3613887"/>
                  </a:lnTo>
                  <a:cubicBezTo>
                    <a:pt x="6877976" y="3613887"/>
                    <a:pt x="6897026" y="3594837"/>
                    <a:pt x="6897026" y="3570707"/>
                  </a:cubicBezTo>
                  <a:lnTo>
                    <a:pt x="6897026" y="43180"/>
                  </a:lnTo>
                  <a:cubicBezTo>
                    <a:pt x="6897026" y="19050"/>
                    <a:pt x="6877976" y="0"/>
                    <a:pt x="6853846" y="0"/>
                  </a:cubicBezTo>
                  <a:lnTo>
                    <a:pt x="43180" y="0"/>
                  </a:lnTo>
                  <a:cubicBezTo>
                    <a:pt x="19050" y="0"/>
                    <a:pt x="0" y="19050"/>
                    <a:pt x="0" y="43180"/>
                  </a:cubicBezTo>
                  <a:lnTo>
                    <a:pt x="0" y="3570707"/>
                  </a:lnTo>
                  <a:cubicBezTo>
                    <a:pt x="0" y="3594837"/>
                    <a:pt x="19050" y="3613887"/>
                    <a:pt x="43180" y="3613887"/>
                  </a:cubicBezTo>
                  <a:close/>
                </a:path>
              </a:pathLst>
            </a:custGeom>
            <a:solidFill>
              <a:srgbClr val="FFFFFF"/>
            </a:solidFill>
          </p:spPr>
        </p:sp>
        <p:sp>
          <p:nvSpPr>
            <p:cNvPr name="Freeform 4" id="4"/>
            <p:cNvSpPr/>
            <p:nvPr/>
          </p:nvSpPr>
          <p:spPr>
            <a:xfrm flipH="false" flipV="false" rot="0">
              <a:off x="0" y="0"/>
              <a:ext cx="6964336" cy="3682467"/>
            </a:xfrm>
            <a:custGeom>
              <a:avLst/>
              <a:gdLst/>
              <a:ahLst/>
              <a:cxnLst/>
              <a:rect r="r" b="b" t="t" l="l"/>
              <a:pathLst>
                <a:path h="3682467" w="6964336">
                  <a:moveTo>
                    <a:pt x="6921157" y="44450"/>
                  </a:moveTo>
                  <a:cubicBezTo>
                    <a:pt x="6916076" y="19050"/>
                    <a:pt x="6893216" y="0"/>
                    <a:pt x="6866546" y="0"/>
                  </a:cubicBezTo>
                  <a:lnTo>
                    <a:pt x="55880" y="0"/>
                  </a:lnTo>
                  <a:cubicBezTo>
                    <a:pt x="25400" y="0"/>
                    <a:pt x="0" y="25400"/>
                    <a:pt x="0" y="55880"/>
                  </a:cubicBezTo>
                  <a:lnTo>
                    <a:pt x="0" y="3583407"/>
                  </a:lnTo>
                  <a:cubicBezTo>
                    <a:pt x="0" y="3610077"/>
                    <a:pt x="17780" y="3631667"/>
                    <a:pt x="43180" y="3638017"/>
                  </a:cubicBezTo>
                  <a:cubicBezTo>
                    <a:pt x="48260" y="3663417"/>
                    <a:pt x="71120" y="3682467"/>
                    <a:pt x="97790" y="3682467"/>
                  </a:cubicBezTo>
                  <a:lnTo>
                    <a:pt x="6908457" y="3682467"/>
                  </a:lnTo>
                  <a:cubicBezTo>
                    <a:pt x="6938936" y="3682467"/>
                    <a:pt x="6964336" y="3657067"/>
                    <a:pt x="6964336" y="3626587"/>
                  </a:cubicBezTo>
                  <a:lnTo>
                    <a:pt x="6964336" y="99060"/>
                  </a:lnTo>
                  <a:cubicBezTo>
                    <a:pt x="6964336" y="72390"/>
                    <a:pt x="6946557" y="50800"/>
                    <a:pt x="6921157" y="44450"/>
                  </a:cubicBezTo>
                  <a:close/>
                  <a:moveTo>
                    <a:pt x="12700" y="3583407"/>
                  </a:moveTo>
                  <a:lnTo>
                    <a:pt x="12700" y="55880"/>
                  </a:lnTo>
                  <a:cubicBezTo>
                    <a:pt x="12700" y="31750"/>
                    <a:pt x="31750" y="12700"/>
                    <a:pt x="55880" y="12700"/>
                  </a:cubicBezTo>
                  <a:lnTo>
                    <a:pt x="6866546" y="12700"/>
                  </a:lnTo>
                  <a:cubicBezTo>
                    <a:pt x="6890676" y="12700"/>
                    <a:pt x="6909726" y="31750"/>
                    <a:pt x="6909726" y="55880"/>
                  </a:cubicBezTo>
                  <a:lnTo>
                    <a:pt x="6909726" y="3583407"/>
                  </a:lnTo>
                  <a:cubicBezTo>
                    <a:pt x="6909726" y="3607537"/>
                    <a:pt x="6890676" y="3626587"/>
                    <a:pt x="6866546" y="3626587"/>
                  </a:cubicBezTo>
                  <a:lnTo>
                    <a:pt x="55880" y="3626587"/>
                  </a:lnTo>
                  <a:cubicBezTo>
                    <a:pt x="31750" y="3626587"/>
                    <a:pt x="12700" y="3607537"/>
                    <a:pt x="12700" y="3583407"/>
                  </a:cubicBezTo>
                  <a:close/>
                </a:path>
              </a:pathLst>
            </a:custGeom>
            <a:solidFill>
              <a:srgbClr val="000000"/>
            </a:solidFill>
          </p:spPr>
        </p:sp>
      </p:grpSp>
      <p:sp>
        <p:nvSpPr>
          <p:cNvPr name="TextBox 5" id="5"/>
          <p:cNvSpPr txBox="true"/>
          <p:nvPr/>
        </p:nvSpPr>
        <p:spPr>
          <a:xfrm rot="0">
            <a:off x="1296529" y="1671485"/>
            <a:ext cx="15573746" cy="7586815"/>
          </a:xfrm>
          <a:prstGeom prst="rect">
            <a:avLst/>
          </a:prstGeom>
        </p:spPr>
        <p:txBody>
          <a:bodyPr anchor="t" rtlCol="false" tIns="0" lIns="0" bIns="0" rIns="0">
            <a:spAutoFit/>
          </a:bodyPr>
          <a:lstStyle/>
          <a:p>
            <a:pPr algn="just">
              <a:lnSpc>
                <a:spcPts val="4979"/>
              </a:lnSpc>
            </a:pPr>
            <a:r>
              <a:rPr lang="en-US" sz="3556">
                <a:solidFill>
                  <a:srgbClr val="000000"/>
                </a:solidFill>
                <a:latin typeface="Times New Roman Bold"/>
                <a:ea typeface="Times New Roman Bold"/>
                <a:cs typeface="Times New Roman Bold"/>
                <a:sym typeface="Times New Roman Bold"/>
              </a:rPr>
              <a:t>Product 1:</a:t>
            </a:r>
          </a:p>
          <a:p>
            <a:pPr algn="just">
              <a:lnSpc>
                <a:spcPts val="4979"/>
              </a:lnSpc>
            </a:pPr>
            <a:r>
              <a:rPr lang="en-US" sz="3556">
                <a:solidFill>
                  <a:srgbClr val="000000"/>
                </a:solidFill>
                <a:latin typeface="Times New Roman"/>
                <a:ea typeface="Times New Roman"/>
                <a:cs typeface="Times New Roman"/>
                <a:sym typeface="Times New Roman"/>
              </a:rPr>
              <a:t>Strongly cross-sells with Products 3 and 4.</a:t>
            </a:r>
          </a:p>
          <a:p>
            <a:pPr algn="just">
              <a:lnSpc>
                <a:spcPts val="4979"/>
              </a:lnSpc>
            </a:pPr>
            <a:r>
              <a:rPr lang="en-US" sz="3556">
                <a:solidFill>
                  <a:srgbClr val="000000"/>
                </a:solidFill>
                <a:latin typeface="Times New Roman"/>
                <a:ea typeface="Times New Roman"/>
                <a:cs typeface="Times New Roman"/>
                <a:sym typeface="Times New Roman"/>
              </a:rPr>
              <a:t>High tendency for Products 1, 3, and 4 to be bought together.</a:t>
            </a:r>
          </a:p>
          <a:p>
            <a:pPr algn="just">
              <a:lnSpc>
                <a:spcPts val="4979"/>
              </a:lnSpc>
            </a:pPr>
            <a:r>
              <a:rPr lang="en-US" sz="3556">
                <a:solidFill>
                  <a:srgbClr val="000000"/>
                </a:solidFill>
                <a:latin typeface="Times New Roman Bold"/>
                <a:ea typeface="Times New Roman Bold"/>
                <a:cs typeface="Times New Roman Bold"/>
                <a:sym typeface="Times New Roman Bold"/>
              </a:rPr>
              <a:t>Product 2:</a:t>
            </a:r>
          </a:p>
          <a:p>
            <a:pPr algn="just">
              <a:lnSpc>
                <a:spcPts val="4979"/>
              </a:lnSpc>
            </a:pPr>
            <a:r>
              <a:rPr lang="en-US" sz="3556">
                <a:solidFill>
                  <a:srgbClr val="000000"/>
                </a:solidFill>
                <a:latin typeface="Times New Roman"/>
                <a:ea typeface="Times New Roman"/>
                <a:cs typeface="Times New Roman"/>
                <a:sym typeface="Times New Roman"/>
              </a:rPr>
              <a:t>Notably cross-sells with Product 4.</a:t>
            </a:r>
          </a:p>
          <a:p>
            <a:pPr algn="just">
              <a:lnSpc>
                <a:spcPts val="4979"/>
              </a:lnSpc>
            </a:pPr>
            <a:r>
              <a:rPr lang="en-US" sz="3556">
                <a:solidFill>
                  <a:srgbClr val="000000"/>
                </a:solidFill>
                <a:latin typeface="Times New Roman"/>
                <a:ea typeface="Times New Roman"/>
                <a:cs typeface="Times New Roman"/>
                <a:sym typeface="Times New Roman"/>
              </a:rPr>
              <a:t>Minimal cross-sell with Product 1, suggesting potential for targeted bundling.</a:t>
            </a:r>
          </a:p>
          <a:p>
            <a:pPr algn="just">
              <a:lnSpc>
                <a:spcPts val="4979"/>
              </a:lnSpc>
            </a:pPr>
            <a:r>
              <a:rPr lang="en-US" sz="3556">
                <a:solidFill>
                  <a:srgbClr val="000000"/>
                </a:solidFill>
                <a:latin typeface="Times New Roman Bold"/>
                <a:ea typeface="Times New Roman Bold"/>
                <a:cs typeface="Times New Roman Bold"/>
                <a:sym typeface="Times New Roman Bold"/>
              </a:rPr>
              <a:t>Product 3:</a:t>
            </a:r>
          </a:p>
          <a:p>
            <a:pPr algn="just">
              <a:lnSpc>
                <a:spcPts val="4979"/>
              </a:lnSpc>
            </a:pPr>
            <a:r>
              <a:rPr lang="en-US" sz="3556">
                <a:solidFill>
                  <a:srgbClr val="000000"/>
                </a:solidFill>
                <a:latin typeface="Times New Roman"/>
                <a:ea typeface="Times New Roman"/>
                <a:cs typeface="Times New Roman"/>
                <a:sym typeface="Times New Roman"/>
              </a:rPr>
              <a:t>Strongly cross-sells with Product 4.</a:t>
            </a:r>
          </a:p>
          <a:p>
            <a:pPr algn="just">
              <a:lnSpc>
                <a:spcPts val="4979"/>
              </a:lnSpc>
            </a:pPr>
            <a:r>
              <a:rPr lang="en-US" sz="3556">
                <a:solidFill>
                  <a:srgbClr val="000000"/>
                </a:solidFill>
                <a:latin typeface="Times New Roman"/>
                <a:ea typeface="Times New Roman"/>
                <a:cs typeface="Times New Roman"/>
                <a:sym typeface="Times New Roman"/>
              </a:rPr>
              <a:t>Less emphasis on cross-sell with Product 2.</a:t>
            </a:r>
          </a:p>
          <a:p>
            <a:pPr algn="just">
              <a:lnSpc>
                <a:spcPts val="4979"/>
              </a:lnSpc>
            </a:pPr>
            <a:r>
              <a:rPr lang="en-US" sz="3556">
                <a:solidFill>
                  <a:srgbClr val="000000"/>
                </a:solidFill>
                <a:latin typeface="Times New Roman Bold"/>
                <a:ea typeface="Times New Roman Bold"/>
                <a:cs typeface="Times New Roman Bold"/>
                <a:sym typeface="Times New Roman Bold"/>
              </a:rPr>
              <a:t>Product 4:</a:t>
            </a:r>
          </a:p>
          <a:p>
            <a:pPr algn="just">
              <a:lnSpc>
                <a:spcPts val="4979"/>
              </a:lnSpc>
            </a:pPr>
            <a:r>
              <a:rPr lang="en-US" sz="3556">
                <a:solidFill>
                  <a:srgbClr val="000000"/>
                </a:solidFill>
                <a:latin typeface="Times New Roman"/>
                <a:ea typeface="Times New Roman"/>
                <a:cs typeface="Times New Roman"/>
                <a:sym typeface="Times New Roman"/>
              </a:rPr>
              <a:t>Shows potential for higher performance when cross-sold with Products 1 and 3.</a:t>
            </a:r>
          </a:p>
          <a:p>
            <a:pPr algn="just">
              <a:lnSpc>
                <a:spcPts val="4979"/>
              </a:lnSpc>
            </a:pPr>
            <a:r>
              <a:rPr lang="en-US" sz="3556">
                <a:solidFill>
                  <a:srgbClr val="000000"/>
                </a:solidFill>
                <a:latin typeface="Times New Roman"/>
                <a:ea typeface="Times New Roman"/>
                <a:cs typeface="Times New Roman"/>
                <a:sym typeface="Times New Roman"/>
              </a:rPr>
              <a:t>Cross-sold the least overall, indicating opportunities for improvement</a:t>
            </a:r>
          </a:p>
        </p:txBody>
      </p:sp>
      <p:sp>
        <p:nvSpPr>
          <p:cNvPr name="TextBox 6" id="6"/>
          <p:cNvSpPr txBox="true"/>
          <p:nvPr/>
        </p:nvSpPr>
        <p:spPr>
          <a:xfrm rot="0">
            <a:off x="1028700" y="737891"/>
            <a:ext cx="16897179" cy="1126478"/>
          </a:xfrm>
          <a:prstGeom prst="rect">
            <a:avLst/>
          </a:prstGeom>
        </p:spPr>
        <p:txBody>
          <a:bodyPr anchor="t" rtlCol="false" tIns="0" lIns="0" bIns="0" rIns="0">
            <a:spAutoFit/>
          </a:bodyPr>
          <a:lstStyle/>
          <a:p>
            <a:pPr algn="l">
              <a:lnSpc>
                <a:spcPts val="8260"/>
              </a:lnSpc>
            </a:pPr>
            <a:r>
              <a:rPr lang="en-US" sz="5900" u="sng">
                <a:solidFill>
                  <a:srgbClr val="000000"/>
                </a:solidFill>
                <a:latin typeface="Times New Roman Bold"/>
                <a:ea typeface="Times New Roman Bold"/>
                <a:cs typeface="Times New Roman Bold"/>
                <a:sym typeface="Times New Roman Bold"/>
              </a:rPr>
              <a:t>CROSS-SELLING OF PRODUCTS</a:t>
            </a:r>
          </a:p>
        </p:txBody>
      </p:sp>
    </p:spTree>
  </p:cSld>
  <p:clrMapOvr>
    <a:masterClrMapping/>
  </p:clrMapOvr>
</p:sld>
</file>

<file path=ppt/slides/slide32.xml><?xml version="1.0" encoding="utf-8"?>
<p:sld xmlns:p="http://schemas.openxmlformats.org/presentationml/2006/main" xmlns:a="http://schemas.openxmlformats.org/drawingml/2006/main">
  <p:cSld>
    <p:bg>
      <p:bgPr>
        <a:solidFill>
          <a:srgbClr val="43B7F9"/>
        </a:solidFill>
      </p:bgPr>
    </p:bg>
    <p:spTree>
      <p:nvGrpSpPr>
        <p:cNvPr id="1" name=""/>
        <p:cNvGrpSpPr/>
        <p:nvPr/>
      </p:nvGrpSpPr>
      <p:grpSpPr>
        <a:xfrm>
          <a:off x="0" y="0"/>
          <a:ext cx="0" cy="0"/>
          <a:chOff x="0" y="0"/>
          <a:chExt cx="0" cy="0"/>
        </a:xfrm>
      </p:grpSpPr>
      <p:grpSp>
        <p:nvGrpSpPr>
          <p:cNvPr name="Group 2" id="2"/>
          <p:cNvGrpSpPr/>
          <p:nvPr/>
        </p:nvGrpSpPr>
        <p:grpSpPr>
          <a:xfrm rot="0">
            <a:off x="561726" y="653287"/>
            <a:ext cx="17164548" cy="9075938"/>
            <a:chOff x="0" y="0"/>
            <a:chExt cx="6964336" cy="3682467"/>
          </a:xfrm>
        </p:grpSpPr>
        <p:sp>
          <p:nvSpPr>
            <p:cNvPr name="Freeform 3" id="3"/>
            <p:cNvSpPr/>
            <p:nvPr/>
          </p:nvSpPr>
          <p:spPr>
            <a:xfrm flipH="false" flipV="false" rot="0">
              <a:off x="12700" y="12700"/>
              <a:ext cx="6897026" cy="3613887"/>
            </a:xfrm>
            <a:custGeom>
              <a:avLst/>
              <a:gdLst/>
              <a:ahLst/>
              <a:cxnLst/>
              <a:rect r="r" b="b" t="t" l="l"/>
              <a:pathLst>
                <a:path h="3613887" w="6897026">
                  <a:moveTo>
                    <a:pt x="43180" y="3613887"/>
                  </a:moveTo>
                  <a:lnTo>
                    <a:pt x="6853846" y="3613887"/>
                  </a:lnTo>
                  <a:cubicBezTo>
                    <a:pt x="6877976" y="3613887"/>
                    <a:pt x="6897026" y="3594837"/>
                    <a:pt x="6897026" y="3570707"/>
                  </a:cubicBezTo>
                  <a:lnTo>
                    <a:pt x="6897026" y="43180"/>
                  </a:lnTo>
                  <a:cubicBezTo>
                    <a:pt x="6897026" y="19050"/>
                    <a:pt x="6877976" y="0"/>
                    <a:pt x="6853846" y="0"/>
                  </a:cubicBezTo>
                  <a:lnTo>
                    <a:pt x="43180" y="0"/>
                  </a:lnTo>
                  <a:cubicBezTo>
                    <a:pt x="19050" y="0"/>
                    <a:pt x="0" y="19050"/>
                    <a:pt x="0" y="43180"/>
                  </a:cubicBezTo>
                  <a:lnTo>
                    <a:pt x="0" y="3570707"/>
                  </a:lnTo>
                  <a:cubicBezTo>
                    <a:pt x="0" y="3594837"/>
                    <a:pt x="19050" y="3613887"/>
                    <a:pt x="43180" y="3613887"/>
                  </a:cubicBezTo>
                  <a:close/>
                </a:path>
              </a:pathLst>
            </a:custGeom>
            <a:solidFill>
              <a:srgbClr val="FFFFFF"/>
            </a:solidFill>
          </p:spPr>
        </p:sp>
        <p:sp>
          <p:nvSpPr>
            <p:cNvPr name="Freeform 4" id="4"/>
            <p:cNvSpPr/>
            <p:nvPr/>
          </p:nvSpPr>
          <p:spPr>
            <a:xfrm flipH="false" flipV="false" rot="0">
              <a:off x="0" y="0"/>
              <a:ext cx="6964336" cy="3682467"/>
            </a:xfrm>
            <a:custGeom>
              <a:avLst/>
              <a:gdLst/>
              <a:ahLst/>
              <a:cxnLst/>
              <a:rect r="r" b="b" t="t" l="l"/>
              <a:pathLst>
                <a:path h="3682467" w="6964336">
                  <a:moveTo>
                    <a:pt x="6921157" y="44450"/>
                  </a:moveTo>
                  <a:cubicBezTo>
                    <a:pt x="6916076" y="19050"/>
                    <a:pt x="6893216" y="0"/>
                    <a:pt x="6866546" y="0"/>
                  </a:cubicBezTo>
                  <a:lnTo>
                    <a:pt x="55880" y="0"/>
                  </a:lnTo>
                  <a:cubicBezTo>
                    <a:pt x="25400" y="0"/>
                    <a:pt x="0" y="25400"/>
                    <a:pt x="0" y="55880"/>
                  </a:cubicBezTo>
                  <a:lnTo>
                    <a:pt x="0" y="3583407"/>
                  </a:lnTo>
                  <a:cubicBezTo>
                    <a:pt x="0" y="3610077"/>
                    <a:pt x="17780" y="3631667"/>
                    <a:pt x="43180" y="3638017"/>
                  </a:cubicBezTo>
                  <a:cubicBezTo>
                    <a:pt x="48260" y="3663417"/>
                    <a:pt x="71120" y="3682467"/>
                    <a:pt x="97790" y="3682467"/>
                  </a:cubicBezTo>
                  <a:lnTo>
                    <a:pt x="6908457" y="3682467"/>
                  </a:lnTo>
                  <a:cubicBezTo>
                    <a:pt x="6938936" y="3682467"/>
                    <a:pt x="6964336" y="3657067"/>
                    <a:pt x="6964336" y="3626587"/>
                  </a:cubicBezTo>
                  <a:lnTo>
                    <a:pt x="6964336" y="99060"/>
                  </a:lnTo>
                  <a:cubicBezTo>
                    <a:pt x="6964336" y="72390"/>
                    <a:pt x="6946557" y="50800"/>
                    <a:pt x="6921157" y="44450"/>
                  </a:cubicBezTo>
                  <a:close/>
                  <a:moveTo>
                    <a:pt x="12700" y="3583407"/>
                  </a:moveTo>
                  <a:lnTo>
                    <a:pt x="12700" y="55880"/>
                  </a:lnTo>
                  <a:cubicBezTo>
                    <a:pt x="12700" y="31750"/>
                    <a:pt x="31750" y="12700"/>
                    <a:pt x="55880" y="12700"/>
                  </a:cubicBezTo>
                  <a:lnTo>
                    <a:pt x="6866546" y="12700"/>
                  </a:lnTo>
                  <a:cubicBezTo>
                    <a:pt x="6890676" y="12700"/>
                    <a:pt x="6909726" y="31750"/>
                    <a:pt x="6909726" y="55880"/>
                  </a:cubicBezTo>
                  <a:lnTo>
                    <a:pt x="6909726" y="3583407"/>
                  </a:lnTo>
                  <a:cubicBezTo>
                    <a:pt x="6909726" y="3607537"/>
                    <a:pt x="6890676" y="3626587"/>
                    <a:pt x="6866546" y="3626587"/>
                  </a:cubicBezTo>
                  <a:lnTo>
                    <a:pt x="55880" y="3626587"/>
                  </a:lnTo>
                  <a:cubicBezTo>
                    <a:pt x="31750" y="3626587"/>
                    <a:pt x="12700" y="3607537"/>
                    <a:pt x="12700" y="3583407"/>
                  </a:cubicBezTo>
                  <a:close/>
                </a:path>
              </a:pathLst>
            </a:custGeom>
            <a:solidFill>
              <a:srgbClr val="000000"/>
            </a:solidFill>
          </p:spPr>
        </p:sp>
      </p:grpSp>
      <p:sp>
        <p:nvSpPr>
          <p:cNvPr name="TextBox 5" id="5"/>
          <p:cNvSpPr txBox="true"/>
          <p:nvPr/>
        </p:nvSpPr>
        <p:spPr>
          <a:xfrm rot="0">
            <a:off x="1450127" y="2968625"/>
            <a:ext cx="15387746" cy="4111625"/>
          </a:xfrm>
          <a:prstGeom prst="rect">
            <a:avLst/>
          </a:prstGeom>
        </p:spPr>
        <p:txBody>
          <a:bodyPr anchor="t" rtlCol="false" tIns="0" lIns="0" bIns="0" rIns="0">
            <a:spAutoFit/>
          </a:bodyPr>
          <a:lstStyle/>
          <a:p>
            <a:pPr algn="ctr">
              <a:lnSpc>
                <a:spcPts val="16445"/>
              </a:lnSpc>
            </a:pPr>
            <a:r>
              <a:rPr lang="en-US" sz="11746">
                <a:solidFill>
                  <a:srgbClr val="F9D43A"/>
                </a:solidFill>
                <a:latin typeface="Luckiest Guy"/>
                <a:ea typeface="Luckiest Guy"/>
                <a:cs typeface="Luckiest Guy"/>
                <a:sym typeface="Luckiest Guy"/>
              </a:rPr>
              <a:t>AREAS WHERE SUPPORT IS NEEDED</a:t>
            </a:r>
          </a:p>
        </p:txBody>
      </p:sp>
    </p:spTree>
  </p:cSld>
  <p:clrMapOvr>
    <a:masterClrMapping/>
  </p:clrMapOvr>
</p:sld>
</file>

<file path=ppt/slides/slide33.xml><?xml version="1.0" encoding="utf-8"?>
<p:sld xmlns:p="http://schemas.openxmlformats.org/presentationml/2006/main" xmlns:a="http://schemas.openxmlformats.org/drawingml/2006/main">
  <p:cSld>
    <p:bg>
      <p:bgPr>
        <a:solidFill>
          <a:srgbClr val="FF738E"/>
        </a:solidFill>
      </p:bgPr>
    </p:bg>
    <p:spTree>
      <p:nvGrpSpPr>
        <p:cNvPr id="1" name=""/>
        <p:cNvGrpSpPr/>
        <p:nvPr/>
      </p:nvGrpSpPr>
      <p:grpSpPr>
        <a:xfrm>
          <a:off x="0" y="0"/>
          <a:ext cx="0" cy="0"/>
          <a:chOff x="0" y="0"/>
          <a:chExt cx="0" cy="0"/>
        </a:xfrm>
      </p:grpSpPr>
      <p:grpSp>
        <p:nvGrpSpPr>
          <p:cNvPr name="Group 2" id="2"/>
          <p:cNvGrpSpPr/>
          <p:nvPr/>
        </p:nvGrpSpPr>
        <p:grpSpPr>
          <a:xfrm rot="0">
            <a:off x="561726" y="592373"/>
            <a:ext cx="17164548" cy="9102254"/>
            <a:chOff x="0" y="0"/>
            <a:chExt cx="6964336" cy="3693145"/>
          </a:xfrm>
        </p:grpSpPr>
        <p:sp>
          <p:nvSpPr>
            <p:cNvPr name="Freeform 3" id="3"/>
            <p:cNvSpPr/>
            <p:nvPr/>
          </p:nvSpPr>
          <p:spPr>
            <a:xfrm flipH="false" flipV="false" rot="0">
              <a:off x="12700" y="12700"/>
              <a:ext cx="6897026" cy="3624565"/>
            </a:xfrm>
            <a:custGeom>
              <a:avLst/>
              <a:gdLst/>
              <a:ahLst/>
              <a:cxnLst/>
              <a:rect r="r" b="b" t="t" l="l"/>
              <a:pathLst>
                <a:path h="3624565" w="6897026">
                  <a:moveTo>
                    <a:pt x="43180" y="3624565"/>
                  </a:moveTo>
                  <a:lnTo>
                    <a:pt x="6853846" y="3624565"/>
                  </a:lnTo>
                  <a:cubicBezTo>
                    <a:pt x="6877976" y="3624565"/>
                    <a:pt x="6897026" y="3605515"/>
                    <a:pt x="6897026" y="3581385"/>
                  </a:cubicBezTo>
                  <a:lnTo>
                    <a:pt x="6897026" y="43180"/>
                  </a:lnTo>
                  <a:cubicBezTo>
                    <a:pt x="6897026" y="19050"/>
                    <a:pt x="6877976" y="0"/>
                    <a:pt x="6853846" y="0"/>
                  </a:cubicBezTo>
                  <a:lnTo>
                    <a:pt x="43180" y="0"/>
                  </a:lnTo>
                  <a:cubicBezTo>
                    <a:pt x="19050" y="0"/>
                    <a:pt x="0" y="19050"/>
                    <a:pt x="0" y="43180"/>
                  </a:cubicBezTo>
                  <a:lnTo>
                    <a:pt x="0" y="3581385"/>
                  </a:lnTo>
                  <a:cubicBezTo>
                    <a:pt x="0" y="3605515"/>
                    <a:pt x="19050" y="3624565"/>
                    <a:pt x="43180" y="3624565"/>
                  </a:cubicBezTo>
                  <a:close/>
                </a:path>
              </a:pathLst>
            </a:custGeom>
            <a:solidFill>
              <a:srgbClr val="FFFFFF"/>
            </a:solidFill>
          </p:spPr>
        </p:sp>
        <p:sp>
          <p:nvSpPr>
            <p:cNvPr name="Freeform 4" id="4"/>
            <p:cNvSpPr/>
            <p:nvPr/>
          </p:nvSpPr>
          <p:spPr>
            <a:xfrm flipH="false" flipV="false" rot="0">
              <a:off x="0" y="0"/>
              <a:ext cx="6964336" cy="3693145"/>
            </a:xfrm>
            <a:custGeom>
              <a:avLst/>
              <a:gdLst/>
              <a:ahLst/>
              <a:cxnLst/>
              <a:rect r="r" b="b" t="t" l="l"/>
              <a:pathLst>
                <a:path h="3693145" w="6964336">
                  <a:moveTo>
                    <a:pt x="6921157" y="44450"/>
                  </a:moveTo>
                  <a:cubicBezTo>
                    <a:pt x="6916076" y="19050"/>
                    <a:pt x="6893216" y="0"/>
                    <a:pt x="6866546" y="0"/>
                  </a:cubicBezTo>
                  <a:lnTo>
                    <a:pt x="55880" y="0"/>
                  </a:lnTo>
                  <a:cubicBezTo>
                    <a:pt x="25400" y="0"/>
                    <a:pt x="0" y="25400"/>
                    <a:pt x="0" y="55880"/>
                  </a:cubicBezTo>
                  <a:lnTo>
                    <a:pt x="0" y="3594085"/>
                  </a:lnTo>
                  <a:cubicBezTo>
                    <a:pt x="0" y="3620755"/>
                    <a:pt x="17780" y="3642345"/>
                    <a:pt x="43180" y="3648695"/>
                  </a:cubicBezTo>
                  <a:cubicBezTo>
                    <a:pt x="48260" y="3674095"/>
                    <a:pt x="71120" y="3693145"/>
                    <a:pt x="97790" y="3693145"/>
                  </a:cubicBezTo>
                  <a:lnTo>
                    <a:pt x="6908457" y="3693145"/>
                  </a:lnTo>
                  <a:cubicBezTo>
                    <a:pt x="6938936" y="3693145"/>
                    <a:pt x="6964336" y="3667745"/>
                    <a:pt x="6964336" y="3637265"/>
                  </a:cubicBezTo>
                  <a:lnTo>
                    <a:pt x="6964336" y="99060"/>
                  </a:lnTo>
                  <a:cubicBezTo>
                    <a:pt x="6964336" y="72390"/>
                    <a:pt x="6946557" y="50800"/>
                    <a:pt x="6921157" y="44450"/>
                  </a:cubicBezTo>
                  <a:close/>
                  <a:moveTo>
                    <a:pt x="12700" y="3594085"/>
                  </a:moveTo>
                  <a:lnTo>
                    <a:pt x="12700" y="55880"/>
                  </a:lnTo>
                  <a:cubicBezTo>
                    <a:pt x="12700" y="31750"/>
                    <a:pt x="31750" y="12700"/>
                    <a:pt x="55880" y="12700"/>
                  </a:cubicBezTo>
                  <a:lnTo>
                    <a:pt x="6866546" y="12700"/>
                  </a:lnTo>
                  <a:cubicBezTo>
                    <a:pt x="6890676" y="12700"/>
                    <a:pt x="6909726" y="31750"/>
                    <a:pt x="6909726" y="55880"/>
                  </a:cubicBezTo>
                  <a:lnTo>
                    <a:pt x="6909726" y="3594085"/>
                  </a:lnTo>
                  <a:cubicBezTo>
                    <a:pt x="6909726" y="3618215"/>
                    <a:pt x="6890676" y="3637265"/>
                    <a:pt x="6866546" y="3637265"/>
                  </a:cubicBezTo>
                  <a:lnTo>
                    <a:pt x="55880" y="3637265"/>
                  </a:lnTo>
                  <a:cubicBezTo>
                    <a:pt x="31750" y="3637265"/>
                    <a:pt x="12700" y="3618215"/>
                    <a:pt x="12700" y="3594085"/>
                  </a:cubicBezTo>
                  <a:close/>
                </a:path>
              </a:pathLst>
            </a:custGeom>
            <a:solidFill>
              <a:srgbClr val="000000"/>
            </a:solidFill>
          </p:spPr>
        </p:sp>
      </p:grpSp>
      <p:sp>
        <p:nvSpPr>
          <p:cNvPr name="TextBox 5" id="5"/>
          <p:cNvSpPr txBox="true"/>
          <p:nvPr/>
        </p:nvSpPr>
        <p:spPr>
          <a:xfrm rot="0">
            <a:off x="304498" y="1783703"/>
            <a:ext cx="17421777" cy="8102160"/>
          </a:xfrm>
          <a:prstGeom prst="rect">
            <a:avLst/>
          </a:prstGeom>
        </p:spPr>
        <p:txBody>
          <a:bodyPr anchor="t" rtlCol="false" tIns="0" lIns="0" bIns="0" rIns="0">
            <a:spAutoFit/>
          </a:bodyPr>
          <a:lstStyle/>
          <a:p>
            <a:pPr algn="l" marL="759388" indent="-379694" lvl="1">
              <a:lnSpc>
                <a:spcPts val="4924"/>
              </a:lnSpc>
              <a:buFont typeface="Arial"/>
              <a:buChar char="•"/>
            </a:pPr>
            <a:r>
              <a:rPr lang="en-US" sz="3517">
                <a:solidFill>
                  <a:srgbClr val="FF3131"/>
                </a:solidFill>
                <a:latin typeface="Times New Roman"/>
                <a:ea typeface="Times New Roman"/>
                <a:cs typeface="Times New Roman"/>
                <a:sym typeface="Times New Roman"/>
              </a:rPr>
              <a:t>Enhance Mr. Fuzzy</a:t>
            </a:r>
            <a:r>
              <a:rPr lang="en-US" sz="3517">
                <a:solidFill>
                  <a:srgbClr val="000000"/>
                </a:solidFill>
                <a:latin typeface="Times New Roman"/>
                <a:ea typeface="Times New Roman"/>
                <a:cs typeface="Times New Roman"/>
                <a:sym typeface="Times New Roman"/>
              </a:rPr>
              <a:t>: Continue investing in marketing and new features, and consider launching similar products to leverage its success.</a:t>
            </a:r>
          </a:p>
          <a:p>
            <a:pPr algn="l" marL="759388" indent="-379694" lvl="1">
              <a:lnSpc>
                <a:spcPts val="4924"/>
              </a:lnSpc>
              <a:buFont typeface="Arial"/>
              <a:buChar char="•"/>
            </a:pPr>
            <a:r>
              <a:rPr lang="en-US" sz="3517">
                <a:solidFill>
                  <a:srgbClr val="FF3131"/>
                </a:solidFill>
                <a:latin typeface="Times New Roman"/>
                <a:ea typeface="Times New Roman"/>
                <a:cs typeface="Times New Roman"/>
                <a:sym typeface="Times New Roman"/>
              </a:rPr>
              <a:t>Evaluate Mini Bear</a:t>
            </a:r>
            <a:r>
              <a:rPr lang="en-US" sz="3517">
                <a:solidFill>
                  <a:srgbClr val="000000"/>
                </a:solidFill>
                <a:latin typeface="Times New Roman"/>
                <a:ea typeface="Times New Roman"/>
                <a:cs typeface="Times New Roman"/>
                <a:sym typeface="Times New Roman"/>
              </a:rPr>
              <a:t>: Review performance and customer feedback to decide if it should be redesigned or discontinued.</a:t>
            </a:r>
          </a:p>
          <a:p>
            <a:pPr algn="l" marL="759388" indent="-379694" lvl="1">
              <a:lnSpc>
                <a:spcPts val="4924"/>
              </a:lnSpc>
              <a:buFont typeface="Arial"/>
              <a:buChar char="•"/>
            </a:pPr>
            <a:r>
              <a:rPr lang="en-US" sz="3517">
                <a:solidFill>
                  <a:srgbClr val="FF3131"/>
                </a:solidFill>
                <a:latin typeface="Times New Roman"/>
                <a:ea typeface="Times New Roman"/>
                <a:cs typeface="Times New Roman"/>
                <a:sym typeface="Times New Roman"/>
              </a:rPr>
              <a:t>Optimize Advertising</a:t>
            </a:r>
            <a:r>
              <a:rPr lang="en-US" sz="3517">
                <a:solidFill>
                  <a:srgbClr val="000000"/>
                </a:solidFill>
                <a:latin typeface="Times New Roman"/>
                <a:ea typeface="Times New Roman"/>
                <a:cs typeface="Times New Roman"/>
                <a:sym typeface="Times New Roman"/>
              </a:rPr>
              <a:t>: Invest more in successful non-brand campaigns and Google Search promotions to boost visibility and conversions.</a:t>
            </a:r>
          </a:p>
          <a:p>
            <a:pPr algn="l" marL="759388" indent="-379694" lvl="1">
              <a:lnSpc>
                <a:spcPts val="4924"/>
              </a:lnSpc>
              <a:buFont typeface="Arial"/>
              <a:buChar char="•"/>
            </a:pPr>
            <a:r>
              <a:rPr lang="en-US" sz="3517">
                <a:solidFill>
                  <a:srgbClr val="FF3131"/>
                </a:solidFill>
                <a:latin typeface="Times New Roman"/>
                <a:ea typeface="Times New Roman"/>
                <a:cs typeface="Times New Roman"/>
                <a:sym typeface="Times New Roman"/>
              </a:rPr>
              <a:t>Improve Mobile Experience</a:t>
            </a:r>
            <a:r>
              <a:rPr lang="en-US" sz="3517">
                <a:solidFill>
                  <a:srgbClr val="000000"/>
                </a:solidFill>
                <a:latin typeface="Times New Roman"/>
                <a:ea typeface="Times New Roman"/>
                <a:cs typeface="Times New Roman"/>
                <a:sym typeface="Times New Roman"/>
              </a:rPr>
              <a:t>: Optimize the website for mobile to increase usability and order placement.</a:t>
            </a:r>
          </a:p>
          <a:p>
            <a:pPr algn="l" marL="759388" indent="-379694" lvl="1">
              <a:lnSpc>
                <a:spcPts val="4924"/>
              </a:lnSpc>
              <a:buFont typeface="Arial"/>
              <a:buChar char="•"/>
            </a:pPr>
            <a:r>
              <a:rPr lang="en-US" sz="3517">
                <a:solidFill>
                  <a:srgbClr val="FF3131"/>
                </a:solidFill>
                <a:latin typeface="Times New Roman"/>
                <a:ea typeface="Times New Roman"/>
                <a:cs typeface="Times New Roman"/>
                <a:sym typeface="Times New Roman"/>
              </a:rPr>
              <a:t>Bundle Products</a:t>
            </a:r>
            <a:r>
              <a:rPr lang="en-US" sz="3517">
                <a:solidFill>
                  <a:srgbClr val="000000"/>
                </a:solidFill>
                <a:latin typeface="Times New Roman"/>
                <a:ea typeface="Times New Roman"/>
                <a:cs typeface="Times New Roman"/>
                <a:sym typeface="Times New Roman"/>
              </a:rPr>
              <a:t>: Create product bundles and promotions to encourage cross-sales, especially combining successful products like Mr. Fuzzy.</a:t>
            </a:r>
          </a:p>
          <a:p>
            <a:pPr algn="l" marL="759388" indent="-379694" lvl="1">
              <a:lnSpc>
                <a:spcPts val="4924"/>
              </a:lnSpc>
              <a:buFont typeface="Arial"/>
              <a:buChar char="•"/>
            </a:pPr>
            <a:r>
              <a:rPr lang="en-US" sz="3517">
                <a:solidFill>
                  <a:srgbClr val="FF3131"/>
                </a:solidFill>
                <a:latin typeface="Times New Roman"/>
                <a:ea typeface="Times New Roman"/>
                <a:cs typeface="Times New Roman"/>
                <a:sym typeface="Times New Roman"/>
              </a:rPr>
              <a:t>Invest in Innovation</a:t>
            </a:r>
            <a:r>
              <a:rPr lang="en-US" sz="3517">
                <a:solidFill>
                  <a:srgbClr val="000000"/>
                </a:solidFill>
                <a:latin typeface="Times New Roman"/>
                <a:ea typeface="Times New Roman"/>
                <a:cs typeface="Times New Roman"/>
                <a:sym typeface="Times New Roman"/>
              </a:rPr>
              <a:t>: Continue developing new products and features to stay ahead of competitors.</a:t>
            </a:r>
          </a:p>
          <a:p>
            <a:pPr algn="l">
              <a:lnSpc>
                <a:spcPts val="4924"/>
              </a:lnSpc>
            </a:pPr>
          </a:p>
        </p:txBody>
      </p:sp>
      <p:sp>
        <p:nvSpPr>
          <p:cNvPr name="TextBox 6" id="6"/>
          <p:cNvSpPr txBox="true"/>
          <p:nvPr/>
        </p:nvSpPr>
        <p:spPr>
          <a:xfrm rot="0">
            <a:off x="1028700" y="800100"/>
            <a:ext cx="16897179" cy="1126478"/>
          </a:xfrm>
          <a:prstGeom prst="rect">
            <a:avLst/>
          </a:prstGeom>
        </p:spPr>
        <p:txBody>
          <a:bodyPr anchor="t" rtlCol="false" tIns="0" lIns="0" bIns="0" rIns="0">
            <a:spAutoFit/>
          </a:bodyPr>
          <a:lstStyle/>
          <a:p>
            <a:pPr algn="l">
              <a:lnSpc>
                <a:spcPts val="8260"/>
              </a:lnSpc>
            </a:pPr>
            <a:r>
              <a:rPr lang="en-US" sz="5900" u="sng">
                <a:solidFill>
                  <a:srgbClr val="000000"/>
                </a:solidFill>
                <a:latin typeface="Times New Roman Bold"/>
                <a:ea typeface="Times New Roman Bold"/>
                <a:cs typeface="Times New Roman Bold"/>
                <a:sym typeface="Times New Roman Bold"/>
              </a:rPr>
              <a:t>IMPROVEMENTS</a:t>
            </a:r>
          </a:p>
        </p:txBody>
      </p:sp>
    </p:spTree>
  </p:cSld>
  <p:clrMapOvr>
    <a:masterClrMapping/>
  </p:clrMapOvr>
</p:sld>
</file>

<file path=ppt/slides/slide34.xml><?xml version="1.0" encoding="utf-8"?>
<p:sld xmlns:p="http://schemas.openxmlformats.org/presentationml/2006/main" xmlns:a="http://schemas.openxmlformats.org/drawingml/2006/main">
  <p:cSld>
    <p:bg>
      <p:bgPr>
        <a:solidFill>
          <a:srgbClr val="43B7F9"/>
        </a:solidFill>
      </p:bgPr>
    </p:bg>
    <p:spTree>
      <p:nvGrpSpPr>
        <p:cNvPr id="1" name=""/>
        <p:cNvGrpSpPr/>
        <p:nvPr/>
      </p:nvGrpSpPr>
      <p:grpSpPr>
        <a:xfrm>
          <a:off x="0" y="0"/>
          <a:ext cx="0" cy="0"/>
          <a:chOff x="0" y="0"/>
          <a:chExt cx="0" cy="0"/>
        </a:xfrm>
      </p:grpSpPr>
      <p:grpSp>
        <p:nvGrpSpPr>
          <p:cNvPr name="Group 2" id="2"/>
          <p:cNvGrpSpPr/>
          <p:nvPr/>
        </p:nvGrpSpPr>
        <p:grpSpPr>
          <a:xfrm rot="0">
            <a:off x="561726" y="653287"/>
            <a:ext cx="17164548" cy="9075938"/>
            <a:chOff x="0" y="0"/>
            <a:chExt cx="6964336" cy="3682467"/>
          </a:xfrm>
        </p:grpSpPr>
        <p:sp>
          <p:nvSpPr>
            <p:cNvPr name="Freeform 3" id="3"/>
            <p:cNvSpPr/>
            <p:nvPr/>
          </p:nvSpPr>
          <p:spPr>
            <a:xfrm flipH="false" flipV="false" rot="0">
              <a:off x="12700" y="12700"/>
              <a:ext cx="6897026" cy="3613887"/>
            </a:xfrm>
            <a:custGeom>
              <a:avLst/>
              <a:gdLst/>
              <a:ahLst/>
              <a:cxnLst/>
              <a:rect r="r" b="b" t="t" l="l"/>
              <a:pathLst>
                <a:path h="3613887" w="6897026">
                  <a:moveTo>
                    <a:pt x="43180" y="3613887"/>
                  </a:moveTo>
                  <a:lnTo>
                    <a:pt x="6853846" y="3613887"/>
                  </a:lnTo>
                  <a:cubicBezTo>
                    <a:pt x="6877976" y="3613887"/>
                    <a:pt x="6897026" y="3594837"/>
                    <a:pt x="6897026" y="3570707"/>
                  </a:cubicBezTo>
                  <a:lnTo>
                    <a:pt x="6897026" y="43180"/>
                  </a:lnTo>
                  <a:cubicBezTo>
                    <a:pt x="6897026" y="19050"/>
                    <a:pt x="6877976" y="0"/>
                    <a:pt x="6853846" y="0"/>
                  </a:cubicBezTo>
                  <a:lnTo>
                    <a:pt x="43180" y="0"/>
                  </a:lnTo>
                  <a:cubicBezTo>
                    <a:pt x="19050" y="0"/>
                    <a:pt x="0" y="19050"/>
                    <a:pt x="0" y="43180"/>
                  </a:cubicBezTo>
                  <a:lnTo>
                    <a:pt x="0" y="3570707"/>
                  </a:lnTo>
                  <a:cubicBezTo>
                    <a:pt x="0" y="3594837"/>
                    <a:pt x="19050" y="3613887"/>
                    <a:pt x="43180" y="3613887"/>
                  </a:cubicBezTo>
                  <a:close/>
                </a:path>
              </a:pathLst>
            </a:custGeom>
            <a:solidFill>
              <a:srgbClr val="FFFFFF"/>
            </a:solidFill>
          </p:spPr>
        </p:sp>
        <p:sp>
          <p:nvSpPr>
            <p:cNvPr name="Freeform 4" id="4"/>
            <p:cNvSpPr/>
            <p:nvPr/>
          </p:nvSpPr>
          <p:spPr>
            <a:xfrm flipH="false" flipV="false" rot="0">
              <a:off x="0" y="0"/>
              <a:ext cx="6964336" cy="3682467"/>
            </a:xfrm>
            <a:custGeom>
              <a:avLst/>
              <a:gdLst/>
              <a:ahLst/>
              <a:cxnLst/>
              <a:rect r="r" b="b" t="t" l="l"/>
              <a:pathLst>
                <a:path h="3682467" w="6964336">
                  <a:moveTo>
                    <a:pt x="6921157" y="44450"/>
                  </a:moveTo>
                  <a:cubicBezTo>
                    <a:pt x="6916076" y="19050"/>
                    <a:pt x="6893216" y="0"/>
                    <a:pt x="6866546" y="0"/>
                  </a:cubicBezTo>
                  <a:lnTo>
                    <a:pt x="55880" y="0"/>
                  </a:lnTo>
                  <a:cubicBezTo>
                    <a:pt x="25400" y="0"/>
                    <a:pt x="0" y="25400"/>
                    <a:pt x="0" y="55880"/>
                  </a:cubicBezTo>
                  <a:lnTo>
                    <a:pt x="0" y="3583407"/>
                  </a:lnTo>
                  <a:cubicBezTo>
                    <a:pt x="0" y="3610077"/>
                    <a:pt x="17780" y="3631667"/>
                    <a:pt x="43180" y="3638017"/>
                  </a:cubicBezTo>
                  <a:cubicBezTo>
                    <a:pt x="48260" y="3663417"/>
                    <a:pt x="71120" y="3682467"/>
                    <a:pt x="97790" y="3682467"/>
                  </a:cubicBezTo>
                  <a:lnTo>
                    <a:pt x="6908457" y="3682467"/>
                  </a:lnTo>
                  <a:cubicBezTo>
                    <a:pt x="6938936" y="3682467"/>
                    <a:pt x="6964336" y="3657067"/>
                    <a:pt x="6964336" y="3626587"/>
                  </a:cubicBezTo>
                  <a:lnTo>
                    <a:pt x="6964336" y="99060"/>
                  </a:lnTo>
                  <a:cubicBezTo>
                    <a:pt x="6964336" y="72390"/>
                    <a:pt x="6946557" y="50800"/>
                    <a:pt x="6921157" y="44450"/>
                  </a:cubicBezTo>
                  <a:close/>
                  <a:moveTo>
                    <a:pt x="12700" y="3583407"/>
                  </a:moveTo>
                  <a:lnTo>
                    <a:pt x="12700" y="55880"/>
                  </a:lnTo>
                  <a:cubicBezTo>
                    <a:pt x="12700" y="31750"/>
                    <a:pt x="31750" y="12700"/>
                    <a:pt x="55880" y="12700"/>
                  </a:cubicBezTo>
                  <a:lnTo>
                    <a:pt x="6866546" y="12700"/>
                  </a:lnTo>
                  <a:cubicBezTo>
                    <a:pt x="6890676" y="12700"/>
                    <a:pt x="6909726" y="31750"/>
                    <a:pt x="6909726" y="55880"/>
                  </a:cubicBezTo>
                  <a:lnTo>
                    <a:pt x="6909726" y="3583407"/>
                  </a:lnTo>
                  <a:cubicBezTo>
                    <a:pt x="6909726" y="3607537"/>
                    <a:pt x="6890676" y="3626587"/>
                    <a:pt x="6866546" y="3626587"/>
                  </a:cubicBezTo>
                  <a:lnTo>
                    <a:pt x="55880" y="3626587"/>
                  </a:lnTo>
                  <a:cubicBezTo>
                    <a:pt x="31750" y="3626587"/>
                    <a:pt x="12700" y="3607537"/>
                    <a:pt x="12700" y="3583407"/>
                  </a:cubicBezTo>
                  <a:close/>
                </a:path>
              </a:pathLst>
            </a:custGeom>
            <a:solidFill>
              <a:srgbClr val="000000"/>
            </a:solidFill>
          </p:spPr>
        </p:sp>
      </p:grpSp>
      <p:sp>
        <p:nvSpPr>
          <p:cNvPr name="TextBox 5" id="5"/>
          <p:cNvSpPr txBox="true"/>
          <p:nvPr/>
        </p:nvSpPr>
        <p:spPr>
          <a:xfrm rot="0">
            <a:off x="1450127" y="4059346"/>
            <a:ext cx="15387746" cy="2025695"/>
          </a:xfrm>
          <a:prstGeom prst="rect">
            <a:avLst/>
          </a:prstGeom>
        </p:spPr>
        <p:txBody>
          <a:bodyPr anchor="t" rtlCol="false" tIns="0" lIns="0" bIns="0" rIns="0">
            <a:spAutoFit/>
          </a:bodyPr>
          <a:lstStyle/>
          <a:p>
            <a:pPr algn="ctr">
              <a:lnSpc>
                <a:spcPts val="16445"/>
              </a:lnSpc>
            </a:pPr>
            <a:r>
              <a:rPr lang="en-US" sz="11746">
                <a:solidFill>
                  <a:srgbClr val="F9D43A"/>
                </a:solidFill>
                <a:latin typeface="Luckiest Guy"/>
                <a:ea typeface="Luckiest Guy"/>
                <a:cs typeface="Luckiest Guy"/>
                <a:sym typeface="Luckiest Guy"/>
              </a:rPr>
              <a:t>FUTURE ACTIONS</a:t>
            </a:r>
          </a:p>
        </p:txBody>
      </p:sp>
    </p:spTree>
  </p:cSld>
  <p:clrMapOvr>
    <a:masterClrMapping/>
  </p:clrMapOvr>
</p:sld>
</file>

<file path=ppt/slides/slide35.xml><?xml version="1.0" encoding="utf-8"?>
<p:sld xmlns:p="http://schemas.openxmlformats.org/presentationml/2006/main" xmlns:a="http://schemas.openxmlformats.org/drawingml/2006/main">
  <p:cSld>
    <p:bg>
      <p:bgPr>
        <a:solidFill>
          <a:srgbClr val="FF738E"/>
        </a:solidFill>
      </p:bgPr>
    </p:bg>
    <p:spTree>
      <p:nvGrpSpPr>
        <p:cNvPr id="1" name=""/>
        <p:cNvGrpSpPr/>
        <p:nvPr/>
      </p:nvGrpSpPr>
      <p:grpSpPr>
        <a:xfrm>
          <a:off x="0" y="0"/>
          <a:ext cx="0" cy="0"/>
          <a:chOff x="0" y="0"/>
          <a:chExt cx="0" cy="0"/>
        </a:xfrm>
      </p:grpSpPr>
      <p:grpSp>
        <p:nvGrpSpPr>
          <p:cNvPr name="Group 2" id="2"/>
          <p:cNvGrpSpPr/>
          <p:nvPr/>
        </p:nvGrpSpPr>
        <p:grpSpPr>
          <a:xfrm rot="0">
            <a:off x="561726" y="592373"/>
            <a:ext cx="17164548" cy="9102254"/>
            <a:chOff x="0" y="0"/>
            <a:chExt cx="6964336" cy="3693145"/>
          </a:xfrm>
        </p:grpSpPr>
        <p:sp>
          <p:nvSpPr>
            <p:cNvPr name="Freeform 3" id="3"/>
            <p:cNvSpPr/>
            <p:nvPr/>
          </p:nvSpPr>
          <p:spPr>
            <a:xfrm flipH="false" flipV="false" rot="0">
              <a:off x="12700" y="12700"/>
              <a:ext cx="6897026" cy="3624565"/>
            </a:xfrm>
            <a:custGeom>
              <a:avLst/>
              <a:gdLst/>
              <a:ahLst/>
              <a:cxnLst/>
              <a:rect r="r" b="b" t="t" l="l"/>
              <a:pathLst>
                <a:path h="3624565" w="6897026">
                  <a:moveTo>
                    <a:pt x="43180" y="3624565"/>
                  </a:moveTo>
                  <a:lnTo>
                    <a:pt x="6853846" y="3624565"/>
                  </a:lnTo>
                  <a:cubicBezTo>
                    <a:pt x="6877976" y="3624565"/>
                    <a:pt x="6897026" y="3605515"/>
                    <a:pt x="6897026" y="3581385"/>
                  </a:cubicBezTo>
                  <a:lnTo>
                    <a:pt x="6897026" y="43180"/>
                  </a:lnTo>
                  <a:cubicBezTo>
                    <a:pt x="6897026" y="19050"/>
                    <a:pt x="6877976" y="0"/>
                    <a:pt x="6853846" y="0"/>
                  </a:cubicBezTo>
                  <a:lnTo>
                    <a:pt x="43180" y="0"/>
                  </a:lnTo>
                  <a:cubicBezTo>
                    <a:pt x="19050" y="0"/>
                    <a:pt x="0" y="19050"/>
                    <a:pt x="0" y="43180"/>
                  </a:cubicBezTo>
                  <a:lnTo>
                    <a:pt x="0" y="3581385"/>
                  </a:lnTo>
                  <a:cubicBezTo>
                    <a:pt x="0" y="3605515"/>
                    <a:pt x="19050" y="3624565"/>
                    <a:pt x="43180" y="3624565"/>
                  </a:cubicBezTo>
                  <a:close/>
                </a:path>
              </a:pathLst>
            </a:custGeom>
            <a:solidFill>
              <a:srgbClr val="FFFFFF"/>
            </a:solidFill>
          </p:spPr>
        </p:sp>
        <p:sp>
          <p:nvSpPr>
            <p:cNvPr name="Freeform 4" id="4"/>
            <p:cNvSpPr/>
            <p:nvPr/>
          </p:nvSpPr>
          <p:spPr>
            <a:xfrm flipH="false" flipV="false" rot="0">
              <a:off x="0" y="0"/>
              <a:ext cx="6964336" cy="3693145"/>
            </a:xfrm>
            <a:custGeom>
              <a:avLst/>
              <a:gdLst/>
              <a:ahLst/>
              <a:cxnLst/>
              <a:rect r="r" b="b" t="t" l="l"/>
              <a:pathLst>
                <a:path h="3693145" w="6964336">
                  <a:moveTo>
                    <a:pt x="6921157" y="44450"/>
                  </a:moveTo>
                  <a:cubicBezTo>
                    <a:pt x="6916076" y="19050"/>
                    <a:pt x="6893216" y="0"/>
                    <a:pt x="6866546" y="0"/>
                  </a:cubicBezTo>
                  <a:lnTo>
                    <a:pt x="55880" y="0"/>
                  </a:lnTo>
                  <a:cubicBezTo>
                    <a:pt x="25400" y="0"/>
                    <a:pt x="0" y="25400"/>
                    <a:pt x="0" y="55880"/>
                  </a:cubicBezTo>
                  <a:lnTo>
                    <a:pt x="0" y="3594085"/>
                  </a:lnTo>
                  <a:cubicBezTo>
                    <a:pt x="0" y="3620755"/>
                    <a:pt x="17780" y="3642345"/>
                    <a:pt x="43180" y="3648695"/>
                  </a:cubicBezTo>
                  <a:cubicBezTo>
                    <a:pt x="48260" y="3674095"/>
                    <a:pt x="71120" y="3693145"/>
                    <a:pt x="97790" y="3693145"/>
                  </a:cubicBezTo>
                  <a:lnTo>
                    <a:pt x="6908457" y="3693145"/>
                  </a:lnTo>
                  <a:cubicBezTo>
                    <a:pt x="6938936" y="3693145"/>
                    <a:pt x="6964336" y="3667745"/>
                    <a:pt x="6964336" y="3637265"/>
                  </a:cubicBezTo>
                  <a:lnTo>
                    <a:pt x="6964336" y="99060"/>
                  </a:lnTo>
                  <a:cubicBezTo>
                    <a:pt x="6964336" y="72390"/>
                    <a:pt x="6946557" y="50800"/>
                    <a:pt x="6921157" y="44450"/>
                  </a:cubicBezTo>
                  <a:close/>
                  <a:moveTo>
                    <a:pt x="12700" y="3594085"/>
                  </a:moveTo>
                  <a:lnTo>
                    <a:pt x="12700" y="55880"/>
                  </a:lnTo>
                  <a:cubicBezTo>
                    <a:pt x="12700" y="31750"/>
                    <a:pt x="31750" y="12700"/>
                    <a:pt x="55880" y="12700"/>
                  </a:cubicBezTo>
                  <a:lnTo>
                    <a:pt x="6866546" y="12700"/>
                  </a:lnTo>
                  <a:cubicBezTo>
                    <a:pt x="6890676" y="12700"/>
                    <a:pt x="6909726" y="31750"/>
                    <a:pt x="6909726" y="55880"/>
                  </a:cubicBezTo>
                  <a:lnTo>
                    <a:pt x="6909726" y="3594085"/>
                  </a:lnTo>
                  <a:cubicBezTo>
                    <a:pt x="6909726" y="3618215"/>
                    <a:pt x="6890676" y="3637265"/>
                    <a:pt x="6866546" y="3637265"/>
                  </a:cubicBezTo>
                  <a:lnTo>
                    <a:pt x="55880" y="3637265"/>
                  </a:lnTo>
                  <a:cubicBezTo>
                    <a:pt x="31750" y="3637265"/>
                    <a:pt x="12700" y="3618215"/>
                    <a:pt x="12700" y="3594085"/>
                  </a:cubicBezTo>
                  <a:close/>
                </a:path>
              </a:pathLst>
            </a:custGeom>
            <a:solidFill>
              <a:srgbClr val="000000"/>
            </a:solidFill>
          </p:spPr>
        </p:sp>
      </p:grpSp>
      <p:sp>
        <p:nvSpPr>
          <p:cNvPr name="TextBox 5" id="5"/>
          <p:cNvSpPr txBox="true"/>
          <p:nvPr/>
        </p:nvSpPr>
        <p:spPr>
          <a:xfrm rot="0">
            <a:off x="716879" y="644206"/>
            <a:ext cx="16819479" cy="9340410"/>
          </a:xfrm>
          <a:prstGeom prst="rect">
            <a:avLst/>
          </a:prstGeom>
        </p:spPr>
        <p:txBody>
          <a:bodyPr anchor="t" rtlCol="false" tIns="0" lIns="0" bIns="0" rIns="0">
            <a:spAutoFit/>
          </a:bodyPr>
          <a:lstStyle/>
          <a:p>
            <a:pPr algn="l">
              <a:lnSpc>
                <a:spcPts val="4924"/>
              </a:lnSpc>
            </a:pPr>
            <a:r>
              <a:rPr lang="en-US" sz="3517">
                <a:solidFill>
                  <a:srgbClr val="000000"/>
                </a:solidFill>
                <a:latin typeface="Times New Roman Bold"/>
                <a:ea typeface="Times New Roman Bold"/>
                <a:cs typeface="Times New Roman Bold"/>
                <a:sym typeface="Times New Roman Bold"/>
              </a:rPr>
              <a:t>Product Development and Expansion</a:t>
            </a:r>
          </a:p>
          <a:p>
            <a:pPr algn="l" marL="759388" indent="-379694" lvl="1">
              <a:lnSpc>
                <a:spcPts val="4924"/>
              </a:lnSpc>
              <a:buFont typeface="Arial"/>
              <a:buChar char="•"/>
            </a:pPr>
            <a:r>
              <a:rPr lang="en-US" sz="3517">
                <a:solidFill>
                  <a:srgbClr val="FF3131"/>
                </a:solidFill>
                <a:latin typeface="Times New Roman"/>
                <a:ea typeface="Times New Roman"/>
                <a:cs typeface="Times New Roman"/>
                <a:sym typeface="Times New Roman"/>
              </a:rPr>
              <a:t>Expand Product Line</a:t>
            </a:r>
            <a:r>
              <a:rPr lang="en-US" sz="3517">
                <a:solidFill>
                  <a:srgbClr val="000000"/>
                </a:solidFill>
                <a:latin typeface="Times New Roman"/>
                <a:ea typeface="Times New Roman"/>
                <a:cs typeface="Times New Roman"/>
                <a:sym typeface="Times New Roman"/>
              </a:rPr>
              <a:t>: Introduce new products similar to Mr. Fuzzy.</a:t>
            </a:r>
          </a:p>
          <a:p>
            <a:pPr algn="l" marL="759388" indent="-379694" lvl="1">
              <a:lnSpc>
                <a:spcPts val="4924"/>
              </a:lnSpc>
              <a:buFont typeface="Arial"/>
              <a:buChar char="•"/>
            </a:pPr>
            <a:r>
              <a:rPr lang="en-US" sz="3517">
                <a:solidFill>
                  <a:srgbClr val="FF3131"/>
                </a:solidFill>
                <a:latin typeface="Times New Roman"/>
                <a:ea typeface="Times New Roman"/>
                <a:cs typeface="Times New Roman"/>
                <a:sym typeface="Times New Roman"/>
              </a:rPr>
              <a:t>Enhance Existing Products</a:t>
            </a:r>
            <a:r>
              <a:rPr lang="en-US" sz="3517">
                <a:solidFill>
                  <a:srgbClr val="000000"/>
                </a:solidFill>
                <a:latin typeface="Times New Roman"/>
                <a:ea typeface="Times New Roman"/>
                <a:cs typeface="Times New Roman"/>
                <a:sym typeface="Times New Roman"/>
              </a:rPr>
              <a:t>: Improve features and quality based on feedback and trends.</a:t>
            </a:r>
          </a:p>
          <a:p>
            <a:pPr algn="l">
              <a:lnSpc>
                <a:spcPts val="4924"/>
              </a:lnSpc>
            </a:pPr>
            <a:r>
              <a:rPr lang="en-US" sz="3517">
                <a:solidFill>
                  <a:srgbClr val="000000"/>
                </a:solidFill>
                <a:latin typeface="Times New Roman Bold"/>
                <a:ea typeface="Times New Roman Bold"/>
                <a:cs typeface="Times New Roman Bold"/>
                <a:sym typeface="Times New Roman Bold"/>
              </a:rPr>
              <a:t>Marketing and Branding</a:t>
            </a:r>
          </a:p>
          <a:p>
            <a:pPr algn="l" marL="759388" indent="-379694" lvl="1">
              <a:lnSpc>
                <a:spcPts val="4924"/>
              </a:lnSpc>
              <a:buFont typeface="Arial"/>
              <a:buChar char="•"/>
            </a:pPr>
            <a:r>
              <a:rPr lang="en-US" sz="3517">
                <a:solidFill>
                  <a:srgbClr val="FF3131"/>
                </a:solidFill>
                <a:latin typeface="Times New Roman"/>
                <a:ea typeface="Times New Roman"/>
                <a:cs typeface="Times New Roman"/>
                <a:sym typeface="Times New Roman"/>
              </a:rPr>
              <a:t>Increase Marketing Budget</a:t>
            </a:r>
            <a:r>
              <a:rPr lang="en-US" sz="3517">
                <a:solidFill>
                  <a:srgbClr val="000000"/>
                </a:solidFill>
                <a:latin typeface="Times New Roman"/>
                <a:ea typeface="Times New Roman"/>
                <a:cs typeface="Times New Roman"/>
                <a:sym typeface="Times New Roman"/>
              </a:rPr>
              <a:t>: Invest more in non-brand campaigns and Google Search promotions.</a:t>
            </a:r>
          </a:p>
          <a:p>
            <a:pPr algn="l" marL="759388" indent="-379694" lvl="1">
              <a:lnSpc>
                <a:spcPts val="4924"/>
              </a:lnSpc>
              <a:buFont typeface="Arial"/>
              <a:buChar char="•"/>
            </a:pPr>
            <a:r>
              <a:rPr lang="en-US" sz="3517">
                <a:solidFill>
                  <a:srgbClr val="FF3131"/>
                </a:solidFill>
                <a:latin typeface="Times New Roman"/>
                <a:ea typeface="Times New Roman"/>
                <a:cs typeface="Times New Roman"/>
                <a:sym typeface="Times New Roman"/>
              </a:rPr>
              <a:t>Launch Special Editions</a:t>
            </a:r>
            <a:r>
              <a:rPr lang="en-US" sz="3517">
                <a:solidFill>
                  <a:srgbClr val="000000"/>
                </a:solidFill>
                <a:latin typeface="Times New Roman"/>
                <a:ea typeface="Times New Roman"/>
                <a:cs typeface="Times New Roman"/>
                <a:sym typeface="Times New Roman"/>
              </a:rPr>
              <a:t>: Create limited-time or seasonal editions of popular products.</a:t>
            </a:r>
          </a:p>
          <a:p>
            <a:pPr algn="l">
              <a:lnSpc>
                <a:spcPts val="4924"/>
              </a:lnSpc>
            </a:pPr>
            <a:r>
              <a:rPr lang="en-US" sz="3517">
                <a:solidFill>
                  <a:srgbClr val="000000"/>
                </a:solidFill>
                <a:latin typeface="Times New Roman Bold"/>
                <a:ea typeface="Times New Roman Bold"/>
                <a:cs typeface="Times New Roman Bold"/>
                <a:sym typeface="Times New Roman Bold"/>
              </a:rPr>
              <a:t>Digital and Mobile Optimization</a:t>
            </a:r>
          </a:p>
          <a:p>
            <a:pPr algn="l" marL="759388" indent="-379694" lvl="1">
              <a:lnSpc>
                <a:spcPts val="4924"/>
              </a:lnSpc>
              <a:buFont typeface="Arial"/>
              <a:buChar char="•"/>
            </a:pPr>
            <a:r>
              <a:rPr lang="en-US" sz="3517">
                <a:solidFill>
                  <a:srgbClr val="FF3131"/>
                </a:solidFill>
                <a:latin typeface="Times New Roman"/>
                <a:ea typeface="Times New Roman"/>
                <a:cs typeface="Times New Roman"/>
                <a:sym typeface="Times New Roman"/>
              </a:rPr>
              <a:t>Revamp Website and Mobile Experience</a:t>
            </a:r>
            <a:r>
              <a:rPr lang="en-US" sz="3517">
                <a:solidFill>
                  <a:srgbClr val="000000"/>
                </a:solidFill>
                <a:latin typeface="Times New Roman"/>
                <a:ea typeface="Times New Roman"/>
                <a:cs typeface="Times New Roman"/>
                <a:sym typeface="Times New Roman"/>
              </a:rPr>
              <a:t>: Enhance mobile usability and overall user experience.</a:t>
            </a:r>
          </a:p>
          <a:p>
            <a:pPr algn="l" marL="759388" indent="-379694" lvl="1">
              <a:lnSpc>
                <a:spcPts val="4924"/>
              </a:lnSpc>
              <a:buFont typeface="Arial"/>
              <a:buChar char="•"/>
            </a:pPr>
            <a:r>
              <a:rPr lang="en-US" sz="3517">
                <a:solidFill>
                  <a:srgbClr val="FF3131"/>
                </a:solidFill>
                <a:latin typeface="Times New Roman"/>
                <a:ea typeface="Times New Roman"/>
                <a:cs typeface="Times New Roman"/>
                <a:sym typeface="Times New Roman"/>
              </a:rPr>
              <a:t>Implement Advanced Analytics</a:t>
            </a:r>
            <a:r>
              <a:rPr lang="en-US" sz="3517">
                <a:solidFill>
                  <a:srgbClr val="000000"/>
                </a:solidFill>
                <a:latin typeface="Times New Roman"/>
                <a:ea typeface="Times New Roman"/>
                <a:cs typeface="Times New Roman"/>
                <a:sym typeface="Times New Roman"/>
              </a:rPr>
              <a:t>: Use data analytics tools to refine marketing and product strategies.</a:t>
            </a:r>
          </a:p>
          <a:p>
            <a:pPr algn="l">
              <a:lnSpc>
                <a:spcPts val="4924"/>
              </a:lnSpc>
            </a:pPr>
          </a:p>
        </p:txBody>
      </p:sp>
    </p:spTree>
  </p:cSld>
  <p:clrMapOvr>
    <a:masterClrMapping/>
  </p:clrMapOvr>
</p:sld>
</file>

<file path=ppt/slides/slide36.xml><?xml version="1.0" encoding="utf-8"?>
<p:sld xmlns:p="http://schemas.openxmlformats.org/presentationml/2006/main" xmlns:a="http://schemas.openxmlformats.org/drawingml/2006/main">
  <p:cSld>
    <p:bg>
      <p:bgPr>
        <a:solidFill>
          <a:srgbClr val="F9D43A"/>
        </a:solidFill>
      </p:bgPr>
    </p:bg>
    <p:spTree>
      <p:nvGrpSpPr>
        <p:cNvPr id="1" name=""/>
        <p:cNvGrpSpPr/>
        <p:nvPr/>
      </p:nvGrpSpPr>
      <p:grpSpPr>
        <a:xfrm>
          <a:off x="0" y="0"/>
          <a:ext cx="0" cy="0"/>
          <a:chOff x="0" y="0"/>
          <a:chExt cx="0" cy="0"/>
        </a:xfrm>
      </p:grpSpPr>
      <p:grpSp>
        <p:nvGrpSpPr>
          <p:cNvPr name="Group 2" id="2"/>
          <p:cNvGrpSpPr/>
          <p:nvPr/>
        </p:nvGrpSpPr>
        <p:grpSpPr>
          <a:xfrm rot="0">
            <a:off x="561726" y="592373"/>
            <a:ext cx="17164548" cy="9102254"/>
            <a:chOff x="0" y="0"/>
            <a:chExt cx="6964336" cy="3693145"/>
          </a:xfrm>
        </p:grpSpPr>
        <p:sp>
          <p:nvSpPr>
            <p:cNvPr name="Freeform 3" id="3"/>
            <p:cNvSpPr/>
            <p:nvPr/>
          </p:nvSpPr>
          <p:spPr>
            <a:xfrm flipH="false" flipV="false" rot="0">
              <a:off x="12700" y="12700"/>
              <a:ext cx="6897026" cy="3624565"/>
            </a:xfrm>
            <a:custGeom>
              <a:avLst/>
              <a:gdLst/>
              <a:ahLst/>
              <a:cxnLst/>
              <a:rect r="r" b="b" t="t" l="l"/>
              <a:pathLst>
                <a:path h="3624565" w="6897026">
                  <a:moveTo>
                    <a:pt x="43180" y="3624565"/>
                  </a:moveTo>
                  <a:lnTo>
                    <a:pt x="6853846" y="3624565"/>
                  </a:lnTo>
                  <a:cubicBezTo>
                    <a:pt x="6877976" y="3624565"/>
                    <a:pt x="6897026" y="3605515"/>
                    <a:pt x="6897026" y="3581385"/>
                  </a:cubicBezTo>
                  <a:lnTo>
                    <a:pt x="6897026" y="43180"/>
                  </a:lnTo>
                  <a:cubicBezTo>
                    <a:pt x="6897026" y="19050"/>
                    <a:pt x="6877976" y="0"/>
                    <a:pt x="6853846" y="0"/>
                  </a:cubicBezTo>
                  <a:lnTo>
                    <a:pt x="43180" y="0"/>
                  </a:lnTo>
                  <a:cubicBezTo>
                    <a:pt x="19050" y="0"/>
                    <a:pt x="0" y="19050"/>
                    <a:pt x="0" y="43180"/>
                  </a:cubicBezTo>
                  <a:lnTo>
                    <a:pt x="0" y="3581385"/>
                  </a:lnTo>
                  <a:cubicBezTo>
                    <a:pt x="0" y="3605515"/>
                    <a:pt x="19050" y="3624565"/>
                    <a:pt x="43180" y="3624565"/>
                  </a:cubicBezTo>
                  <a:close/>
                </a:path>
              </a:pathLst>
            </a:custGeom>
            <a:solidFill>
              <a:srgbClr val="FFFFFF"/>
            </a:solidFill>
          </p:spPr>
        </p:sp>
        <p:sp>
          <p:nvSpPr>
            <p:cNvPr name="Freeform 4" id="4"/>
            <p:cNvSpPr/>
            <p:nvPr/>
          </p:nvSpPr>
          <p:spPr>
            <a:xfrm flipH="false" flipV="false" rot="0">
              <a:off x="0" y="0"/>
              <a:ext cx="6964336" cy="3693145"/>
            </a:xfrm>
            <a:custGeom>
              <a:avLst/>
              <a:gdLst/>
              <a:ahLst/>
              <a:cxnLst/>
              <a:rect r="r" b="b" t="t" l="l"/>
              <a:pathLst>
                <a:path h="3693145" w="6964336">
                  <a:moveTo>
                    <a:pt x="6921157" y="44450"/>
                  </a:moveTo>
                  <a:cubicBezTo>
                    <a:pt x="6916076" y="19050"/>
                    <a:pt x="6893216" y="0"/>
                    <a:pt x="6866546" y="0"/>
                  </a:cubicBezTo>
                  <a:lnTo>
                    <a:pt x="55880" y="0"/>
                  </a:lnTo>
                  <a:cubicBezTo>
                    <a:pt x="25400" y="0"/>
                    <a:pt x="0" y="25400"/>
                    <a:pt x="0" y="55880"/>
                  </a:cubicBezTo>
                  <a:lnTo>
                    <a:pt x="0" y="3594085"/>
                  </a:lnTo>
                  <a:cubicBezTo>
                    <a:pt x="0" y="3620755"/>
                    <a:pt x="17780" y="3642345"/>
                    <a:pt x="43180" y="3648695"/>
                  </a:cubicBezTo>
                  <a:cubicBezTo>
                    <a:pt x="48260" y="3674095"/>
                    <a:pt x="71120" y="3693145"/>
                    <a:pt x="97790" y="3693145"/>
                  </a:cubicBezTo>
                  <a:lnTo>
                    <a:pt x="6908457" y="3693145"/>
                  </a:lnTo>
                  <a:cubicBezTo>
                    <a:pt x="6938936" y="3693145"/>
                    <a:pt x="6964336" y="3667745"/>
                    <a:pt x="6964336" y="3637265"/>
                  </a:cubicBezTo>
                  <a:lnTo>
                    <a:pt x="6964336" y="99060"/>
                  </a:lnTo>
                  <a:cubicBezTo>
                    <a:pt x="6964336" y="72390"/>
                    <a:pt x="6946557" y="50800"/>
                    <a:pt x="6921157" y="44450"/>
                  </a:cubicBezTo>
                  <a:close/>
                  <a:moveTo>
                    <a:pt x="12700" y="3594085"/>
                  </a:moveTo>
                  <a:lnTo>
                    <a:pt x="12700" y="55880"/>
                  </a:lnTo>
                  <a:cubicBezTo>
                    <a:pt x="12700" y="31750"/>
                    <a:pt x="31750" y="12700"/>
                    <a:pt x="55880" y="12700"/>
                  </a:cubicBezTo>
                  <a:lnTo>
                    <a:pt x="6866546" y="12700"/>
                  </a:lnTo>
                  <a:cubicBezTo>
                    <a:pt x="6890676" y="12700"/>
                    <a:pt x="6909726" y="31750"/>
                    <a:pt x="6909726" y="55880"/>
                  </a:cubicBezTo>
                  <a:lnTo>
                    <a:pt x="6909726" y="3594085"/>
                  </a:lnTo>
                  <a:cubicBezTo>
                    <a:pt x="6909726" y="3618215"/>
                    <a:pt x="6890676" y="3637265"/>
                    <a:pt x="6866546" y="3637265"/>
                  </a:cubicBezTo>
                  <a:lnTo>
                    <a:pt x="55880" y="3637265"/>
                  </a:lnTo>
                  <a:cubicBezTo>
                    <a:pt x="31750" y="3637265"/>
                    <a:pt x="12700" y="3618215"/>
                    <a:pt x="12700" y="3594085"/>
                  </a:cubicBezTo>
                  <a:close/>
                </a:path>
              </a:pathLst>
            </a:custGeom>
            <a:solidFill>
              <a:srgbClr val="000000"/>
            </a:solidFill>
          </p:spPr>
        </p:sp>
      </p:grpSp>
      <p:sp>
        <p:nvSpPr>
          <p:cNvPr name="TextBox 5" id="5"/>
          <p:cNvSpPr txBox="true"/>
          <p:nvPr/>
        </p:nvSpPr>
        <p:spPr>
          <a:xfrm rot="0">
            <a:off x="761557" y="664256"/>
            <a:ext cx="16764886" cy="9340410"/>
          </a:xfrm>
          <a:prstGeom prst="rect">
            <a:avLst/>
          </a:prstGeom>
        </p:spPr>
        <p:txBody>
          <a:bodyPr anchor="t" rtlCol="false" tIns="0" lIns="0" bIns="0" rIns="0">
            <a:spAutoFit/>
          </a:bodyPr>
          <a:lstStyle/>
          <a:p>
            <a:pPr algn="l">
              <a:lnSpc>
                <a:spcPts val="4924"/>
              </a:lnSpc>
            </a:pPr>
            <a:r>
              <a:rPr lang="en-US" sz="3517">
                <a:solidFill>
                  <a:srgbClr val="000000"/>
                </a:solidFill>
                <a:latin typeface="Times New Roman Bold"/>
                <a:ea typeface="Times New Roman Bold"/>
                <a:cs typeface="Times New Roman Bold"/>
                <a:sym typeface="Times New Roman Bold"/>
              </a:rPr>
              <a:t>Customer Engagement and Loyalty</a:t>
            </a:r>
          </a:p>
          <a:p>
            <a:pPr algn="l" marL="759388" indent="-379694" lvl="1">
              <a:lnSpc>
                <a:spcPts val="4924"/>
              </a:lnSpc>
              <a:buFont typeface="Arial"/>
              <a:buChar char="•"/>
            </a:pPr>
            <a:r>
              <a:rPr lang="en-US" sz="3517">
                <a:solidFill>
                  <a:srgbClr val="FF3131"/>
                </a:solidFill>
                <a:latin typeface="Times New Roman"/>
                <a:ea typeface="Times New Roman"/>
                <a:cs typeface="Times New Roman"/>
                <a:sym typeface="Times New Roman"/>
              </a:rPr>
              <a:t>Develop Loyalty Programs</a:t>
            </a:r>
            <a:r>
              <a:rPr lang="en-US" sz="3517">
                <a:solidFill>
                  <a:srgbClr val="000000"/>
                </a:solidFill>
                <a:latin typeface="Times New Roman"/>
                <a:ea typeface="Times New Roman"/>
                <a:cs typeface="Times New Roman"/>
                <a:sym typeface="Times New Roman"/>
              </a:rPr>
              <a:t>: Launch programs offering rewards, discounts, and exclusive access.</a:t>
            </a:r>
          </a:p>
          <a:p>
            <a:pPr algn="l" marL="759388" indent="-379694" lvl="1">
              <a:lnSpc>
                <a:spcPts val="4924"/>
              </a:lnSpc>
              <a:buFont typeface="Arial"/>
              <a:buChar char="•"/>
            </a:pPr>
            <a:r>
              <a:rPr lang="en-US" sz="3517">
                <a:solidFill>
                  <a:srgbClr val="FF3131"/>
                </a:solidFill>
                <a:latin typeface="Times New Roman"/>
                <a:ea typeface="Times New Roman"/>
                <a:cs typeface="Times New Roman"/>
                <a:sym typeface="Times New Roman"/>
              </a:rPr>
              <a:t>Enhance Customer Support</a:t>
            </a:r>
            <a:r>
              <a:rPr lang="en-US" sz="3517">
                <a:solidFill>
                  <a:srgbClr val="000000"/>
                </a:solidFill>
                <a:latin typeface="Times New Roman"/>
                <a:ea typeface="Times New Roman"/>
                <a:cs typeface="Times New Roman"/>
                <a:sym typeface="Times New Roman"/>
              </a:rPr>
              <a:t>: Train staff and implement advanced CRM systems for better service.</a:t>
            </a:r>
          </a:p>
          <a:p>
            <a:pPr algn="l">
              <a:lnSpc>
                <a:spcPts val="4924"/>
              </a:lnSpc>
            </a:pPr>
            <a:r>
              <a:rPr lang="en-US" sz="3517">
                <a:solidFill>
                  <a:srgbClr val="000000"/>
                </a:solidFill>
                <a:latin typeface="Times New Roman Bold"/>
                <a:ea typeface="Times New Roman Bold"/>
                <a:cs typeface="Times New Roman Bold"/>
                <a:sym typeface="Times New Roman Bold"/>
              </a:rPr>
              <a:t>Market Expansion</a:t>
            </a:r>
          </a:p>
          <a:p>
            <a:pPr algn="l" marL="759388" indent="-379694" lvl="1">
              <a:lnSpc>
                <a:spcPts val="4924"/>
              </a:lnSpc>
              <a:buFont typeface="Arial"/>
              <a:buChar char="•"/>
            </a:pPr>
            <a:r>
              <a:rPr lang="en-US" sz="3517">
                <a:solidFill>
                  <a:srgbClr val="FF3131"/>
                </a:solidFill>
                <a:latin typeface="Times New Roman"/>
                <a:ea typeface="Times New Roman"/>
                <a:cs typeface="Times New Roman"/>
                <a:sym typeface="Times New Roman"/>
              </a:rPr>
              <a:t>Explore New Markets</a:t>
            </a:r>
            <a:r>
              <a:rPr lang="en-US" sz="3517">
                <a:solidFill>
                  <a:srgbClr val="000000"/>
                </a:solidFill>
                <a:latin typeface="Times New Roman"/>
                <a:ea typeface="Times New Roman"/>
                <a:cs typeface="Times New Roman"/>
                <a:sym typeface="Times New Roman"/>
              </a:rPr>
              <a:t>: Research and enter new geographical markets with tailored strategies.</a:t>
            </a:r>
          </a:p>
          <a:p>
            <a:pPr algn="l" marL="759388" indent="-379694" lvl="1">
              <a:lnSpc>
                <a:spcPts val="4924"/>
              </a:lnSpc>
              <a:buFont typeface="Arial"/>
              <a:buChar char="•"/>
            </a:pPr>
            <a:r>
              <a:rPr lang="en-US" sz="3517">
                <a:solidFill>
                  <a:srgbClr val="FF3131"/>
                </a:solidFill>
                <a:latin typeface="Times New Roman"/>
                <a:ea typeface="Times New Roman"/>
                <a:cs typeface="Times New Roman"/>
                <a:sym typeface="Times New Roman"/>
              </a:rPr>
              <a:t>Build Strategic Partnerships</a:t>
            </a:r>
            <a:r>
              <a:rPr lang="en-US" sz="3517">
                <a:solidFill>
                  <a:srgbClr val="000000"/>
                </a:solidFill>
                <a:latin typeface="Times New Roman"/>
                <a:ea typeface="Times New Roman"/>
                <a:cs typeface="Times New Roman"/>
                <a:sym typeface="Times New Roman"/>
              </a:rPr>
              <a:t>: Partner with local distributors, influencers, or retailers.</a:t>
            </a:r>
          </a:p>
          <a:p>
            <a:pPr algn="l">
              <a:lnSpc>
                <a:spcPts val="4924"/>
              </a:lnSpc>
            </a:pPr>
            <a:r>
              <a:rPr lang="en-US" sz="3517">
                <a:solidFill>
                  <a:srgbClr val="000000"/>
                </a:solidFill>
                <a:latin typeface="Times New Roman Bold"/>
                <a:ea typeface="Times New Roman Bold"/>
                <a:cs typeface="Times New Roman Bold"/>
                <a:sym typeface="Times New Roman Bold"/>
              </a:rPr>
              <a:t>Operational Efficiency</a:t>
            </a:r>
          </a:p>
          <a:p>
            <a:pPr algn="l" marL="759388" indent="-379694" lvl="1">
              <a:lnSpc>
                <a:spcPts val="4924"/>
              </a:lnSpc>
              <a:buFont typeface="Arial"/>
              <a:buChar char="•"/>
            </a:pPr>
            <a:r>
              <a:rPr lang="en-US" sz="3517">
                <a:solidFill>
                  <a:srgbClr val="FF3131"/>
                </a:solidFill>
                <a:latin typeface="Times New Roman"/>
                <a:ea typeface="Times New Roman"/>
                <a:cs typeface="Times New Roman"/>
                <a:sym typeface="Times New Roman"/>
              </a:rPr>
              <a:t>Upgrade Technology and Infrastructure</a:t>
            </a:r>
            <a:r>
              <a:rPr lang="en-US" sz="3517">
                <a:solidFill>
                  <a:srgbClr val="000000"/>
                </a:solidFill>
                <a:latin typeface="Times New Roman"/>
                <a:ea typeface="Times New Roman"/>
                <a:cs typeface="Times New Roman"/>
                <a:sym typeface="Times New Roman"/>
              </a:rPr>
              <a:t>: Modernize technology and infrastructure for better efficiency.</a:t>
            </a:r>
          </a:p>
          <a:p>
            <a:pPr algn="l" marL="759388" indent="-379694" lvl="1">
              <a:lnSpc>
                <a:spcPts val="4924"/>
              </a:lnSpc>
              <a:buFont typeface="Arial"/>
              <a:buChar char="•"/>
            </a:pPr>
            <a:r>
              <a:rPr lang="en-US" sz="3517">
                <a:solidFill>
                  <a:srgbClr val="FF3131"/>
                </a:solidFill>
                <a:latin typeface="Times New Roman"/>
                <a:ea typeface="Times New Roman"/>
                <a:cs typeface="Times New Roman"/>
                <a:sym typeface="Times New Roman"/>
              </a:rPr>
              <a:t>Optimize Supply Chain</a:t>
            </a:r>
            <a:r>
              <a:rPr lang="en-US" sz="3517">
                <a:solidFill>
                  <a:srgbClr val="000000"/>
                </a:solidFill>
                <a:latin typeface="Times New Roman"/>
                <a:ea typeface="Times New Roman"/>
                <a:cs typeface="Times New Roman"/>
                <a:sym typeface="Times New Roman"/>
              </a:rPr>
              <a:t>: Improve supply chain management to reduce costs and enhance delivery.</a:t>
            </a:r>
          </a:p>
          <a:p>
            <a:pPr algn="l">
              <a:lnSpc>
                <a:spcPts val="4924"/>
              </a:lnSpc>
            </a:pPr>
          </a:p>
        </p:txBody>
      </p:sp>
    </p:spTree>
  </p:cSld>
  <p:clrMapOvr>
    <a:masterClrMapping/>
  </p:clrMapOvr>
</p:sld>
</file>

<file path=ppt/slides/slide37.xml><?xml version="1.0" encoding="utf-8"?>
<p:sld xmlns:p="http://schemas.openxmlformats.org/presentationml/2006/main" xmlns:a="http://schemas.openxmlformats.org/drawingml/2006/main">
  <p:cSld>
    <p:bg>
      <p:bgPr>
        <a:solidFill>
          <a:srgbClr val="43B7F9"/>
        </a:solidFill>
      </p:bgPr>
    </p:bg>
    <p:spTree>
      <p:nvGrpSpPr>
        <p:cNvPr id="1" name=""/>
        <p:cNvGrpSpPr/>
        <p:nvPr/>
      </p:nvGrpSpPr>
      <p:grpSpPr>
        <a:xfrm>
          <a:off x="0" y="0"/>
          <a:ext cx="0" cy="0"/>
          <a:chOff x="0" y="0"/>
          <a:chExt cx="0" cy="0"/>
        </a:xfrm>
      </p:grpSpPr>
      <p:grpSp>
        <p:nvGrpSpPr>
          <p:cNvPr name="Group 2" id="2"/>
          <p:cNvGrpSpPr/>
          <p:nvPr/>
        </p:nvGrpSpPr>
        <p:grpSpPr>
          <a:xfrm rot="0">
            <a:off x="561726" y="653287"/>
            <a:ext cx="17164548" cy="9075938"/>
            <a:chOff x="0" y="0"/>
            <a:chExt cx="6964336" cy="3682467"/>
          </a:xfrm>
        </p:grpSpPr>
        <p:sp>
          <p:nvSpPr>
            <p:cNvPr name="Freeform 3" id="3"/>
            <p:cNvSpPr/>
            <p:nvPr/>
          </p:nvSpPr>
          <p:spPr>
            <a:xfrm flipH="false" flipV="false" rot="0">
              <a:off x="12700" y="12700"/>
              <a:ext cx="6897026" cy="3613887"/>
            </a:xfrm>
            <a:custGeom>
              <a:avLst/>
              <a:gdLst/>
              <a:ahLst/>
              <a:cxnLst/>
              <a:rect r="r" b="b" t="t" l="l"/>
              <a:pathLst>
                <a:path h="3613887" w="6897026">
                  <a:moveTo>
                    <a:pt x="43180" y="3613887"/>
                  </a:moveTo>
                  <a:lnTo>
                    <a:pt x="6853846" y="3613887"/>
                  </a:lnTo>
                  <a:cubicBezTo>
                    <a:pt x="6877976" y="3613887"/>
                    <a:pt x="6897026" y="3594837"/>
                    <a:pt x="6897026" y="3570707"/>
                  </a:cubicBezTo>
                  <a:lnTo>
                    <a:pt x="6897026" y="43180"/>
                  </a:lnTo>
                  <a:cubicBezTo>
                    <a:pt x="6897026" y="19050"/>
                    <a:pt x="6877976" y="0"/>
                    <a:pt x="6853846" y="0"/>
                  </a:cubicBezTo>
                  <a:lnTo>
                    <a:pt x="43180" y="0"/>
                  </a:lnTo>
                  <a:cubicBezTo>
                    <a:pt x="19050" y="0"/>
                    <a:pt x="0" y="19050"/>
                    <a:pt x="0" y="43180"/>
                  </a:cubicBezTo>
                  <a:lnTo>
                    <a:pt x="0" y="3570707"/>
                  </a:lnTo>
                  <a:cubicBezTo>
                    <a:pt x="0" y="3594837"/>
                    <a:pt x="19050" y="3613887"/>
                    <a:pt x="43180" y="3613887"/>
                  </a:cubicBezTo>
                  <a:close/>
                </a:path>
              </a:pathLst>
            </a:custGeom>
            <a:solidFill>
              <a:srgbClr val="FFFFFF"/>
            </a:solidFill>
          </p:spPr>
        </p:sp>
        <p:sp>
          <p:nvSpPr>
            <p:cNvPr name="Freeform 4" id="4"/>
            <p:cNvSpPr/>
            <p:nvPr/>
          </p:nvSpPr>
          <p:spPr>
            <a:xfrm flipH="false" flipV="false" rot="0">
              <a:off x="0" y="0"/>
              <a:ext cx="6964336" cy="3682467"/>
            </a:xfrm>
            <a:custGeom>
              <a:avLst/>
              <a:gdLst/>
              <a:ahLst/>
              <a:cxnLst/>
              <a:rect r="r" b="b" t="t" l="l"/>
              <a:pathLst>
                <a:path h="3682467" w="6964336">
                  <a:moveTo>
                    <a:pt x="6921157" y="44450"/>
                  </a:moveTo>
                  <a:cubicBezTo>
                    <a:pt x="6916076" y="19050"/>
                    <a:pt x="6893216" y="0"/>
                    <a:pt x="6866546" y="0"/>
                  </a:cubicBezTo>
                  <a:lnTo>
                    <a:pt x="55880" y="0"/>
                  </a:lnTo>
                  <a:cubicBezTo>
                    <a:pt x="25400" y="0"/>
                    <a:pt x="0" y="25400"/>
                    <a:pt x="0" y="55880"/>
                  </a:cubicBezTo>
                  <a:lnTo>
                    <a:pt x="0" y="3583407"/>
                  </a:lnTo>
                  <a:cubicBezTo>
                    <a:pt x="0" y="3610077"/>
                    <a:pt x="17780" y="3631667"/>
                    <a:pt x="43180" y="3638017"/>
                  </a:cubicBezTo>
                  <a:cubicBezTo>
                    <a:pt x="48260" y="3663417"/>
                    <a:pt x="71120" y="3682467"/>
                    <a:pt x="97790" y="3682467"/>
                  </a:cubicBezTo>
                  <a:lnTo>
                    <a:pt x="6908457" y="3682467"/>
                  </a:lnTo>
                  <a:cubicBezTo>
                    <a:pt x="6938936" y="3682467"/>
                    <a:pt x="6964336" y="3657067"/>
                    <a:pt x="6964336" y="3626587"/>
                  </a:cubicBezTo>
                  <a:lnTo>
                    <a:pt x="6964336" y="99060"/>
                  </a:lnTo>
                  <a:cubicBezTo>
                    <a:pt x="6964336" y="72390"/>
                    <a:pt x="6946557" y="50800"/>
                    <a:pt x="6921157" y="44450"/>
                  </a:cubicBezTo>
                  <a:close/>
                  <a:moveTo>
                    <a:pt x="12700" y="3583407"/>
                  </a:moveTo>
                  <a:lnTo>
                    <a:pt x="12700" y="55880"/>
                  </a:lnTo>
                  <a:cubicBezTo>
                    <a:pt x="12700" y="31750"/>
                    <a:pt x="31750" y="12700"/>
                    <a:pt x="55880" y="12700"/>
                  </a:cubicBezTo>
                  <a:lnTo>
                    <a:pt x="6866546" y="12700"/>
                  </a:lnTo>
                  <a:cubicBezTo>
                    <a:pt x="6890676" y="12700"/>
                    <a:pt x="6909726" y="31750"/>
                    <a:pt x="6909726" y="55880"/>
                  </a:cubicBezTo>
                  <a:lnTo>
                    <a:pt x="6909726" y="3583407"/>
                  </a:lnTo>
                  <a:cubicBezTo>
                    <a:pt x="6909726" y="3607537"/>
                    <a:pt x="6890676" y="3626587"/>
                    <a:pt x="6866546" y="3626587"/>
                  </a:cubicBezTo>
                  <a:lnTo>
                    <a:pt x="55880" y="3626587"/>
                  </a:lnTo>
                  <a:cubicBezTo>
                    <a:pt x="31750" y="3626587"/>
                    <a:pt x="12700" y="3607537"/>
                    <a:pt x="12700" y="3583407"/>
                  </a:cubicBezTo>
                  <a:close/>
                </a:path>
              </a:pathLst>
            </a:custGeom>
            <a:solidFill>
              <a:srgbClr val="000000"/>
            </a:solidFill>
          </p:spPr>
        </p:sp>
      </p:grpSp>
      <p:sp>
        <p:nvSpPr>
          <p:cNvPr name="TextBox 5" id="5"/>
          <p:cNvSpPr txBox="true"/>
          <p:nvPr/>
        </p:nvSpPr>
        <p:spPr>
          <a:xfrm rot="0">
            <a:off x="1028700" y="3060611"/>
            <a:ext cx="16230600" cy="6197689"/>
          </a:xfrm>
          <a:prstGeom prst="rect">
            <a:avLst/>
          </a:prstGeom>
        </p:spPr>
        <p:txBody>
          <a:bodyPr anchor="t" rtlCol="false" tIns="0" lIns="0" bIns="0" rIns="0">
            <a:spAutoFit/>
          </a:bodyPr>
          <a:lstStyle/>
          <a:p>
            <a:pPr algn="ctr">
              <a:lnSpc>
                <a:spcPts val="16445"/>
              </a:lnSpc>
            </a:pPr>
            <a:r>
              <a:rPr lang="en-US" sz="11746">
                <a:solidFill>
                  <a:srgbClr val="F9D43A"/>
                </a:solidFill>
                <a:latin typeface="Luckiest Guy"/>
                <a:ea typeface="Luckiest Guy"/>
                <a:cs typeface="Luckiest Guy"/>
                <a:sym typeface="Luckiest Guy"/>
              </a:rPr>
              <a:t>STRATEGIC FOCUS </a:t>
            </a:r>
          </a:p>
          <a:p>
            <a:pPr algn="ctr">
              <a:lnSpc>
                <a:spcPts val="16445"/>
              </a:lnSpc>
            </a:pPr>
            <a:r>
              <a:rPr lang="en-US" sz="11746">
                <a:solidFill>
                  <a:srgbClr val="F9D43A"/>
                </a:solidFill>
                <a:latin typeface="Luckiest Guy"/>
                <a:ea typeface="Luckiest Guy"/>
                <a:cs typeface="Luckiest Guy"/>
                <a:sym typeface="Luckiest Guy"/>
              </a:rPr>
              <a:t>AREAS </a:t>
            </a:r>
          </a:p>
          <a:p>
            <a:pPr algn="ctr">
              <a:lnSpc>
                <a:spcPts val="16445"/>
              </a:lnSpc>
            </a:pPr>
          </a:p>
        </p:txBody>
      </p:sp>
    </p:spTree>
  </p:cSld>
  <p:clrMapOvr>
    <a:masterClrMapping/>
  </p:clrMapOvr>
</p:sld>
</file>

<file path=ppt/slides/slide38.xml><?xml version="1.0" encoding="utf-8"?>
<p:sld xmlns:p="http://schemas.openxmlformats.org/presentationml/2006/main" xmlns:a="http://schemas.openxmlformats.org/drawingml/2006/main">
  <p:cSld>
    <p:bg>
      <p:bgPr>
        <a:solidFill>
          <a:srgbClr val="FF738E"/>
        </a:solidFill>
      </p:bgPr>
    </p:bg>
    <p:spTree>
      <p:nvGrpSpPr>
        <p:cNvPr id="1" name=""/>
        <p:cNvGrpSpPr/>
        <p:nvPr/>
      </p:nvGrpSpPr>
      <p:grpSpPr>
        <a:xfrm>
          <a:off x="0" y="0"/>
          <a:ext cx="0" cy="0"/>
          <a:chOff x="0" y="0"/>
          <a:chExt cx="0" cy="0"/>
        </a:xfrm>
      </p:grpSpPr>
      <p:grpSp>
        <p:nvGrpSpPr>
          <p:cNvPr name="Group 2" id="2"/>
          <p:cNvGrpSpPr/>
          <p:nvPr/>
        </p:nvGrpSpPr>
        <p:grpSpPr>
          <a:xfrm rot="0">
            <a:off x="561726" y="592373"/>
            <a:ext cx="17164548" cy="9102254"/>
            <a:chOff x="0" y="0"/>
            <a:chExt cx="6964336" cy="3693145"/>
          </a:xfrm>
        </p:grpSpPr>
        <p:sp>
          <p:nvSpPr>
            <p:cNvPr name="Freeform 3" id="3"/>
            <p:cNvSpPr/>
            <p:nvPr/>
          </p:nvSpPr>
          <p:spPr>
            <a:xfrm flipH="false" flipV="false" rot="0">
              <a:off x="12700" y="12700"/>
              <a:ext cx="6897026" cy="3624565"/>
            </a:xfrm>
            <a:custGeom>
              <a:avLst/>
              <a:gdLst/>
              <a:ahLst/>
              <a:cxnLst/>
              <a:rect r="r" b="b" t="t" l="l"/>
              <a:pathLst>
                <a:path h="3624565" w="6897026">
                  <a:moveTo>
                    <a:pt x="43180" y="3624565"/>
                  </a:moveTo>
                  <a:lnTo>
                    <a:pt x="6853846" y="3624565"/>
                  </a:lnTo>
                  <a:cubicBezTo>
                    <a:pt x="6877976" y="3624565"/>
                    <a:pt x="6897026" y="3605515"/>
                    <a:pt x="6897026" y="3581385"/>
                  </a:cubicBezTo>
                  <a:lnTo>
                    <a:pt x="6897026" y="43180"/>
                  </a:lnTo>
                  <a:cubicBezTo>
                    <a:pt x="6897026" y="19050"/>
                    <a:pt x="6877976" y="0"/>
                    <a:pt x="6853846" y="0"/>
                  </a:cubicBezTo>
                  <a:lnTo>
                    <a:pt x="43180" y="0"/>
                  </a:lnTo>
                  <a:cubicBezTo>
                    <a:pt x="19050" y="0"/>
                    <a:pt x="0" y="19050"/>
                    <a:pt x="0" y="43180"/>
                  </a:cubicBezTo>
                  <a:lnTo>
                    <a:pt x="0" y="3581385"/>
                  </a:lnTo>
                  <a:cubicBezTo>
                    <a:pt x="0" y="3605515"/>
                    <a:pt x="19050" y="3624565"/>
                    <a:pt x="43180" y="3624565"/>
                  </a:cubicBezTo>
                  <a:close/>
                </a:path>
              </a:pathLst>
            </a:custGeom>
            <a:solidFill>
              <a:srgbClr val="FFFFFF"/>
            </a:solidFill>
          </p:spPr>
        </p:sp>
        <p:sp>
          <p:nvSpPr>
            <p:cNvPr name="Freeform 4" id="4"/>
            <p:cNvSpPr/>
            <p:nvPr/>
          </p:nvSpPr>
          <p:spPr>
            <a:xfrm flipH="false" flipV="false" rot="0">
              <a:off x="0" y="0"/>
              <a:ext cx="6964336" cy="3693145"/>
            </a:xfrm>
            <a:custGeom>
              <a:avLst/>
              <a:gdLst/>
              <a:ahLst/>
              <a:cxnLst/>
              <a:rect r="r" b="b" t="t" l="l"/>
              <a:pathLst>
                <a:path h="3693145" w="6964336">
                  <a:moveTo>
                    <a:pt x="6921157" y="44450"/>
                  </a:moveTo>
                  <a:cubicBezTo>
                    <a:pt x="6916076" y="19050"/>
                    <a:pt x="6893216" y="0"/>
                    <a:pt x="6866546" y="0"/>
                  </a:cubicBezTo>
                  <a:lnTo>
                    <a:pt x="55880" y="0"/>
                  </a:lnTo>
                  <a:cubicBezTo>
                    <a:pt x="25400" y="0"/>
                    <a:pt x="0" y="25400"/>
                    <a:pt x="0" y="55880"/>
                  </a:cubicBezTo>
                  <a:lnTo>
                    <a:pt x="0" y="3594085"/>
                  </a:lnTo>
                  <a:cubicBezTo>
                    <a:pt x="0" y="3620755"/>
                    <a:pt x="17780" y="3642345"/>
                    <a:pt x="43180" y="3648695"/>
                  </a:cubicBezTo>
                  <a:cubicBezTo>
                    <a:pt x="48260" y="3674095"/>
                    <a:pt x="71120" y="3693145"/>
                    <a:pt x="97790" y="3693145"/>
                  </a:cubicBezTo>
                  <a:lnTo>
                    <a:pt x="6908457" y="3693145"/>
                  </a:lnTo>
                  <a:cubicBezTo>
                    <a:pt x="6938936" y="3693145"/>
                    <a:pt x="6964336" y="3667745"/>
                    <a:pt x="6964336" y="3637265"/>
                  </a:cubicBezTo>
                  <a:lnTo>
                    <a:pt x="6964336" y="99060"/>
                  </a:lnTo>
                  <a:cubicBezTo>
                    <a:pt x="6964336" y="72390"/>
                    <a:pt x="6946557" y="50800"/>
                    <a:pt x="6921157" y="44450"/>
                  </a:cubicBezTo>
                  <a:close/>
                  <a:moveTo>
                    <a:pt x="12700" y="3594085"/>
                  </a:moveTo>
                  <a:lnTo>
                    <a:pt x="12700" y="55880"/>
                  </a:lnTo>
                  <a:cubicBezTo>
                    <a:pt x="12700" y="31750"/>
                    <a:pt x="31750" y="12700"/>
                    <a:pt x="55880" y="12700"/>
                  </a:cubicBezTo>
                  <a:lnTo>
                    <a:pt x="6866546" y="12700"/>
                  </a:lnTo>
                  <a:cubicBezTo>
                    <a:pt x="6890676" y="12700"/>
                    <a:pt x="6909726" y="31750"/>
                    <a:pt x="6909726" y="55880"/>
                  </a:cubicBezTo>
                  <a:lnTo>
                    <a:pt x="6909726" y="3594085"/>
                  </a:lnTo>
                  <a:cubicBezTo>
                    <a:pt x="6909726" y="3618215"/>
                    <a:pt x="6890676" y="3637265"/>
                    <a:pt x="6866546" y="3637265"/>
                  </a:cubicBezTo>
                  <a:lnTo>
                    <a:pt x="55880" y="3637265"/>
                  </a:lnTo>
                  <a:cubicBezTo>
                    <a:pt x="31750" y="3637265"/>
                    <a:pt x="12700" y="3618215"/>
                    <a:pt x="12700" y="3594085"/>
                  </a:cubicBezTo>
                  <a:close/>
                </a:path>
              </a:pathLst>
            </a:custGeom>
            <a:solidFill>
              <a:srgbClr val="000000"/>
            </a:solidFill>
          </p:spPr>
        </p:sp>
      </p:grpSp>
      <p:sp>
        <p:nvSpPr>
          <p:cNvPr name="TextBox 5" id="5"/>
          <p:cNvSpPr txBox="true"/>
          <p:nvPr/>
        </p:nvSpPr>
        <p:spPr>
          <a:xfrm rot="0">
            <a:off x="734260" y="382823"/>
            <a:ext cx="16819479" cy="9725856"/>
          </a:xfrm>
          <a:prstGeom prst="rect">
            <a:avLst/>
          </a:prstGeom>
        </p:spPr>
        <p:txBody>
          <a:bodyPr anchor="t" rtlCol="false" tIns="0" lIns="0" bIns="0" rIns="0">
            <a:spAutoFit/>
          </a:bodyPr>
          <a:lstStyle/>
          <a:p>
            <a:pPr algn="l">
              <a:lnSpc>
                <a:spcPts val="7584"/>
              </a:lnSpc>
            </a:pPr>
            <a:r>
              <a:rPr lang="en-US" sz="5417">
                <a:solidFill>
                  <a:srgbClr val="000000"/>
                </a:solidFill>
                <a:latin typeface="Times New Roman Bold"/>
                <a:ea typeface="Times New Roman Bold"/>
                <a:cs typeface="Times New Roman Bold"/>
                <a:sym typeface="Times New Roman Bold"/>
              </a:rPr>
              <a:t>Estimated Investment: </a:t>
            </a:r>
            <a:r>
              <a:rPr lang="en-US" sz="5417">
                <a:solidFill>
                  <a:srgbClr val="FF3131"/>
                </a:solidFill>
                <a:latin typeface="Times New Roman Bold"/>
                <a:ea typeface="Times New Roman Bold"/>
                <a:cs typeface="Times New Roman Bold"/>
                <a:sym typeface="Times New Roman Bold"/>
              </a:rPr>
              <a:t>$1Millions</a:t>
            </a:r>
          </a:p>
          <a:p>
            <a:pPr algn="l">
              <a:lnSpc>
                <a:spcPts val="4924"/>
              </a:lnSpc>
            </a:pPr>
            <a:r>
              <a:rPr lang="en-US" sz="3517">
                <a:solidFill>
                  <a:srgbClr val="000000"/>
                </a:solidFill>
                <a:latin typeface="Times New Roman Bold"/>
                <a:ea typeface="Times New Roman Bold"/>
                <a:cs typeface="Times New Roman Bold"/>
                <a:sym typeface="Times New Roman Bold"/>
              </a:rPr>
              <a:t>1. Product Development and Expansion</a:t>
            </a:r>
            <a:r>
              <a:rPr lang="en-US" sz="3517">
                <a:solidFill>
                  <a:srgbClr val="000000"/>
                </a:solidFill>
                <a:latin typeface="Times New Roman"/>
                <a:ea typeface="Times New Roman"/>
                <a:cs typeface="Times New Roman"/>
                <a:sym typeface="Times New Roman"/>
              </a:rPr>
              <a:t>: </a:t>
            </a:r>
            <a:r>
              <a:rPr lang="en-US" sz="3517">
                <a:solidFill>
                  <a:srgbClr val="FF3131"/>
                </a:solidFill>
                <a:latin typeface="Times New Roman Bold"/>
                <a:ea typeface="Times New Roman Bold"/>
                <a:cs typeface="Times New Roman Bold"/>
                <a:sym typeface="Times New Roman Bold"/>
              </a:rPr>
              <a:t>$300K</a:t>
            </a:r>
            <a:r>
              <a:rPr lang="en-US" sz="3517">
                <a:solidFill>
                  <a:srgbClr val="000000"/>
                </a:solidFill>
                <a:latin typeface="Times New Roman"/>
                <a:ea typeface="Times New Roman"/>
                <a:cs typeface="Times New Roman"/>
                <a:sym typeface="Times New Roman"/>
              </a:rPr>
              <a:t> </a:t>
            </a:r>
          </a:p>
          <a:p>
            <a:pPr algn="l" marL="759388" indent="-379694" lvl="1">
              <a:lnSpc>
                <a:spcPts val="4924"/>
              </a:lnSpc>
              <a:buFont typeface="Arial"/>
              <a:buChar char="•"/>
            </a:pPr>
            <a:r>
              <a:rPr lang="en-US" sz="3517">
                <a:solidFill>
                  <a:srgbClr val="000000"/>
                </a:solidFill>
                <a:latin typeface="Times New Roman Bold"/>
                <a:ea typeface="Times New Roman Bold"/>
                <a:cs typeface="Times New Roman Bold"/>
                <a:sym typeface="Times New Roman Bold"/>
              </a:rPr>
              <a:t>New Product Development</a:t>
            </a:r>
            <a:r>
              <a:rPr lang="en-US" sz="3517">
                <a:solidFill>
                  <a:srgbClr val="000000"/>
                </a:solidFill>
                <a:latin typeface="Times New Roman"/>
                <a:ea typeface="Times New Roman"/>
                <a:cs typeface="Times New Roman"/>
                <a:sym typeface="Times New Roman"/>
              </a:rPr>
              <a:t>: </a:t>
            </a:r>
            <a:r>
              <a:rPr lang="en-US" sz="3517">
                <a:solidFill>
                  <a:srgbClr val="FF3131"/>
                </a:solidFill>
                <a:latin typeface="Times New Roman"/>
                <a:ea typeface="Times New Roman"/>
                <a:cs typeface="Times New Roman"/>
                <a:sym typeface="Times New Roman"/>
              </a:rPr>
              <a:t>$150K </a:t>
            </a:r>
          </a:p>
          <a:p>
            <a:pPr algn="l" marL="1518776" indent="-506259" lvl="2">
              <a:lnSpc>
                <a:spcPts val="4924"/>
              </a:lnSpc>
              <a:buFont typeface="Arial"/>
              <a:buChar char="⚬"/>
            </a:pPr>
            <a:r>
              <a:rPr lang="en-US" sz="3517">
                <a:solidFill>
                  <a:srgbClr val="000000"/>
                </a:solidFill>
                <a:latin typeface="Times New Roman"/>
                <a:ea typeface="Times New Roman"/>
                <a:cs typeface="Times New Roman"/>
                <a:sym typeface="Times New Roman"/>
              </a:rPr>
              <a:t>Research and development </a:t>
            </a:r>
          </a:p>
          <a:p>
            <a:pPr algn="l" marL="1518776" indent="-506259" lvl="2">
              <a:lnSpc>
                <a:spcPts val="4924"/>
              </a:lnSpc>
              <a:buFont typeface="Arial"/>
              <a:buChar char="⚬"/>
            </a:pPr>
            <a:r>
              <a:rPr lang="en-US" sz="3517">
                <a:solidFill>
                  <a:srgbClr val="000000"/>
                </a:solidFill>
                <a:latin typeface="Times New Roman"/>
                <a:ea typeface="Times New Roman"/>
                <a:cs typeface="Times New Roman"/>
                <a:sym typeface="Times New Roman"/>
              </a:rPr>
              <a:t>Prototype creation</a:t>
            </a:r>
            <a:r>
              <a:rPr lang="en-US" sz="3517">
                <a:solidFill>
                  <a:srgbClr val="FF3131"/>
                </a:solidFill>
                <a:latin typeface="Times New Roman"/>
                <a:ea typeface="Times New Roman"/>
                <a:cs typeface="Times New Roman"/>
                <a:sym typeface="Times New Roman"/>
              </a:rPr>
              <a:t> </a:t>
            </a:r>
          </a:p>
          <a:p>
            <a:pPr algn="l" marL="1518776" indent="-506259" lvl="2">
              <a:lnSpc>
                <a:spcPts val="4924"/>
              </a:lnSpc>
              <a:buFont typeface="Arial"/>
              <a:buChar char="⚬"/>
            </a:pPr>
            <a:r>
              <a:rPr lang="en-US" sz="3517">
                <a:solidFill>
                  <a:srgbClr val="000000"/>
                </a:solidFill>
                <a:latin typeface="Times New Roman"/>
                <a:ea typeface="Times New Roman"/>
                <a:cs typeface="Times New Roman"/>
                <a:sym typeface="Times New Roman"/>
              </a:rPr>
              <a:t>Market testing </a:t>
            </a:r>
          </a:p>
          <a:p>
            <a:pPr algn="l" marL="759388" indent="-379694" lvl="1">
              <a:lnSpc>
                <a:spcPts val="4924"/>
              </a:lnSpc>
              <a:buFont typeface="Arial"/>
              <a:buChar char="•"/>
            </a:pPr>
            <a:r>
              <a:rPr lang="en-US" sz="3517">
                <a:solidFill>
                  <a:srgbClr val="000000"/>
                </a:solidFill>
                <a:latin typeface="Times New Roman Bold"/>
                <a:ea typeface="Times New Roman Bold"/>
                <a:cs typeface="Times New Roman Bold"/>
                <a:sym typeface="Times New Roman Bold"/>
              </a:rPr>
              <a:t>Enhancing Existing Products</a:t>
            </a:r>
            <a:r>
              <a:rPr lang="en-US" sz="3517">
                <a:solidFill>
                  <a:srgbClr val="000000"/>
                </a:solidFill>
                <a:latin typeface="Times New Roman"/>
                <a:ea typeface="Times New Roman"/>
                <a:cs typeface="Times New Roman"/>
                <a:sym typeface="Times New Roman"/>
              </a:rPr>
              <a:t>: </a:t>
            </a:r>
            <a:r>
              <a:rPr lang="en-US" sz="3517">
                <a:solidFill>
                  <a:srgbClr val="FF3131"/>
                </a:solidFill>
                <a:latin typeface="Times New Roman"/>
                <a:ea typeface="Times New Roman"/>
                <a:cs typeface="Times New Roman"/>
                <a:sym typeface="Times New Roman"/>
              </a:rPr>
              <a:t>$150K</a:t>
            </a:r>
          </a:p>
          <a:p>
            <a:pPr algn="l" marL="1518776" indent="-506259" lvl="2">
              <a:lnSpc>
                <a:spcPts val="4924"/>
              </a:lnSpc>
              <a:buFont typeface="Arial"/>
              <a:buChar char="⚬"/>
            </a:pPr>
            <a:r>
              <a:rPr lang="en-US" sz="3517">
                <a:solidFill>
                  <a:srgbClr val="000000"/>
                </a:solidFill>
                <a:latin typeface="Times New Roman"/>
                <a:ea typeface="Times New Roman"/>
                <a:cs typeface="Times New Roman"/>
                <a:sym typeface="Times New Roman"/>
              </a:rPr>
              <a:t>Product feature improvements</a:t>
            </a:r>
          </a:p>
          <a:p>
            <a:pPr algn="l" marL="1518776" indent="-506259" lvl="2">
              <a:lnSpc>
                <a:spcPts val="4924"/>
              </a:lnSpc>
              <a:buFont typeface="Arial"/>
              <a:buChar char="⚬"/>
            </a:pPr>
            <a:r>
              <a:rPr lang="en-US" sz="3517">
                <a:solidFill>
                  <a:srgbClr val="000000"/>
                </a:solidFill>
                <a:latin typeface="Times New Roman"/>
                <a:ea typeface="Times New Roman"/>
                <a:cs typeface="Times New Roman"/>
                <a:sym typeface="Times New Roman"/>
              </a:rPr>
              <a:t>Quality upgrades </a:t>
            </a:r>
          </a:p>
          <a:p>
            <a:pPr algn="l" marL="1518776" indent="-506259" lvl="2">
              <a:lnSpc>
                <a:spcPts val="4924"/>
              </a:lnSpc>
              <a:buFont typeface="Arial"/>
              <a:buChar char="⚬"/>
            </a:pPr>
            <a:r>
              <a:rPr lang="en-US" sz="3517">
                <a:solidFill>
                  <a:srgbClr val="000000"/>
                </a:solidFill>
                <a:latin typeface="Times New Roman"/>
                <a:ea typeface="Times New Roman"/>
                <a:cs typeface="Times New Roman"/>
                <a:sym typeface="Times New Roman"/>
              </a:rPr>
              <a:t>Customer feedback implementation </a:t>
            </a:r>
          </a:p>
          <a:p>
            <a:pPr algn="l">
              <a:lnSpc>
                <a:spcPts val="4924"/>
              </a:lnSpc>
            </a:pPr>
            <a:r>
              <a:rPr lang="en-US" sz="3517">
                <a:solidFill>
                  <a:srgbClr val="000000"/>
                </a:solidFill>
                <a:latin typeface="Times New Roman"/>
                <a:ea typeface="Times New Roman"/>
                <a:cs typeface="Times New Roman"/>
                <a:sym typeface="Times New Roman"/>
              </a:rPr>
              <a:t>2. </a:t>
            </a:r>
            <a:r>
              <a:rPr lang="en-US" sz="3517">
                <a:solidFill>
                  <a:srgbClr val="000000"/>
                </a:solidFill>
                <a:latin typeface="Times New Roman Bold"/>
                <a:ea typeface="Times New Roman Bold"/>
                <a:cs typeface="Times New Roman Bold"/>
                <a:sym typeface="Times New Roman Bold"/>
              </a:rPr>
              <a:t>Marketing and Branding</a:t>
            </a:r>
            <a:r>
              <a:rPr lang="en-US" sz="3517">
                <a:solidFill>
                  <a:srgbClr val="000000"/>
                </a:solidFill>
                <a:latin typeface="Times New Roman"/>
                <a:ea typeface="Times New Roman"/>
                <a:cs typeface="Times New Roman"/>
                <a:sym typeface="Times New Roman"/>
              </a:rPr>
              <a:t>: </a:t>
            </a:r>
            <a:r>
              <a:rPr lang="en-US" sz="3517">
                <a:solidFill>
                  <a:srgbClr val="FF3131"/>
                </a:solidFill>
                <a:latin typeface="Times New Roman Bold"/>
                <a:ea typeface="Times New Roman Bold"/>
                <a:cs typeface="Times New Roman Bold"/>
                <a:sym typeface="Times New Roman Bold"/>
              </a:rPr>
              <a:t>$250K</a:t>
            </a:r>
          </a:p>
          <a:p>
            <a:pPr algn="l" marL="759388" indent="-379694" lvl="1">
              <a:lnSpc>
                <a:spcPts val="4924"/>
              </a:lnSpc>
              <a:buFont typeface="Arial"/>
              <a:buChar char="•"/>
            </a:pPr>
            <a:r>
              <a:rPr lang="en-US" sz="3517">
                <a:solidFill>
                  <a:srgbClr val="000000"/>
                </a:solidFill>
                <a:latin typeface="Times New Roman"/>
                <a:ea typeface="Times New Roman"/>
                <a:cs typeface="Times New Roman"/>
                <a:sym typeface="Times New Roman"/>
              </a:rPr>
              <a:t>Increase Marketing Budget: </a:t>
            </a:r>
            <a:r>
              <a:rPr lang="en-US" sz="3517">
                <a:solidFill>
                  <a:srgbClr val="FF3131"/>
                </a:solidFill>
                <a:latin typeface="Times New Roman"/>
                <a:ea typeface="Times New Roman"/>
                <a:cs typeface="Times New Roman"/>
                <a:sym typeface="Times New Roman"/>
              </a:rPr>
              <a:t>$150K</a:t>
            </a:r>
          </a:p>
          <a:p>
            <a:pPr algn="l" marL="1518776" indent="-506259" lvl="2">
              <a:lnSpc>
                <a:spcPts val="4924"/>
              </a:lnSpc>
              <a:buFont typeface="Arial"/>
              <a:buChar char="⚬"/>
            </a:pPr>
            <a:r>
              <a:rPr lang="en-US" sz="3517">
                <a:solidFill>
                  <a:srgbClr val="000000"/>
                </a:solidFill>
                <a:latin typeface="Times New Roman"/>
                <a:ea typeface="Times New Roman"/>
                <a:cs typeface="Times New Roman"/>
                <a:sym typeface="Times New Roman"/>
              </a:rPr>
              <a:t>Google Search promotions</a:t>
            </a:r>
          </a:p>
          <a:p>
            <a:pPr algn="l" marL="1518776" indent="-506259" lvl="2">
              <a:lnSpc>
                <a:spcPts val="4924"/>
              </a:lnSpc>
              <a:buFont typeface="Arial"/>
              <a:buChar char="⚬"/>
            </a:pPr>
            <a:r>
              <a:rPr lang="en-US" sz="3517">
                <a:solidFill>
                  <a:srgbClr val="000000"/>
                </a:solidFill>
                <a:latin typeface="Times New Roman"/>
                <a:ea typeface="Times New Roman"/>
                <a:cs typeface="Times New Roman"/>
                <a:sym typeface="Times New Roman"/>
              </a:rPr>
              <a:t>Targeted digital advertising</a:t>
            </a:r>
          </a:p>
          <a:p>
            <a:pPr algn="l">
              <a:lnSpc>
                <a:spcPts val="4924"/>
              </a:lnSpc>
            </a:pPr>
          </a:p>
        </p:txBody>
      </p:sp>
    </p:spTree>
  </p:cSld>
  <p:clrMapOvr>
    <a:masterClrMapping/>
  </p:clrMapOvr>
</p:sld>
</file>

<file path=ppt/slides/slide39.xml><?xml version="1.0" encoding="utf-8"?>
<p:sld xmlns:p="http://schemas.openxmlformats.org/presentationml/2006/main" xmlns:a="http://schemas.openxmlformats.org/drawingml/2006/main">
  <p:cSld>
    <p:bg>
      <p:bgPr>
        <a:solidFill>
          <a:srgbClr val="F9D43A"/>
        </a:solidFill>
      </p:bgPr>
    </p:bg>
    <p:spTree>
      <p:nvGrpSpPr>
        <p:cNvPr id="1" name=""/>
        <p:cNvGrpSpPr/>
        <p:nvPr/>
      </p:nvGrpSpPr>
      <p:grpSpPr>
        <a:xfrm>
          <a:off x="0" y="0"/>
          <a:ext cx="0" cy="0"/>
          <a:chOff x="0" y="0"/>
          <a:chExt cx="0" cy="0"/>
        </a:xfrm>
      </p:grpSpPr>
      <p:grpSp>
        <p:nvGrpSpPr>
          <p:cNvPr name="Group 2" id="2"/>
          <p:cNvGrpSpPr/>
          <p:nvPr/>
        </p:nvGrpSpPr>
        <p:grpSpPr>
          <a:xfrm rot="0">
            <a:off x="561726" y="592373"/>
            <a:ext cx="17164548" cy="9102254"/>
            <a:chOff x="0" y="0"/>
            <a:chExt cx="6964336" cy="3693145"/>
          </a:xfrm>
        </p:grpSpPr>
        <p:sp>
          <p:nvSpPr>
            <p:cNvPr name="Freeform 3" id="3"/>
            <p:cNvSpPr/>
            <p:nvPr/>
          </p:nvSpPr>
          <p:spPr>
            <a:xfrm flipH="false" flipV="false" rot="0">
              <a:off x="12700" y="12700"/>
              <a:ext cx="6897026" cy="3624565"/>
            </a:xfrm>
            <a:custGeom>
              <a:avLst/>
              <a:gdLst/>
              <a:ahLst/>
              <a:cxnLst/>
              <a:rect r="r" b="b" t="t" l="l"/>
              <a:pathLst>
                <a:path h="3624565" w="6897026">
                  <a:moveTo>
                    <a:pt x="43180" y="3624565"/>
                  </a:moveTo>
                  <a:lnTo>
                    <a:pt x="6853846" y="3624565"/>
                  </a:lnTo>
                  <a:cubicBezTo>
                    <a:pt x="6877976" y="3624565"/>
                    <a:pt x="6897026" y="3605515"/>
                    <a:pt x="6897026" y="3581385"/>
                  </a:cubicBezTo>
                  <a:lnTo>
                    <a:pt x="6897026" y="43180"/>
                  </a:lnTo>
                  <a:cubicBezTo>
                    <a:pt x="6897026" y="19050"/>
                    <a:pt x="6877976" y="0"/>
                    <a:pt x="6853846" y="0"/>
                  </a:cubicBezTo>
                  <a:lnTo>
                    <a:pt x="43180" y="0"/>
                  </a:lnTo>
                  <a:cubicBezTo>
                    <a:pt x="19050" y="0"/>
                    <a:pt x="0" y="19050"/>
                    <a:pt x="0" y="43180"/>
                  </a:cubicBezTo>
                  <a:lnTo>
                    <a:pt x="0" y="3581385"/>
                  </a:lnTo>
                  <a:cubicBezTo>
                    <a:pt x="0" y="3605515"/>
                    <a:pt x="19050" y="3624565"/>
                    <a:pt x="43180" y="3624565"/>
                  </a:cubicBezTo>
                  <a:close/>
                </a:path>
              </a:pathLst>
            </a:custGeom>
            <a:solidFill>
              <a:srgbClr val="FFFFFF"/>
            </a:solidFill>
          </p:spPr>
        </p:sp>
        <p:sp>
          <p:nvSpPr>
            <p:cNvPr name="Freeform 4" id="4"/>
            <p:cNvSpPr/>
            <p:nvPr/>
          </p:nvSpPr>
          <p:spPr>
            <a:xfrm flipH="false" flipV="false" rot="0">
              <a:off x="0" y="0"/>
              <a:ext cx="6964336" cy="3693145"/>
            </a:xfrm>
            <a:custGeom>
              <a:avLst/>
              <a:gdLst/>
              <a:ahLst/>
              <a:cxnLst/>
              <a:rect r="r" b="b" t="t" l="l"/>
              <a:pathLst>
                <a:path h="3693145" w="6964336">
                  <a:moveTo>
                    <a:pt x="6921157" y="44450"/>
                  </a:moveTo>
                  <a:cubicBezTo>
                    <a:pt x="6916076" y="19050"/>
                    <a:pt x="6893216" y="0"/>
                    <a:pt x="6866546" y="0"/>
                  </a:cubicBezTo>
                  <a:lnTo>
                    <a:pt x="55880" y="0"/>
                  </a:lnTo>
                  <a:cubicBezTo>
                    <a:pt x="25400" y="0"/>
                    <a:pt x="0" y="25400"/>
                    <a:pt x="0" y="55880"/>
                  </a:cubicBezTo>
                  <a:lnTo>
                    <a:pt x="0" y="3594085"/>
                  </a:lnTo>
                  <a:cubicBezTo>
                    <a:pt x="0" y="3620755"/>
                    <a:pt x="17780" y="3642345"/>
                    <a:pt x="43180" y="3648695"/>
                  </a:cubicBezTo>
                  <a:cubicBezTo>
                    <a:pt x="48260" y="3674095"/>
                    <a:pt x="71120" y="3693145"/>
                    <a:pt x="97790" y="3693145"/>
                  </a:cubicBezTo>
                  <a:lnTo>
                    <a:pt x="6908457" y="3693145"/>
                  </a:lnTo>
                  <a:cubicBezTo>
                    <a:pt x="6938936" y="3693145"/>
                    <a:pt x="6964336" y="3667745"/>
                    <a:pt x="6964336" y="3637265"/>
                  </a:cubicBezTo>
                  <a:lnTo>
                    <a:pt x="6964336" y="99060"/>
                  </a:lnTo>
                  <a:cubicBezTo>
                    <a:pt x="6964336" y="72390"/>
                    <a:pt x="6946557" y="50800"/>
                    <a:pt x="6921157" y="44450"/>
                  </a:cubicBezTo>
                  <a:close/>
                  <a:moveTo>
                    <a:pt x="12700" y="3594085"/>
                  </a:moveTo>
                  <a:lnTo>
                    <a:pt x="12700" y="55880"/>
                  </a:lnTo>
                  <a:cubicBezTo>
                    <a:pt x="12700" y="31750"/>
                    <a:pt x="31750" y="12700"/>
                    <a:pt x="55880" y="12700"/>
                  </a:cubicBezTo>
                  <a:lnTo>
                    <a:pt x="6866546" y="12700"/>
                  </a:lnTo>
                  <a:cubicBezTo>
                    <a:pt x="6890676" y="12700"/>
                    <a:pt x="6909726" y="31750"/>
                    <a:pt x="6909726" y="55880"/>
                  </a:cubicBezTo>
                  <a:lnTo>
                    <a:pt x="6909726" y="3594085"/>
                  </a:lnTo>
                  <a:cubicBezTo>
                    <a:pt x="6909726" y="3618215"/>
                    <a:pt x="6890676" y="3637265"/>
                    <a:pt x="6866546" y="3637265"/>
                  </a:cubicBezTo>
                  <a:lnTo>
                    <a:pt x="55880" y="3637265"/>
                  </a:lnTo>
                  <a:cubicBezTo>
                    <a:pt x="31750" y="3637265"/>
                    <a:pt x="12700" y="3618215"/>
                    <a:pt x="12700" y="3594085"/>
                  </a:cubicBezTo>
                  <a:close/>
                </a:path>
              </a:pathLst>
            </a:custGeom>
            <a:solidFill>
              <a:srgbClr val="000000"/>
            </a:solidFill>
          </p:spPr>
        </p:sp>
      </p:grpSp>
      <p:sp>
        <p:nvSpPr>
          <p:cNvPr name="TextBox 5" id="5"/>
          <p:cNvSpPr txBox="true"/>
          <p:nvPr/>
        </p:nvSpPr>
        <p:spPr>
          <a:xfrm rot="0">
            <a:off x="734260" y="644206"/>
            <a:ext cx="16819479" cy="8721285"/>
          </a:xfrm>
          <a:prstGeom prst="rect">
            <a:avLst/>
          </a:prstGeom>
        </p:spPr>
        <p:txBody>
          <a:bodyPr anchor="t" rtlCol="false" tIns="0" lIns="0" bIns="0" rIns="0">
            <a:spAutoFit/>
          </a:bodyPr>
          <a:lstStyle/>
          <a:p>
            <a:pPr algn="l" marL="759388" indent="-379694" lvl="1">
              <a:lnSpc>
                <a:spcPts val="4924"/>
              </a:lnSpc>
              <a:buFont typeface="Arial"/>
              <a:buChar char="•"/>
            </a:pPr>
            <a:r>
              <a:rPr lang="en-US" sz="3517">
                <a:solidFill>
                  <a:srgbClr val="000000"/>
                </a:solidFill>
                <a:latin typeface="Times New Roman Bold"/>
                <a:ea typeface="Times New Roman Bold"/>
                <a:cs typeface="Times New Roman Bold"/>
                <a:sym typeface="Times New Roman Bold"/>
              </a:rPr>
              <a:t>Launch Special Editions:</a:t>
            </a:r>
            <a:r>
              <a:rPr lang="en-US" sz="3517">
                <a:solidFill>
                  <a:srgbClr val="FF3131"/>
                </a:solidFill>
                <a:latin typeface="Times New Roman Bold"/>
                <a:ea typeface="Times New Roman Bold"/>
                <a:cs typeface="Times New Roman Bold"/>
                <a:sym typeface="Times New Roman Bold"/>
              </a:rPr>
              <a:t> $100K</a:t>
            </a:r>
          </a:p>
          <a:p>
            <a:pPr algn="l" marL="1518776" indent="-506259" lvl="2">
              <a:lnSpc>
                <a:spcPts val="4924"/>
              </a:lnSpc>
              <a:buFont typeface="Arial"/>
              <a:buChar char="⚬"/>
            </a:pPr>
            <a:r>
              <a:rPr lang="en-US" sz="3517">
                <a:solidFill>
                  <a:srgbClr val="000000"/>
                </a:solidFill>
                <a:latin typeface="Times New Roman"/>
                <a:ea typeface="Times New Roman"/>
                <a:cs typeface="Times New Roman"/>
                <a:sym typeface="Times New Roman"/>
              </a:rPr>
              <a:t>Design and production of limited-time or seasonal editions</a:t>
            </a:r>
          </a:p>
          <a:p>
            <a:pPr algn="l" marL="1518776" indent="-506259" lvl="2">
              <a:lnSpc>
                <a:spcPts val="4924"/>
              </a:lnSpc>
              <a:buFont typeface="Arial"/>
              <a:buChar char="⚬"/>
            </a:pPr>
            <a:r>
              <a:rPr lang="en-US" sz="3517">
                <a:solidFill>
                  <a:srgbClr val="000000"/>
                </a:solidFill>
                <a:latin typeface="Times New Roman"/>
                <a:ea typeface="Times New Roman"/>
                <a:cs typeface="Times New Roman"/>
                <a:sym typeface="Times New Roman"/>
              </a:rPr>
              <a:t>Marketing and promotional activities</a:t>
            </a:r>
          </a:p>
          <a:p>
            <a:pPr algn="l">
              <a:lnSpc>
                <a:spcPts val="4924"/>
              </a:lnSpc>
            </a:pPr>
            <a:r>
              <a:rPr lang="en-US" sz="3517">
                <a:solidFill>
                  <a:srgbClr val="000000"/>
                </a:solidFill>
                <a:latin typeface="Times New Roman"/>
                <a:ea typeface="Times New Roman"/>
                <a:cs typeface="Times New Roman"/>
                <a:sym typeface="Times New Roman"/>
              </a:rPr>
              <a:t>3. </a:t>
            </a:r>
            <a:r>
              <a:rPr lang="en-US" sz="3517">
                <a:solidFill>
                  <a:srgbClr val="000000"/>
                </a:solidFill>
                <a:latin typeface="Times New Roman Bold"/>
                <a:ea typeface="Times New Roman Bold"/>
                <a:cs typeface="Times New Roman Bold"/>
                <a:sym typeface="Times New Roman Bold"/>
              </a:rPr>
              <a:t>Digital and Mobile Optimization: </a:t>
            </a:r>
            <a:r>
              <a:rPr lang="en-US" sz="3517">
                <a:solidFill>
                  <a:srgbClr val="FF3131"/>
                </a:solidFill>
                <a:latin typeface="Times New Roman Bold"/>
                <a:ea typeface="Times New Roman Bold"/>
                <a:cs typeface="Times New Roman Bold"/>
                <a:sym typeface="Times New Roman Bold"/>
              </a:rPr>
              <a:t>$200K</a:t>
            </a:r>
          </a:p>
          <a:p>
            <a:pPr algn="l" marL="759388" indent="-379694" lvl="1">
              <a:lnSpc>
                <a:spcPts val="4924"/>
              </a:lnSpc>
              <a:buFont typeface="Arial"/>
              <a:buChar char="•"/>
            </a:pPr>
            <a:r>
              <a:rPr lang="en-US" sz="3517">
                <a:solidFill>
                  <a:srgbClr val="000000"/>
                </a:solidFill>
                <a:latin typeface="Times New Roman Bold"/>
                <a:ea typeface="Times New Roman Bold"/>
                <a:cs typeface="Times New Roman Bold"/>
                <a:sym typeface="Times New Roman Bold"/>
              </a:rPr>
              <a:t>Revamp Website and Mobile Experience: </a:t>
            </a:r>
            <a:r>
              <a:rPr lang="en-US" sz="3517">
                <a:solidFill>
                  <a:srgbClr val="FF3131"/>
                </a:solidFill>
                <a:latin typeface="Times New Roman Bold"/>
                <a:ea typeface="Times New Roman Bold"/>
                <a:cs typeface="Times New Roman Bold"/>
                <a:sym typeface="Times New Roman Bold"/>
              </a:rPr>
              <a:t>$120K</a:t>
            </a:r>
          </a:p>
          <a:p>
            <a:pPr algn="l" marL="1518776" indent="-506259" lvl="2">
              <a:lnSpc>
                <a:spcPts val="4924"/>
              </a:lnSpc>
              <a:buFont typeface="Arial"/>
              <a:buChar char="⚬"/>
            </a:pPr>
            <a:r>
              <a:rPr lang="en-US" sz="3517">
                <a:solidFill>
                  <a:srgbClr val="000000"/>
                </a:solidFill>
                <a:latin typeface="Times New Roman"/>
                <a:ea typeface="Times New Roman"/>
                <a:cs typeface="Times New Roman"/>
                <a:sym typeface="Times New Roman"/>
              </a:rPr>
              <a:t>Website redesign</a:t>
            </a:r>
          </a:p>
          <a:p>
            <a:pPr algn="l" marL="1518776" indent="-506259" lvl="2">
              <a:lnSpc>
                <a:spcPts val="4924"/>
              </a:lnSpc>
              <a:buFont typeface="Arial"/>
              <a:buChar char="⚬"/>
            </a:pPr>
            <a:r>
              <a:rPr lang="en-US" sz="3517">
                <a:solidFill>
                  <a:srgbClr val="000000"/>
                </a:solidFill>
                <a:latin typeface="Times New Roman"/>
                <a:ea typeface="Times New Roman"/>
                <a:cs typeface="Times New Roman"/>
                <a:sym typeface="Times New Roman"/>
              </a:rPr>
              <a:t>Mobile optimization</a:t>
            </a:r>
          </a:p>
          <a:p>
            <a:pPr algn="l" marL="759388" indent="-379694" lvl="1">
              <a:lnSpc>
                <a:spcPts val="4924"/>
              </a:lnSpc>
              <a:buFont typeface="Arial"/>
              <a:buChar char="•"/>
            </a:pPr>
            <a:r>
              <a:rPr lang="en-US" sz="3517">
                <a:solidFill>
                  <a:srgbClr val="000000"/>
                </a:solidFill>
                <a:latin typeface="Times New Roman Bold"/>
                <a:ea typeface="Times New Roman Bold"/>
                <a:cs typeface="Times New Roman Bold"/>
                <a:sym typeface="Times New Roman Bold"/>
              </a:rPr>
              <a:t>Implement Advanced Analytics:</a:t>
            </a:r>
            <a:r>
              <a:rPr lang="en-US" sz="3517">
                <a:solidFill>
                  <a:srgbClr val="FF3131"/>
                </a:solidFill>
                <a:latin typeface="Times New Roman Bold"/>
                <a:ea typeface="Times New Roman Bold"/>
                <a:cs typeface="Times New Roman Bold"/>
                <a:sym typeface="Times New Roman Bold"/>
              </a:rPr>
              <a:t> $80K</a:t>
            </a:r>
          </a:p>
          <a:p>
            <a:pPr algn="l" marL="1518776" indent="-506259" lvl="2">
              <a:lnSpc>
                <a:spcPts val="4924"/>
              </a:lnSpc>
              <a:buFont typeface="Arial"/>
              <a:buChar char="⚬"/>
            </a:pPr>
            <a:r>
              <a:rPr lang="en-US" sz="3517">
                <a:solidFill>
                  <a:srgbClr val="000000"/>
                </a:solidFill>
                <a:latin typeface="Times New Roman"/>
                <a:ea typeface="Times New Roman"/>
                <a:cs typeface="Times New Roman"/>
                <a:sym typeface="Times New Roman"/>
              </a:rPr>
              <a:t>Data analytics tools and software</a:t>
            </a:r>
          </a:p>
          <a:p>
            <a:pPr algn="l" marL="1518776" indent="-506259" lvl="2">
              <a:lnSpc>
                <a:spcPts val="4924"/>
              </a:lnSpc>
              <a:buFont typeface="Arial"/>
              <a:buChar char="⚬"/>
            </a:pPr>
            <a:r>
              <a:rPr lang="en-US" sz="3517">
                <a:solidFill>
                  <a:srgbClr val="000000"/>
                </a:solidFill>
                <a:latin typeface="Times New Roman"/>
                <a:ea typeface="Times New Roman"/>
                <a:cs typeface="Times New Roman"/>
                <a:sym typeface="Times New Roman"/>
              </a:rPr>
              <a:t>Hiring data analysts or consultants</a:t>
            </a:r>
          </a:p>
          <a:p>
            <a:pPr algn="l">
              <a:lnSpc>
                <a:spcPts val="4924"/>
              </a:lnSpc>
            </a:pPr>
            <a:r>
              <a:rPr lang="en-US" sz="3517">
                <a:solidFill>
                  <a:srgbClr val="000000"/>
                </a:solidFill>
                <a:latin typeface="Times New Roman"/>
                <a:ea typeface="Times New Roman"/>
                <a:cs typeface="Times New Roman"/>
                <a:sym typeface="Times New Roman"/>
              </a:rPr>
              <a:t>4.</a:t>
            </a:r>
            <a:r>
              <a:rPr lang="en-US" sz="3517">
                <a:solidFill>
                  <a:srgbClr val="000000"/>
                </a:solidFill>
                <a:latin typeface="Times New Roman Bold"/>
                <a:ea typeface="Times New Roman Bold"/>
                <a:cs typeface="Times New Roman Bold"/>
                <a:sym typeface="Times New Roman Bold"/>
              </a:rPr>
              <a:t> Customer Engagement and Loyalty:</a:t>
            </a:r>
            <a:r>
              <a:rPr lang="en-US" sz="3517">
                <a:solidFill>
                  <a:srgbClr val="FF3131"/>
                </a:solidFill>
                <a:latin typeface="Times New Roman Bold"/>
                <a:ea typeface="Times New Roman Bold"/>
                <a:cs typeface="Times New Roman Bold"/>
                <a:sym typeface="Times New Roman Bold"/>
              </a:rPr>
              <a:t> $150K</a:t>
            </a:r>
          </a:p>
          <a:p>
            <a:pPr algn="l" marL="759388" indent="-379694" lvl="1">
              <a:lnSpc>
                <a:spcPts val="4924"/>
              </a:lnSpc>
              <a:buFont typeface="Arial"/>
              <a:buChar char="•"/>
            </a:pPr>
            <a:r>
              <a:rPr lang="en-US" sz="3517">
                <a:solidFill>
                  <a:srgbClr val="000000"/>
                </a:solidFill>
                <a:latin typeface="Times New Roman Bold"/>
                <a:ea typeface="Times New Roman Bold"/>
                <a:cs typeface="Times New Roman Bold"/>
                <a:sym typeface="Times New Roman Bold"/>
              </a:rPr>
              <a:t>Develop Loyalty Programs: </a:t>
            </a:r>
            <a:r>
              <a:rPr lang="en-US" sz="3517">
                <a:solidFill>
                  <a:srgbClr val="FF3131"/>
                </a:solidFill>
                <a:latin typeface="Times New Roman Bold"/>
                <a:ea typeface="Times New Roman Bold"/>
                <a:cs typeface="Times New Roman Bold"/>
                <a:sym typeface="Times New Roman Bold"/>
              </a:rPr>
              <a:t>$90K</a:t>
            </a:r>
          </a:p>
          <a:p>
            <a:pPr algn="l" marL="1518776" indent="-506259" lvl="2">
              <a:lnSpc>
                <a:spcPts val="4924"/>
              </a:lnSpc>
              <a:buFont typeface="Arial"/>
              <a:buChar char="⚬"/>
            </a:pPr>
            <a:r>
              <a:rPr lang="en-US" sz="3517">
                <a:solidFill>
                  <a:srgbClr val="000000"/>
                </a:solidFill>
                <a:latin typeface="Times New Roman"/>
                <a:ea typeface="Times New Roman"/>
                <a:cs typeface="Times New Roman"/>
                <a:sym typeface="Times New Roman"/>
              </a:rPr>
              <a:t>Program design and implementation</a:t>
            </a:r>
          </a:p>
          <a:p>
            <a:pPr algn="l" marL="1518776" indent="-506259" lvl="2">
              <a:lnSpc>
                <a:spcPts val="4924"/>
              </a:lnSpc>
              <a:buFont typeface="Arial"/>
              <a:buChar char="⚬"/>
            </a:pPr>
            <a:r>
              <a:rPr lang="en-US" sz="3517">
                <a:solidFill>
                  <a:srgbClr val="000000"/>
                </a:solidFill>
                <a:latin typeface="Times New Roman"/>
                <a:ea typeface="Times New Roman"/>
                <a:cs typeface="Times New Roman"/>
                <a:sym typeface="Times New Roman"/>
              </a:rPr>
              <a:t>Marketing and communication</a:t>
            </a:r>
          </a:p>
        </p:txBody>
      </p:sp>
    </p:spTree>
  </p:cSld>
  <p:clrMapOvr>
    <a:masterClrMapping/>
  </p:clrMapOvr>
</p:sld>
</file>

<file path=ppt/slides/slide4.xml><?xml version="1.0" encoding="utf-8"?>
<p:sld xmlns:p="http://schemas.openxmlformats.org/presentationml/2006/main" xmlns:a="http://schemas.openxmlformats.org/drawingml/2006/main">
  <p:cSld>
    <p:bg>
      <p:bgPr>
        <a:solidFill>
          <a:srgbClr val="FF738E"/>
        </a:solidFill>
      </p:bgPr>
    </p:bg>
    <p:spTree>
      <p:nvGrpSpPr>
        <p:cNvPr id="1" name=""/>
        <p:cNvGrpSpPr/>
        <p:nvPr/>
      </p:nvGrpSpPr>
      <p:grpSpPr>
        <a:xfrm>
          <a:off x="0" y="0"/>
          <a:ext cx="0" cy="0"/>
          <a:chOff x="0" y="0"/>
          <a:chExt cx="0" cy="0"/>
        </a:xfrm>
      </p:grpSpPr>
      <p:grpSp>
        <p:nvGrpSpPr>
          <p:cNvPr name="Group 2" id="2"/>
          <p:cNvGrpSpPr/>
          <p:nvPr/>
        </p:nvGrpSpPr>
        <p:grpSpPr>
          <a:xfrm rot="0">
            <a:off x="561726" y="557775"/>
            <a:ext cx="17164548" cy="2154601"/>
            <a:chOff x="0" y="0"/>
            <a:chExt cx="6964336" cy="874207"/>
          </a:xfrm>
        </p:grpSpPr>
        <p:sp>
          <p:nvSpPr>
            <p:cNvPr name="Freeform 3" id="3"/>
            <p:cNvSpPr/>
            <p:nvPr/>
          </p:nvSpPr>
          <p:spPr>
            <a:xfrm flipH="false" flipV="false" rot="0">
              <a:off x="12700" y="12700"/>
              <a:ext cx="6897026" cy="805627"/>
            </a:xfrm>
            <a:custGeom>
              <a:avLst/>
              <a:gdLst/>
              <a:ahLst/>
              <a:cxnLst/>
              <a:rect r="r" b="b" t="t" l="l"/>
              <a:pathLst>
                <a:path h="805627" w="6897026">
                  <a:moveTo>
                    <a:pt x="43180" y="805627"/>
                  </a:moveTo>
                  <a:lnTo>
                    <a:pt x="6853846" y="805627"/>
                  </a:lnTo>
                  <a:cubicBezTo>
                    <a:pt x="6877976" y="805627"/>
                    <a:pt x="6897026" y="786577"/>
                    <a:pt x="6897026" y="762447"/>
                  </a:cubicBezTo>
                  <a:lnTo>
                    <a:pt x="6897026" y="43180"/>
                  </a:lnTo>
                  <a:cubicBezTo>
                    <a:pt x="6897026" y="19050"/>
                    <a:pt x="6877976" y="0"/>
                    <a:pt x="6853846" y="0"/>
                  </a:cubicBezTo>
                  <a:lnTo>
                    <a:pt x="43180" y="0"/>
                  </a:lnTo>
                  <a:cubicBezTo>
                    <a:pt x="19050" y="0"/>
                    <a:pt x="0" y="19050"/>
                    <a:pt x="0" y="43180"/>
                  </a:cubicBezTo>
                  <a:lnTo>
                    <a:pt x="0" y="762447"/>
                  </a:lnTo>
                  <a:cubicBezTo>
                    <a:pt x="0" y="786577"/>
                    <a:pt x="19050" y="805627"/>
                    <a:pt x="43180" y="805627"/>
                  </a:cubicBezTo>
                  <a:close/>
                </a:path>
              </a:pathLst>
            </a:custGeom>
            <a:solidFill>
              <a:srgbClr val="FFFFFF"/>
            </a:solidFill>
          </p:spPr>
        </p:sp>
        <p:sp>
          <p:nvSpPr>
            <p:cNvPr name="Freeform 4" id="4"/>
            <p:cNvSpPr/>
            <p:nvPr/>
          </p:nvSpPr>
          <p:spPr>
            <a:xfrm flipH="false" flipV="false" rot="0">
              <a:off x="0" y="0"/>
              <a:ext cx="6964336" cy="874207"/>
            </a:xfrm>
            <a:custGeom>
              <a:avLst/>
              <a:gdLst/>
              <a:ahLst/>
              <a:cxnLst/>
              <a:rect r="r" b="b" t="t" l="l"/>
              <a:pathLst>
                <a:path h="874207" w="6964336">
                  <a:moveTo>
                    <a:pt x="6921157" y="44450"/>
                  </a:moveTo>
                  <a:cubicBezTo>
                    <a:pt x="6916076" y="19050"/>
                    <a:pt x="6893216" y="0"/>
                    <a:pt x="6866546" y="0"/>
                  </a:cubicBezTo>
                  <a:lnTo>
                    <a:pt x="55880" y="0"/>
                  </a:lnTo>
                  <a:cubicBezTo>
                    <a:pt x="25400" y="0"/>
                    <a:pt x="0" y="25400"/>
                    <a:pt x="0" y="55880"/>
                  </a:cubicBezTo>
                  <a:lnTo>
                    <a:pt x="0" y="775147"/>
                  </a:lnTo>
                  <a:cubicBezTo>
                    <a:pt x="0" y="801817"/>
                    <a:pt x="17780" y="823407"/>
                    <a:pt x="43180" y="829757"/>
                  </a:cubicBezTo>
                  <a:cubicBezTo>
                    <a:pt x="48260" y="855157"/>
                    <a:pt x="71120" y="874207"/>
                    <a:pt x="97790" y="874207"/>
                  </a:cubicBezTo>
                  <a:lnTo>
                    <a:pt x="6908457" y="874207"/>
                  </a:lnTo>
                  <a:cubicBezTo>
                    <a:pt x="6938936" y="874207"/>
                    <a:pt x="6964336" y="848807"/>
                    <a:pt x="6964336" y="818327"/>
                  </a:cubicBezTo>
                  <a:lnTo>
                    <a:pt x="6964336" y="99060"/>
                  </a:lnTo>
                  <a:cubicBezTo>
                    <a:pt x="6964336" y="72390"/>
                    <a:pt x="6946557" y="50800"/>
                    <a:pt x="6921157" y="44450"/>
                  </a:cubicBezTo>
                  <a:close/>
                  <a:moveTo>
                    <a:pt x="12700" y="775147"/>
                  </a:moveTo>
                  <a:lnTo>
                    <a:pt x="12700" y="55880"/>
                  </a:lnTo>
                  <a:cubicBezTo>
                    <a:pt x="12700" y="31750"/>
                    <a:pt x="31750" y="12700"/>
                    <a:pt x="55880" y="12700"/>
                  </a:cubicBezTo>
                  <a:lnTo>
                    <a:pt x="6866546" y="12700"/>
                  </a:lnTo>
                  <a:cubicBezTo>
                    <a:pt x="6890676" y="12700"/>
                    <a:pt x="6909726" y="31750"/>
                    <a:pt x="6909726" y="55880"/>
                  </a:cubicBezTo>
                  <a:lnTo>
                    <a:pt x="6909726" y="775147"/>
                  </a:lnTo>
                  <a:cubicBezTo>
                    <a:pt x="6909726" y="799277"/>
                    <a:pt x="6890676" y="818327"/>
                    <a:pt x="6866546" y="818327"/>
                  </a:cubicBezTo>
                  <a:lnTo>
                    <a:pt x="55880" y="818327"/>
                  </a:lnTo>
                  <a:cubicBezTo>
                    <a:pt x="31750" y="818327"/>
                    <a:pt x="12700" y="799277"/>
                    <a:pt x="12700" y="775147"/>
                  </a:cubicBezTo>
                  <a:close/>
                </a:path>
              </a:pathLst>
            </a:custGeom>
            <a:solidFill>
              <a:srgbClr val="000000"/>
            </a:solidFill>
          </p:spPr>
        </p:sp>
      </p:grpSp>
      <p:sp>
        <p:nvSpPr>
          <p:cNvPr name="TextBox 5" id="5"/>
          <p:cNvSpPr txBox="true"/>
          <p:nvPr/>
        </p:nvSpPr>
        <p:spPr>
          <a:xfrm rot="0">
            <a:off x="1871554" y="809625"/>
            <a:ext cx="14544892" cy="1902751"/>
          </a:xfrm>
          <a:prstGeom prst="rect">
            <a:avLst/>
          </a:prstGeom>
        </p:spPr>
        <p:txBody>
          <a:bodyPr anchor="t" rtlCol="false" tIns="0" lIns="0" bIns="0" rIns="0">
            <a:spAutoFit/>
          </a:bodyPr>
          <a:lstStyle/>
          <a:p>
            <a:pPr algn="ctr">
              <a:lnSpc>
                <a:spcPts val="15544"/>
              </a:lnSpc>
            </a:pPr>
            <a:r>
              <a:rPr lang="en-US" sz="11103">
                <a:solidFill>
                  <a:srgbClr val="B08DF8"/>
                </a:solidFill>
                <a:latin typeface="Luckiest Guy"/>
                <a:ea typeface="Luckiest Guy"/>
                <a:cs typeface="Luckiest Guy"/>
                <a:sym typeface="Luckiest Guy"/>
              </a:rPr>
              <a:t>COMPANY AIM</a:t>
            </a:r>
          </a:p>
        </p:txBody>
      </p:sp>
      <p:grpSp>
        <p:nvGrpSpPr>
          <p:cNvPr name="Group 6" id="6"/>
          <p:cNvGrpSpPr/>
          <p:nvPr/>
        </p:nvGrpSpPr>
        <p:grpSpPr>
          <a:xfrm rot="0">
            <a:off x="561726" y="3185138"/>
            <a:ext cx="17164548" cy="6638681"/>
            <a:chOff x="0" y="0"/>
            <a:chExt cx="6964336" cy="2693576"/>
          </a:xfrm>
        </p:grpSpPr>
        <p:sp>
          <p:nvSpPr>
            <p:cNvPr name="Freeform 7" id="7"/>
            <p:cNvSpPr/>
            <p:nvPr/>
          </p:nvSpPr>
          <p:spPr>
            <a:xfrm flipH="false" flipV="false" rot="0">
              <a:off x="12700" y="12700"/>
              <a:ext cx="6897026" cy="2624996"/>
            </a:xfrm>
            <a:custGeom>
              <a:avLst/>
              <a:gdLst/>
              <a:ahLst/>
              <a:cxnLst/>
              <a:rect r="r" b="b" t="t" l="l"/>
              <a:pathLst>
                <a:path h="2624996" w="6897026">
                  <a:moveTo>
                    <a:pt x="43180" y="2624996"/>
                  </a:moveTo>
                  <a:lnTo>
                    <a:pt x="6853846" y="2624996"/>
                  </a:lnTo>
                  <a:cubicBezTo>
                    <a:pt x="6877976" y="2624996"/>
                    <a:pt x="6897026" y="2605946"/>
                    <a:pt x="6897026" y="2581816"/>
                  </a:cubicBezTo>
                  <a:lnTo>
                    <a:pt x="6897026" y="43180"/>
                  </a:lnTo>
                  <a:cubicBezTo>
                    <a:pt x="6897026" y="19050"/>
                    <a:pt x="6877976" y="0"/>
                    <a:pt x="6853846" y="0"/>
                  </a:cubicBezTo>
                  <a:lnTo>
                    <a:pt x="43180" y="0"/>
                  </a:lnTo>
                  <a:cubicBezTo>
                    <a:pt x="19050" y="0"/>
                    <a:pt x="0" y="19050"/>
                    <a:pt x="0" y="43180"/>
                  </a:cubicBezTo>
                  <a:lnTo>
                    <a:pt x="0" y="2581816"/>
                  </a:lnTo>
                  <a:cubicBezTo>
                    <a:pt x="0" y="2605946"/>
                    <a:pt x="19050" y="2624996"/>
                    <a:pt x="43180" y="2624996"/>
                  </a:cubicBezTo>
                  <a:close/>
                </a:path>
              </a:pathLst>
            </a:custGeom>
            <a:solidFill>
              <a:srgbClr val="FFFFFF"/>
            </a:solidFill>
          </p:spPr>
        </p:sp>
        <p:sp>
          <p:nvSpPr>
            <p:cNvPr name="Freeform 8" id="8"/>
            <p:cNvSpPr/>
            <p:nvPr/>
          </p:nvSpPr>
          <p:spPr>
            <a:xfrm flipH="false" flipV="false" rot="0">
              <a:off x="0" y="0"/>
              <a:ext cx="6964336" cy="2693576"/>
            </a:xfrm>
            <a:custGeom>
              <a:avLst/>
              <a:gdLst/>
              <a:ahLst/>
              <a:cxnLst/>
              <a:rect r="r" b="b" t="t" l="l"/>
              <a:pathLst>
                <a:path h="2693576" w="6964336">
                  <a:moveTo>
                    <a:pt x="6921157" y="44450"/>
                  </a:moveTo>
                  <a:cubicBezTo>
                    <a:pt x="6916076" y="19050"/>
                    <a:pt x="6893216" y="0"/>
                    <a:pt x="6866546" y="0"/>
                  </a:cubicBezTo>
                  <a:lnTo>
                    <a:pt x="55880" y="0"/>
                  </a:lnTo>
                  <a:cubicBezTo>
                    <a:pt x="25400" y="0"/>
                    <a:pt x="0" y="25400"/>
                    <a:pt x="0" y="55880"/>
                  </a:cubicBezTo>
                  <a:lnTo>
                    <a:pt x="0" y="2594516"/>
                  </a:lnTo>
                  <a:cubicBezTo>
                    <a:pt x="0" y="2621186"/>
                    <a:pt x="17780" y="2642776"/>
                    <a:pt x="43180" y="2649126"/>
                  </a:cubicBezTo>
                  <a:cubicBezTo>
                    <a:pt x="48260" y="2674526"/>
                    <a:pt x="71120" y="2693576"/>
                    <a:pt x="97790" y="2693576"/>
                  </a:cubicBezTo>
                  <a:lnTo>
                    <a:pt x="6908457" y="2693576"/>
                  </a:lnTo>
                  <a:cubicBezTo>
                    <a:pt x="6938936" y="2693576"/>
                    <a:pt x="6964336" y="2668176"/>
                    <a:pt x="6964336" y="2637696"/>
                  </a:cubicBezTo>
                  <a:lnTo>
                    <a:pt x="6964336" y="99060"/>
                  </a:lnTo>
                  <a:cubicBezTo>
                    <a:pt x="6964336" y="72390"/>
                    <a:pt x="6946557" y="50800"/>
                    <a:pt x="6921157" y="44450"/>
                  </a:cubicBezTo>
                  <a:close/>
                  <a:moveTo>
                    <a:pt x="12700" y="2594516"/>
                  </a:moveTo>
                  <a:lnTo>
                    <a:pt x="12700" y="55880"/>
                  </a:lnTo>
                  <a:cubicBezTo>
                    <a:pt x="12700" y="31750"/>
                    <a:pt x="31750" y="12700"/>
                    <a:pt x="55880" y="12700"/>
                  </a:cubicBezTo>
                  <a:lnTo>
                    <a:pt x="6866546" y="12700"/>
                  </a:lnTo>
                  <a:cubicBezTo>
                    <a:pt x="6890676" y="12700"/>
                    <a:pt x="6909726" y="31750"/>
                    <a:pt x="6909726" y="55880"/>
                  </a:cubicBezTo>
                  <a:lnTo>
                    <a:pt x="6909726" y="2594516"/>
                  </a:lnTo>
                  <a:cubicBezTo>
                    <a:pt x="6909726" y="2618646"/>
                    <a:pt x="6890676" y="2637696"/>
                    <a:pt x="6866546" y="2637696"/>
                  </a:cubicBezTo>
                  <a:lnTo>
                    <a:pt x="55880" y="2637696"/>
                  </a:lnTo>
                  <a:cubicBezTo>
                    <a:pt x="31750" y="2637696"/>
                    <a:pt x="12700" y="2618646"/>
                    <a:pt x="12700" y="2594516"/>
                  </a:cubicBezTo>
                  <a:close/>
                </a:path>
              </a:pathLst>
            </a:custGeom>
            <a:solidFill>
              <a:srgbClr val="000000"/>
            </a:solidFill>
          </p:spPr>
        </p:sp>
      </p:grpSp>
      <p:sp>
        <p:nvSpPr>
          <p:cNvPr name="TextBox 9" id="9"/>
          <p:cNvSpPr txBox="true"/>
          <p:nvPr/>
        </p:nvSpPr>
        <p:spPr>
          <a:xfrm rot="0">
            <a:off x="838784" y="4538519"/>
            <a:ext cx="16887490" cy="3769995"/>
          </a:xfrm>
          <a:prstGeom prst="rect">
            <a:avLst/>
          </a:prstGeom>
        </p:spPr>
        <p:txBody>
          <a:bodyPr anchor="t" rtlCol="false" tIns="0" lIns="0" bIns="0" rIns="0">
            <a:spAutoFit/>
          </a:bodyPr>
          <a:lstStyle/>
          <a:p>
            <a:pPr algn="l">
              <a:lnSpc>
                <a:spcPts val="5880"/>
              </a:lnSpc>
            </a:pPr>
            <a:r>
              <a:rPr lang="en-US" sz="4200">
                <a:solidFill>
                  <a:srgbClr val="000000"/>
                </a:solidFill>
                <a:latin typeface="Times New Roman"/>
                <a:ea typeface="Times New Roman"/>
                <a:cs typeface="Times New Roman"/>
                <a:sym typeface="Times New Roman"/>
              </a:rPr>
              <a:t>The company aims to leading global brand in the stuffed toys market by continuously innovating and expanding our product line to meet the  evolving needs and preferences of customers.</a:t>
            </a:r>
          </a:p>
          <a:p>
            <a:pPr algn="l">
              <a:lnSpc>
                <a:spcPts val="5880"/>
              </a:lnSpc>
            </a:pPr>
          </a:p>
          <a:p>
            <a:pPr algn="ctr">
              <a:lnSpc>
                <a:spcPts val="5880"/>
              </a:lnSpc>
            </a:pPr>
          </a:p>
        </p:txBody>
      </p:sp>
    </p:spTree>
  </p:cSld>
  <p:clrMapOvr>
    <a:masterClrMapping/>
  </p:clrMapOvr>
</p:sld>
</file>

<file path=ppt/slides/slide40.xml><?xml version="1.0" encoding="utf-8"?>
<p:sld xmlns:p="http://schemas.openxmlformats.org/presentationml/2006/main" xmlns:a="http://schemas.openxmlformats.org/drawingml/2006/main">
  <p:cSld>
    <p:bg>
      <p:bgPr>
        <a:solidFill>
          <a:srgbClr val="FF738E"/>
        </a:solidFill>
      </p:bgPr>
    </p:bg>
    <p:spTree>
      <p:nvGrpSpPr>
        <p:cNvPr id="1" name=""/>
        <p:cNvGrpSpPr/>
        <p:nvPr/>
      </p:nvGrpSpPr>
      <p:grpSpPr>
        <a:xfrm>
          <a:off x="0" y="0"/>
          <a:ext cx="0" cy="0"/>
          <a:chOff x="0" y="0"/>
          <a:chExt cx="0" cy="0"/>
        </a:xfrm>
      </p:grpSpPr>
      <p:grpSp>
        <p:nvGrpSpPr>
          <p:cNvPr name="Group 2" id="2"/>
          <p:cNvGrpSpPr/>
          <p:nvPr/>
        </p:nvGrpSpPr>
        <p:grpSpPr>
          <a:xfrm rot="0">
            <a:off x="561726" y="592373"/>
            <a:ext cx="17164548" cy="9102254"/>
            <a:chOff x="0" y="0"/>
            <a:chExt cx="6964336" cy="3693145"/>
          </a:xfrm>
        </p:grpSpPr>
        <p:sp>
          <p:nvSpPr>
            <p:cNvPr name="Freeform 3" id="3"/>
            <p:cNvSpPr/>
            <p:nvPr/>
          </p:nvSpPr>
          <p:spPr>
            <a:xfrm flipH="false" flipV="false" rot="0">
              <a:off x="12700" y="12700"/>
              <a:ext cx="6897026" cy="3624565"/>
            </a:xfrm>
            <a:custGeom>
              <a:avLst/>
              <a:gdLst/>
              <a:ahLst/>
              <a:cxnLst/>
              <a:rect r="r" b="b" t="t" l="l"/>
              <a:pathLst>
                <a:path h="3624565" w="6897026">
                  <a:moveTo>
                    <a:pt x="43180" y="3624565"/>
                  </a:moveTo>
                  <a:lnTo>
                    <a:pt x="6853846" y="3624565"/>
                  </a:lnTo>
                  <a:cubicBezTo>
                    <a:pt x="6877976" y="3624565"/>
                    <a:pt x="6897026" y="3605515"/>
                    <a:pt x="6897026" y="3581385"/>
                  </a:cubicBezTo>
                  <a:lnTo>
                    <a:pt x="6897026" y="43180"/>
                  </a:lnTo>
                  <a:cubicBezTo>
                    <a:pt x="6897026" y="19050"/>
                    <a:pt x="6877976" y="0"/>
                    <a:pt x="6853846" y="0"/>
                  </a:cubicBezTo>
                  <a:lnTo>
                    <a:pt x="43180" y="0"/>
                  </a:lnTo>
                  <a:cubicBezTo>
                    <a:pt x="19050" y="0"/>
                    <a:pt x="0" y="19050"/>
                    <a:pt x="0" y="43180"/>
                  </a:cubicBezTo>
                  <a:lnTo>
                    <a:pt x="0" y="3581385"/>
                  </a:lnTo>
                  <a:cubicBezTo>
                    <a:pt x="0" y="3605515"/>
                    <a:pt x="19050" y="3624565"/>
                    <a:pt x="43180" y="3624565"/>
                  </a:cubicBezTo>
                  <a:close/>
                </a:path>
              </a:pathLst>
            </a:custGeom>
            <a:solidFill>
              <a:srgbClr val="FFFFFF"/>
            </a:solidFill>
          </p:spPr>
        </p:sp>
        <p:sp>
          <p:nvSpPr>
            <p:cNvPr name="Freeform 4" id="4"/>
            <p:cNvSpPr/>
            <p:nvPr/>
          </p:nvSpPr>
          <p:spPr>
            <a:xfrm flipH="false" flipV="false" rot="0">
              <a:off x="0" y="0"/>
              <a:ext cx="6964336" cy="3693145"/>
            </a:xfrm>
            <a:custGeom>
              <a:avLst/>
              <a:gdLst/>
              <a:ahLst/>
              <a:cxnLst/>
              <a:rect r="r" b="b" t="t" l="l"/>
              <a:pathLst>
                <a:path h="3693145" w="6964336">
                  <a:moveTo>
                    <a:pt x="6921157" y="44450"/>
                  </a:moveTo>
                  <a:cubicBezTo>
                    <a:pt x="6916076" y="19050"/>
                    <a:pt x="6893216" y="0"/>
                    <a:pt x="6866546" y="0"/>
                  </a:cubicBezTo>
                  <a:lnTo>
                    <a:pt x="55880" y="0"/>
                  </a:lnTo>
                  <a:cubicBezTo>
                    <a:pt x="25400" y="0"/>
                    <a:pt x="0" y="25400"/>
                    <a:pt x="0" y="55880"/>
                  </a:cubicBezTo>
                  <a:lnTo>
                    <a:pt x="0" y="3594085"/>
                  </a:lnTo>
                  <a:cubicBezTo>
                    <a:pt x="0" y="3620755"/>
                    <a:pt x="17780" y="3642345"/>
                    <a:pt x="43180" y="3648695"/>
                  </a:cubicBezTo>
                  <a:cubicBezTo>
                    <a:pt x="48260" y="3674095"/>
                    <a:pt x="71120" y="3693145"/>
                    <a:pt x="97790" y="3693145"/>
                  </a:cubicBezTo>
                  <a:lnTo>
                    <a:pt x="6908457" y="3693145"/>
                  </a:lnTo>
                  <a:cubicBezTo>
                    <a:pt x="6938936" y="3693145"/>
                    <a:pt x="6964336" y="3667745"/>
                    <a:pt x="6964336" y="3637265"/>
                  </a:cubicBezTo>
                  <a:lnTo>
                    <a:pt x="6964336" y="99060"/>
                  </a:lnTo>
                  <a:cubicBezTo>
                    <a:pt x="6964336" y="72390"/>
                    <a:pt x="6946557" y="50800"/>
                    <a:pt x="6921157" y="44450"/>
                  </a:cubicBezTo>
                  <a:close/>
                  <a:moveTo>
                    <a:pt x="12700" y="3594085"/>
                  </a:moveTo>
                  <a:lnTo>
                    <a:pt x="12700" y="55880"/>
                  </a:lnTo>
                  <a:cubicBezTo>
                    <a:pt x="12700" y="31750"/>
                    <a:pt x="31750" y="12700"/>
                    <a:pt x="55880" y="12700"/>
                  </a:cubicBezTo>
                  <a:lnTo>
                    <a:pt x="6866546" y="12700"/>
                  </a:lnTo>
                  <a:cubicBezTo>
                    <a:pt x="6890676" y="12700"/>
                    <a:pt x="6909726" y="31750"/>
                    <a:pt x="6909726" y="55880"/>
                  </a:cubicBezTo>
                  <a:lnTo>
                    <a:pt x="6909726" y="3594085"/>
                  </a:lnTo>
                  <a:cubicBezTo>
                    <a:pt x="6909726" y="3618215"/>
                    <a:pt x="6890676" y="3637265"/>
                    <a:pt x="6866546" y="3637265"/>
                  </a:cubicBezTo>
                  <a:lnTo>
                    <a:pt x="55880" y="3637265"/>
                  </a:lnTo>
                  <a:cubicBezTo>
                    <a:pt x="31750" y="3637265"/>
                    <a:pt x="12700" y="3618215"/>
                    <a:pt x="12700" y="3594085"/>
                  </a:cubicBezTo>
                  <a:close/>
                </a:path>
              </a:pathLst>
            </a:custGeom>
            <a:solidFill>
              <a:srgbClr val="000000"/>
            </a:solidFill>
          </p:spPr>
        </p:sp>
      </p:grpSp>
      <p:sp>
        <p:nvSpPr>
          <p:cNvPr name="TextBox 5" id="5"/>
          <p:cNvSpPr txBox="true"/>
          <p:nvPr/>
        </p:nvSpPr>
        <p:spPr>
          <a:xfrm rot="0">
            <a:off x="716879" y="644206"/>
            <a:ext cx="16819479" cy="3149160"/>
          </a:xfrm>
          <a:prstGeom prst="rect">
            <a:avLst/>
          </a:prstGeom>
        </p:spPr>
        <p:txBody>
          <a:bodyPr anchor="t" rtlCol="false" tIns="0" lIns="0" bIns="0" rIns="0">
            <a:spAutoFit/>
          </a:bodyPr>
          <a:lstStyle/>
          <a:p>
            <a:pPr algn="l">
              <a:lnSpc>
                <a:spcPts val="4924"/>
              </a:lnSpc>
            </a:pPr>
            <a:r>
              <a:rPr lang="en-US" sz="3517">
                <a:solidFill>
                  <a:srgbClr val="000000"/>
                </a:solidFill>
                <a:latin typeface="Times New Roman Bold"/>
                <a:ea typeface="Times New Roman Bold"/>
                <a:cs typeface="Times New Roman Bold"/>
                <a:sym typeface="Times New Roman Bold"/>
              </a:rPr>
              <a:t> Market Expansion: </a:t>
            </a:r>
            <a:r>
              <a:rPr lang="en-US" sz="3517">
                <a:solidFill>
                  <a:srgbClr val="FF3131"/>
                </a:solidFill>
                <a:latin typeface="Times New Roman Bold"/>
                <a:ea typeface="Times New Roman Bold"/>
                <a:cs typeface="Times New Roman Bold"/>
                <a:sym typeface="Times New Roman Bold"/>
              </a:rPr>
              <a:t>$60K</a:t>
            </a:r>
          </a:p>
          <a:p>
            <a:pPr algn="l" marL="759388" indent="-379694" lvl="1">
              <a:lnSpc>
                <a:spcPts val="4924"/>
              </a:lnSpc>
              <a:buFont typeface="Arial"/>
              <a:buChar char="•"/>
            </a:pPr>
            <a:r>
              <a:rPr lang="en-US" sz="3517">
                <a:solidFill>
                  <a:srgbClr val="000000"/>
                </a:solidFill>
                <a:latin typeface="Times New Roman Bold"/>
                <a:ea typeface="Times New Roman Bold"/>
                <a:cs typeface="Times New Roman Bold"/>
                <a:sym typeface="Times New Roman Bold"/>
              </a:rPr>
              <a:t>Explore New Markets: </a:t>
            </a:r>
          </a:p>
          <a:p>
            <a:pPr algn="l" marL="1518776" indent="-506259" lvl="2">
              <a:lnSpc>
                <a:spcPts val="4924"/>
              </a:lnSpc>
              <a:buFont typeface="Arial"/>
              <a:buChar char="⚬"/>
            </a:pPr>
            <a:r>
              <a:rPr lang="en-US" sz="3517">
                <a:solidFill>
                  <a:srgbClr val="000000"/>
                </a:solidFill>
                <a:latin typeface="Times New Roman"/>
                <a:ea typeface="Times New Roman"/>
                <a:cs typeface="Times New Roman"/>
                <a:sym typeface="Times New Roman"/>
              </a:rPr>
              <a:t>Market research</a:t>
            </a:r>
          </a:p>
          <a:p>
            <a:pPr algn="l" marL="1518776" indent="-506259" lvl="2">
              <a:lnSpc>
                <a:spcPts val="4924"/>
              </a:lnSpc>
              <a:buFont typeface="Arial"/>
              <a:buChar char="⚬"/>
            </a:pPr>
            <a:r>
              <a:rPr lang="en-US" sz="3517">
                <a:solidFill>
                  <a:srgbClr val="000000"/>
                </a:solidFill>
                <a:latin typeface="Times New Roman"/>
                <a:ea typeface="Times New Roman"/>
                <a:cs typeface="Times New Roman"/>
                <a:sym typeface="Times New Roman"/>
              </a:rPr>
              <a:t>Entry strategies</a:t>
            </a:r>
          </a:p>
          <a:p>
            <a:pPr algn="l" marL="1518776" indent="-506259" lvl="2">
              <a:lnSpc>
                <a:spcPts val="4924"/>
              </a:lnSpc>
              <a:buFont typeface="Arial"/>
              <a:buChar char="⚬"/>
            </a:pPr>
            <a:r>
              <a:rPr lang="en-US" sz="3517">
                <a:solidFill>
                  <a:srgbClr val="000000"/>
                </a:solidFill>
                <a:latin typeface="Times New Roman"/>
                <a:ea typeface="Times New Roman"/>
                <a:cs typeface="Times New Roman"/>
                <a:sym typeface="Times New Roman"/>
              </a:rPr>
              <a:t>Localization of products and marketing</a:t>
            </a:r>
          </a:p>
        </p:txBody>
      </p:sp>
    </p:spTree>
  </p:cSld>
  <p:clrMapOvr>
    <a:masterClrMapping/>
  </p:clrMapOvr>
</p:sld>
</file>

<file path=ppt/slides/slide41.xml><?xml version="1.0" encoding="utf-8"?>
<p:sld xmlns:p="http://schemas.openxmlformats.org/presentationml/2006/main" xmlns:a="http://schemas.openxmlformats.org/drawingml/2006/main">
  <p:cSld>
    <p:bg>
      <p:bgPr>
        <a:solidFill>
          <a:srgbClr val="43B7F9"/>
        </a:solidFill>
      </p:bgPr>
    </p:bg>
    <p:spTree>
      <p:nvGrpSpPr>
        <p:cNvPr id="1" name=""/>
        <p:cNvGrpSpPr/>
        <p:nvPr/>
      </p:nvGrpSpPr>
      <p:grpSpPr>
        <a:xfrm>
          <a:off x="0" y="0"/>
          <a:ext cx="0" cy="0"/>
          <a:chOff x="0" y="0"/>
          <a:chExt cx="0" cy="0"/>
        </a:xfrm>
      </p:grpSpPr>
      <p:grpSp>
        <p:nvGrpSpPr>
          <p:cNvPr name="Group 2" id="2"/>
          <p:cNvGrpSpPr/>
          <p:nvPr/>
        </p:nvGrpSpPr>
        <p:grpSpPr>
          <a:xfrm rot="0">
            <a:off x="561726" y="653287"/>
            <a:ext cx="17164548" cy="9075938"/>
            <a:chOff x="0" y="0"/>
            <a:chExt cx="6964336" cy="3682467"/>
          </a:xfrm>
        </p:grpSpPr>
        <p:sp>
          <p:nvSpPr>
            <p:cNvPr name="Freeform 3" id="3"/>
            <p:cNvSpPr/>
            <p:nvPr/>
          </p:nvSpPr>
          <p:spPr>
            <a:xfrm flipH="false" flipV="false" rot="0">
              <a:off x="12700" y="12700"/>
              <a:ext cx="6897026" cy="3613887"/>
            </a:xfrm>
            <a:custGeom>
              <a:avLst/>
              <a:gdLst/>
              <a:ahLst/>
              <a:cxnLst/>
              <a:rect r="r" b="b" t="t" l="l"/>
              <a:pathLst>
                <a:path h="3613887" w="6897026">
                  <a:moveTo>
                    <a:pt x="43180" y="3613887"/>
                  </a:moveTo>
                  <a:lnTo>
                    <a:pt x="6853846" y="3613887"/>
                  </a:lnTo>
                  <a:cubicBezTo>
                    <a:pt x="6877976" y="3613887"/>
                    <a:pt x="6897026" y="3594837"/>
                    <a:pt x="6897026" y="3570707"/>
                  </a:cubicBezTo>
                  <a:lnTo>
                    <a:pt x="6897026" y="43180"/>
                  </a:lnTo>
                  <a:cubicBezTo>
                    <a:pt x="6897026" y="19050"/>
                    <a:pt x="6877976" y="0"/>
                    <a:pt x="6853846" y="0"/>
                  </a:cubicBezTo>
                  <a:lnTo>
                    <a:pt x="43180" y="0"/>
                  </a:lnTo>
                  <a:cubicBezTo>
                    <a:pt x="19050" y="0"/>
                    <a:pt x="0" y="19050"/>
                    <a:pt x="0" y="43180"/>
                  </a:cubicBezTo>
                  <a:lnTo>
                    <a:pt x="0" y="3570707"/>
                  </a:lnTo>
                  <a:cubicBezTo>
                    <a:pt x="0" y="3594837"/>
                    <a:pt x="19050" y="3613887"/>
                    <a:pt x="43180" y="3613887"/>
                  </a:cubicBezTo>
                  <a:close/>
                </a:path>
              </a:pathLst>
            </a:custGeom>
            <a:solidFill>
              <a:srgbClr val="FFFFFF"/>
            </a:solidFill>
          </p:spPr>
        </p:sp>
        <p:sp>
          <p:nvSpPr>
            <p:cNvPr name="Freeform 4" id="4"/>
            <p:cNvSpPr/>
            <p:nvPr/>
          </p:nvSpPr>
          <p:spPr>
            <a:xfrm flipH="false" flipV="false" rot="0">
              <a:off x="0" y="0"/>
              <a:ext cx="6964336" cy="3682467"/>
            </a:xfrm>
            <a:custGeom>
              <a:avLst/>
              <a:gdLst/>
              <a:ahLst/>
              <a:cxnLst/>
              <a:rect r="r" b="b" t="t" l="l"/>
              <a:pathLst>
                <a:path h="3682467" w="6964336">
                  <a:moveTo>
                    <a:pt x="6921157" y="44450"/>
                  </a:moveTo>
                  <a:cubicBezTo>
                    <a:pt x="6916076" y="19050"/>
                    <a:pt x="6893216" y="0"/>
                    <a:pt x="6866546" y="0"/>
                  </a:cubicBezTo>
                  <a:lnTo>
                    <a:pt x="55880" y="0"/>
                  </a:lnTo>
                  <a:cubicBezTo>
                    <a:pt x="25400" y="0"/>
                    <a:pt x="0" y="25400"/>
                    <a:pt x="0" y="55880"/>
                  </a:cubicBezTo>
                  <a:lnTo>
                    <a:pt x="0" y="3583407"/>
                  </a:lnTo>
                  <a:cubicBezTo>
                    <a:pt x="0" y="3610077"/>
                    <a:pt x="17780" y="3631667"/>
                    <a:pt x="43180" y="3638017"/>
                  </a:cubicBezTo>
                  <a:cubicBezTo>
                    <a:pt x="48260" y="3663417"/>
                    <a:pt x="71120" y="3682467"/>
                    <a:pt x="97790" y="3682467"/>
                  </a:cubicBezTo>
                  <a:lnTo>
                    <a:pt x="6908457" y="3682467"/>
                  </a:lnTo>
                  <a:cubicBezTo>
                    <a:pt x="6938936" y="3682467"/>
                    <a:pt x="6964336" y="3657067"/>
                    <a:pt x="6964336" y="3626587"/>
                  </a:cubicBezTo>
                  <a:lnTo>
                    <a:pt x="6964336" y="99060"/>
                  </a:lnTo>
                  <a:cubicBezTo>
                    <a:pt x="6964336" y="72390"/>
                    <a:pt x="6946557" y="50800"/>
                    <a:pt x="6921157" y="44450"/>
                  </a:cubicBezTo>
                  <a:close/>
                  <a:moveTo>
                    <a:pt x="12700" y="3583407"/>
                  </a:moveTo>
                  <a:lnTo>
                    <a:pt x="12700" y="55880"/>
                  </a:lnTo>
                  <a:cubicBezTo>
                    <a:pt x="12700" y="31750"/>
                    <a:pt x="31750" y="12700"/>
                    <a:pt x="55880" y="12700"/>
                  </a:cubicBezTo>
                  <a:lnTo>
                    <a:pt x="6866546" y="12700"/>
                  </a:lnTo>
                  <a:cubicBezTo>
                    <a:pt x="6890676" y="12700"/>
                    <a:pt x="6909726" y="31750"/>
                    <a:pt x="6909726" y="55880"/>
                  </a:cubicBezTo>
                  <a:lnTo>
                    <a:pt x="6909726" y="3583407"/>
                  </a:lnTo>
                  <a:cubicBezTo>
                    <a:pt x="6909726" y="3607537"/>
                    <a:pt x="6890676" y="3626587"/>
                    <a:pt x="6866546" y="3626587"/>
                  </a:cubicBezTo>
                  <a:lnTo>
                    <a:pt x="55880" y="3626587"/>
                  </a:lnTo>
                  <a:cubicBezTo>
                    <a:pt x="31750" y="3626587"/>
                    <a:pt x="12700" y="3607537"/>
                    <a:pt x="12700" y="3583407"/>
                  </a:cubicBezTo>
                  <a:close/>
                </a:path>
              </a:pathLst>
            </a:custGeom>
            <a:solidFill>
              <a:srgbClr val="000000"/>
            </a:solidFill>
          </p:spPr>
        </p:sp>
      </p:grpSp>
      <p:sp>
        <p:nvSpPr>
          <p:cNvPr name="TextBox 5" id="5"/>
          <p:cNvSpPr txBox="true"/>
          <p:nvPr/>
        </p:nvSpPr>
        <p:spPr>
          <a:xfrm rot="0">
            <a:off x="1250269" y="3016337"/>
            <a:ext cx="16230600" cy="4111714"/>
          </a:xfrm>
          <a:prstGeom prst="rect">
            <a:avLst/>
          </a:prstGeom>
        </p:spPr>
        <p:txBody>
          <a:bodyPr anchor="t" rtlCol="false" tIns="0" lIns="0" bIns="0" rIns="0">
            <a:spAutoFit/>
          </a:bodyPr>
          <a:lstStyle/>
          <a:p>
            <a:pPr algn="ctr">
              <a:lnSpc>
                <a:spcPts val="16445"/>
              </a:lnSpc>
            </a:pPr>
            <a:r>
              <a:rPr lang="en-US" sz="11746">
                <a:solidFill>
                  <a:srgbClr val="F9D43A"/>
                </a:solidFill>
                <a:latin typeface="Luckiest Guy"/>
                <a:ea typeface="Luckiest Guy"/>
                <a:cs typeface="Luckiest Guy"/>
                <a:sym typeface="Luckiest Guy"/>
              </a:rPr>
              <a:t>EXPECTED OUTCOMES FROM INVESMENT</a:t>
            </a:r>
          </a:p>
        </p:txBody>
      </p:sp>
    </p:spTree>
  </p:cSld>
  <p:clrMapOvr>
    <a:masterClrMapping/>
  </p:clrMapOvr>
</p:sld>
</file>

<file path=ppt/slides/slide42.xml><?xml version="1.0" encoding="utf-8"?>
<p:sld xmlns:p="http://schemas.openxmlformats.org/presentationml/2006/main" xmlns:a="http://schemas.openxmlformats.org/drawingml/2006/main">
  <p:cSld>
    <p:bg>
      <p:bgPr>
        <a:solidFill>
          <a:srgbClr val="FF738E"/>
        </a:solidFill>
      </p:bgPr>
    </p:bg>
    <p:spTree>
      <p:nvGrpSpPr>
        <p:cNvPr id="1" name=""/>
        <p:cNvGrpSpPr/>
        <p:nvPr/>
      </p:nvGrpSpPr>
      <p:grpSpPr>
        <a:xfrm>
          <a:off x="0" y="0"/>
          <a:ext cx="0" cy="0"/>
          <a:chOff x="0" y="0"/>
          <a:chExt cx="0" cy="0"/>
        </a:xfrm>
      </p:grpSpPr>
      <p:grpSp>
        <p:nvGrpSpPr>
          <p:cNvPr name="Group 2" id="2"/>
          <p:cNvGrpSpPr/>
          <p:nvPr/>
        </p:nvGrpSpPr>
        <p:grpSpPr>
          <a:xfrm rot="0">
            <a:off x="561726" y="592373"/>
            <a:ext cx="17164548" cy="9102254"/>
            <a:chOff x="0" y="0"/>
            <a:chExt cx="6964336" cy="3693145"/>
          </a:xfrm>
        </p:grpSpPr>
        <p:sp>
          <p:nvSpPr>
            <p:cNvPr name="Freeform 3" id="3"/>
            <p:cNvSpPr/>
            <p:nvPr/>
          </p:nvSpPr>
          <p:spPr>
            <a:xfrm flipH="false" flipV="false" rot="0">
              <a:off x="12700" y="12700"/>
              <a:ext cx="6897026" cy="3624565"/>
            </a:xfrm>
            <a:custGeom>
              <a:avLst/>
              <a:gdLst/>
              <a:ahLst/>
              <a:cxnLst/>
              <a:rect r="r" b="b" t="t" l="l"/>
              <a:pathLst>
                <a:path h="3624565" w="6897026">
                  <a:moveTo>
                    <a:pt x="43180" y="3624565"/>
                  </a:moveTo>
                  <a:lnTo>
                    <a:pt x="6853846" y="3624565"/>
                  </a:lnTo>
                  <a:cubicBezTo>
                    <a:pt x="6877976" y="3624565"/>
                    <a:pt x="6897026" y="3605515"/>
                    <a:pt x="6897026" y="3581385"/>
                  </a:cubicBezTo>
                  <a:lnTo>
                    <a:pt x="6897026" y="43180"/>
                  </a:lnTo>
                  <a:cubicBezTo>
                    <a:pt x="6897026" y="19050"/>
                    <a:pt x="6877976" y="0"/>
                    <a:pt x="6853846" y="0"/>
                  </a:cubicBezTo>
                  <a:lnTo>
                    <a:pt x="43180" y="0"/>
                  </a:lnTo>
                  <a:cubicBezTo>
                    <a:pt x="19050" y="0"/>
                    <a:pt x="0" y="19050"/>
                    <a:pt x="0" y="43180"/>
                  </a:cubicBezTo>
                  <a:lnTo>
                    <a:pt x="0" y="3581385"/>
                  </a:lnTo>
                  <a:cubicBezTo>
                    <a:pt x="0" y="3605515"/>
                    <a:pt x="19050" y="3624565"/>
                    <a:pt x="43180" y="3624565"/>
                  </a:cubicBezTo>
                  <a:close/>
                </a:path>
              </a:pathLst>
            </a:custGeom>
            <a:solidFill>
              <a:srgbClr val="FFFFFF"/>
            </a:solidFill>
          </p:spPr>
        </p:sp>
        <p:sp>
          <p:nvSpPr>
            <p:cNvPr name="Freeform 4" id="4"/>
            <p:cNvSpPr/>
            <p:nvPr/>
          </p:nvSpPr>
          <p:spPr>
            <a:xfrm flipH="false" flipV="false" rot="0">
              <a:off x="0" y="0"/>
              <a:ext cx="6964336" cy="3693145"/>
            </a:xfrm>
            <a:custGeom>
              <a:avLst/>
              <a:gdLst/>
              <a:ahLst/>
              <a:cxnLst/>
              <a:rect r="r" b="b" t="t" l="l"/>
              <a:pathLst>
                <a:path h="3693145" w="6964336">
                  <a:moveTo>
                    <a:pt x="6921157" y="44450"/>
                  </a:moveTo>
                  <a:cubicBezTo>
                    <a:pt x="6916076" y="19050"/>
                    <a:pt x="6893216" y="0"/>
                    <a:pt x="6866546" y="0"/>
                  </a:cubicBezTo>
                  <a:lnTo>
                    <a:pt x="55880" y="0"/>
                  </a:lnTo>
                  <a:cubicBezTo>
                    <a:pt x="25400" y="0"/>
                    <a:pt x="0" y="25400"/>
                    <a:pt x="0" y="55880"/>
                  </a:cubicBezTo>
                  <a:lnTo>
                    <a:pt x="0" y="3594085"/>
                  </a:lnTo>
                  <a:cubicBezTo>
                    <a:pt x="0" y="3620755"/>
                    <a:pt x="17780" y="3642345"/>
                    <a:pt x="43180" y="3648695"/>
                  </a:cubicBezTo>
                  <a:cubicBezTo>
                    <a:pt x="48260" y="3674095"/>
                    <a:pt x="71120" y="3693145"/>
                    <a:pt x="97790" y="3693145"/>
                  </a:cubicBezTo>
                  <a:lnTo>
                    <a:pt x="6908457" y="3693145"/>
                  </a:lnTo>
                  <a:cubicBezTo>
                    <a:pt x="6938936" y="3693145"/>
                    <a:pt x="6964336" y="3667745"/>
                    <a:pt x="6964336" y="3637265"/>
                  </a:cubicBezTo>
                  <a:lnTo>
                    <a:pt x="6964336" y="99060"/>
                  </a:lnTo>
                  <a:cubicBezTo>
                    <a:pt x="6964336" y="72390"/>
                    <a:pt x="6946557" y="50800"/>
                    <a:pt x="6921157" y="44450"/>
                  </a:cubicBezTo>
                  <a:close/>
                  <a:moveTo>
                    <a:pt x="12700" y="3594085"/>
                  </a:moveTo>
                  <a:lnTo>
                    <a:pt x="12700" y="55880"/>
                  </a:lnTo>
                  <a:cubicBezTo>
                    <a:pt x="12700" y="31750"/>
                    <a:pt x="31750" y="12700"/>
                    <a:pt x="55880" y="12700"/>
                  </a:cubicBezTo>
                  <a:lnTo>
                    <a:pt x="6866546" y="12700"/>
                  </a:lnTo>
                  <a:cubicBezTo>
                    <a:pt x="6890676" y="12700"/>
                    <a:pt x="6909726" y="31750"/>
                    <a:pt x="6909726" y="55880"/>
                  </a:cubicBezTo>
                  <a:lnTo>
                    <a:pt x="6909726" y="3594085"/>
                  </a:lnTo>
                  <a:cubicBezTo>
                    <a:pt x="6909726" y="3618215"/>
                    <a:pt x="6890676" y="3637265"/>
                    <a:pt x="6866546" y="3637265"/>
                  </a:cubicBezTo>
                  <a:lnTo>
                    <a:pt x="55880" y="3637265"/>
                  </a:lnTo>
                  <a:cubicBezTo>
                    <a:pt x="31750" y="3637265"/>
                    <a:pt x="12700" y="3618215"/>
                    <a:pt x="12700" y="3594085"/>
                  </a:cubicBezTo>
                  <a:close/>
                </a:path>
              </a:pathLst>
            </a:custGeom>
            <a:solidFill>
              <a:srgbClr val="000000"/>
            </a:solidFill>
          </p:spPr>
        </p:sp>
      </p:grpSp>
      <p:sp>
        <p:nvSpPr>
          <p:cNvPr name="TextBox 5" id="5"/>
          <p:cNvSpPr txBox="true"/>
          <p:nvPr/>
        </p:nvSpPr>
        <p:spPr>
          <a:xfrm rot="0">
            <a:off x="734260" y="382823"/>
            <a:ext cx="16819479" cy="9106731"/>
          </a:xfrm>
          <a:prstGeom prst="rect">
            <a:avLst/>
          </a:prstGeom>
        </p:spPr>
        <p:txBody>
          <a:bodyPr anchor="t" rtlCol="false" tIns="0" lIns="0" bIns="0" rIns="0">
            <a:spAutoFit/>
          </a:bodyPr>
          <a:lstStyle/>
          <a:p>
            <a:pPr algn="l">
              <a:lnSpc>
                <a:spcPts val="7584"/>
              </a:lnSpc>
            </a:pPr>
            <a:r>
              <a:rPr lang="en-US" sz="5417">
                <a:solidFill>
                  <a:srgbClr val="000000"/>
                </a:solidFill>
                <a:latin typeface="Times New Roman Bold"/>
                <a:ea typeface="Times New Roman Bold"/>
                <a:cs typeface="Times New Roman Bold"/>
                <a:sym typeface="Times New Roman Bold"/>
              </a:rPr>
              <a:t>Expected Outcomes</a:t>
            </a:r>
          </a:p>
          <a:p>
            <a:pPr algn="l" marL="759388" indent="-379694" lvl="1">
              <a:lnSpc>
                <a:spcPts val="4924"/>
              </a:lnSpc>
              <a:buFont typeface="Arial"/>
              <a:buChar char="•"/>
            </a:pPr>
            <a:r>
              <a:rPr lang="en-US" sz="3517">
                <a:solidFill>
                  <a:srgbClr val="FF3131"/>
                </a:solidFill>
                <a:latin typeface="Times New Roman Bold"/>
                <a:ea typeface="Times New Roman Bold"/>
                <a:cs typeface="Times New Roman Bold"/>
                <a:sym typeface="Times New Roman Bold"/>
              </a:rPr>
              <a:t>Revenue Growth from New Products:</a:t>
            </a:r>
            <a:r>
              <a:rPr lang="en-US" sz="3517">
                <a:solidFill>
                  <a:srgbClr val="000000"/>
                </a:solidFill>
                <a:latin typeface="Times New Roman"/>
                <a:ea typeface="Times New Roman"/>
                <a:cs typeface="Times New Roman"/>
                <a:sym typeface="Times New Roman"/>
              </a:rPr>
              <a:t> 15% increase in revenue from new product introductions.</a:t>
            </a:r>
          </a:p>
          <a:p>
            <a:pPr algn="l" marL="759388" indent="-379694" lvl="1">
              <a:lnSpc>
                <a:spcPts val="4924"/>
              </a:lnSpc>
              <a:buFont typeface="Arial"/>
              <a:buChar char="•"/>
            </a:pPr>
            <a:r>
              <a:rPr lang="en-US" sz="3517">
                <a:solidFill>
                  <a:srgbClr val="FF3131"/>
                </a:solidFill>
                <a:latin typeface="Times New Roman Bold"/>
                <a:ea typeface="Times New Roman Bold"/>
                <a:cs typeface="Times New Roman Bold"/>
                <a:sym typeface="Times New Roman Bold"/>
              </a:rPr>
              <a:t>Customer Satisfaction from Enhanced Products:</a:t>
            </a:r>
            <a:r>
              <a:rPr lang="en-US" sz="3517">
                <a:solidFill>
                  <a:srgbClr val="000000"/>
                </a:solidFill>
                <a:latin typeface="Times New Roman"/>
                <a:ea typeface="Times New Roman"/>
                <a:cs typeface="Times New Roman"/>
                <a:sym typeface="Times New Roman"/>
              </a:rPr>
              <a:t> 10% improvement in customer satisfaction and reduced churn due to product enhancements.</a:t>
            </a:r>
          </a:p>
          <a:p>
            <a:pPr algn="l" marL="759388" indent="-379694" lvl="1">
              <a:lnSpc>
                <a:spcPts val="4924"/>
              </a:lnSpc>
              <a:buFont typeface="Arial"/>
              <a:buChar char="•"/>
            </a:pPr>
            <a:r>
              <a:rPr lang="en-US" sz="3517">
                <a:solidFill>
                  <a:srgbClr val="FF3131"/>
                </a:solidFill>
                <a:latin typeface="Times New Roman Bold"/>
                <a:ea typeface="Times New Roman Bold"/>
                <a:cs typeface="Times New Roman Bold"/>
                <a:sym typeface="Times New Roman Bold"/>
              </a:rPr>
              <a:t>Brand Awareness:</a:t>
            </a:r>
            <a:r>
              <a:rPr lang="en-US" sz="3517">
                <a:solidFill>
                  <a:srgbClr val="000000"/>
                </a:solidFill>
                <a:latin typeface="Times New Roman"/>
                <a:ea typeface="Times New Roman"/>
                <a:cs typeface="Times New Roman"/>
                <a:sym typeface="Times New Roman"/>
              </a:rPr>
              <a:t> 20% increase in brand visibility and awareness.</a:t>
            </a:r>
          </a:p>
          <a:p>
            <a:pPr algn="l" marL="759388" indent="-379694" lvl="1">
              <a:lnSpc>
                <a:spcPts val="4924"/>
              </a:lnSpc>
              <a:buFont typeface="Arial"/>
              <a:buChar char="•"/>
            </a:pPr>
            <a:r>
              <a:rPr lang="en-US" sz="3517">
                <a:solidFill>
                  <a:srgbClr val="FF3131"/>
                </a:solidFill>
                <a:latin typeface="Times New Roman Bold"/>
                <a:ea typeface="Times New Roman Bold"/>
                <a:cs typeface="Times New Roman Bold"/>
                <a:sym typeface="Times New Roman Bold"/>
              </a:rPr>
              <a:t>Lead Generation and Conversion Rates: </a:t>
            </a:r>
            <a:r>
              <a:rPr lang="en-US" sz="3517">
                <a:solidFill>
                  <a:srgbClr val="000000"/>
                </a:solidFill>
                <a:latin typeface="Times New Roman"/>
                <a:ea typeface="Times New Roman"/>
                <a:cs typeface="Times New Roman"/>
                <a:sym typeface="Times New Roman"/>
              </a:rPr>
              <a:t>15% improvement in lead generation and conversion rates from increased marketing efforts.</a:t>
            </a:r>
          </a:p>
          <a:p>
            <a:pPr algn="l" marL="759388" indent="-379694" lvl="1">
              <a:lnSpc>
                <a:spcPts val="4924"/>
              </a:lnSpc>
              <a:buFont typeface="Arial"/>
              <a:buChar char="•"/>
            </a:pPr>
            <a:r>
              <a:rPr lang="en-US" sz="3517">
                <a:solidFill>
                  <a:srgbClr val="FF3131"/>
                </a:solidFill>
                <a:latin typeface="Times New Roman Bold"/>
                <a:ea typeface="Times New Roman Bold"/>
                <a:cs typeface="Times New Roman Bold"/>
                <a:sym typeface="Times New Roman Bold"/>
              </a:rPr>
              <a:t>Sales Boost from Special Editions:</a:t>
            </a:r>
            <a:r>
              <a:rPr lang="en-US" sz="3517">
                <a:solidFill>
                  <a:srgbClr val="000000"/>
                </a:solidFill>
                <a:latin typeface="Times New Roman"/>
                <a:ea typeface="Times New Roman"/>
                <a:cs typeface="Times New Roman"/>
                <a:sym typeface="Times New Roman"/>
              </a:rPr>
              <a:t> 10% increase in sales due to limited-time offers and special editions.</a:t>
            </a:r>
          </a:p>
          <a:p>
            <a:pPr algn="l" marL="759388" indent="-379694" lvl="1">
              <a:lnSpc>
                <a:spcPts val="4924"/>
              </a:lnSpc>
              <a:buFont typeface="Arial"/>
              <a:buChar char="•"/>
            </a:pPr>
            <a:r>
              <a:rPr lang="en-US" sz="3517">
                <a:solidFill>
                  <a:srgbClr val="FF3131"/>
                </a:solidFill>
                <a:latin typeface="Times New Roman Bold"/>
                <a:ea typeface="Times New Roman Bold"/>
                <a:cs typeface="Times New Roman Bold"/>
                <a:sym typeface="Times New Roman Bold"/>
              </a:rPr>
              <a:t>User Engagement:</a:t>
            </a:r>
            <a:r>
              <a:rPr lang="en-US" sz="3517">
                <a:solidFill>
                  <a:srgbClr val="000000"/>
                </a:solidFill>
                <a:latin typeface="Times New Roman"/>
                <a:ea typeface="Times New Roman"/>
                <a:cs typeface="Times New Roman"/>
                <a:sym typeface="Times New Roman"/>
              </a:rPr>
              <a:t> 25% improvement in user engagement metrics (e.g., lower bounce rates, longer session durations).</a:t>
            </a:r>
          </a:p>
          <a:p>
            <a:pPr algn="l" marL="759388" indent="-379694" lvl="1">
              <a:lnSpc>
                <a:spcPts val="4924"/>
              </a:lnSpc>
              <a:buFont typeface="Arial"/>
              <a:buChar char="•"/>
            </a:pPr>
            <a:r>
              <a:rPr lang="en-US" sz="3517">
                <a:solidFill>
                  <a:srgbClr val="FF3131"/>
                </a:solidFill>
                <a:latin typeface="Times New Roman Bold"/>
                <a:ea typeface="Times New Roman Bold"/>
                <a:cs typeface="Times New Roman Bold"/>
                <a:sym typeface="Times New Roman Bold"/>
              </a:rPr>
              <a:t>Conversion Rates: </a:t>
            </a:r>
            <a:r>
              <a:rPr lang="en-US" sz="3517">
                <a:solidFill>
                  <a:srgbClr val="000000"/>
                </a:solidFill>
                <a:latin typeface="Times New Roman"/>
                <a:ea typeface="Times New Roman"/>
                <a:cs typeface="Times New Roman"/>
                <a:sym typeface="Times New Roman"/>
              </a:rPr>
              <a:t>15% increase in conversion rates due to optimized digital experiences.</a:t>
            </a:r>
          </a:p>
        </p:txBody>
      </p:sp>
    </p:spTree>
  </p:cSld>
  <p:clrMapOvr>
    <a:masterClrMapping/>
  </p:clrMapOvr>
</p:sld>
</file>

<file path=ppt/slides/slide43.xml><?xml version="1.0" encoding="utf-8"?>
<p:sld xmlns:p="http://schemas.openxmlformats.org/presentationml/2006/main" xmlns:a="http://schemas.openxmlformats.org/drawingml/2006/main">
  <p:cSld>
    <p:bg>
      <p:bgPr>
        <a:solidFill>
          <a:srgbClr val="F9D43A"/>
        </a:solidFill>
      </p:bgPr>
    </p:bg>
    <p:spTree>
      <p:nvGrpSpPr>
        <p:cNvPr id="1" name=""/>
        <p:cNvGrpSpPr/>
        <p:nvPr/>
      </p:nvGrpSpPr>
      <p:grpSpPr>
        <a:xfrm>
          <a:off x="0" y="0"/>
          <a:ext cx="0" cy="0"/>
          <a:chOff x="0" y="0"/>
          <a:chExt cx="0" cy="0"/>
        </a:xfrm>
      </p:grpSpPr>
      <p:grpSp>
        <p:nvGrpSpPr>
          <p:cNvPr name="Group 2" id="2"/>
          <p:cNvGrpSpPr/>
          <p:nvPr/>
        </p:nvGrpSpPr>
        <p:grpSpPr>
          <a:xfrm rot="0">
            <a:off x="561726" y="592373"/>
            <a:ext cx="17164548" cy="9102254"/>
            <a:chOff x="0" y="0"/>
            <a:chExt cx="6964336" cy="3693145"/>
          </a:xfrm>
        </p:grpSpPr>
        <p:sp>
          <p:nvSpPr>
            <p:cNvPr name="Freeform 3" id="3"/>
            <p:cNvSpPr/>
            <p:nvPr/>
          </p:nvSpPr>
          <p:spPr>
            <a:xfrm flipH="false" flipV="false" rot="0">
              <a:off x="12700" y="12700"/>
              <a:ext cx="6897026" cy="3624565"/>
            </a:xfrm>
            <a:custGeom>
              <a:avLst/>
              <a:gdLst/>
              <a:ahLst/>
              <a:cxnLst/>
              <a:rect r="r" b="b" t="t" l="l"/>
              <a:pathLst>
                <a:path h="3624565" w="6897026">
                  <a:moveTo>
                    <a:pt x="43180" y="3624565"/>
                  </a:moveTo>
                  <a:lnTo>
                    <a:pt x="6853846" y="3624565"/>
                  </a:lnTo>
                  <a:cubicBezTo>
                    <a:pt x="6877976" y="3624565"/>
                    <a:pt x="6897026" y="3605515"/>
                    <a:pt x="6897026" y="3581385"/>
                  </a:cubicBezTo>
                  <a:lnTo>
                    <a:pt x="6897026" y="43180"/>
                  </a:lnTo>
                  <a:cubicBezTo>
                    <a:pt x="6897026" y="19050"/>
                    <a:pt x="6877976" y="0"/>
                    <a:pt x="6853846" y="0"/>
                  </a:cubicBezTo>
                  <a:lnTo>
                    <a:pt x="43180" y="0"/>
                  </a:lnTo>
                  <a:cubicBezTo>
                    <a:pt x="19050" y="0"/>
                    <a:pt x="0" y="19050"/>
                    <a:pt x="0" y="43180"/>
                  </a:cubicBezTo>
                  <a:lnTo>
                    <a:pt x="0" y="3581385"/>
                  </a:lnTo>
                  <a:cubicBezTo>
                    <a:pt x="0" y="3605515"/>
                    <a:pt x="19050" y="3624565"/>
                    <a:pt x="43180" y="3624565"/>
                  </a:cubicBezTo>
                  <a:close/>
                </a:path>
              </a:pathLst>
            </a:custGeom>
            <a:solidFill>
              <a:srgbClr val="FFFFFF"/>
            </a:solidFill>
          </p:spPr>
        </p:sp>
        <p:sp>
          <p:nvSpPr>
            <p:cNvPr name="Freeform 4" id="4"/>
            <p:cNvSpPr/>
            <p:nvPr/>
          </p:nvSpPr>
          <p:spPr>
            <a:xfrm flipH="false" flipV="false" rot="0">
              <a:off x="0" y="0"/>
              <a:ext cx="6964336" cy="3693145"/>
            </a:xfrm>
            <a:custGeom>
              <a:avLst/>
              <a:gdLst/>
              <a:ahLst/>
              <a:cxnLst/>
              <a:rect r="r" b="b" t="t" l="l"/>
              <a:pathLst>
                <a:path h="3693145" w="6964336">
                  <a:moveTo>
                    <a:pt x="6921157" y="44450"/>
                  </a:moveTo>
                  <a:cubicBezTo>
                    <a:pt x="6916076" y="19050"/>
                    <a:pt x="6893216" y="0"/>
                    <a:pt x="6866546" y="0"/>
                  </a:cubicBezTo>
                  <a:lnTo>
                    <a:pt x="55880" y="0"/>
                  </a:lnTo>
                  <a:cubicBezTo>
                    <a:pt x="25400" y="0"/>
                    <a:pt x="0" y="25400"/>
                    <a:pt x="0" y="55880"/>
                  </a:cubicBezTo>
                  <a:lnTo>
                    <a:pt x="0" y="3594085"/>
                  </a:lnTo>
                  <a:cubicBezTo>
                    <a:pt x="0" y="3620755"/>
                    <a:pt x="17780" y="3642345"/>
                    <a:pt x="43180" y="3648695"/>
                  </a:cubicBezTo>
                  <a:cubicBezTo>
                    <a:pt x="48260" y="3674095"/>
                    <a:pt x="71120" y="3693145"/>
                    <a:pt x="97790" y="3693145"/>
                  </a:cubicBezTo>
                  <a:lnTo>
                    <a:pt x="6908457" y="3693145"/>
                  </a:lnTo>
                  <a:cubicBezTo>
                    <a:pt x="6938936" y="3693145"/>
                    <a:pt x="6964336" y="3667745"/>
                    <a:pt x="6964336" y="3637265"/>
                  </a:cubicBezTo>
                  <a:lnTo>
                    <a:pt x="6964336" y="99060"/>
                  </a:lnTo>
                  <a:cubicBezTo>
                    <a:pt x="6964336" y="72390"/>
                    <a:pt x="6946557" y="50800"/>
                    <a:pt x="6921157" y="44450"/>
                  </a:cubicBezTo>
                  <a:close/>
                  <a:moveTo>
                    <a:pt x="12700" y="3594085"/>
                  </a:moveTo>
                  <a:lnTo>
                    <a:pt x="12700" y="55880"/>
                  </a:lnTo>
                  <a:cubicBezTo>
                    <a:pt x="12700" y="31750"/>
                    <a:pt x="31750" y="12700"/>
                    <a:pt x="55880" y="12700"/>
                  </a:cubicBezTo>
                  <a:lnTo>
                    <a:pt x="6866546" y="12700"/>
                  </a:lnTo>
                  <a:cubicBezTo>
                    <a:pt x="6890676" y="12700"/>
                    <a:pt x="6909726" y="31750"/>
                    <a:pt x="6909726" y="55880"/>
                  </a:cubicBezTo>
                  <a:lnTo>
                    <a:pt x="6909726" y="3594085"/>
                  </a:lnTo>
                  <a:cubicBezTo>
                    <a:pt x="6909726" y="3618215"/>
                    <a:pt x="6890676" y="3637265"/>
                    <a:pt x="6866546" y="3637265"/>
                  </a:cubicBezTo>
                  <a:lnTo>
                    <a:pt x="55880" y="3637265"/>
                  </a:lnTo>
                  <a:cubicBezTo>
                    <a:pt x="31750" y="3637265"/>
                    <a:pt x="12700" y="3618215"/>
                    <a:pt x="12700" y="3594085"/>
                  </a:cubicBezTo>
                  <a:close/>
                </a:path>
              </a:pathLst>
            </a:custGeom>
            <a:solidFill>
              <a:srgbClr val="000000"/>
            </a:solidFill>
          </p:spPr>
        </p:sp>
      </p:grpSp>
      <p:sp>
        <p:nvSpPr>
          <p:cNvPr name="TextBox 5" id="5"/>
          <p:cNvSpPr txBox="true"/>
          <p:nvPr/>
        </p:nvSpPr>
        <p:spPr>
          <a:xfrm rot="0">
            <a:off x="734260" y="382823"/>
            <a:ext cx="16819479" cy="5391981"/>
          </a:xfrm>
          <a:prstGeom prst="rect">
            <a:avLst/>
          </a:prstGeom>
        </p:spPr>
        <p:txBody>
          <a:bodyPr anchor="t" rtlCol="false" tIns="0" lIns="0" bIns="0" rIns="0">
            <a:spAutoFit/>
          </a:bodyPr>
          <a:lstStyle/>
          <a:p>
            <a:pPr algn="l">
              <a:lnSpc>
                <a:spcPts val="7584"/>
              </a:lnSpc>
            </a:pPr>
            <a:r>
              <a:rPr lang="en-US" sz="5417">
                <a:solidFill>
                  <a:srgbClr val="000000"/>
                </a:solidFill>
                <a:latin typeface="Times New Roman Bold"/>
                <a:ea typeface="Times New Roman Bold"/>
                <a:cs typeface="Times New Roman Bold"/>
                <a:sym typeface="Times New Roman Bold"/>
              </a:rPr>
              <a:t>Expected Outcomes</a:t>
            </a:r>
          </a:p>
          <a:p>
            <a:pPr algn="l" marL="759388" indent="-379694" lvl="1">
              <a:lnSpc>
                <a:spcPts val="4924"/>
              </a:lnSpc>
              <a:buFont typeface="Arial"/>
              <a:buChar char="•"/>
            </a:pPr>
            <a:r>
              <a:rPr lang="en-US" sz="3517">
                <a:solidFill>
                  <a:srgbClr val="FF3131"/>
                </a:solidFill>
                <a:latin typeface="Times New Roman Bold"/>
                <a:ea typeface="Times New Roman Bold"/>
                <a:cs typeface="Times New Roman Bold"/>
                <a:sym typeface="Times New Roman Bold"/>
              </a:rPr>
              <a:t>Data-Driven Decisions:</a:t>
            </a:r>
            <a:r>
              <a:rPr lang="en-US" sz="3517">
                <a:solidFill>
                  <a:srgbClr val="000000"/>
                </a:solidFill>
                <a:latin typeface="Times New Roman"/>
                <a:ea typeface="Times New Roman"/>
                <a:cs typeface="Times New Roman"/>
                <a:sym typeface="Times New Roman"/>
              </a:rPr>
              <a:t> 10% improvement in marketing ROI due to better targeting and insights.</a:t>
            </a:r>
          </a:p>
          <a:p>
            <a:pPr algn="l" marL="759388" indent="-379694" lvl="1">
              <a:lnSpc>
                <a:spcPts val="4924"/>
              </a:lnSpc>
              <a:buFont typeface="Arial"/>
              <a:buChar char="•"/>
            </a:pPr>
            <a:r>
              <a:rPr lang="en-US" sz="3517">
                <a:solidFill>
                  <a:srgbClr val="FF3131"/>
                </a:solidFill>
                <a:latin typeface="Times New Roman Bold"/>
                <a:ea typeface="Times New Roman Bold"/>
                <a:cs typeface="Times New Roman Bold"/>
                <a:sym typeface="Times New Roman Bold"/>
              </a:rPr>
              <a:t>Customer Retention:</a:t>
            </a:r>
            <a:r>
              <a:rPr lang="en-US" sz="3517">
                <a:solidFill>
                  <a:srgbClr val="000000"/>
                </a:solidFill>
                <a:latin typeface="Times New Roman"/>
                <a:ea typeface="Times New Roman"/>
                <a:cs typeface="Times New Roman"/>
                <a:sym typeface="Times New Roman"/>
              </a:rPr>
              <a:t> 20% improvement in customer retention rates due to effective loyalty programs.</a:t>
            </a:r>
          </a:p>
          <a:p>
            <a:pPr algn="l" marL="759388" indent="-379694" lvl="1">
              <a:lnSpc>
                <a:spcPts val="4924"/>
              </a:lnSpc>
              <a:buFont typeface="Arial"/>
              <a:buChar char="•"/>
            </a:pPr>
            <a:r>
              <a:rPr lang="en-US" sz="3517">
                <a:solidFill>
                  <a:srgbClr val="FF3131"/>
                </a:solidFill>
                <a:latin typeface="Times New Roman Bold"/>
                <a:ea typeface="Times New Roman Bold"/>
                <a:cs typeface="Times New Roman Bold"/>
                <a:sym typeface="Times New Roman Bold"/>
              </a:rPr>
              <a:t>Revenue from New Markets:</a:t>
            </a:r>
            <a:r>
              <a:rPr lang="en-US" sz="3517">
                <a:solidFill>
                  <a:srgbClr val="000000"/>
                </a:solidFill>
                <a:latin typeface="Times New Roman"/>
                <a:ea typeface="Times New Roman"/>
                <a:cs typeface="Times New Roman"/>
                <a:sym typeface="Times New Roman"/>
              </a:rPr>
              <a:t> 10% increase in revenue from expanded market presence.</a:t>
            </a:r>
          </a:p>
          <a:p>
            <a:pPr algn="l">
              <a:lnSpc>
                <a:spcPts val="4924"/>
              </a:lnSpc>
            </a:pPr>
          </a:p>
        </p:txBody>
      </p:sp>
    </p:spTree>
  </p:cSld>
  <p:clrMapOvr>
    <a:masterClrMapping/>
  </p:clrMapOvr>
</p:sld>
</file>

<file path=ppt/slides/slide44.xml><?xml version="1.0" encoding="utf-8"?>
<p:sld xmlns:p="http://schemas.openxmlformats.org/presentationml/2006/main" xmlns:a="http://schemas.openxmlformats.org/drawingml/2006/main">
  <p:cSld>
    <p:bg>
      <p:bgPr>
        <a:solidFill>
          <a:srgbClr val="F9D43A"/>
        </a:solidFill>
      </p:bgPr>
    </p:bg>
    <p:spTree>
      <p:nvGrpSpPr>
        <p:cNvPr id="1" name=""/>
        <p:cNvGrpSpPr/>
        <p:nvPr/>
      </p:nvGrpSpPr>
      <p:grpSpPr>
        <a:xfrm>
          <a:off x="0" y="0"/>
          <a:ext cx="0" cy="0"/>
          <a:chOff x="0" y="0"/>
          <a:chExt cx="0" cy="0"/>
        </a:xfrm>
      </p:grpSpPr>
      <p:grpSp>
        <p:nvGrpSpPr>
          <p:cNvPr name="Group 2" id="2"/>
          <p:cNvGrpSpPr/>
          <p:nvPr/>
        </p:nvGrpSpPr>
        <p:grpSpPr>
          <a:xfrm rot="0">
            <a:off x="561726" y="2208067"/>
            <a:ext cx="17164548" cy="5870867"/>
            <a:chOff x="0" y="0"/>
            <a:chExt cx="6964336" cy="2382043"/>
          </a:xfrm>
        </p:grpSpPr>
        <p:sp>
          <p:nvSpPr>
            <p:cNvPr name="Freeform 3" id="3"/>
            <p:cNvSpPr/>
            <p:nvPr/>
          </p:nvSpPr>
          <p:spPr>
            <a:xfrm flipH="false" flipV="false" rot="0">
              <a:off x="12700" y="12700"/>
              <a:ext cx="6897026" cy="2313463"/>
            </a:xfrm>
            <a:custGeom>
              <a:avLst/>
              <a:gdLst/>
              <a:ahLst/>
              <a:cxnLst/>
              <a:rect r="r" b="b" t="t" l="l"/>
              <a:pathLst>
                <a:path h="2313463" w="6897026">
                  <a:moveTo>
                    <a:pt x="43180" y="2313463"/>
                  </a:moveTo>
                  <a:lnTo>
                    <a:pt x="6853846" y="2313463"/>
                  </a:lnTo>
                  <a:cubicBezTo>
                    <a:pt x="6877976" y="2313463"/>
                    <a:pt x="6897026" y="2294413"/>
                    <a:pt x="6897026" y="2270283"/>
                  </a:cubicBezTo>
                  <a:lnTo>
                    <a:pt x="6897026" y="43180"/>
                  </a:lnTo>
                  <a:cubicBezTo>
                    <a:pt x="6897026" y="19050"/>
                    <a:pt x="6877976" y="0"/>
                    <a:pt x="6853846" y="0"/>
                  </a:cubicBezTo>
                  <a:lnTo>
                    <a:pt x="43180" y="0"/>
                  </a:lnTo>
                  <a:cubicBezTo>
                    <a:pt x="19050" y="0"/>
                    <a:pt x="0" y="19050"/>
                    <a:pt x="0" y="43180"/>
                  </a:cubicBezTo>
                  <a:lnTo>
                    <a:pt x="0" y="2270283"/>
                  </a:lnTo>
                  <a:cubicBezTo>
                    <a:pt x="0" y="2294413"/>
                    <a:pt x="19050" y="2313463"/>
                    <a:pt x="43180" y="2313463"/>
                  </a:cubicBezTo>
                  <a:close/>
                </a:path>
              </a:pathLst>
            </a:custGeom>
            <a:solidFill>
              <a:srgbClr val="FFFFFF"/>
            </a:solidFill>
          </p:spPr>
        </p:sp>
        <p:sp>
          <p:nvSpPr>
            <p:cNvPr name="Freeform 4" id="4"/>
            <p:cNvSpPr/>
            <p:nvPr/>
          </p:nvSpPr>
          <p:spPr>
            <a:xfrm flipH="false" flipV="false" rot="0">
              <a:off x="0" y="0"/>
              <a:ext cx="6964336" cy="2382043"/>
            </a:xfrm>
            <a:custGeom>
              <a:avLst/>
              <a:gdLst/>
              <a:ahLst/>
              <a:cxnLst/>
              <a:rect r="r" b="b" t="t" l="l"/>
              <a:pathLst>
                <a:path h="2382043" w="6964336">
                  <a:moveTo>
                    <a:pt x="6921157" y="44450"/>
                  </a:moveTo>
                  <a:cubicBezTo>
                    <a:pt x="6916076" y="19050"/>
                    <a:pt x="6893216" y="0"/>
                    <a:pt x="6866546" y="0"/>
                  </a:cubicBezTo>
                  <a:lnTo>
                    <a:pt x="55880" y="0"/>
                  </a:lnTo>
                  <a:cubicBezTo>
                    <a:pt x="25400" y="0"/>
                    <a:pt x="0" y="25400"/>
                    <a:pt x="0" y="55880"/>
                  </a:cubicBezTo>
                  <a:lnTo>
                    <a:pt x="0" y="2282983"/>
                  </a:lnTo>
                  <a:cubicBezTo>
                    <a:pt x="0" y="2309653"/>
                    <a:pt x="17780" y="2331243"/>
                    <a:pt x="43180" y="2337593"/>
                  </a:cubicBezTo>
                  <a:cubicBezTo>
                    <a:pt x="48260" y="2362993"/>
                    <a:pt x="71120" y="2382043"/>
                    <a:pt x="97790" y="2382043"/>
                  </a:cubicBezTo>
                  <a:lnTo>
                    <a:pt x="6908457" y="2382043"/>
                  </a:lnTo>
                  <a:cubicBezTo>
                    <a:pt x="6938936" y="2382043"/>
                    <a:pt x="6964336" y="2356643"/>
                    <a:pt x="6964336" y="2326163"/>
                  </a:cubicBezTo>
                  <a:lnTo>
                    <a:pt x="6964336" y="99060"/>
                  </a:lnTo>
                  <a:cubicBezTo>
                    <a:pt x="6964336" y="72390"/>
                    <a:pt x="6946557" y="50800"/>
                    <a:pt x="6921157" y="44450"/>
                  </a:cubicBezTo>
                  <a:close/>
                  <a:moveTo>
                    <a:pt x="12700" y="2282983"/>
                  </a:moveTo>
                  <a:lnTo>
                    <a:pt x="12700" y="55880"/>
                  </a:lnTo>
                  <a:cubicBezTo>
                    <a:pt x="12700" y="31750"/>
                    <a:pt x="31750" y="12700"/>
                    <a:pt x="55880" y="12700"/>
                  </a:cubicBezTo>
                  <a:lnTo>
                    <a:pt x="6866546" y="12700"/>
                  </a:lnTo>
                  <a:cubicBezTo>
                    <a:pt x="6890676" y="12700"/>
                    <a:pt x="6909726" y="31750"/>
                    <a:pt x="6909726" y="55880"/>
                  </a:cubicBezTo>
                  <a:lnTo>
                    <a:pt x="6909726" y="2282983"/>
                  </a:lnTo>
                  <a:cubicBezTo>
                    <a:pt x="6909726" y="2307113"/>
                    <a:pt x="6890676" y="2326163"/>
                    <a:pt x="6866546" y="2326163"/>
                  </a:cubicBezTo>
                  <a:lnTo>
                    <a:pt x="55880" y="2326163"/>
                  </a:lnTo>
                  <a:cubicBezTo>
                    <a:pt x="31750" y="2326163"/>
                    <a:pt x="12700" y="2307113"/>
                    <a:pt x="12700" y="2282983"/>
                  </a:cubicBezTo>
                  <a:close/>
                </a:path>
              </a:pathLst>
            </a:custGeom>
            <a:solidFill>
              <a:srgbClr val="000000"/>
            </a:solidFill>
          </p:spPr>
        </p:sp>
      </p:grpSp>
      <p:sp>
        <p:nvSpPr>
          <p:cNvPr name="TextBox 5" id="5"/>
          <p:cNvSpPr txBox="true"/>
          <p:nvPr/>
        </p:nvSpPr>
        <p:spPr>
          <a:xfrm rot="0">
            <a:off x="132734" y="2859535"/>
            <a:ext cx="18022532" cy="4798149"/>
          </a:xfrm>
          <a:prstGeom prst="rect">
            <a:avLst/>
          </a:prstGeom>
        </p:spPr>
        <p:txBody>
          <a:bodyPr anchor="t" rtlCol="false" tIns="0" lIns="0" bIns="0" rIns="0">
            <a:spAutoFit/>
          </a:bodyPr>
          <a:lstStyle/>
          <a:p>
            <a:pPr algn="ctr">
              <a:lnSpc>
                <a:spcPts val="19260"/>
              </a:lnSpc>
            </a:pPr>
            <a:r>
              <a:rPr lang="en-US" sz="13757">
                <a:solidFill>
                  <a:srgbClr val="B08DF8"/>
                </a:solidFill>
                <a:latin typeface="Luckiest Guy"/>
                <a:ea typeface="Luckiest Guy"/>
                <a:cs typeface="Luckiest Guy"/>
                <a:sym typeface="Luckiest Guy"/>
              </a:rPr>
              <a:t>THANKYOU FOR LISTENING</a:t>
            </a:r>
          </a:p>
        </p:txBody>
      </p:sp>
    </p:spTree>
  </p:cSld>
  <p:clrMapOvr>
    <a:masterClrMapping/>
  </p:clrMapOvr>
</p:sld>
</file>

<file path=ppt/slides/slide5.xml><?xml version="1.0" encoding="utf-8"?>
<p:sld xmlns:p="http://schemas.openxmlformats.org/presentationml/2006/main" xmlns:a="http://schemas.openxmlformats.org/drawingml/2006/main">
  <p:cSld>
    <p:bg>
      <p:bgPr>
        <a:solidFill>
          <a:srgbClr val="43B7F9"/>
        </a:solidFill>
      </p:bgPr>
    </p:bg>
    <p:spTree>
      <p:nvGrpSpPr>
        <p:cNvPr id="1" name=""/>
        <p:cNvGrpSpPr/>
        <p:nvPr/>
      </p:nvGrpSpPr>
      <p:grpSpPr>
        <a:xfrm>
          <a:off x="0" y="0"/>
          <a:ext cx="0" cy="0"/>
          <a:chOff x="0" y="0"/>
          <a:chExt cx="0" cy="0"/>
        </a:xfrm>
      </p:grpSpPr>
      <p:grpSp>
        <p:nvGrpSpPr>
          <p:cNvPr name="Group 2" id="2"/>
          <p:cNvGrpSpPr/>
          <p:nvPr/>
        </p:nvGrpSpPr>
        <p:grpSpPr>
          <a:xfrm rot="0">
            <a:off x="561726" y="653287"/>
            <a:ext cx="17164548" cy="9075938"/>
            <a:chOff x="0" y="0"/>
            <a:chExt cx="6964336" cy="3682467"/>
          </a:xfrm>
        </p:grpSpPr>
        <p:sp>
          <p:nvSpPr>
            <p:cNvPr name="Freeform 3" id="3"/>
            <p:cNvSpPr/>
            <p:nvPr/>
          </p:nvSpPr>
          <p:spPr>
            <a:xfrm flipH="false" flipV="false" rot="0">
              <a:off x="12700" y="12700"/>
              <a:ext cx="6897026" cy="3613887"/>
            </a:xfrm>
            <a:custGeom>
              <a:avLst/>
              <a:gdLst/>
              <a:ahLst/>
              <a:cxnLst/>
              <a:rect r="r" b="b" t="t" l="l"/>
              <a:pathLst>
                <a:path h="3613887" w="6897026">
                  <a:moveTo>
                    <a:pt x="43180" y="3613887"/>
                  </a:moveTo>
                  <a:lnTo>
                    <a:pt x="6853846" y="3613887"/>
                  </a:lnTo>
                  <a:cubicBezTo>
                    <a:pt x="6877976" y="3613887"/>
                    <a:pt x="6897026" y="3594837"/>
                    <a:pt x="6897026" y="3570707"/>
                  </a:cubicBezTo>
                  <a:lnTo>
                    <a:pt x="6897026" y="43180"/>
                  </a:lnTo>
                  <a:cubicBezTo>
                    <a:pt x="6897026" y="19050"/>
                    <a:pt x="6877976" y="0"/>
                    <a:pt x="6853846" y="0"/>
                  </a:cubicBezTo>
                  <a:lnTo>
                    <a:pt x="43180" y="0"/>
                  </a:lnTo>
                  <a:cubicBezTo>
                    <a:pt x="19050" y="0"/>
                    <a:pt x="0" y="19050"/>
                    <a:pt x="0" y="43180"/>
                  </a:cubicBezTo>
                  <a:lnTo>
                    <a:pt x="0" y="3570707"/>
                  </a:lnTo>
                  <a:cubicBezTo>
                    <a:pt x="0" y="3594837"/>
                    <a:pt x="19050" y="3613887"/>
                    <a:pt x="43180" y="3613887"/>
                  </a:cubicBezTo>
                  <a:close/>
                </a:path>
              </a:pathLst>
            </a:custGeom>
            <a:solidFill>
              <a:srgbClr val="FFFFFF"/>
            </a:solidFill>
          </p:spPr>
        </p:sp>
        <p:sp>
          <p:nvSpPr>
            <p:cNvPr name="Freeform 4" id="4"/>
            <p:cNvSpPr/>
            <p:nvPr/>
          </p:nvSpPr>
          <p:spPr>
            <a:xfrm flipH="false" flipV="false" rot="0">
              <a:off x="0" y="0"/>
              <a:ext cx="6964336" cy="3682467"/>
            </a:xfrm>
            <a:custGeom>
              <a:avLst/>
              <a:gdLst/>
              <a:ahLst/>
              <a:cxnLst/>
              <a:rect r="r" b="b" t="t" l="l"/>
              <a:pathLst>
                <a:path h="3682467" w="6964336">
                  <a:moveTo>
                    <a:pt x="6921157" y="44450"/>
                  </a:moveTo>
                  <a:cubicBezTo>
                    <a:pt x="6916076" y="19050"/>
                    <a:pt x="6893216" y="0"/>
                    <a:pt x="6866546" y="0"/>
                  </a:cubicBezTo>
                  <a:lnTo>
                    <a:pt x="55880" y="0"/>
                  </a:lnTo>
                  <a:cubicBezTo>
                    <a:pt x="25400" y="0"/>
                    <a:pt x="0" y="25400"/>
                    <a:pt x="0" y="55880"/>
                  </a:cubicBezTo>
                  <a:lnTo>
                    <a:pt x="0" y="3583407"/>
                  </a:lnTo>
                  <a:cubicBezTo>
                    <a:pt x="0" y="3610077"/>
                    <a:pt x="17780" y="3631667"/>
                    <a:pt x="43180" y="3638017"/>
                  </a:cubicBezTo>
                  <a:cubicBezTo>
                    <a:pt x="48260" y="3663417"/>
                    <a:pt x="71120" y="3682467"/>
                    <a:pt x="97790" y="3682467"/>
                  </a:cubicBezTo>
                  <a:lnTo>
                    <a:pt x="6908457" y="3682467"/>
                  </a:lnTo>
                  <a:cubicBezTo>
                    <a:pt x="6938936" y="3682467"/>
                    <a:pt x="6964336" y="3657067"/>
                    <a:pt x="6964336" y="3626587"/>
                  </a:cubicBezTo>
                  <a:lnTo>
                    <a:pt x="6964336" y="99060"/>
                  </a:lnTo>
                  <a:cubicBezTo>
                    <a:pt x="6964336" y="72390"/>
                    <a:pt x="6946557" y="50800"/>
                    <a:pt x="6921157" y="44450"/>
                  </a:cubicBezTo>
                  <a:close/>
                  <a:moveTo>
                    <a:pt x="12700" y="3583407"/>
                  </a:moveTo>
                  <a:lnTo>
                    <a:pt x="12700" y="55880"/>
                  </a:lnTo>
                  <a:cubicBezTo>
                    <a:pt x="12700" y="31750"/>
                    <a:pt x="31750" y="12700"/>
                    <a:pt x="55880" y="12700"/>
                  </a:cubicBezTo>
                  <a:lnTo>
                    <a:pt x="6866546" y="12700"/>
                  </a:lnTo>
                  <a:cubicBezTo>
                    <a:pt x="6890676" y="12700"/>
                    <a:pt x="6909726" y="31750"/>
                    <a:pt x="6909726" y="55880"/>
                  </a:cubicBezTo>
                  <a:lnTo>
                    <a:pt x="6909726" y="3583407"/>
                  </a:lnTo>
                  <a:cubicBezTo>
                    <a:pt x="6909726" y="3607537"/>
                    <a:pt x="6890676" y="3626587"/>
                    <a:pt x="6866546" y="3626587"/>
                  </a:cubicBezTo>
                  <a:lnTo>
                    <a:pt x="55880" y="3626587"/>
                  </a:lnTo>
                  <a:cubicBezTo>
                    <a:pt x="31750" y="3626587"/>
                    <a:pt x="12700" y="3607537"/>
                    <a:pt x="12700" y="3583407"/>
                  </a:cubicBezTo>
                  <a:close/>
                </a:path>
              </a:pathLst>
            </a:custGeom>
            <a:solidFill>
              <a:srgbClr val="000000"/>
            </a:solidFill>
          </p:spPr>
        </p:sp>
      </p:grpSp>
      <p:sp>
        <p:nvSpPr>
          <p:cNvPr name="TextBox 5" id="5"/>
          <p:cNvSpPr txBox="true"/>
          <p:nvPr/>
        </p:nvSpPr>
        <p:spPr>
          <a:xfrm rot="0">
            <a:off x="1028700" y="2843587"/>
            <a:ext cx="16230600" cy="4111714"/>
          </a:xfrm>
          <a:prstGeom prst="rect">
            <a:avLst/>
          </a:prstGeom>
        </p:spPr>
        <p:txBody>
          <a:bodyPr anchor="t" rtlCol="false" tIns="0" lIns="0" bIns="0" rIns="0">
            <a:spAutoFit/>
          </a:bodyPr>
          <a:lstStyle/>
          <a:p>
            <a:pPr algn="ctr">
              <a:lnSpc>
                <a:spcPts val="16445"/>
              </a:lnSpc>
            </a:pPr>
            <a:r>
              <a:rPr lang="en-US" sz="11746">
                <a:solidFill>
                  <a:srgbClr val="F9D43A"/>
                </a:solidFill>
                <a:latin typeface="Luckiest Guy"/>
                <a:ea typeface="Luckiest Guy"/>
                <a:cs typeface="Luckiest Guy"/>
                <a:sym typeface="Luckiest Guy"/>
              </a:rPr>
              <a:t>WHERE COMPANY STAND IN NUMBER’S</a:t>
            </a:r>
          </a:p>
        </p:txBody>
      </p:sp>
    </p:spTree>
  </p:cSld>
  <p:clrMapOvr>
    <a:masterClrMapping/>
  </p:clrMapOvr>
</p:sld>
</file>

<file path=ppt/slides/slide6.xml><?xml version="1.0" encoding="utf-8"?>
<p:sld xmlns:p="http://schemas.openxmlformats.org/presentationml/2006/main" xmlns:a="http://schemas.openxmlformats.org/drawingml/2006/main">
  <p:cSld>
    <p:bg>
      <p:bgPr>
        <a:solidFill>
          <a:srgbClr val="F9D43A"/>
        </a:solidFill>
      </p:bgPr>
    </p:bg>
    <p:spTree>
      <p:nvGrpSpPr>
        <p:cNvPr id="1" name=""/>
        <p:cNvGrpSpPr/>
        <p:nvPr/>
      </p:nvGrpSpPr>
      <p:grpSpPr>
        <a:xfrm>
          <a:off x="0" y="0"/>
          <a:ext cx="0" cy="0"/>
          <a:chOff x="0" y="0"/>
          <a:chExt cx="0" cy="0"/>
        </a:xfrm>
      </p:grpSpPr>
      <p:grpSp>
        <p:nvGrpSpPr>
          <p:cNvPr name="Group 2" id="2"/>
          <p:cNvGrpSpPr/>
          <p:nvPr/>
        </p:nvGrpSpPr>
        <p:grpSpPr>
          <a:xfrm rot="0">
            <a:off x="561726" y="653287"/>
            <a:ext cx="17164548" cy="9075938"/>
            <a:chOff x="0" y="0"/>
            <a:chExt cx="6964336" cy="3682467"/>
          </a:xfrm>
        </p:grpSpPr>
        <p:sp>
          <p:nvSpPr>
            <p:cNvPr name="Freeform 3" id="3"/>
            <p:cNvSpPr/>
            <p:nvPr/>
          </p:nvSpPr>
          <p:spPr>
            <a:xfrm flipH="false" flipV="false" rot="0">
              <a:off x="12700" y="12700"/>
              <a:ext cx="6897026" cy="3613887"/>
            </a:xfrm>
            <a:custGeom>
              <a:avLst/>
              <a:gdLst/>
              <a:ahLst/>
              <a:cxnLst/>
              <a:rect r="r" b="b" t="t" l="l"/>
              <a:pathLst>
                <a:path h="3613887" w="6897026">
                  <a:moveTo>
                    <a:pt x="43180" y="3613887"/>
                  </a:moveTo>
                  <a:lnTo>
                    <a:pt x="6853846" y="3613887"/>
                  </a:lnTo>
                  <a:cubicBezTo>
                    <a:pt x="6877976" y="3613887"/>
                    <a:pt x="6897026" y="3594837"/>
                    <a:pt x="6897026" y="3570707"/>
                  </a:cubicBezTo>
                  <a:lnTo>
                    <a:pt x="6897026" y="43180"/>
                  </a:lnTo>
                  <a:cubicBezTo>
                    <a:pt x="6897026" y="19050"/>
                    <a:pt x="6877976" y="0"/>
                    <a:pt x="6853846" y="0"/>
                  </a:cubicBezTo>
                  <a:lnTo>
                    <a:pt x="43180" y="0"/>
                  </a:lnTo>
                  <a:cubicBezTo>
                    <a:pt x="19050" y="0"/>
                    <a:pt x="0" y="19050"/>
                    <a:pt x="0" y="43180"/>
                  </a:cubicBezTo>
                  <a:lnTo>
                    <a:pt x="0" y="3570707"/>
                  </a:lnTo>
                  <a:cubicBezTo>
                    <a:pt x="0" y="3594837"/>
                    <a:pt x="19050" y="3613887"/>
                    <a:pt x="43180" y="3613887"/>
                  </a:cubicBezTo>
                  <a:close/>
                </a:path>
              </a:pathLst>
            </a:custGeom>
            <a:solidFill>
              <a:srgbClr val="FFFFFF"/>
            </a:solidFill>
          </p:spPr>
        </p:sp>
        <p:sp>
          <p:nvSpPr>
            <p:cNvPr name="Freeform 4" id="4"/>
            <p:cNvSpPr/>
            <p:nvPr/>
          </p:nvSpPr>
          <p:spPr>
            <a:xfrm flipH="false" flipV="false" rot="0">
              <a:off x="0" y="0"/>
              <a:ext cx="6964336" cy="3682467"/>
            </a:xfrm>
            <a:custGeom>
              <a:avLst/>
              <a:gdLst/>
              <a:ahLst/>
              <a:cxnLst/>
              <a:rect r="r" b="b" t="t" l="l"/>
              <a:pathLst>
                <a:path h="3682467" w="6964336">
                  <a:moveTo>
                    <a:pt x="6921157" y="44450"/>
                  </a:moveTo>
                  <a:cubicBezTo>
                    <a:pt x="6916076" y="19050"/>
                    <a:pt x="6893216" y="0"/>
                    <a:pt x="6866546" y="0"/>
                  </a:cubicBezTo>
                  <a:lnTo>
                    <a:pt x="55880" y="0"/>
                  </a:lnTo>
                  <a:cubicBezTo>
                    <a:pt x="25400" y="0"/>
                    <a:pt x="0" y="25400"/>
                    <a:pt x="0" y="55880"/>
                  </a:cubicBezTo>
                  <a:lnTo>
                    <a:pt x="0" y="3583407"/>
                  </a:lnTo>
                  <a:cubicBezTo>
                    <a:pt x="0" y="3610077"/>
                    <a:pt x="17780" y="3631667"/>
                    <a:pt x="43180" y="3638017"/>
                  </a:cubicBezTo>
                  <a:cubicBezTo>
                    <a:pt x="48260" y="3663417"/>
                    <a:pt x="71120" y="3682467"/>
                    <a:pt x="97790" y="3682467"/>
                  </a:cubicBezTo>
                  <a:lnTo>
                    <a:pt x="6908457" y="3682467"/>
                  </a:lnTo>
                  <a:cubicBezTo>
                    <a:pt x="6938936" y="3682467"/>
                    <a:pt x="6964336" y="3657067"/>
                    <a:pt x="6964336" y="3626587"/>
                  </a:cubicBezTo>
                  <a:lnTo>
                    <a:pt x="6964336" y="99060"/>
                  </a:lnTo>
                  <a:cubicBezTo>
                    <a:pt x="6964336" y="72390"/>
                    <a:pt x="6946557" y="50800"/>
                    <a:pt x="6921157" y="44450"/>
                  </a:cubicBezTo>
                  <a:close/>
                  <a:moveTo>
                    <a:pt x="12700" y="3583407"/>
                  </a:moveTo>
                  <a:lnTo>
                    <a:pt x="12700" y="55880"/>
                  </a:lnTo>
                  <a:cubicBezTo>
                    <a:pt x="12700" y="31750"/>
                    <a:pt x="31750" y="12700"/>
                    <a:pt x="55880" y="12700"/>
                  </a:cubicBezTo>
                  <a:lnTo>
                    <a:pt x="6866546" y="12700"/>
                  </a:lnTo>
                  <a:cubicBezTo>
                    <a:pt x="6890676" y="12700"/>
                    <a:pt x="6909726" y="31750"/>
                    <a:pt x="6909726" y="55880"/>
                  </a:cubicBezTo>
                  <a:lnTo>
                    <a:pt x="6909726" y="3583407"/>
                  </a:lnTo>
                  <a:cubicBezTo>
                    <a:pt x="6909726" y="3607537"/>
                    <a:pt x="6890676" y="3626587"/>
                    <a:pt x="6866546" y="3626587"/>
                  </a:cubicBezTo>
                  <a:lnTo>
                    <a:pt x="55880" y="3626587"/>
                  </a:lnTo>
                  <a:cubicBezTo>
                    <a:pt x="31750" y="3626587"/>
                    <a:pt x="12700" y="3607537"/>
                    <a:pt x="12700" y="3583407"/>
                  </a:cubicBezTo>
                  <a:close/>
                </a:path>
              </a:pathLst>
            </a:custGeom>
            <a:solidFill>
              <a:srgbClr val="000000"/>
            </a:solidFill>
          </p:spPr>
        </p:sp>
      </p:grpSp>
      <p:sp>
        <p:nvSpPr>
          <p:cNvPr name="TextBox 5" id="5"/>
          <p:cNvSpPr txBox="true"/>
          <p:nvPr/>
        </p:nvSpPr>
        <p:spPr>
          <a:xfrm rot="0">
            <a:off x="1028700" y="800100"/>
            <a:ext cx="15099209" cy="1126478"/>
          </a:xfrm>
          <a:prstGeom prst="rect">
            <a:avLst/>
          </a:prstGeom>
        </p:spPr>
        <p:txBody>
          <a:bodyPr anchor="t" rtlCol="false" tIns="0" lIns="0" bIns="0" rIns="0">
            <a:spAutoFit/>
          </a:bodyPr>
          <a:lstStyle/>
          <a:p>
            <a:pPr algn="ctr">
              <a:lnSpc>
                <a:spcPts val="8260"/>
              </a:lnSpc>
            </a:pPr>
            <a:r>
              <a:rPr lang="en-US" sz="5900" u="sng">
                <a:solidFill>
                  <a:srgbClr val="000000"/>
                </a:solidFill>
                <a:latin typeface="Times New Roman Bold"/>
                <a:ea typeface="Times New Roman Bold"/>
                <a:cs typeface="Times New Roman Bold"/>
                <a:sym typeface="Times New Roman Bold"/>
              </a:rPr>
              <a:t>WHERE COMPANY STAND IN NUMBERS</a:t>
            </a:r>
          </a:p>
        </p:txBody>
      </p:sp>
      <p:graphicFrame>
        <p:nvGraphicFramePr>
          <p:cNvPr name="Table 6" id="6"/>
          <p:cNvGraphicFramePr>
            <a:graphicFrameLocks noGrp="true"/>
          </p:cNvGraphicFramePr>
          <p:nvPr/>
        </p:nvGraphicFramePr>
        <p:xfrm>
          <a:off x="3924510" y="2360777"/>
          <a:ext cx="10818812" cy="6902315"/>
        </p:xfrm>
        <a:graphic>
          <a:graphicData uri="http://schemas.openxmlformats.org/drawingml/2006/table">
            <a:tbl>
              <a:tblPr/>
              <a:tblGrid>
                <a:gridCol w="6310345"/>
                <a:gridCol w="4508467"/>
              </a:tblGrid>
              <a:tr h="1116035">
                <a:tc>
                  <a:txBody>
                    <a:bodyPr anchor="t" rtlCol="false"/>
                    <a:lstStyle/>
                    <a:p>
                      <a:pPr algn="ctr">
                        <a:lnSpc>
                          <a:spcPts val="4199"/>
                        </a:lnSpc>
                        <a:defRPr/>
                      </a:pPr>
                      <a:r>
                        <a:rPr lang="en-US" sz="2999">
                          <a:solidFill>
                            <a:srgbClr val="000000"/>
                          </a:solidFill>
                          <a:latin typeface="Times New Roman"/>
                          <a:ea typeface="Times New Roman"/>
                          <a:cs typeface="Times New Roman"/>
                          <a:sym typeface="Times New Roman"/>
                        </a:rPr>
                        <a:t>Total Sessions</a:t>
                      </a:r>
                      <a:endParaRPr lang="en-US" sz="1100"/>
                    </a:p>
                  </a:txBody>
                  <a:tcPr marL="190500" marR="190500" marT="190500" marB="190500" anchor="ctr">
                    <a:lnL cmpd="sng" algn="ctr" cap="flat" w="0">
                      <a:solidFill>
                        <a:srgbClr val="BB99FF"/>
                      </a:solidFill>
                      <a:prstDash val="solid"/>
                      <a:round/>
                      <a:headEnd type="none" w="med" len="med"/>
                      <a:tailEnd type="none" w="med" len="med"/>
                    </a:lnL>
                    <a:lnR cmpd="sng" algn="ctr" cap="flat" w="0">
                      <a:solidFill>
                        <a:srgbClr val="BB99FF"/>
                      </a:solidFill>
                      <a:prstDash val="solid"/>
                      <a:round/>
                      <a:headEnd type="none" w="med" len="med"/>
                      <a:tailEnd type="none" w="med" len="med"/>
                    </a:lnR>
                    <a:lnT cmpd="sng" algn="ctr" cap="flat" w="0">
                      <a:solidFill>
                        <a:srgbClr val="BB99FF"/>
                      </a:solidFill>
                      <a:prstDash val="solid"/>
                      <a:round/>
                      <a:headEnd type="none" w="med" len="med"/>
                      <a:tailEnd type="none" w="med" len="med"/>
                    </a:lnT>
                    <a:lnB cmpd="sng" algn="ctr" cap="flat" w="0">
                      <a:solidFill>
                        <a:srgbClr val="BB99FF"/>
                      </a:solidFill>
                      <a:prstDash val="solid"/>
                      <a:round/>
                      <a:headEnd type="none" w="med" len="med"/>
                      <a:tailEnd type="none" w="med" len="med"/>
                    </a:lnB>
                    <a:solidFill>
                      <a:srgbClr val="DECDFF"/>
                    </a:solidFill>
                  </a:tcPr>
                </a:tc>
                <a:tc>
                  <a:txBody>
                    <a:bodyPr anchor="t" rtlCol="false"/>
                    <a:lstStyle/>
                    <a:p>
                      <a:pPr algn="ctr">
                        <a:lnSpc>
                          <a:spcPts val="4199"/>
                        </a:lnSpc>
                        <a:defRPr/>
                      </a:pPr>
                      <a:r>
                        <a:rPr lang="en-US" sz="2999">
                          <a:solidFill>
                            <a:srgbClr val="000000"/>
                          </a:solidFill>
                          <a:latin typeface="Times New Roman"/>
                          <a:ea typeface="Times New Roman"/>
                          <a:cs typeface="Times New Roman"/>
                          <a:sym typeface="Times New Roman"/>
                        </a:rPr>
                        <a:t>472.87 K</a:t>
                      </a:r>
                      <a:endParaRPr lang="en-US" sz="1100"/>
                    </a:p>
                  </a:txBody>
                  <a:tcPr marL="190500" marR="190500" marT="190500" marB="190500" anchor="ctr">
                    <a:lnL cmpd="sng" algn="ctr" cap="flat" w="0">
                      <a:solidFill>
                        <a:srgbClr val="BB99FF"/>
                      </a:solidFill>
                      <a:prstDash val="solid"/>
                      <a:round/>
                      <a:headEnd type="none" w="med" len="med"/>
                      <a:tailEnd type="none" w="med" len="med"/>
                    </a:lnL>
                    <a:lnR cmpd="sng" algn="ctr" cap="flat" w="0">
                      <a:solidFill>
                        <a:srgbClr val="BB99FF"/>
                      </a:solidFill>
                      <a:prstDash val="solid"/>
                      <a:round/>
                      <a:headEnd type="none" w="med" len="med"/>
                      <a:tailEnd type="none" w="med" len="med"/>
                    </a:lnR>
                    <a:lnT cmpd="sng" algn="ctr" cap="flat" w="0">
                      <a:solidFill>
                        <a:srgbClr val="BB99FF"/>
                      </a:solidFill>
                      <a:prstDash val="solid"/>
                      <a:round/>
                      <a:headEnd type="none" w="med" len="med"/>
                      <a:tailEnd type="none" w="med" len="med"/>
                    </a:lnT>
                    <a:lnB cmpd="sng" algn="ctr" cap="flat" w="0">
                      <a:solidFill>
                        <a:srgbClr val="BB99FF"/>
                      </a:solidFill>
                      <a:prstDash val="solid"/>
                      <a:round/>
                      <a:headEnd type="none" w="med" len="med"/>
                      <a:tailEnd type="none" w="med" len="med"/>
                    </a:lnB>
                    <a:solidFill>
                      <a:srgbClr val="ECE3FF"/>
                    </a:solidFill>
                  </a:tcPr>
                </a:tc>
              </a:tr>
              <a:tr h="1116035">
                <a:tc>
                  <a:txBody>
                    <a:bodyPr anchor="t" rtlCol="false"/>
                    <a:lstStyle/>
                    <a:p>
                      <a:pPr algn="ctr">
                        <a:lnSpc>
                          <a:spcPts val="4199"/>
                        </a:lnSpc>
                        <a:defRPr/>
                      </a:pPr>
                      <a:r>
                        <a:rPr lang="en-US" sz="2999">
                          <a:solidFill>
                            <a:srgbClr val="000000"/>
                          </a:solidFill>
                          <a:latin typeface="Times New Roman"/>
                          <a:ea typeface="Times New Roman"/>
                          <a:cs typeface="Times New Roman"/>
                          <a:sym typeface="Times New Roman"/>
                        </a:rPr>
                        <a:t>Total Repeat Sessions</a:t>
                      </a:r>
                      <a:endParaRPr lang="en-US" sz="1100"/>
                    </a:p>
                  </a:txBody>
                  <a:tcPr marL="190500" marR="190500" marT="190500" marB="190500" anchor="ctr">
                    <a:lnL cmpd="sng" algn="ctr" cap="flat" w="0">
                      <a:solidFill>
                        <a:srgbClr val="BB99FF"/>
                      </a:solidFill>
                      <a:prstDash val="solid"/>
                      <a:round/>
                      <a:headEnd type="none" w="med" len="med"/>
                      <a:tailEnd type="none" w="med" len="med"/>
                    </a:lnL>
                    <a:lnR cmpd="sng" algn="ctr" cap="flat" w="0">
                      <a:solidFill>
                        <a:srgbClr val="BB99FF"/>
                      </a:solidFill>
                      <a:prstDash val="solid"/>
                      <a:round/>
                      <a:headEnd type="none" w="med" len="med"/>
                      <a:tailEnd type="none" w="med" len="med"/>
                    </a:lnR>
                    <a:lnT cmpd="sng" algn="ctr" cap="flat" w="0">
                      <a:solidFill>
                        <a:srgbClr val="BB99FF"/>
                      </a:solidFill>
                      <a:prstDash val="solid"/>
                      <a:round/>
                      <a:headEnd type="none" w="med" len="med"/>
                      <a:tailEnd type="none" w="med" len="med"/>
                    </a:lnT>
                    <a:lnB cmpd="sng" algn="ctr" cap="flat" w="0">
                      <a:solidFill>
                        <a:srgbClr val="BB99FF"/>
                      </a:solidFill>
                      <a:prstDash val="solid"/>
                      <a:round/>
                      <a:headEnd type="none" w="med" len="med"/>
                      <a:tailEnd type="none" w="med" len="med"/>
                    </a:lnB>
                    <a:solidFill>
                      <a:srgbClr val="DECDFF"/>
                    </a:solidFill>
                  </a:tcPr>
                </a:tc>
                <a:tc>
                  <a:txBody>
                    <a:bodyPr anchor="t" rtlCol="false"/>
                    <a:lstStyle/>
                    <a:p>
                      <a:pPr algn="ctr">
                        <a:lnSpc>
                          <a:spcPts val="4199"/>
                        </a:lnSpc>
                        <a:defRPr/>
                      </a:pPr>
                      <a:r>
                        <a:rPr lang="en-US" sz="2999">
                          <a:solidFill>
                            <a:srgbClr val="000000"/>
                          </a:solidFill>
                          <a:latin typeface="Times New Roman"/>
                          <a:ea typeface="Times New Roman"/>
                          <a:cs typeface="Times New Roman"/>
                          <a:sym typeface="Times New Roman"/>
                        </a:rPr>
                        <a:t>78.55 K</a:t>
                      </a:r>
                      <a:endParaRPr lang="en-US" sz="1100"/>
                    </a:p>
                  </a:txBody>
                  <a:tcPr marL="190500" marR="190500" marT="190500" marB="190500" anchor="ctr">
                    <a:lnL cmpd="sng" algn="ctr" cap="flat" w="0">
                      <a:solidFill>
                        <a:srgbClr val="BB99FF"/>
                      </a:solidFill>
                      <a:prstDash val="solid"/>
                      <a:round/>
                      <a:headEnd type="none" w="med" len="med"/>
                      <a:tailEnd type="none" w="med" len="med"/>
                    </a:lnL>
                    <a:lnR cmpd="sng" algn="ctr" cap="flat" w="0">
                      <a:solidFill>
                        <a:srgbClr val="BB99FF"/>
                      </a:solidFill>
                      <a:prstDash val="solid"/>
                      <a:round/>
                      <a:headEnd type="none" w="med" len="med"/>
                      <a:tailEnd type="none" w="med" len="med"/>
                    </a:lnR>
                    <a:lnT cmpd="sng" algn="ctr" cap="flat" w="0">
                      <a:solidFill>
                        <a:srgbClr val="BB99FF"/>
                      </a:solidFill>
                      <a:prstDash val="solid"/>
                      <a:round/>
                      <a:headEnd type="none" w="med" len="med"/>
                      <a:tailEnd type="none" w="med" len="med"/>
                    </a:lnT>
                    <a:lnB cmpd="sng" algn="ctr" cap="flat" w="0">
                      <a:solidFill>
                        <a:srgbClr val="BB99FF"/>
                      </a:solidFill>
                      <a:prstDash val="solid"/>
                      <a:round/>
                      <a:headEnd type="none" w="med" len="med"/>
                      <a:tailEnd type="none" w="med" len="med"/>
                    </a:lnB>
                    <a:solidFill>
                      <a:srgbClr val="ECE3FF"/>
                    </a:solidFill>
                  </a:tcPr>
                </a:tc>
              </a:tr>
              <a:tr h="1116035">
                <a:tc>
                  <a:txBody>
                    <a:bodyPr anchor="t" rtlCol="false"/>
                    <a:lstStyle/>
                    <a:p>
                      <a:pPr algn="ctr">
                        <a:lnSpc>
                          <a:spcPts val="4199"/>
                        </a:lnSpc>
                        <a:defRPr/>
                      </a:pPr>
                      <a:r>
                        <a:rPr lang="en-US" sz="2999">
                          <a:solidFill>
                            <a:srgbClr val="000000"/>
                          </a:solidFill>
                          <a:latin typeface="Times New Roman"/>
                          <a:ea typeface="Times New Roman"/>
                          <a:cs typeface="Times New Roman"/>
                          <a:sym typeface="Times New Roman"/>
                        </a:rPr>
                        <a:t>Total Orders</a:t>
                      </a:r>
                      <a:endParaRPr lang="en-US" sz="1100"/>
                    </a:p>
                  </a:txBody>
                  <a:tcPr marL="190500" marR="190500" marT="190500" marB="190500" anchor="ctr">
                    <a:lnL cmpd="sng" algn="ctr" cap="flat" w="0">
                      <a:solidFill>
                        <a:srgbClr val="BB99FF"/>
                      </a:solidFill>
                      <a:prstDash val="solid"/>
                      <a:round/>
                      <a:headEnd type="none" w="med" len="med"/>
                      <a:tailEnd type="none" w="med" len="med"/>
                    </a:lnL>
                    <a:lnR cmpd="sng" algn="ctr" cap="flat" w="0">
                      <a:solidFill>
                        <a:srgbClr val="BB99FF"/>
                      </a:solidFill>
                      <a:prstDash val="solid"/>
                      <a:round/>
                      <a:headEnd type="none" w="med" len="med"/>
                      <a:tailEnd type="none" w="med" len="med"/>
                    </a:lnR>
                    <a:lnT cmpd="sng" algn="ctr" cap="flat" w="0">
                      <a:solidFill>
                        <a:srgbClr val="BB99FF"/>
                      </a:solidFill>
                      <a:prstDash val="solid"/>
                      <a:round/>
                      <a:headEnd type="none" w="med" len="med"/>
                      <a:tailEnd type="none" w="med" len="med"/>
                    </a:lnT>
                    <a:lnB cmpd="sng" algn="ctr" cap="flat" w="0">
                      <a:solidFill>
                        <a:srgbClr val="BB99FF"/>
                      </a:solidFill>
                      <a:prstDash val="solid"/>
                      <a:round/>
                      <a:headEnd type="none" w="med" len="med"/>
                      <a:tailEnd type="none" w="med" len="med"/>
                    </a:lnB>
                    <a:solidFill>
                      <a:srgbClr val="DECDFF"/>
                    </a:solidFill>
                  </a:tcPr>
                </a:tc>
                <a:tc>
                  <a:txBody>
                    <a:bodyPr anchor="t" rtlCol="false"/>
                    <a:lstStyle/>
                    <a:p>
                      <a:pPr algn="ctr">
                        <a:lnSpc>
                          <a:spcPts val="4199"/>
                        </a:lnSpc>
                        <a:defRPr/>
                      </a:pPr>
                      <a:r>
                        <a:rPr lang="en-US" sz="2999">
                          <a:solidFill>
                            <a:srgbClr val="000000"/>
                          </a:solidFill>
                          <a:latin typeface="Times New Roman"/>
                          <a:ea typeface="Times New Roman"/>
                          <a:cs typeface="Times New Roman"/>
                          <a:sym typeface="Times New Roman"/>
                        </a:rPr>
                        <a:t>32.31 K</a:t>
                      </a:r>
                      <a:endParaRPr lang="en-US" sz="1100"/>
                    </a:p>
                  </a:txBody>
                  <a:tcPr marL="190500" marR="190500" marT="190500" marB="190500" anchor="ctr">
                    <a:lnL cmpd="sng" algn="ctr" cap="flat" w="0">
                      <a:solidFill>
                        <a:srgbClr val="BB99FF"/>
                      </a:solidFill>
                      <a:prstDash val="solid"/>
                      <a:round/>
                      <a:headEnd type="none" w="med" len="med"/>
                      <a:tailEnd type="none" w="med" len="med"/>
                    </a:lnL>
                    <a:lnR cmpd="sng" algn="ctr" cap="flat" w="0">
                      <a:solidFill>
                        <a:srgbClr val="BB99FF"/>
                      </a:solidFill>
                      <a:prstDash val="solid"/>
                      <a:round/>
                      <a:headEnd type="none" w="med" len="med"/>
                      <a:tailEnd type="none" w="med" len="med"/>
                    </a:lnR>
                    <a:lnT cmpd="sng" algn="ctr" cap="flat" w="0">
                      <a:solidFill>
                        <a:srgbClr val="BB99FF"/>
                      </a:solidFill>
                      <a:prstDash val="solid"/>
                      <a:round/>
                      <a:headEnd type="none" w="med" len="med"/>
                      <a:tailEnd type="none" w="med" len="med"/>
                    </a:lnT>
                    <a:lnB cmpd="sng" algn="ctr" cap="flat" w="0">
                      <a:solidFill>
                        <a:srgbClr val="BB99FF"/>
                      </a:solidFill>
                      <a:prstDash val="solid"/>
                      <a:round/>
                      <a:headEnd type="none" w="med" len="med"/>
                      <a:tailEnd type="none" w="med" len="med"/>
                    </a:lnB>
                    <a:solidFill>
                      <a:srgbClr val="ECE3FF"/>
                    </a:solidFill>
                  </a:tcPr>
                </a:tc>
              </a:tr>
              <a:tr h="1116035">
                <a:tc>
                  <a:txBody>
                    <a:bodyPr anchor="t" rtlCol="false"/>
                    <a:lstStyle/>
                    <a:p>
                      <a:pPr algn="ctr">
                        <a:lnSpc>
                          <a:spcPts val="4199"/>
                        </a:lnSpc>
                        <a:defRPr/>
                      </a:pPr>
                      <a:r>
                        <a:rPr lang="en-US" sz="2999">
                          <a:solidFill>
                            <a:srgbClr val="000000"/>
                          </a:solidFill>
                          <a:latin typeface="Times New Roman"/>
                          <a:ea typeface="Times New Roman"/>
                          <a:cs typeface="Times New Roman"/>
                          <a:sym typeface="Times New Roman"/>
                        </a:rPr>
                        <a:t>Best Selling Product</a:t>
                      </a:r>
                      <a:endParaRPr lang="en-US" sz="1100"/>
                    </a:p>
                  </a:txBody>
                  <a:tcPr marL="190500" marR="190500" marT="190500" marB="190500" anchor="ctr">
                    <a:lnL cmpd="sng" algn="ctr" cap="flat" w="0">
                      <a:solidFill>
                        <a:srgbClr val="BB99FF"/>
                      </a:solidFill>
                      <a:prstDash val="solid"/>
                      <a:round/>
                      <a:headEnd type="none" w="med" len="med"/>
                      <a:tailEnd type="none" w="med" len="med"/>
                    </a:lnL>
                    <a:lnR cmpd="sng" algn="ctr" cap="flat" w="0">
                      <a:solidFill>
                        <a:srgbClr val="BB99FF"/>
                      </a:solidFill>
                      <a:prstDash val="solid"/>
                      <a:round/>
                      <a:headEnd type="none" w="med" len="med"/>
                      <a:tailEnd type="none" w="med" len="med"/>
                    </a:lnR>
                    <a:lnT cmpd="sng" algn="ctr" cap="flat" w="0">
                      <a:solidFill>
                        <a:srgbClr val="BB99FF"/>
                      </a:solidFill>
                      <a:prstDash val="solid"/>
                      <a:round/>
                      <a:headEnd type="none" w="med" len="med"/>
                      <a:tailEnd type="none" w="med" len="med"/>
                    </a:lnT>
                    <a:lnB cmpd="sng" algn="ctr" cap="flat" w="0">
                      <a:solidFill>
                        <a:srgbClr val="BB99FF"/>
                      </a:solidFill>
                      <a:prstDash val="solid"/>
                      <a:round/>
                      <a:headEnd type="none" w="med" len="med"/>
                      <a:tailEnd type="none" w="med" len="med"/>
                    </a:lnB>
                    <a:solidFill>
                      <a:srgbClr val="DECDFF"/>
                    </a:solidFill>
                  </a:tcPr>
                </a:tc>
                <a:tc>
                  <a:txBody>
                    <a:bodyPr anchor="t" rtlCol="false"/>
                    <a:lstStyle/>
                    <a:p>
                      <a:pPr algn="ctr">
                        <a:lnSpc>
                          <a:spcPts val="4199"/>
                        </a:lnSpc>
                        <a:defRPr/>
                      </a:pPr>
                      <a:r>
                        <a:rPr lang="en-US" sz="2999">
                          <a:solidFill>
                            <a:srgbClr val="000000"/>
                          </a:solidFill>
                          <a:latin typeface="Times New Roman"/>
                          <a:ea typeface="Times New Roman"/>
                          <a:cs typeface="Times New Roman"/>
                          <a:sym typeface="Times New Roman"/>
                        </a:rPr>
                        <a:t>The Original Mr. Fuzzy</a:t>
                      </a:r>
                      <a:endParaRPr lang="en-US" sz="1100"/>
                    </a:p>
                  </a:txBody>
                  <a:tcPr marL="190500" marR="190500" marT="190500" marB="190500" anchor="ctr">
                    <a:lnL cmpd="sng" algn="ctr" cap="flat" w="0">
                      <a:solidFill>
                        <a:srgbClr val="BB99FF"/>
                      </a:solidFill>
                      <a:prstDash val="solid"/>
                      <a:round/>
                      <a:headEnd type="none" w="med" len="med"/>
                      <a:tailEnd type="none" w="med" len="med"/>
                    </a:lnL>
                    <a:lnR cmpd="sng" algn="ctr" cap="flat" w="0">
                      <a:solidFill>
                        <a:srgbClr val="BB99FF"/>
                      </a:solidFill>
                      <a:prstDash val="solid"/>
                      <a:round/>
                      <a:headEnd type="none" w="med" len="med"/>
                      <a:tailEnd type="none" w="med" len="med"/>
                    </a:lnR>
                    <a:lnT cmpd="sng" algn="ctr" cap="flat" w="0">
                      <a:solidFill>
                        <a:srgbClr val="BB99FF"/>
                      </a:solidFill>
                      <a:prstDash val="solid"/>
                      <a:round/>
                      <a:headEnd type="none" w="med" len="med"/>
                      <a:tailEnd type="none" w="med" len="med"/>
                    </a:lnT>
                    <a:lnB cmpd="sng" algn="ctr" cap="flat" w="0">
                      <a:solidFill>
                        <a:srgbClr val="BB99FF"/>
                      </a:solidFill>
                      <a:prstDash val="solid"/>
                      <a:round/>
                      <a:headEnd type="none" w="med" len="med"/>
                      <a:tailEnd type="none" w="med" len="med"/>
                    </a:lnB>
                    <a:solidFill>
                      <a:srgbClr val="ECE3FF"/>
                    </a:solidFill>
                  </a:tcPr>
                </a:tc>
              </a:tr>
              <a:tr h="1219088">
                <a:tc>
                  <a:txBody>
                    <a:bodyPr anchor="t" rtlCol="false"/>
                    <a:lstStyle/>
                    <a:p>
                      <a:pPr algn="ctr">
                        <a:lnSpc>
                          <a:spcPts val="4199"/>
                        </a:lnSpc>
                        <a:defRPr/>
                      </a:pPr>
                      <a:r>
                        <a:rPr lang="en-US" sz="2999">
                          <a:solidFill>
                            <a:srgbClr val="000000"/>
                          </a:solidFill>
                          <a:latin typeface="Times New Roman"/>
                          <a:ea typeface="Times New Roman"/>
                          <a:cs typeface="Times New Roman"/>
                          <a:sym typeface="Times New Roman"/>
                        </a:rPr>
                        <a:t>Total Pageviews</a:t>
                      </a:r>
                      <a:endParaRPr lang="en-US" sz="1100"/>
                    </a:p>
                  </a:txBody>
                  <a:tcPr marL="190500" marR="190500" marT="190500" marB="190500" anchor="ctr">
                    <a:lnL cmpd="sng" algn="ctr" cap="flat" w="0">
                      <a:solidFill>
                        <a:srgbClr val="BB99FF"/>
                      </a:solidFill>
                      <a:prstDash val="solid"/>
                      <a:round/>
                      <a:headEnd type="none" w="med" len="med"/>
                      <a:tailEnd type="none" w="med" len="med"/>
                    </a:lnL>
                    <a:lnR cmpd="sng" algn="ctr" cap="flat" w="0">
                      <a:solidFill>
                        <a:srgbClr val="BB99FF"/>
                      </a:solidFill>
                      <a:prstDash val="solid"/>
                      <a:round/>
                      <a:headEnd type="none" w="med" len="med"/>
                      <a:tailEnd type="none" w="med" len="med"/>
                    </a:lnR>
                    <a:lnT cmpd="sng" algn="ctr" cap="flat" w="0">
                      <a:solidFill>
                        <a:srgbClr val="BB99FF"/>
                      </a:solidFill>
                      <a:prstDash val="solid"/>
                      <a:round/>
                      <a:headEnd type="none" w="med" len="med"/>
                      <a:tailEnd type="none" w="med" len="med"/>
                    </a:lnT>
                    <a:lnB cmpd="sng" algn="ctr" cap="flat" w="0">
                      <a:solidFill>
                        <a:srgbClr val="BB99FF"/>
                      </a:solidFill>
                      <a:prstDash val="solid"/>
                      <a:round/>
                      <a:headEnd type="none" w="med" len="med"/>
                      <a:tailEnd type="none" w="med" len="med"/>
                    </a:lnB>
                    <a:solidFill>
                      <a:srgbClr val="DECDFF"/>
                    </a:solidFill>
                  </a:tcPr>
                </a:tc>
                <a:tc>
                  <a:txBody>
                    <a:bodyPr anchor="t" rtlCol="false"/>
                    <a:lstStyle/>
                    <a:p>
                      <a:pPr algn="ctr">
                        <a:lnSpc>
                          <a:spcPts val="4199"/>
                        </a:lnSpc>
                        <a:defRPr/>
                      </a:pPr>
                      <a:r>
                        <a:rPr lang="en-US" sz="2999">
                          <a:solidFill>
                            <a:srgbClr val="000000"/>
                          </a:solidFill>
                          <a:latin typeface="Times New Roman"/>
                          <a:ea typeface="Times New Roman"/>
                          <a:cs typeface="Times New Roman"/>
                          <a:sym typeface="Times New Roman"/>
                        </a:rPr>
                        <a:t>11.88 L</a:t>
                      </a:r>
                      <a:endParaRPr lang="en-US" sz="1100"/>
                    </a:p>
                  </a:txBody>
                  <a:tcPr marL="190500" marR="190500" marT="190500" marB="190500" anchor="ctr">
                    <a:lnL cmpd="sng" algn="ctr" cap="flat" w="0">
                      <a:solidFill>
                        <a:srgbClr val="BB99FF"/>
                      </a:solidFill>
                      <a:prstDash val="solid"/>
                      <a:round/>
                      <a:headEnd type="none" w="med" len="med"/>
                      <a:tailEnd type="none" w="med" len="med"/>
                    </a:lnL>
                    <a:lnR cmpd="sng" algn="ctr" cap="flat" w="0">
                      <a:solidFill>
                        <a:srgbClr val="BB99FF"/>
                      </a:solidFill>
                      <a:prstDash val="solid"/>
                      <a:round/>
                      <a:headEnd type="none" w="med" len="med"/>
                      <a:tailEnd type="none" w="med" len="med"/>
                    </a:lnR>
                    <a:lnT cmpd="sng" algn="ctr" cap="flat" w="0">
                      <a:solidFill>
                        <a:srgbClr val="BB99FF"/>
                      </a:solidFill>
                      <a:prstDash val="solid"/>
                      <a:round/>
                      <a:headEnd type="none" w="med" len="med"/>
                      <a:tailEnd type="none" w="med" len="med"/>
                    </a:lnT>
                    <a:lnB cmpd="sng" algn="ctr" cap="flat" w="0">
                      <a:solidFill>
                        <a:srgbClr val="BB99FF"/>
                      </a:solidFill>
                      <a:prstDash val="solid"/>
                      <a:round/>
                      <a:headEnd type="none" w="med" len="med"/>
                      <a:tailEnd type="none" w="med" len="med"/>
                    </a:lnB>
                    <a:solidFill>
                      <a:srgbClr val="ECE3FF"/>
                    </a:solidFill>
                  </a:tcPr>
                </a:tc>
              </a:tr>
              <a:tr h="1219088">
                <a:tc>
                  <a:txBody>
                    <a:bodyPr anchor="t" rtlCol="false"/>
                    <a:lstStyle/>
                    <a:p>
                      <a:pPr algn="ctr">
                        <a:lnSpc>
                          <a:spcPts val="4199"/>
                        </a:lnSpc>
                        <a:defRPr/>
                      </a:pPr>
                      <a:r>
                        <a:rPr lang="en-US" sz="2999">
                          <a:solidFill>
                            <a:srgbClr val="000000"/>
                          </a:solidFill>
                          <a:latin typeface="Times New Roman"/>
                          <a:ea typeface="Times New Roman"/>
                          <a:cs typeface="Times New Roman"/>
                          <a:sym typeface="Times New Roman"/>
                        </a:rPr>
                        <a:t>Total Profit</a:t>
                      </a:r>
                      <a:endParaRPr lang="en-US" sz="1100"/>
                    </a:p>
                  </a:txBody>
                  <a:tcPr marL="190500" marR="190500" marT="190500" marB="190500" anchor="ctr">
                    <a:lnL cmpd="sng" algn="ctr" cap="flat" w="0">
                      <a:solidFill>
                        <a:srgbClr val="BB99FF"/>
                      </a:solidFill>
                      <a:prstDash val="solid"/>
                      <a:round/>
                      <a:headEnd type="none" w="med" len="med"/>
                      <a:tailEnd type="none" w="med" len="med"/>
                    </a:lnL>
                    <a:lnR cmpd="sng" algn="ctr" cap="flat" w="0">
                      <a:solidFill>
                        <a:srgbClr val="BB99FF"/>
                      </a:solidFill>
                      <a:prstDash val="solid"/>
                      <a:round/>
                      <a:headEnd type="none" w="med" len="med"/>
                      <a:tailEnd type="none" w="med" len="med"/>
                    </a:lnR>
                    <a:lnT cmpd="sng" algn="ctr" cap="flat" w="0">
                      <a:solidFill>
                        <a:srgbClr val="BB99FF"/>
                      </a:solidFill>
                      <a:prstDash val="solid"/>
                      <a:round/>
                      <a:headEnd type="none" w="med" len="med"/>
                      <a:tailEnd type="none" w="med" len="med"/>
                    </a:lnT>
                    <a:lnB cmpd="sng" algn="ctr" cap="flat" w="0">
                      <a:solidFill>
                        <a:srgbClr val="BB99FF"/>
                      </a:solidFill>
                      <a:prstDash val="solid"/>
                      <a:round/>
                      <a:headEnd type="none" w="med" len="med"/>
                      <a:tailEnd type="none" w="med" len="med"/>
                    </a:lnB>
                    <a:solidFill>
                      <a:srgbClr val="DECDFF"/>
                    </a:solidFill>
                  </a:tcPr>
                </a:tc>
                <a:tc>
                  <a:txBody>
                    <a:bodyPr anchor="t" rtlCol="false"/>
                    <a:lstStyle/>
                    <a:p>
                      <a:pPr algn="ctr">
                        <a:lnSpc>
                          <a:spcPts val="4199"/>
                        </a:lnSpc>
                        <a:defRPr/>
                      </a:pPr>
                      <a:r>
                        <a:rPr lang="en-US" sz="2999">
                          <a:solidFill>
                            <a:srgbClr val="000000"/>
                          </a:solidFill>
                          <a:latin typeface="Times New Roman"/>
                          <a:ea typeface="Times New Roman"/>
                          <a:cs typeface="Times New Roman"/>
                          <a:sym typeface="Times New Roman"/>
                        </a:rPr>
                        <a:t> $ 1.21 M</a:t>
                      </a:r>
                      <a:endParaRPr lang="en-US" sz="1100"/>
                    </a:p>
                  </a:txBody>
                  <a:tcPr marL="190500" marR="190500" marT="190500" marB="190500" anchor="ctr">
                    <a:lnL cmpd="sng" algn="ctr" cap="flat" w="0">
                      <a:solidFill>
                        <a:srgbClr val="BB99FF"/>
                      </a:solidFill>
                      <a:prstDash val="solid"/>
                      <a:round/>
                      <a:headEnd type="none" w="med" len="med"/>
                      <a:tailEnd type="none" w="med" len="med"/>
                    </a:lnL>
                    <a:lnR cmpd="sng" algn="ctr" cap="flat" w="0">
                      <a:solidFill>
                        <a:srgbClr val="BB99FF"/>
                      </a:solidFill>
                      <a:prstDash val="solid"/>
                      <a:round/>
                      <a:headEnd type="none" w="med" len="med"/>
                      <a:tailEnd type="none" w="med" len="med"/>
                    </a:lnR>
                    <a:lnT cmpd="sng" algn="ctr" cap="flat" w="0">
                      <a:solidFill>
                        <a:srgbClr val="BB99FF"/>
                      </a:solidFill>
                      <a:prstDash val="solid"/>
                      <a:round/>
                      <a:headEnd type="none" w="med" len="med"/>
                      <a:tailEnd type="none" w="med" len="med"/>
                    </a:lnT>
                    <a:lnB cmpd="sng" algn="ctr" cap="flat" w="0">
                      <a:solidFill>
                        <a:srgbClr val="BB99FF"/>
                      </a:solidFill>
                      <a:prstDash val="solid"/>
                      <a:round/>
                      <a:headEnd type="none" w="med" len="med"/>
                      <a:tailEnd type="none" w="med" len="med"/>
                    </a:lnB>
                    <a:solidFill>
                      <a:srgbClr val="ECE3FF"/>
                    </a:solidFill>
                  </a:tcPr>
                </a:tc>
              </a:tr>
            </a:tbl>
          </a:graphicData>
        </a:graphic>
      </p:graphicFrame>
    </p:spTree>
  </p:cSld>
  <p:clrMapOvr>
    <a:masterClrMapping/>
  </p:clrMapOvr>
</p:sld>
</file>

<file path=ppt/slides/slide7.xml><?xml version="1.0" encoding="utf-8"?>
<p:sld xmlns:p="http://schemas.openxmlformats.org/presentationml/2006/main" xmlns:a="http://schemas.openxmlformats.org/drawingml/2006/main">
  <p:cSld>
    <p:bg>
      <p:bgPr>
        <a:solidFill>
          <a:srgbClr val="FF738E"/>
        </a:solidFill>
      </p:bgPr>
    </p:bg>
    <p:spTree>
      <p:nvGrpSpPr>
        <p:cNvPr id="1" name=""/>
        <p:cNvGrpSpPr/>
        <p:nvPr/>
      </p:nvGrpSpPr>
      <p:grpSpPr>
        <a:xfrm>
          <a:off x="0" y="0"/>
          <a:ext cx="0" cy="0"/>
          <a:chOff x="0" y="0"/>
          <a:chExt cx="0" cy="0"/>
        </a:xfrm>
      </p:grpSpPr>
      <p:grpSp>
        <p:nvGrpSpPr>
          <p:cNvPr name="Group 2" id="2"/>
          <p:cNvGrpSpPr/>
          <p:nvPr/>
        </p:nvGrpSpPr>
        <p:grpSpPr>
          <a:xfrm rot="0">
            <a:off x="561726" y="653287"/>
            <a:ext cx="17164548" cy="9075938"/>
            <a:chOff x="0" y="0"/>
            <a:chExt cx="6964336" cy="3682467"/>
          </a:xfrm>
        </p:grpSpPr>
        <p:sp>
          <p:nvSpPr>
            <p:cNvPr name="Freeform 3" id="3"/>
            <p:cNvSpPr/>
            <p:nvPr/>
          </p:nvSpPr>
          <p:spPr>
            <a:xfrm flipH="false" flipV="false" rot="0">
              <a:off x="12700" y="12700"/>
              <a:ext cx="6897026" cy="3613887"/>
            </a:xfrm>
            <a:custGeom>
              <a:avLst/>
              <a:gdLst/>
              <a:ahLst/>
              <a:cxnLst/>
              <a:rect r="r" b="b" t="t" l="l"/>
              <a:pathLst>
                <a:path h="3613887" w="6897026">
                  <a:moveTo>
                    <a:pt x="43180" y="3613887"/>
                  </a:moveTo>
                  <a:lnTo>
                    <a:pt x="6853846" y="3613887"/>
                  </a:lnTo>
                  <a:cubicBezTo>
                    <a:pt x="6877976" y="3613887"/>
                    <a:pt x="6897026" y="3594837"/>
                    <a:pt x="6897026" y="3570707"/>
                  </a:cubicBezTo>
                  <a:lnTo>
                    <a:pt x="6897026" y="43180"/>
                  </a:lnTo>
                  <a:cubicBezTo>
                    <a:pt x="6897026" y="19050"/>
                    <a:pt x="6877976" y="0"/>
                    <a:pt x="6853846" y="0"/>
                  </a:cubicBezTo>
                  <a:lnTo>
                    <a:pt x="43180" y="0"/>
                  </a:lnTo>
                  <a:cubicBezTo>
                    <a:pt x="19050" y="0"/>
                    <a:pt x="0" y="19050"/>
                    <a:pt x="0" y="43180"/>
                  </a:cubicBezTo>
                  <a:lnTo>
                    <a:pt x="0" y="3570707"/>
                  </a:lnTo>
                  <a:cubicBezTo>
                    <a:pt x="0" y="3594837"/>
                    <a:pt x="19050" y="3613887"/>
                    <a:pt x="43180" y="3613887"/>
                  </a:cubicBezTo>
                  <a:close/>
                </a:path>
              </a:pathLst>
            </a:custGeom>
            <a:solidFill>
              <a:srgbClr val="FFFFFF"/>
            </a:solidFill>
          </p:spPr>
        </p:sp>
        <p:sp>
          <p:nvSpPr>
            <p:cNvPr name="Freeform 4" id="4"/>
            <p:cNvSpPr/>
            <p:nvPr/>
          </p:nvSpPr>
          <p:spPr>
            <a:xfrm flipH="false" flipV="false" rot="0">
              <a:off x="0" y="0"/>
              <a:ext cx="6964336" cy="3682467"/>
            </a:xfrm>
            <a:custGeom>
              <a:avLst/>
              <a:gdLst/>
              <a:ahLst/>
              <a:cxnLst/>
              <a:rect r="r" b="b" t="t" l="l"/>
              <a:pathLst>
                <a:path h="3682467" w="6964336">
                  <a:moveTo>
                    <a:pt x="6921157" y="44450"/>
                  </a:moveTo>
                  <a:cubicBezTo>
                    <a:pt x="6916076" y="19050"/>
                    <a:pt x="6893216" y="0"/>
                    <a:pt x="6866546" y="0"/>
                  </a:cubicBezTo>
                  <a:lnTo>
                    <a:pt x="55880" y="0"/>
                  </a:lnTo>
                  <a:cubicBezTo>
                    <a:pt x="25400" y="0"/>
                    <a:pt x="0" y="25400"/>
                    <a:pt x="0" y="55880"/>
                  </a:cubicBezTo>
                  <a:lnTo>
                    <a:pt x="0" y="3583407"/>
                  </a:lnTo>
                  <a:cubicBezTo>
                    <a:pt x="0" y="3610077"/>
                    <a:pt x="17780" y="3631667"/>
                    <a:pt x="43180" y="3638017"/>
                  </a:cubicBezTo>
                  <a:cubicBezTo>
                    <a:pt x="48260" y="3663417"/>
                    <a:pt x="71120" y="3682467"/>
                    <a:pt x="97790" y="3682467"/>
                  </a:cubicBezTo>
                  <a:lnTo>
                    <a:pt x="6908457" y="3682467"/>
                  </a:lnTo>
                  <a:cubicBezTo>
                    <a:pt x="6938936" y="3682467"/>
                    <a:pt x="6964336" y="3657067"/>
                    <a:pt x="6964336" y="3626587"/>
                  </a:cubicBezTo>
                  <a:lnTo>
                    <a:pt x="6964336" y="99060"/>
                  </a:lnTo>
                  <a:cubicBezTo>
                    <a:pt x="6964336" y="72390"/>
                    <a:pt x="6946557" y="50800"/>
                    <a:pt x="6921157" y="44450"/>
                  </a:cubicBezTo>
                  <a:close/>
                  <a:moveTo>
                    <a:pt x="12700" y="3583407"/>
                  </a:moveTo>
                  <a:lnTo>
                    <a:pt x="12700" y="55880"/>
                  </a:lnTo>
                  <a:cubicBezTo>
                    <a:pt x="12700" y="31750"/>
                    <a:pt x="31750" y="12700"/>
                    <a:pt x="55880" y="12700"/>
                  </a:cubicBezTo>
                  <a:lnTo>
                    <a:pt x="6866546" y="12700"/>
                  </a:lnTo>
                  <a:cubicBezTo>
                    <a:pt x="6890676" y="12700"/>
                    <a:pt x="6909726" y="31750"/>
                    <a:pt x="6909726" y="55880"/>
                  </a:cubicBezTo>
                  <a:lnTo>
                    <a:pt x="6909726" y="3583407"/>
                  </a:lnTo>
                  <a:cubicBezTo>
                    <a:pt x="6909726" y="3607537"/>
                    <a:pt x="6890676" y="3626587"/>
                    <a:pt x="6866546" y="3626587"/>
                  </a:cubicBezTo>
                  <a:lnTo>
                    <a:pt x="55880" y="3626587"/>
                  </a:lnTo>
                  <a:cubicBezTo>
                    <a:pt x="31750" y="3626587"/>
                    <a:pt x="12700" y="3607537"/>
                    <a:pt x="12700" y="3583407"/>
                  </a:cubicBezTo>
                  <a:close/>
                </a:path>
              </a:pathLst>
            </a:custGeom>
            <a:solidFill>
              <a:srgbClr val="000000"/>
            </a:solidFill>
          </p:spPr>
        </p:sp>
      </p:grpSp>
      <p:sp>
        <p:nvSpPr>
          <p:cNvPr name="TextBox 5" id="5"/>
          <p:cNvSpPr txBox="true"/>
          <p:nvPr/>
        </p:nvSpPr>
        <p:spPr>
          <a:xfrm rot="0">
            <a:off x="1028700" y="800100"/>
            <a:ext cx="15099209" cy="1126478"/>
          </a:xfrm>
          <a:prstGeom prst="rect">
            <a:avLst/>
          </a:prstGeom>
        </p:spPr>
        <p:txBody>
          <a:bodyPr anchor="t" rtlCol="false" tIns="0" lIns="0" bIns="0" rIns="0">
            <a:spAutoFit/>
          </a:bodyPr>
          <a:lstStyle/>
          <a:p>
            <a:pPr algn="ctr">
              <a:lnSpc>
                <a:spcPts val="8260"/>
              </a:lnSpc>
            </a:pPr>
            <a:r>
              <a:rPr lang="en-US" sz="5900" u="sng">
                <a:solidFill>
                  <a:srgbClr val="000000"/>
                </a:solidFill>
                <a:latin typeface="Times New Roman Bold"/>
                <a:ea typeface="Times New Roman Bold"/>
                <a:cs typeface="Times New Roman Bold"/>
                <a:sym typeface="Times New Roman Bold"/>
              </a:rPr>
              <a:t>WHERE COMPANY STAND IN NUMBERS</a:t>
            </a:r>
          </a:p>
        </p:txBody>
      </p:sp>
      <p:graphicFrame>
        <p:nvGraphicFramePr>
          <p:cNvPr name="Table 6" id="6"/>
          <p:cNvGraphicFramePr>
            <a:graphicFrameLocks noGrp="true"/>
          </p:cNvGraphicFramePr>
          <p:nvPr/>
        </p:nvGraphicFramePr>
        <p:xfrm>
          <a:off x="3924510" y="2360777"/>
          <a:ext cx="10818812" cy="4419600"/>
        </p:xfrm>
        <a:graphic>
          <a:graphicData uri="http://schemas.openxmlformats.org/drawingml/2006/table">
            <a:tbl>
              <a:tblPr/>
              <a:tblGrid>
                <a:gridCol w="6310345"/>
                <a:gridCol w="4508467"/>
              </a:tblGrid>
              <a:tr h="1104900">
                <a:tc>
                  <a:txBody>
                    <a:bodyPr anchor="t" rtlCol="false"/>
                    <a:lstStyle/>
                    <a:p>
                      <a:pPr algn="ctr">
                        <a:lnSpc>
                          <a:spcPts val="4199"/>
                        </a:lnSpc>
                        <a:defRPr/>
                      </a:pPr>
                      <a:r>
                        <a:rPr lang="en-US" sz="2999">
                          <a:solidFill>
                            <a:srgbClr val="000000"/>
                          </a:solidFill>
                          <a:latin typeface="Times New Roman"/>
                          <a:ea typeface="Times New Roman"/>
                          <a:cs typeface="Times New Roman"/>
                          <a:sym typeface="Times New Roman"/>
                        </a:rPr>
                        <a:t>Total Revenue</a:t>
                      </a:r>
                      <a:endParaRPr lang="en-US" sz="1100"/>
                    </a:p>
                  </a:txBody>
                  <a:tcPr marL="190500" marR="190500" marT="190500" marB="190500" anchor="ctr">
                    <a:lnL cmpd="sng" algn="ctr" cap="flat" w="0">
                      <a:solidFill>
                        <a:srgbClr val="BB99FF"/>
                      </a:solidFill>
                      <a:prstDash val="solid"/>
                      <a:round/>
                      <a:headEnd type="none" w="med" len="med"/>
                      <a:tailEnd type="none" w="med" len="med"/>
                    </a:lnL>
                    <a:lnR cmpd="sng" algn="ctr" cap="flat" w="0">
                      <a:solidFill>
                        <a:srgbClr val="BB99FF"/>
                      </a:solidFill>
                      <a:prstDash val="solid"/>
                      <a:round/>
                      <a:headEnd type="none" w="med" len="med"/>
                      <a:tailEnd type="none" w="med" len="med"/>
                    </a:lnR>
                    <a:lnT cmpd="sng" algn="ctr" cap="flat" w="0">
                      <a:solidFill>
                        <a:srgbClr val="BB99FF"/>
                      </a:solidFill>
                      <a:prstDash val="solid"/>
                      <a:round/>
                      <a:headEnd type="none" w="med" len="med"/>
                      <a:tailEnd type="none" w="med" len="med"/>
                    </a:lnT>
                    <a:lnB cmpd="sng" algn="ctr" cap="flat" w="0">
                      <a:solidFill>
                        <a:srgbClr val="BB99FF"/>
                      </a:solidFill>
                      <a:prstDash val="solid"/>
                      <a:round/>
                      <a:headEnd type="none" w="med" len="med"/>
                      <a:tailEnd type="none" w="med" len="med"/>
                    </a:lnB>
                    <a:solidFill>
                      <a:srgbClr val="DECDFF"/>
                    </a:solidFill>
                  </a:tcPr>
                </a:tc>
                <a:tc>
                  <a:txBody>
                    <a:bodyPr anchor="t" rtlCol="false"/>
                    <a:lstStyle/>
                    <a:p>
                      <a:pPr algn="ctr">
                        <a:lnSpc>
                          <a:spcPts val="4199"/>
                        </a:lnSpc>
                        <a:defRPr/>
                      </a:pPr>
                      <a:r>
                        <a:rPr lang="en-US" sz="2999">
                          <a:solidFill>
                            <a:srgbClr val="000000"/>
                          </a:solidFill>
                          <a:latin typeface="Times New Roman"/>
                          <a:ea typeface="Times New Roman"/>
                          <a:cs typeface="Times New Roman"/>
                          <a:sym typeface="Times New Roman"/>
                        </a:rPr>
                        <a:t>$ 1.94 M</a:t>
                      </a:r>
                      <a:endParaRPr lang="en-US" sz="1100"/>
                    </a:p>
                  </a:txBody>
                  <a:tcPr marL="190500" marR="190500" marT="190500" marB="190500" anchor="ctr">
                    <a:lnL cmpd="sng" algn="ctr" cap="flat" w="0">
                      <a:solidFill>
                        <a:srgbClr val="BB99FF"/>
                      </a:solidFill>
                      <a:prstDash val="solid"/>
                      <a:round/>
                      <a:headEnd type="none" w="med" len="med"/>
                      <a:tailEnd type="none" w="med" len="med"/>
                    </a:lnL>
                    <a:lnR cmpd="sng" algn="ctr" cap="flat" w="0">
                      <a:solidFill>
                        <a:srgbClr val="BB99FF"/>
                      </a:solidFill>
                      <a:prstDash val="solid"/>
                      <a:round/>
                      <a:headEnd type="none" w="med" len="med"/>
                      <a:tailEnd type="none" w="med" len="med"/>
                    </a:lnR>
                    <a:lnT cmpd="sng" algn="ctr" cap="flat" w="0">
                      <a:solidFill>
                        <a:srgbClr val="BB99FF"/>
                      </a:solidFill>
                      <a:prstDash val="solid"/>
                      <a:round/>
                      <a:headEnd type="none" w="med" len="med"/>
                      <a:tailEnd type="none" w="med" len="med"/>
                    </a:lnT>
                    <a:lnB cmpd="sng" algn="ctr" cap="flat" w="0">
                      <a:solidFill>
                        <a:srgbClr val="BB99FF"/>
                      </a:solidFill>
                      <a:prstDash val="solid"/>
                      <a:round/>
                      <a:headEnd type="none" w="med" len="med"/>
                      <a:tailEnd type="none" w="med" len="med"/>
                    </a:lnB>
                    <a:solidFill>
                      <a:srgbClr val="ECE3FF"/>
                    </a:solidFill>
                  </a:tcPr>
                </a:tc>
              </a:tr>
              <a:tr h="1104900">
                <a:tc>
                  <a:txBody>
                    <a:bodyPr anchor="t" rtlCol="false"/>
                    <a:lstStyle/>
                    <a:p>
                      <a:pPr algn="ctr">
                        <a:lnSpc>
                          <a:spcPts val="4199"/>
                        </a:lnSpc>
                        <a:defRPr/>
                      </a:pPr>
                      <a:r>
                        <a:rPr lang="en-US" sz="2999">
                          <a:solidFill>
                            <a:srgbClr val="000000"/>
                          </a:solidFill>
                          <a:latin typeface="Times New Roman"/>
                          <a:ea typeface="Times New Roman"/>
                          <a:cs typeface="Times New Roman"/>
                          <a:sym typeface="Times New Roman"/>
                        </a:rPr>
                        <a:t>New Customers</a:t>
                      </a:r>
                      <a:endParaRPr lang="en-US" sz="1100"/>
                    </a:p>
                  </a:txBody>
                  <a:tcPr marL="190500" marR="190500" marT="190500" marB="190500" anchor="ctr">
                    <a:lnL cmpd="sng" algn="ctr" cap="flat" w="0">
                      <a:solidFill>
                        <a:srgbClr val="BB99FF"/>
                      </a:solidFill>
                      <a:prstDash val="solid"/>
                      <a:round/>
                      <a:headEnd type="none" w="med" len="med"/>
                      <a:tailEnd type="none" w="med" len="med"/>
                    </a:lnL>
                    <a:lnR cmpd="sng" algn="ctr" cap="flat" w="0">
                      <a:solidFill>
                        <a:srgbClr val="BB99FF"/>
                      </a:solidFill>
                      <a:prstDash val="solid"/>
                      <a:round/>
                      <a:headEnd type="none" w="med" len="med"/>
                      <a:tailEnd type="none" w="med" len="med"/>
                    </a:lnR>
                    <a:lnT cmpd="sng" algn="ctr" cap="flat" w="0">
                      <a:solidFill>
                        <a:srgbClr val="BB99FF"/>
                      </a:solidFill>
                      <a:prstDash val="solid"/>
                      <a:round/>
                      <a:headEnd type="none" w="med" len="med"/>
                      <a:tailEnd type="none" w="med" len="med"/>
                    </a:lnT>
                    <a:lnB cmpd="sng" algn="ctr" cap="flat" w="0">
                      <a:solidFill>
                        <a:srgbClr val="BB99FF"/>
                      </a:solidFill>
                      <a:prstDash val="solid"/>
                      <a:round/>
                      <a:headEnd type="none" w="med" len="med"/>
                      <a:tailEnd type="none" w="med" len="med"/>
                    </a:lnB>
                    <a:solidFill>
                      <a:srgbClr val="DECDFF"/>
                    </a:solidFill>
                  </a:tcPr>
                </a:tc>
                <a:tc>
                  <a:txBody>
                    <a:bodyPr anchor="t" rtlCol="false"/>
                    <a:lstStyle/>
                    <a:p>
                      <a:pPr algn="ctr">
                        <a:lnSpc>
                          <a:spcPts val="4199"/>
                        </a:lnSpc>
                        <a:defRPr/>
                      </a:pPr>
                      <a:r>
                        <a:rPr lang="en-US" sz="2999">
                          <a:solidFill>
                            <a:srgbClr val="000000"/>
                          </a:solidFill>
                          <a:latin typeface="Times New Roman"/>
                          <a:ea typeface="Times New Roman"/>
                          <a:cs typeface="Times New Roman"/>
                          <a:sym typeface="Times New Roman"/>
                        </a:rPr>
                        <a:t>31.11 K</a:t>
                      </a:r>
                      <a:endParaRPr lang="en-US" sz="1100"/>
                    </a:p>
                  </a:txBody>
                  <a:tcPr marL="190500" marR="190500" marT="190500" marB="190500" anchor="ctr">
                    <a:lnL cmpd="sng" algn="ctr" cap="flat" w="0">
                      <a:solidFill>
                        <a:srgbClr val="BB99FF"/>
                      </a:solidFill>
                      <a:prstDash val="solid"/>
                      <a:round/>
                      <a:headEnd type="none" w="med" len="med"/>
                      <a:tailEnd type="none" w="med" len="med"/>
                    </a:lnL>
                    <a:lnR cmpd="sng" algn="ctr" cap="flat" w="0">
                      <a:solidFill>
                        <a:srgbClr val="BB99FF"/>
                      </a:solidFill>
                      <a:prstDash val="solid"/>
                      <a:round/>
                      <a:headEnd type="none" w="med" len="med"/>
                      <a:tailEnd type="none" w="med" len="med"/>
                    </a:lnR>
                    <a:lnT cmpd="sng" algn="ctr" cap="flat" w="0">
                      <a:solidFill>
                        <a:srgbClr val="BB99FF"/>
                      </a:solidFill>
                      <a:prstDash val="solid"/>
                      <a:round/>
                      <a:headEnd type="none" w="med" len="med"/>
                      <a:tailEnd type="none" w="med" len="med"/>
                    </a:lnT>
                    <a:lnB cmpd="sng" algn="ctr" cap="flat" w="0">
                      <a:solidFill>
                        <a:srgbClr val="BB99FF"/>
                      </a:solidFill>
                      <a:prstDash val="solid"/>
                      <a:round/>
                      <a:headEnd type="none" w="med" len="med"/>
                      <a:tailEnd type="none" w="med" len="med"/>
                    </a:lnB>
                    <a:solidFill>
                      <a:srgbClr val="ECE3FF"/>
                    </a:solidFill>
                  </a:tcPr>
                </a:tc>
              </a:tr>
              <a:tr h="1104900">
                <a:tc>
                  <a:txBody>
                    <a:bodyPr anchor="t" rtlCol="false"/>
                    <a:lstStyle/>
                    <a:p>
                      <a:pPr algn="ctr">
                        <a:lnSpc>
                          <a:spcPts val="4199"/>
                        </a:lnSpc>
                        <a:defRPr/>
                      </a:pPr>
                      <a:r>
                        <a:rPr lang="en-US" sz="2999">
                          <a:solidFill>
                            <a:srgbClr val="000000"/>
                          </a:solidFill>
                          <a:latin typeface="Times New Roman"/>
                          <a:ea typeface="Times New Roman"/>
                          <a:cs typeface="Times New Roman"/>
                          <a:sym typeface="Times New Roman"/>
                        </a:rPr>
                        <a:t>Repeat Customers</a:t>
                      </a:r>
                      <a:endParaRPr lang="en-US" sz="1100"/>
                    </a:p>
                  </a:txBody>
                  <a:tcPr marL="190500" marR="190500" marT="190500" marB="190500" anchor="ctr">
                    <a:lnL cmpd="sng" algn="ctr" cap="flat" w="0">
                      <a:solidFill>
                        <a:srgbClr val="BB99FF"/>
                      </a:solidFill>
                      <a:prstDash val="solid"/>
                      <a:round/>
                      <a:headEnd type="none" w="med" len="med"/>
                      <a:tailEnd type="none" w="med" len="med"/>
                    </a:lnL>
                    <a:lnR cmpd="sng" algn="ctr" cap="flat" w="0">
                      <a:solidFill>
                        <a:srgbClr val="BB99FF"/>
                      </a:solidFill>
                      <a:prstDash val="solid"/>
                      <a:round/>
                      <a:headEnd type="none" w="med" len="med"/>
                      <a:tailEnd type="none" w="med" len="med"/>
                    </a:lnR>
                    <a:lnT cmpd="sng" algn="ctr" cap="flat" w="0">
                      <a:solidFill>
                        <a:srgbClr val="BB99FF"/>
                      </a:solidFill>
                      <a:prstDash val="solid"/>
                      <a:round/>
                      <a:headEnd type="none" w="med" len="med"/>
                      <a:tailEnd type="none" w="med" len="med"/>
                    </a:lnT>
                    <a:lnB cmpd="sng" algn="ctr" cap="flat" w="0">
                      <a:solidFill>
                        <a:srgbClr val="BB99FF"/>
                      </a:solidFill>
                      <a:prstDash val="solid"/>
                      <a:round/>
                      <a:headEnd type="none" w="med" len="med"/>
                      <a:tailEnd type="none" w="med" len="med"/>
                    </a:lnB>
                    <a:solidFill>
                      <a:srgbClr val="DECDFF"/>
                    </a:solidFill>
                  </a:tcPr>
                </a:tc>
                <a:tc>
                  <a:txBody>
                    <a:bodyPr anchor="t" rtlCol="false"/>
                    <a:lstStyle/>
                    <a:p>
                      <a:pPr algn="ctr">
                        <a:lnSpc>
                          <a:spcPts val="4199"/>
                        </a:lnSpc>
                        <a:defRPr/>
                      </a:pPr>
                      <a:r>
                        <a:rPr lang="en-US" sz="2999">
                          <a:solidFill>
                            <a:srgbClr val="000000"/>
                          </a:solidFill>
                          <a:latin typeface="Times New Roman"/>
                          <a:ea typeface="Times New Roman"/>
                          <a:cs typeface="Times New Roman"/>
                          <a:sym typeface="Times New Roman"/>
                        </a:rPr>
                        <a:t>0.59 K </a:t>
                      </a:r>
                      <a:endParaRPr lang="en-US" sz="1100"/>
                    </a:p>
                  </a:txBody>
                  <a:tcPr marL="190500" marR="190500" marT="190500" marB="190500" anchor="ctr">
                    <a:lnL cmpd="sng" algn="ctr" cap="flat" w="0">
                      <a:solidFill>
                        <a:srgbClr val="BB99FF"/>
                      </a:solidFill>
                      <a:prstDash val="solid"/>
                      <a:round/>
                      <a:headEnd type="none" w="med" len="med"/>
                      <a:tailEnd type="none" w="med" len="med"/>
                    </a:lnL>
                    <a:lnR cmpd="sng" algn="ctr" cap="flat" w="0">
                      <a:solidFill>
                        <a:srgbClr val="BB99FF"/>
                      </a:solidFill>
                      <a:prstDash val="solid"/>
                      <a:round/>
                      <a:headEnd type="none" w="med" len="med"/>
                      <a:tailEnd type="none" w="med" len="med"/>
                    </a:lnR>
                    <a:lnT cmpd="sng" algn="ctr" cap="flat" w="0">
                      <a:solidFill>
                        <a:srgbClr val="BB99FF"/>
                      </a:solidFill>
                      <a:prstDash val="solid"/>
                      <a:round/>
                      <a:headEnd type="none" w="med" len="med"/>
                      <a:tailEnd type="none" w="med" len="med"/>
                    </a:lnT>
                    <a:lnB cmpd="sng" algn="ctr" cap="flat" w="0">
                      <a:solidFill>
                        <a:srgbClr val="BB99FF"/>
                      </a:solidFill>
                      <a:prstDash val="solid"/>
                      <a:round/>
                      <a:headEnd type="none" w="med" len="med"/>
                      <a:tailEnd type="none" w="med" len="med"/>
                    </a:lnB>
                    <a:solidFill>
                      <a:srgbClr val="ECE3FF"/>
                    </a:solidFill>
                  </a:tcPr>
                </a:tc>
              </a:tr>
              <a:tr h="1104900">
                <a:tc>
                  <a:txBody>
                    <a:bodyPr anchor="t" rtlCol="false"/>
                    <a:lstStyle/>
                    <a:p>
                      <a:pPr algn="ctr">
                        <a:lnSpc>
                          <a:spcPts val="4199"/>
                        </a:lnSpc>
                        <a:defRPr/>
                      </a:pPr>
                      <a:r>
                        <a:rPr lang="en-US" sz="2999">
                          <a:solidFill>
                            <a:srgbClr val="000000"/>
                          </a:solidFill>
                          <a:latin typeface="Times New Roman"/>
                          <a:ea typeface="Times New Roman"/>
                          <a:cs typeface="Times New Roman"/>
                          <a:sym typeface="Times New Roman"/>
                        </a:rPr>
                        <a:t>Best Selling Platform</a:t>
                      </a:r>
                      <a:endParaRPr lang="en-US" sz="1100"/>
                    </a:p>
                  </a:txBody>
                  <a:tcPr marL="190500" marR="190500" marT="190500" marB="190500" anchor="ctr">
                    <a:lnL cmpd="sng" algn="ctr" cap="flat" w="0">
                      <a:solidFill>
                        <a:srgbClr val="BB99FF"/>
                      </a:solidFill>
                      <a:prstDash val="solid"/>
                      <a:round/>
                      <a:headEnd type="none" w="med" len="med"/>
                      <a:tailEnd type="none" w="med" len="med"/>
                    </a:lnL>
                    <a:lnR cmpd="sng" algn="ctr" cap="flat" w="0">
                      <a:solidFill>
                        <a:srgbClr val="BB99FF"/>
                      </a:solidFill>
                      <a:prstDash val="solid"/>
                      <a:round/>
                      <a:headEnd type="none" w="med" len="med"/>
                      <a:tailEnd type="none" w="med" len="med"/>
                    </a:lnR>
                    <a:lnT cmpd="sng" algn="ctr" cap="flat" w="0">
                      <a:solidFill>
                        <a:srgbClr val="BB99FF"/>
                      </a:solidFill>
                      <a:prstDash val="solid"/>
                      <a:round/>
                      <a:headEnd type="none" w="med" len="med"/>
                      <a:tailEnd type="none" w="med" len="med"/>
                    </a:lnT>
                    <a:lnB cmpd="sng" algn="ctr" cap="flat" w="0">
                      <a:solidFill>
                        <a:srgbClr val="BB99FF"/>
                      </a:solidFill>
                      <a:prstDash val="solid"/>
                      <a:round/>
                      <a:headEnd type="none" w="med" len="med"/>
                      <a:tailEnd type="none" w="med" len="med"/>
                    </a:lnB>
                    <a:solidFill>
                      <a:srgbClr val="DECDFF"/>
                    </a:solidFill>
                  </a:tcPr>
                </a:tc>
                <a:tc>
                  <a:txBody>
                    <a:bodyPr anchor="t" rtlCol="false"/>
                    <a:lstStyle/>
                    <a:p>
                      <a:pPr algn="ctr">
                        <a:lnSpc>
                          <a:spcPts val="4199"/>
                        </a:lnSpc>
                        <a:defRPr/>
                      </a:pPr>
                      <a:r>
                        <a:rPr lang="en-US" sz="2999">
                          <a:solidFill>
                            <a:srgbClr val="000000"/>
                          </a:solidFill>
                          <a:latin typeface="Times New Roman"/>
                          <a:ea typeface="Times New Roman"/>
                          <a:cs typeface="Times New Roman"/>
                          <a:sym typeface="Times New Roman"/>
                        </a:rPr>
                        <a:t>G-Search</a:t>
                      </a:r>
                      <a:endParaRPr lang="en-US" sz="1100"/>
                    </a:p>
                  </a:txBody>
                  <a:tcPr marL="190500" marR="190500" marT="190500" marB="190500" anchor="ctr">
                    <a:lnL cmpd="sng" algn="ctr" cap="flat" w="0">
                      <a:solidFill>
                        <a:srgbClr val="BB99FF"/>
                      </a:solidFill>
                      <a:prstDash val="solid"/>
                      <a:round/>
                      <a:headEnd type="none" w="med" len="med"/>
                      <a:tailEnd type="none" w="med" len="med"/>
                    </a:lnL>
                    <a:lnR cmpd="sng" algn="ctr" cap="flat" w="0">
                      <a:solidFill>
                        <a:srgbClr val="BB99FF"/>
                      </a:solidFill>
                      <a:prstDash val="solid"/>
                      <a:round/>
                      <a:headEnd type="none" w="med" len="med"/>
                      <a:tailEnd type="none" w="med" len="med"/>
                    </a:lnR>
                    <a:lnT cmpd="sng" algn="ctr" cap="flat" w="0">
                      <a:solidFill>
                        <a:srgbClr val="BB99FF"/>
                      </a:solidFill>
                      <a:prstDash val="solid"/>
                      <a:round/>
                      <a:headEnd type="none" w="med" len="med"/>
                      <a:tailEnd type="none" w="med" len="med"/>
                    </a:lnT>
                    <a:lnB cmpd="sng" algn="ctr" cap="flat" w="0">
                      <a:solidFill>
                        <a:srgbClr val="BB99FF"/>
                      </a:solidFill>
                      <a:prstDash val="solid"/>
                      <a:round/>
                      <a:headEnd type="none" w="med" len="med"/>
                      <a:tailEnd type="none" w="med" len="med"/>
                    </a:lnB>
                    <a:solidFill>
                      <a:srgbClr val="ECE3FF"/>
                    </a:solidFill>
                  </a:tcPr>
                </a:tc>
              </a:tr>
            </a:tbl>
          </a:graphicData>
        </a:graphic>
      </p:graphicFrame>
    </p:spTree>
  </p:cSld>
  <p:clrMapOvr>
    <a:masterClrMapping/>
  </p:clrMapOvr>
</p:sld>
</file>

<file path=ppt/slides/slide8.xml><?xml version="1.0" encoding="utf-8"?>
<p:sld xmlns:p="http://schemas.openxmlformats.org/presentationml/2006/main" xmlns:a="http://schemas.openxmlformats.org/drawingml/2006/main">
  <p:cSld>
    <p:bg>
      <p:bgPr>
        <a:solidFill>
          <a:srgbClr val="43B7F9"/>
        </a:solidFill>
      </p:bgPr>
    </p:bg>
    <p:spTree>
      <p:nvGrpSpPr>
        <p:cNvPr id="1" name=""/>
        <p:cNvGrpSpPr/>
        <p:nvPr/>
      </p:nvGrpSpPr>
      <p:grpSpPr>
        <a:xfrm>
          <a:off x="0" y="0"/>
          <a:ext cx="0" cy="0"/>
          <a:chOff x="0" y="0"/>
          <a:chExt cx="0" cy="0"/>
        </a:xfrm>
      </p:grpSpPr>
      <p:grpSp>
        <p:nvGrpSpPr>
          <p:cNvPr name="Group 2" id="2"/>
          <p:cNvGrpSpPr/>
          <p:nvPr/>
        </p:nvGrpSpPr>
        <p:grpSpPr>
          <a:xfrm rot="0">
            <a:off x="561726" y="653287"/>
            <a:ext cx="17164548" cy="9075938"/>
            <a:chOff x="0" y="0"/>
            <a:chExt cx="6964336" cy="3682467"/>
          </a:xfrm>
        </p:grpSpPr>
        <p:sp>
          <p:nvSpPr>
            <p:cNvPr name="Freeform 3" id="3"/>
            <p:cNvSpPr/>
            <p:nvPr/>
          </p:nvSpPr>
          <p:spPr>
            <a:xfrm flipH="false" flipV="false" rot="0">
              <a:off x="12700" y="12700"/>
              <a:ext cx="6897026" cy="3613887"/>
            </a:xfrm>
            <a:custGeom>
              <a:avLst/>
              <a:gdLst/>
              <a:ahLst/>
              <a:cxnLst/>
              <a:rect r="r" b="b" t="t" l="l"/>
              <a:pathLst>
                <a:path h="3613887" w="6897026">
                  <a:moveTo>
                    <a:pt x="43180" y="3613887"/>
                  </a:moveTo>
                  <a:lnTo>
                    <a:pt x="6853846" y="3613887"/>
                  </a:lnTo>
                  <a:cubicBezTo>
                    <a:pt x="6877976" y="3613887"/>
                    <a:pt x="6897026" y="3594837"/>
                    <a:pt x="6897026" y="3570707"/>
                  </a:cubicBezTo>
                  <a:lnTo>
                    <a:pt x="6897026" y="43180"/>
                  </a:lnTo>
                  <a:cubicBezTo>
                    <a:pt x="6897026" y="19050"/>
                    <a:pt x="6877976" y="0"/>
                    <a:pt x="6853846" y="0"/>
                  </a:cubicBezTo>
                  <a:lnTo>
                    <a:pt x="43180" y="0"/>
                  </a:lnTo>
                  <a:cubicBezTo>
                    <a:pt x="19050" y="0"/>
                    <a:pt x="0" y="19050"/>
                    <a:pt x="0" y="43180"/>
                  </a:cubicBezTo>
                  <a:lnTo>
                    <a:pt x="0" y="3570707"/>
                  </a:lnTo>
                  <a:cubicBezTo>
                    <a:pt x="0" y="3594837"/>
                    <a:pt x="19050" y="3613887"/>
                    <a:pt x="43180" y="3613887"/>
                  </a:cubicBezTo>
                  <a:close/>
                </a:path>
              </a:pathLst>
            </a:custGeom>
            <a:solidFill>
              <a:srgbClr val="FFFFFF"/>
            </a:solidFill>
          </p:spPr>
        </p:sp>
        <p:sp>
          <p:nvSpPr>
            <p:cNvPr name="Freeform 4" id="4"/>
            <p:cNvSpPr/>
            <p:nvPr/>
          </p:nvSpPr>
          <p:spPr>
            <a:xfrm flipH="false" flipV="false" rot="0">
              <a:off x="0" y="0"/>
              <a:ext cx="6964336" cy="3682467"/>
            </a:xfrm>
            <a:custGeom>
              <a:avLst/>
              <a:gdLst/>
              <a:ahLst/>
              <a:cxnLst/>
              <a:rect r="r" b="b" t="t" l="l"/>
              <a:pathLst>
                <a:path h="3682467" w="6964336">
                  <a:moveTo>
                    <a:pt x="6921157" y="44450"/>
                  </a:moveTo>
                  <a:cubicBezTo>
                    <a:pt x="6916076" y="19050"/>
                    <a:pt x="6893216" y="0"/>
                    <a:pt x="6866546" y="0"/>
                  </a:cubicBezTo>
                  <a:lnTo>
                    <a:pt x="55880" y="0"/>
                  </a:lnTo>
                  <a:cubicBezTo>
                    <a:pt x="25400" y="0"/>
                    <a:pt x="0" y="25400"/>
                    <a:pt x="0" y="55880"/>
                  </a:cubicBezTo>
                  <a:lnTo>
                    <a:pt x="0" y="3583407"/>
                  </a:lnTo>
                  <a:cubicBezTo>
                    <a:pt x="0" y="3610077"/>
                    <a:pt x="17780" y="3631667"/>
                    <a:pt x="43180" y="3638017"/>
                  </a:cubicBezTo>
                  <a:cubicBezTo>
                    <a:pt x="48260" y="3663417"/>
                    <a:pt x="71120" y="3682467"/>
                    <a:pt x="97790" y="3682467"/>
                  </a:cubicBezTo>
                  <a:lnTo>
                    <a:pt x="6908457" y="3682467"/>
                  </a:lnTo>
                  <a:cubicBezTo>
                    <a:pt x="6938936" y="3682467"/>
                    <a:pt x="6964336" y="3657067"/>
                    <a:pt x="6964336" y="3626587"/>
                  </a:cubicBezTo>
                  <a:lnTo>
                    <a:pt x="6964336" y="99060"/>
                  </a:lnTo>
                  <a:cubicBezTo>
                    <a:pt x="6964336" y="72390"/>
                    <a:pt x="6946557" y="50800"/>
                    <a:pt x="6921157" y="44450"/>
                  </a:cubicBezTo>
                  <a:close/>
                  <a:moveTo>
                    <a:pt x="12700" y="3583407"/>
                  </a:moveTo>
                  <a:lnTo>
                    <a:pt x="12700" y="55880"/>
                  </a:lnTo>
                  <a:cubicBezTo>
                    <a:pt x="12700" y="31750"/>
                    <a:pt x="31750" y="12700"/>
                    <a:pt x="55880" y="12700"/>
                  </a:cubicBezTo>
                  <a:lnTo>
                    <a:pt x="6866546" y="12700"/>
                  </a:lnTo>
                  <a:cubicBezTo>
                    <a:pt x="6890676" y="12700"/>
                    <a:pt x="6909726" y="31750"/>
                    <a:pt x="6909726" y="55880"/>
                  </a:cubicBezTo>
                  <a:lnTo>
                    <a:pt x="6909726" y="3583407"/>
                  </a:lnTo>
                  <a:cubicBezTo>
                    <a:pt x="6909726" y="3607537"/>
                    <a:pt x="6890676" y="3626587"/>
                    <a:pt x="6866546" y="3626587"/>
                  </a:cubicBezTo>
                  <a:lnTo>
                    <a:pt x="55880" y="3626587"/>
                  </a:lnTo>
                  <a:cubicBezTo>
                    <a:pt x="31750" y="3626587"/>
                    <a:pt x="12700" y="3607537"/>
                    <a:pt x="12700" y="3583407"/>
                  </a:cubicBezTo>
                  <a:close/>
                </a:path>
              </a:pathLst>
            </a:custGeom>
            <a:solidFill>
              <a:srgbClr val="000000"/>
            </a:solidFill>
          </p:spPr>
        </p:sp>
      </p:grpSp>
      <p:sp>
        <p:nvSpPr>
          <p:cNvPr name="TextBox 5" id="5"/>
          <p:cNvSpPr txBox="true"/>
          <p:nvPr/>
        </p:nvSpPr>
        <p:spPr>
          <a:xfrm rot="0">
            <a:off x="1450127" y="1925660"/>
            <a:ext cx="15387746" cy="6197556"/>
          </a:xfrm>
          <a:prstGeom prst="rect">
            <a:avLst/>
          </a:prstGeom>
        </p:spPr>
        <p:txBody>
          <a:bodyPr anchor="t" rtlCol="false" tIns="0" lIns="0" bIns="0" rIns="0">
            <a:spAutoFit/>
          </a:bodyPr>
          <a:lstStyle/>
          <a:p>
            <a:pPr algn="ctr">
              <a:lnSpc>
                <a:spcPts val="16445"/>
              </a:lnSpc>
            </a:pPr>
            <a:r>
              <a:rPr lang="en-US" sz="11746">
                <a:solidFill>
                  <a:srgbClr val="F9D43A"/>
                </a:solidFill>
                <a:latin typeface="Luckiest Guy"/>
                <a:ea typeface="Luckiest Guy"/>
                <a:cs typeface="Luckiest Guy"/>
                <a:sym typeface="Luckiest Guy"/>
              </a:rPr>
              <a:t>OVERALL GROWTH OF COMPANY SINCE IT’S INCEPTION</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9D43A"/>
        </a:solidFill>
      </p:bgPr>
    </p:bg>
    <p:spTree>
      <p:nvGrpSpPr>
        <p:cNvPr id="1" name=""/>
        <p:cNvGrpSpPr/>
        <p:nvPr/>
      </p:nvGrpSpPr>
      <p:grpSpPr>
        <a:xfrm>
          <a:off x="0" y="0"/>
          <a:ext cx="0" cy="0"/>
          <a:chOff x="0" y="0"/>
          <a:chExt cx="0" cy="0"/>
        </a:xfrm>
      </p:grpSpPr>
      <p:grpSp>
        <p:nvGrpSpPr>
          <p:cNvPr name="Group 2" id="2"/>
          <p:cNvGrpSpPr/>
          <p:nvPr/>
        </p:nvGrpSpPr>
        <p:grpSpPr>
          <a:xfrm rot="0">
            <a:off x="561726" y="653287"/>
            <a:ext cx="17164548" cy="9075938"/>
            <a:chOff x="0" y="0"/>
            <a:chExt cx="6964336" cy="3682467"/>
          </a:xfrm>
        </p:grpSpPr>
        <p:sp>
          <p:nvSpPr>
            <p:cNvPr name="Freeform 3" id="3"/>
            <p:cNvSpPr/>
            <p:nvPr/>
          </p:nvSpPr>
          <p:spPr>
            <a:xfrm flipH="false" flipV="false" rot="0">
              <a:off x="12700" y="12700"/>
              <a:ext cx="6897026" cy="3613887"/>
            </a:xfrm>
            <a:custGeom>
              <a:avLst/>
              <a:gdLst/>
              <a:ahLst/>
              <a:cxnLst/>
              <a:rect r="r" b="b" t="t" l="l"/>
              <a:pathLst>
                <a:path h="3613887" w="6897026">
                  <a:moveTo>
                    <a:pt x="43180" y="3613887"/>
                  </a:moveTo>
                  <a:lnTo>
                    <a:pt x="6853846" y="3613887"/>
                  </a:lnTo>
                  <a:cubicBezTo>
                    <a:pt x="6877976" y="3613887"/>
                    <a:pt x="6897026" y="3594837"/>
                    <a:pt x="6897026" y="3570707"/>
                  </a:cubicBezTo>
                  <a:lnTo>
                    <a:pt x="6897026" y="43180"/>
                  </a:lnTo>
                  <a:cubicBezTo>
                    <a:pt x="6897026" y="19050"/>
                    <a:pt x="6877976" y="0"/>
                    <a:pt x="6853846" y="0"/>
                  </a:cubicBezTo>
                  <a:lnTo>
                    <a:pt x="43180" y="0"/>
                  </a:lnTo>
                  <a:cubicBezTo>
                    <a:pt x="19050" y="0"/>
                    <a:pt x="0" y="19050"/>
                    <a:pt x="0" y="43180"/>
                  </a:cubicBezTo>
                  <a:lnTo>
                    <a:pt x="0" y="3570707"/>
                  </a:lnTo>
                  <a:cubicBezTo>
                    <a:pt x="0" y="3594837"/>
                    <a:pt x="19050" y="3613887"/>
                    <a:pt x="43180" y="3613887"/>
                  </a:cubicBezTo>
                  <a:close/>
                </a:path>
              </a:pathLst>
            </a:custGeom>
            <a:solidFill>
              <a:srgbClr val="FFFFFF"/>
            </a:solidFill>
          </p:spPr>
        </p:sp>
        <p:sp>
          <p:nvSpPr>
            <p:cNvPr name="Freeform 4" id="4"/>
            <p:cNvSpPr/>
            <p:nvPr/>
          </p:nvSpPr>
          <p:spPr>
            <a:xfrm flipH="false" flipV="false" rot="0">
              <a:off x="0" y="0"/>
              <a:ext cx="6964336" cy="3682467"/>
            </a:xfrm>
            <a:custGeom>
              <a:avLst/>
              <a:gdLst/>
              <a:ahLst/>
              <a:cxnLst/>
              <a:rect r="r" b="b" t="t" l="l"/>
              <a:pathLst>
                <a:path h="3682467" w="6964336">
                  <a:moveTo>
                    <a:pt x="6921157" y="44450"/>
                  </a:moveTo>
                  <a:cubicBezTo>
                    <a:pt x="6916076" y="19050"/>
                    <a:pt x="6893216" y="0"/>
                    <a:pt x="6866546" y="0"/>
                  </a:cubicBezTo>
                  <a:lnTo>
                    <a:pt x="55880" y="0"/>
                  </a:lnTo>
                  <a:cubicBezTo>
                    <a:pt x="25400" y="0"/>
                    <a:pt x="0" y="25400"/>
                    <a:pt x="0" y="55880"/>
                  </a:cubicBezTo>
                  <a:lnTo>
                    <a:pt x="0" y="3583407"/>
                  </a:lnTo>
                  <a:cubicBezTo>
                    <a:pt x="0" y="3610077"/>
                    <a:pt x="17780" y="3631667"/>
                    <a:pt x="43180" y="3638017"/>
                  </a:cubicBezTo>
                  <a:cubicBezTo>
                    <a:pt x="48260" y="3663417"/>
                    <a:pt x="71120" y="3682467"/>
                    <a:pt x="97790" y="3682467"/>
                  </a:cubicBezTo>
                  <a:lnTo>
                    <a:pt x="6908457" y="3682467"/>
                  </a:lnTo>
                  <a:cubicBezTo>
                    <a:pt x="6938936" y="3682467"/>
                    <a:pt x="6964336" y="3657067"/>
                    <a:pt x="6964336" y="3626587"/>
                  </a:cubicBezTo>
                  <a:lnTo>
                    <a:pt x="6964336" y="99060"/>
                  </a:lnTo>
                  <a:cubicBezTo>
                    <a:pt x="6964336" y="72390"/>
                    <a:pt x="6946557" y="50800"/>
                    <a:pt x="6921157" y="44450"/>
                  </a:cubicBezTo>
                  <a:close/>
                  <a:moveTo>
                    <a:pt x="12700" y="3583407"/>
                  </a:moveTo>
                  <a:lnTo>
                    <a:pt x="12700" y="55880"/>
                  </a:lnTo>
                  <a:cubicBezTo>
                    <a:pt x="12700" y="31750"/>
                    <a:pt x="31750" y="12700"/>
                    <a:pt x="55880" y="12700"/>
                  </a:cubicBezTo>
                  <a:lnTo>
                    <a:pt x="6866546" y="12700"/>
                  </a:lnTo>
                  <a:cubicBezTo>
                    <a:pt x="6890676" y="12700"/>
                    <a:pt x="6909726" y="31750"/>
                    <a:pt x="6909726" y="55880"/>
                  </a:cubicBezTo>
                  <a:lnTo>
                    <a:pt x="6909726" y="3583407"/>
                  </a:lnTo>
                  <a:cubicBezTo>
                    <a:pt x="6909726" y="3607537"/>
                    <a:pt x="6890676" y="3626587"/>
                    <a:pt x="6866546" y="3626587"/>
                  </a:cubicBezTo>
                  <a:lnTo>
                    <a:pt x="55880" y="3626587"/>
                  </a:lnTo>
                  <a:cubicBezTo>
                    <a:pt x="31750" y="3626587"/>
                    <a:pt x="12700" y="3607537"/>
                    <a:pt x="12700" y="3583407"/>
                  </a:cubicBezTo>
                  <a:close/>
                </a:path>
              </a:pathLst>
            </a:custGeom>
            <a:solidFill>
              <a:srgbClr val="000000"/>
            </a:solidFill>
          </p:spPr>
        </p:sp>
      </p:grpSp>
      <p:sp>
        <p:nvSpPr>
          <p:cNvPr name="Freeform 5" id="5"/>
          <p:cNvSpPr/>
          <p:nvPr/>
        </p:nvSpPr>
        <p:spPr>
          <a:xfrm flipH="false" flipV="false" rot="0">
            <a:off x="1028700" y="2683878"/>
            <a:ext cx="9719497" cy="5938864"/>
          </a:xfrm>
          <a:custGeom>
            <a:avLst/>
            <a:gdLst/>
            <a:ahLst/>
            <a:cxnLst/>
            <a:rect r="r" b="b" t="t" l="l"/>
            <a:pathLst>
              <a:path h="5938864" w="9719497">
                <a:moveTo>
                  <a:pt x="0" y="0"/>
                </a:moveTo>
                <a:lnTo>
                  <a:pt x="9719497" y="0"/>
                </a:lnTo>
                <a:lnTo>
                  <a:pt x="9719497" y="5938864"/>
                </a:lnTo>
                <a:lnTo>
                  <a:pt x="0" y="5938864"/>
                </a:lnTo>
                <a:lnTo>
                  <a:pt x="0" y="0"/>
                </a:lnTo>
                <a:close/>
              </a:path>
            </a:pathLst>
          </a:custGeom>
          <a:blipFill>
            <a:blip r:embed="rId2"/>
            <a:stretch>
              <a:fillRect l="-2087" t="0" r="0" b="0"/>
            </a:stretch>
          </a:blipFill>
        </p:spPr>
      </p:sp>
      <p:sp>
        <p:nvSpPr>
          <p:cNvPr name="TextBox 6" id="6"/>
          <p:cNvSpPr txBox="true"/>
          <p:nvPr/>
        </p:nvSpPr>
        <p:spPr>
          <a:xfrm rot="0">
            <a:off x="1249220" y="800100"/>
            <a:ext cx="13724236" cy="1126478"/>
          </a:xfrm>
          <a:prstGeom prst="rect">
            <a:avLst/>
          </a:prstGeom>
        </p:spPr>
        <p:txBody>
          <a:bodyPr anchor="t" rtlCol="false" tIns="0" lIns="0" bIns="0" rIns="0">
            <a:spAutoFit/>
          </a:bodyPr>
          <a:lstStyle/>
          <a:p>
            <a:pPr algn="ctr">
              <a:lnSpc>
                <a:spcPts val="8260"/>
              </a:lnSpc>
            </a:pPr>
            <a:r>
              <a:rPr lang="en-US" sz="5900" u="sng">
                <a:solidFill>
                  <a:srgbClr val="000000"/>
                </a:solidFill>
                <a:latin typeface="Times New Roman Bold"/>
                <a:ea typeface="Times New Roman Bold"/>
                <a:cs typeface="Times New Roman Bold"/>
                <a:sym typeface="Times New Roman Bold"/>
              </a:rPr>
              <a:t>GROWTH OF BUSINESS BY VOLUME</a:t>
            </a:r>
          </a:p>
        </p:txBody>
      </p:sp>
      <p:sp>
        <p:nvSpPr>
          <p:cNvPr name="TextBox 7" id="7"/>
          <p:cNvSpPr txBox="true"/>
          <p:nvPr/>
        </p:nvSpPr>
        <p:spPr>
          <a:xfrm rot="0">
            <a:off x="11028852" y="3364853"/>
            <a:ext cx="6442541" cy="4443565"/>
          </a:xfrm>
          <a:prstGeom prst="rect">
            <a:avLst/>
          </a:prstGeom>
        </p:spPr>
        <p:txBody>
          <a:bodyPr anchor="t" rtlCol="false" tIns="0" lIns="0" bIns="0" rIns="0">
            <a:spAutoFit/>
          </a:bodyPr>
          <a:lstStyle/>
          <a:p>
            <a:pPr algn="l">
              <a:lnSpc>
                <a:spcPts val="4979"/>
              </a:lnSpc>
            </a:pPr>
            <a:r>
              <a:rPr lang="en-US" sz="3556">
                <a:solidFill>
                  <a:srgbClr val="000000"/>
                </a:solidFill>
                <a:latin typeface="Times New Roman"/>
                <a:ea typeface="Times New Roman"/>
                <a:cs typeface="Times New Roman"/>
                <a:sym typeface="Times New Roman"/>
              </a:rPr>
              <a:t>From early 2012 to late 2014, we saw significant growth in both website sessions and orders. Sessions and orders notably increased each Q4, highlighting a strong end-of-year boost in activity.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DAGMy4aQHBU</dc:identifier>
  <dcterms:modified xsi:type="dcterms:W3CDTF">2011-08-01T06:04:30Z</dcterms:modified>
  <cp:revision>1</cp:revision>
  <dc:title>Representing Data Science Presentation Colourful Graphs</dc:title>
</cp:coreProperties>
</file>