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Slides/notesSlide17.xml" ContentType="application/vnd.openxmlformats-officedocument.presentationml.notesSlide+xml"/>
  <Override PartName="/ppt/slides/slide17.xml" ContentType="application/vnd.openxmlformats-officedocument.presentationml.slide+xml"/>
  <Override PartName="/ppt/notesSlides/notesSlide18.xml" ContentType="application/vnd.openxmlformats-officedocument.presentationml.notes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7895" cy="9143861"/>
  <p:custShowLst>
    <p:custShow name="Custom Show 1" id="0">
      <p:sldLst>
        <p:sld r:id="rId4"/>
        <p:sld r:id="rId6"/>
        <p:sld r:id="rId7"/>
        <p:sld r:id="rId8"/>
        <p:sld r:id="rId12"/>
      </p:sldLst>
    </p:custShow>
  </p:custShowLst>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varScale="1">
        <p:scale>
          <a:sx n="75" d="100"/>
          <a:sy n="75" d="100"/>
        </p:scale>
        <p:origin x="0" y="0"/>
      </p:cViewPr>
      <p:guideLst>
        <p:guide orient="horz" pos="608"/>
        <p:guide orient="horz" pos="872"/>
        <p:guide pos="144"/>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 name="对象"/>
          <p:cNvSpPr>
            <a:spLocks noGrp="1" noChangeAspect="1"/>
          </p:cNvSpPr>
          <p:nvPr>
            <p:ph type="sldImg" idx="2"/>
          </p:nvPr>
        </p:nvSpPr>
        <p:spPr>
          <a:xfrm rot="0">
            <a:off x="381299" y="685800"/>
            <a:ext cx="6096075"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
        <p:nvSpPr>
          <p:cNvPr id="1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pPr marL="457200" indent="-298450" algn="l">
              <a:lnSpc>
                <a:spcPct val="100000"/>
              </a:lnSpc>
              <a:spcBef>
                <a:spcPts val="0"/>
              </a:spcBef>
              <a:spcAft>
                <a:spcPts val="0"/>
              </a:spcAft>
              <a:buClr>
                <a:srgbClr val="000000"/>
              </a:buClr>
              <a:buSzPts val="1100"/>
              <a:buFont typeface="Arial" pitchFamily="0" charset="0"/>
              <a:buChar char="●"/>
            </a:pPr>
            <a:endParaRPr lang="zh-CN" altLang="en-US"/>
          </a:p>
        </p:txBody>
      </p:sp>
    </p:spTree>
    <p:extLst>
      <p:ext uri="{BB962C8B-B14F-4D97-AF65-F5344CB8AC3E}">
        <p14:creationId xmlns:p14="http://schemas.microsoft.com/office/powerpoint/2010/main" val="931204322"/>
      </p:ext>
    </p:extLst>
  </p:cSld>
  <p:clrMap bg1="lt1" tx1="dk1" bg2="lt2" tx2="dk2" accent1="accent1" accent2="accent2" accent3="accent3" accent4="accent4" accent5="accent5" accent6="accent6" hlink="hlink" folHlink="folHlink"/>
  <p:hf sldNum="1"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9" name="对象"/>
          <p:cNvSpPr>
            <a:spLocks noGrp="1" noChangeAspect="1"/>
          </p:cNvSpPr>
          <p:nvPr>
            <p:ph type="sldImg"/>
          </p:nvPr>
        </p:nvSpPr>
        <p:spPr>
          <a:xfrm rot="0">
            <a:off x="533400" y="763588"/>
            <a:ext cx="6704013" cy="3771900"/>
          </a:xfrm>
          <a:prstGeom prst="rect"/>
          <a:noFill/>
          <a:ln w="12700" cmpd="sng" cap="flat">
            <a:noFill/>
            <a:prstDash val="solid"/>
            <a:miter/>
          </a:ln>
        </p:spPr>
      </p:sp>
      <p:sp>
        <p:nvSpPr>
          <p:cNvPr id="4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41" name="文本框"/>
          <p:cNvSpPr txBox="1">
            <a:spLocks/>
          </p:cNvSpPr>
          <p:nvPr/>
        </p:nvSpPr>
        <p:spPr>
          <a:xfrm rot="0">
            <a:off x="0" y="0"/>
            <a:ext cx="0" cy="0"/>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0"/>
              </a:spcBef>
              <a:spcAft>
                <a:spcPts val="0"/>
              </a:spcAft>
              <a:buNone/>
            </a:pPr>
            <a:fld id="{CAD2D6BD-DE1B-4B5F-8B41-2702339687B9}" type="slidenum">
              <a:rPr lang="en-US" altLang="zh-CN"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rPr>
              <a:t>1</a:t>
            </a:fld>
            <a:endParaRPr lang="zh-CN" altLang="en-US" sz="1400" b="0" i="0" u="none" strike="noStrike" kern="0" cap="none" spc="-1" baseline="0">
              <a:solidFill>
                <a:srgbClr val="000000"/>
              </a:solidFill>
              <a:latin typeface="Times New Roman"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4012728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9"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10"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62610977"/>
      </p:ext>
    </p:extLst>
  </p:cSld>
  <p:clrMapOvr>
    <a:masterClrMapping/>
  </p:clrMapOvr>
</p:notes>
</file>

<file path=ppt/notesSlides/notesSlide1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4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115068268"/>
      </p:ext>
    </p:extLst>
  </p:cSld>
  <p:clrMapOvr>
    <a:masterClrMapping/>
  </p:clrMapOvr>
</p:notes>
</file>

<file path=ppt/notesSlides/notesSlide1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9" name="对象"/>
          <p:cNvSpPr>
            <a:spLocks noGrp="1" noChangeAspect="1"/>
          </p:cNvSpPr>
          <p:nvPr>
            <p:ph type="sldImg"/>
          </p:nvPr>
        </p:nvSpPr>
        <p:spPr>
          <a:xfrm rot="0">
            <a:off x="381000" y="685800"/>
            <a:ext cx="6096000" cy="3429000"/>
          </a:xfrm>
          <a:prstGeom prst="rect"/>
          <a:noFill/>
          <a:ln w="12700" cmpd="sng" cap="flat">
            <a:noFill/>
            <a:prstDash val="solid"/>
            <a:miter/>
          </a:ln>
        </p:spPr>
      </p:sp>
      <p:sp>
        <p:nvSpPr>
          <p:cNvPr id="160"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40" tIns="45720" rIns="91440" bIns="45720" anchor="t" anchorCtr="0">
            <a:prstTxWarp prst="textNoShape"/>
          </a:bodyPr>
          <a:lstStyle/>
          <a:p>
            <a:pPr marL="0" indent="0"/>
            <a:r>
              <a:rPr lang="en-US" altLang="zh-CN" b="1" spc="-5">
                <a:solidFill>
                  <a:srgbClr val="223366"/>
                </a:solidFill>
              </a:rPr>
              <a:t>Thank You !!</a:t>
            </a:r>
            <a:endParaRPr lang="zh-CN" altLang="en-US" sz="1100" b="1" spc="-5">
              <a:solidFill>
                <a:srgbClr val="223366"/>
              </a:solidFill>
            </a:endParaRPr>
          </a:p>
        </p:txBody>
      </p:sp>
    </p:spTree>
    <p:extLst>
      <p:ext uri="{BB962C8B-B14F-4D97-AF65-F5344CB8AC3E}">
        <p14:creationId xmlns:p14="http://schemas.microsoft.com/office/powerpoint/2010/main" val="141413625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5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203973693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59818046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5"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76"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84561403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0"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1"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01887400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87"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168073361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rot="0">
            <a:off x="685800" y="4343400"/>
            <a:ext cx="5486400" cy="4114800"/>
          </a:xfrm>
          <a:prstGeom prst="rect"/>
          <a:noFill/>
          <a:ln w="12700" cmpd="sng" cap="flat">
            <a:noFill/>
            <a:prstDash val="solid"/>
            <a:round/>
          </a:ln>
        </p:spPr>
        <p:txBody>
          <a:bodyPr vert="horz" wrap="square" lIns="91425" tIns="91425" rIns="91425" bIns="91425" anchor="t" anchorCtr="0">
            <a:prstTxWarp prst="textNoShape"/>
          </a:bodyPr>
          <a:lstStyle/>
          <a:p>
            <a:endParaRPr lang="zh-CN" altLang="en-US"/>
          </a:p>
        </p:txBody>
      </p:sp>
      <p:sp>
        <p:nvSpPr>
          <p:cNvPr id="10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9525" cmpd="sng" cap="flat">
            <a:solidFill>
              <a:srgbClr val="000000"/>
            </a:solidFill>
            <a:prstDash val="solid"/>
            <a:round/>
          </a:ln>
        </p:spPr>
      </p:sp>
    </p:spTree>
    <p:extLst>
      <p:ext uri="{BB962C8B-B14F-4D97-AF65-F5344CB8AC3E}">
        <p14:creationId xmlns:p14="http://schemas.microsoft.com/office/powerpoint/2010/main" val="86151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2" name="矩形"/>
          <p:cNvSpPr>
            <a:spLocks/>
          </p:cNvSpPr>
          <p:nvPr/>
        </p:nvSpPr>
        <p:spPr>
          <a:xfrm rot="0">
            <a:off x="7283428" y="62784"/>
            <a:ext cx="1109471" cy="584656"/>
          </a:xfrm>
          <a:prstGeom prst="rect"/>
          <a:solidFill>
            <a:schemeClr val="bg1"/>
          </a:solidFill>
          <a:ln w="25400" cmpd="sng" cap="flat">
            <a:noFill/>
            <a:prstDash val="solid"/>
            <a:round/>
          </a:ln>
        </p:spPr>
      </p:sp>
      <p:pic>
        <p:nvPicPr>
          <p:cNvPr id="21" name="图片" descr="A close up of a sign  Description automatically generated"/>
          <p:cNvPicPr>
            <a:picLocks/>
          </p:cNvPicPr>
          <p:nvPr/>
        </p:nvPicPr>
        <p:blipFill>
          <a:blip xmlns:r="http://schemas.openxmlformats.org/officeDocument/2006/relationships" r:embed="rId2" cstate="print"/>
          <a:stretch>
            <a:fillRect/>
          </a:stretch>
        </p:blipFill>
        <p:spPr>
          <a:xfrm rot="0">
            <a:off x="7799750" y="88917"/>
            <a:ext cx="1233873" cy="412476"/>
          </a:xfrm>
          <a:prstGeom prst="rect"/>
          <a:noFill/>
          <a:ln w="12700" cmpd="sng" cap="flat">
            <a:noFill/>
            <a:prstDash val="solid"/>
            <a:round/>
          </a:ln>
        </p:spPr>
      </p:pic>
      <p:sp>
        <p:nvSpPr>
          <p:cNvPr id="20" name="矩形"/>
          <p:cNvSpPr>
            <a:spLocks/>
          </p:cNvSpPr>
          <p:nvPr/>
        </p:nvSpPr>
        <p:spPr>
          <a:xfrm rot="0">
            <a:off x="7594600" y="82566"/>
            <a:ext cx="165100" cy="412476"/>
          </a:xfrm>
          <a:prstGeom prst="rect"/>
          <a:solidFill>
            <a:srgbClr val="841910"/>
          </a:solidFill>
          <a:ln w="25400" cmpd="sng" cap="flat">
            <a:noFill/>
            <a:prstDash val="solid"/>
            <a:round/>
          </a:ln>
        </p:spPr>
      </p:sp>
      <p:sp>
        <p:nvSpPr>
          <p:cNvPr id="19" name="矩形"/>
          <p:cNvSpPr>
            <a:spLocks/>
          </p:cNvSpPr>
          <p:nvPr/>
        </p:nvSpPr>
        <p:spPr>
          <a:xfrm rot="0">
            <a:off x="7440249" y="82566"/>
            <a:ext cx="103550" cy="412476"/>
          </a:xfrm>
          <a:prstGeom prst="rect"/>
          <a:solidFill>
            <a:srgbClr val="213264"/>
          </a:solidFill>
          <a:ln w="25400" cmpd="sng" cap="flat">
            <a:noFill/>
            <a:prstDash val="solid"/>
            <a:round/>
          </a:ln>
        </p:spPr>
      </p:sp>
      <p:sp>
        <p:nvSpPr>
          <p:cNvPr id="18" name="矩形"/>
          <p:cNvSpPr>
            <a:spLocks/>
          </p:cNvSpPr>
          <p:nvPr/>
        </p:nvSpPr>
        <p:spPr>
          <a:xfrm rot="0">
            <a:off x="0" y="5086350"/>
            <a:ext cx="9144000" cy="69849"/>
          </a:xfrm>
          <a:prstGeom prst="rect"/>
          <a:solidFill>
            <a:srgbClr val="213264"/>
          </a:solidFill>
          <a:ln w="25400" cmpd="sng" cap="flat">
            <a:noFill/>
            <a:prstDash val="solid"/>
            <a:round/>
          </a:ln>
        </p:spPr>
      </p:sp>
      <p:sp>
        <p:nvSpPr>
          <p:cNvPr id="1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16" name="矩形"/>
          <p:cNvSpPr>
            <a:spLocks/>
          </p:cNvSpPr>
          <p:nvPr/>
        </p:nvSpPr>
        <p:spPr>
          <a:xfrm rot="0">
            <a:off x="92480" y="105826"/>
            <a:ext cx="395374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 name="文本框"/>
          <p:cNvSpPr>
            <a:spLocks noGrp="1"/>
          </p:cNvSpPr>
          <p:nvPr>
            <p:ph type="ctrTitle"/>
          </p:nvPr>
        </p:nvSpPr>
        <p:spPr>
          <a:xfrm rot="0">
            <a:off x="1143000" y="841374"/>
            <a:ext cx="6858000" cy="1790699"/>
          </a:xfrm>
          <a:prstGeom prst="rect"/>
          <a:noFill/>
          <a:ln w="12700" cmpd="sng" cap="flat">
            <a:noFill/>
            <a:prstDash val="solid"/>
            <a:miter/>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6000" b="0" i="0" u="none" strike="noStrike" kern="0" cap="none" spc="0" baseline="0">
                <a:solidFill>
                  <a:srgbClr val="000000"/>
                </a:solidFill>
                <a:latin typeface="Arial" pitchFamily="0" charset="0"/>
                <a:ea typeface="Arial" pitchFamily="0" charset="0"/>
                <a:cs typeface="Lucida Sans"/>
              </a:rPr>
              <a:t>Click to edit Master title style</a:t>
            </a:r>
            <a:endParaRPr lang="zh-CN" altLang="en-US" sz="6000" b="0" i="0" u="none" strike="noStrike" kern="0" cap="none" spc="0" baseline="0">
              <a:solidFill>
                <a:srgbClr val="000000"/>
              </a:solidFill>
              <a:latin typeface="Arial" pitchFamily="0" charset="0"/>
              <a:ea typeface="Arial" pitchFamily="0" charset="0"/>
              <a:cs typeface="Lucida Sans"/>
            </a:endParaRPr>
          </a:p>
        </p:txBody>
      </p:sp>
      <p:sp>
        <p:nvSpPr>
          <p:cNvPr id="12" name="文本框"/>
          <p:cNvSpPr>
            <a:spLocks noGrp="1"/>
          </p:cNvSpPr>
          <p:nvPr>
            <p:ph type="subTitle" idx="1"/>
          </p:nvPr>
        </p:nvSpPr>
        <p:spPr>
          <a:xfrm rot="0">
            <a:off x="1143000" y="2701925"/>
            <a:ext cx="6858000" cy="124142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Click to edit Master subtitle style</a:t>
            </a:r>
            <a:endParaRPr lang="zh-CN" altLang="en-US" sz="2400" b="0" i="0" u="none" strike="noStrike" kern="0" cap="none" spc="0" baseline="0">
              <a:solidFill>
                <a:srgbClr val="000000"/>
              </a:solidFill>
              <a:latin typeface="Arial" pitchFamily="0" charset="0"/>
              <a:ea typeface="Arial" pitchFamily="0" charset="0"/>
              <a:cs typeface="Lucida Sans"/>
            </a:endParaRPr>
          </a:p>
        </p:txBody>
      </p:sp>
      <p:sp>
        <p:nvSpPr>
          <p:cNvPr id="13" name="文本框"/>
          <p:cNvSpPr>
            <a:spLocks noGrp="1"/>
          </p:cNvSpPr>
          <p:nvPr>
            <p:ph type="dt" idx="10"/>
          </p:nvPr>
        </p:nvSpPr>
        <p:spPr>
          <a:xfrm rot="0">
            <a:off x="628650" y="4767263"/>
            <a:ext cx="2057399"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4" name="文本框"/>
          <p:cNvSpPr>
            <a:spLocks noGrp="1"/>
          </p:cNvSpPr>
          <p:nvPr>
            <p:ph type="ftr"/>
          </p:nvPr>
        </p:nvSpPr>
        <p:spPr>
          <a:xfrm rot="0">
            <a:off x="3028950" y="4767263"/>
            <a:ext cx="30861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5" name="文本框"/>
          <p:cNvSpPr>
            <a:spLocks noGrp="1"/>
          </p:cNvSpPr>
          <p:nvPr>
            <p:ph type="sldNum"/>
          </p:nvPr>
        </p:nvSpPr>
        <p:spPr>
          <a:xfrm rot="0">
            <a:off x="6457950" y="4767263"/>
            <a:ext cx="2057400" cy="2746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fld id="{CAD2D6BD-DE1B-4B5F-8B41-2702339687B9}" type="slidenum">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&lt;#&gt;</a:t>
            </a:fld>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568750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137031925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137463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49"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48"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47"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46"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5"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44"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43"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42"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4101732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6"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65"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64"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63"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2"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61"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60" name="矩形"/>
          <p:cNvSpPr>
            <a:spLocks xmlns:a="http://schemas.openxmlformats.org/drawingml/2006/main"/>
          </p:cNvSpPr>
          <p:nvPr/>
        </p:nvSpPr>
        <p:spPr>
          <a:xfrm xmlns:a="http://schemas.openxmlformats.org/drawingml/2006/main" rot="0">
            <a:off x="92480" y="105826"/>
            <a:ext cx="3953740" cy="35814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58" name="文本框"/>
          <p:cNvSpPr>
            <a:spLocks xmlns:a="http://schemas.openxmlformats.org/drawingml/2006/main" noGrp="1"/>
          </p:cNvSpPr>
          <p:nvPr>
            <p:ph type="title"/>
          </p:nvPr>
        </p:nvSpPr>
        <p:spPr>
          <a:xfrm xmlns:a="http://schemas.openxmlformats.org/drawingml/2006/main" rot="0">
            <a:off x="490250" y="450150"/>
            <a:ext cx="6367800" cy="40908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59"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2308281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20"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19"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18"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17"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6"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15"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14"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11" name="文本框"/>
          <p:cNvSpPr>
            <a:spLocks xmlns:a="http://schemas.openxmlformats.org/drawingml/2006/main" noGrp="1"/>
          </p:cNvSpPr>
          <p:nvPr>
            <p:ph type="title"/>
          </p:nvPr>
        </p:nvSpPr>
        <p:spPr>
          <a:xfrm xmlns:a="http://schemas.openxmlformats.org/drawingml/2006/main" rot="0">
            <a:off x="311700" y="555600"/>
            <a:ext cx="2808000" cy="7556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112" name="文本框"/>
          <p:cNvSpPr>
            <a:spLocks xmlns:a="http://schemas.openxmlformats.org/drawingml/2006/main" noGrp="1"/>
          </p:cNvSpPr>
          <p:nvPr>
            <p:ph type="body" idx="1"/>
          </p:nvPr>
        </p:nvSpPr>
        <p:spPr>
          <a:xfrm xmlns:a="http://schemas.openxmlformats.org/drawingml/2006/main" rot="0">
            <a:off x="311700" y="1389599"/>
            <a:ext cx="2808000" cy="31794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t" anchorCtr="0">
            <a:prstTxWarp prst="textNoShape"/>
          </a:bodyPr>
          <a:lstStyle xmlns:a="http://schemas.openxmlformats.org/drawingml/2006/main"/>
          <a:p xmlns:a="http://schemas.openxmlformats.org/drawingml/2006/main">
            <a:pPr marL="456946" indent="-304673" algn="l">
              <a:lnSpc>
                <a:spcPct val="115000"/>
              </a:lnSpc>
              <a:spcBef>
                <a:spcPts val="0"/>
              </a:spcBef>
              <a:spcAft>
                <a:spcPts val="0"/>
              </a:spcAft>
              <a:buSzPts val="1200"/>
              <a:buFont typeface="Droid Sans"/>
              <a:buChar char="●"/>
            </a:pPr>
            <a:endParaRPr lang="zh-CN" altLang="en-US"/>
          </a:p>
        </p:txBody>
      </p:sp>
      <p:sp>
        <p:nvSpPr>
          <p:cNvPr id="113" name="文本框"/>
          <p:cNvSpPr>
            <a:spLocks xmlns:a="http://schemas.openxmlformats.org/drawingml/2006/main" noGrp="1"/>
          </p:cNvSpPr>
          <p:nvPr>
            <p:ph type="sldNum"/>
          </p:nvPr>
        </p:nvSpPr>
        <p:spPr>
          <a:xfrm xmlns:a="http://schemas.openxmlformats.org/drawingml/2006/main" rot="0">
            <a:off x="8472458" y="4663217"/>
            <a:ext cx="548700" cy="393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000" b="0" i="0" u="none" strike="noStrike" kern="0" cap="none" spc="0" baseline="0">
                <a:solidFill>
                  <a:srgbClr val="595959"/>
                </a:solidFill>
                <a:latin typeface="Arial" pitchFamily="0" charset="0"/>
                <a:ea typeface="Arial" pitchFamily="0" charset="0"/>
                <a:cs typeface="Arial" pitchFamily="0" charset="0"/>
                <a:sym typeface="Arial" pitchFamily="0" charset="0"/>
              </a:rPr>
              <a:t>&lt;#&gt;</a:t>
            </a:fld>
            <a:endParaRPr lang="zh-CN" altLang="en-US" sz="1000" b="0" i="0" u="none" strike="noStrike" cap="none">
              <a:solidFill>
                <a:srgbClr val="59595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93489331"/>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31"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30"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29"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28"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7"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26"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25"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23" name="文本框"/>
          <p:cNvSpPr>
            <a:spLocks xmlns:a="http://schemas.openxmlformats.org/drawingml/2006/main" noGrp="1"/>
          </p:cNvSpPr>
          <p:nvPr>
            <p:ph type="title"/>
          </p:nvPr>
        </p:nvSpPr>
        <p:spPr>
          <a:xfrm xmlns:a="http://schemas.openxmlformats.org/drawingml/2006/main" rot="0">
            <a:off x="628560" y="273780"/>
            <a:ext cx="7886430" cy="99386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endParaRPr lang="zh-CN" altLang="en-US" sz="1350" b="0" strike="noStrike" spc="-1">
              <a:solidFill>
                <a:srgbClr val="000000"/>
              </a:solidFill>
              <a:latin typeface="Calibri" pitchFamily="0" charset="0"/>
            </a:endParaRPr>
          </a:p>
        </p:txBody>
      </p:sp>
      <p:sp>
        <p:nvSpPr>
          <p:cNvPr id="124" name="文本框"/>
          <p:cNvSpPr>
            <a:spLocks xmlns:a="http://schemas.openxmlformats.org/drawingml/2006/main" noGrp="1"/>
          </p:cNvSpPr>
          <p:nvPr>
            <p:ph type="body"/>
          </p:nvPr>
        </p:nvSpPr>
        <p:spPr>
          <a:xfrm xmlns:a="http://schemas.openxmlformats.org/drawingml/2006/main" rot="0">
            <a:off x="457110" y="1203390"/>
            <a:ext cx="8229330" cy="298296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2400" b="0" strike="noStrike" spc="-1">
              <a:latin typeface="Arial" pitchFamily="0" charset="0"/>
            </a:endParaRPr>
          </a:p>
        </p:txBody>
      </p:sp>
    </p:spTree>
    <p:extLst>
      <p:ext uri="{BB962C8B-B14F-4D97-AF65-F5344CB8AC3E}">
        <p14:creationId xmlns:p14="http://schemas.microsoft.com/office/powerpoint/2010/main" val="2017730901"/>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157" name="矩形"/>
          <p:cNvSpPr>
            <a:spLocks xmlns:a="http://schemas.openxmlformats.org/drawingml/2006/main"/>
          </p:cNvSpPr>
          <p:nvPr/>
        </p:nvSpPr>
        <p:spPr>
          <a:xfrm xmlns:a="http://schemas.openxmlformats.org/drawingml/2006/main" rot="0">
            <a:off x="7283428" y="62784"/>
            <a:ext cx="1109471" cy="584656"/>
          </a:xfrm>
          <a:prstGeom xmlns:a="http://schemas.openxmlformats.org/drawingml/2006/main" prst="rect"/>
          <a:solidFill xmlns:a="http://schemas.openxmlformats.org/drawingml/2006/main">
            <a:schemeClr val="bg1"/>
          </a:solidFill>
          <a:ln xmlns:a="http://schemas.openxmlformats.org/drawingml/2006/main" w="25400" cmpd="sng" cap="flat">
            <a:noFill/>
            <a:prstDash val="solid"/>
            <a:round/>
          </a:ln>
        </p:spPr>
      </p:sp>
      <p:pic>
        <p:nvPicPr>
          <p:cNvPr id="156" name="图片" descr="A close up of a sign  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7799750" y="88917"/>
            <a:ext cx="1233873" cy="41247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55" name="矩形"/>
          <p:cNvSpPr>
            <a:spLocks xmlns:a="http://schemas.openxmlformats.org/drawingml/2006/main"/>
          </p:cNvSpPr>
          <p:nvPr/>
        </p:nvSpPr>
        <p:spPr>
          <a:xfrm xmlns:a="http://schemas.openxmlformats.org/drawingml/2006/main" rot="0">
            <a:off x="7594600" y="82566"/>
            <a:ext cx="165100" cy="412476"/>
          </a:xfrm>
          <a:prstGeom xmlns:a="http://schemas.openxmlformats.org/drawingml/2006/main" prst="rect"/>
          <a:solidFill xmlns:a="http://schemas.openxmlformats.org/drawingml/2006/main">
            <a:srgbClr val="841910"/>
          </a:solidFill>
          <a:ln xmlns:a="http://schemas.openxmlformats.org/drawingml/2006/main" w="25400" cmpd="sng" cap="flat">
            <a:noFill/>
            <a:prstDash val="solid"/>
            <a:round/>
          </a:ln>
        </p:spPr>
      </p:sp>
      <p:sp>
        <p:nvSpPr>
          <p:cNvPr id="154" name="矩形"/>
          <p:cNvSpPr>
            <a:spLocks xmlns:a="http://schemas.openxmlformats.org/drawingml/2006/main"/>
          </p:cNvSpPr>
          <p:nvPr/>
        </p:nvSpPr>
        <p:spPr>
          <a:xfrm xmlns:a="http://schemas.openxmlformats.org/drawingml/2006/main" rot="0">
            <a:off x="7440249" y="82566"/>
            <a:ext cx="103550" cy="412476"/>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3" name="矩形"/>
          <p:cNvSpPr>
            <a:spLocks xmlns:a="http://schemas.openxmlformats.org/drawingml/2006/main"/>
          </p:cNvSpPr>
          <p:nvPr/>
        </p:nvSpPr>
        <p:spPr>
          <a:xfrm xmlns:a="http://schemas.openxmlformats.org/drawingml/2006/main" rot="0">
            <a:off x="0" y="5086350"/>
            <a:ext cx="9144000" cy="69849"/>
          </a:xfrm>
          <a:prstGeom xmlns:a="http://schemas.openxmlformats.org/drawingml/2006/main" prst="rect"/>
          <a:solidFill xmlns:a="http://schemas.openxmlformats.org/drawingml/2006/main">
            <a:srgbClr val="213264"/>
          </a:solidFill>
          <a:ln xmlns:a="http://schemas.openxmlformats.org/drawingml/2006/main" w="25400" cmpd="sng" cap="flat">
            <a:noFill/>
            <a:prstDash val="solid"/>
            <a:round/>
          </a:ln>
        </p:spPr>
      </p:sp>
      <p:sp>
        <p:nvSpPr>
          <p:cNvPr id="152" name="矩形"/>
          <p:cNvSpPr>
            <a:spLocks xmlns:a="http://schemas.openxmlformats.org/drawingml/2006/main"/>
          </p:cNvSpPr>
          <p:nvPr/>
        </p:nvSpPr>
        <p:spPr>
          <a:xfrm xmlns:a="http://schemas.openxmlformats.org/drawingml/2006/main" rot="0">
            <a:off x="0" y="88917"/>
            <a:ext cx="7283428" cy="406126"/>
          </a:xfrm>
          <a:prstGeom xmlns:a="http://schemas.openxmlformats.org/drawingml/2006/main" prst="rect"/>
          <a:solidFill xmlns:a="http://schemas.openxmlformats.org/drawingml/2006/main">
            <a:srgbClr val="213264"/>
          </a:solidFill>
          <a:ln xmlns:a="http://schemas.openxmlformats.org/drawingml/2006/main" w="25400" cmpd="sng" cap="flat">
            <a:solidFill>
              <a:srgbClr val="213264"/>
            </a:solidFill>
            <a:prstDash val="solid"/>
            <a:round/>
          </a:ln>
        </p:spPr>
      </p:sp>
      <p:sp>
        <p:nvSpPr>
          <p:cNvPr id="151" name="矩形"/>
          <p:cNvSpPr>
            <a:spLocks xmlns:a="http://schemas.openxmlformats.org/drawingml/2006/main"/>
          </p:cNvSpPr>
          <p:nvPr/>
        </p:nvSpPr>
        <p:spPr>
          <a:xfrm xmlns:a="http://schemas.openxmlformats.org/drawingml/2006/main" rot="0">
            <a:off x="92480" y="105826"/>
            <a:ext cx="3953740" cy="36933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
        <p:nvSpPr>
          <p:cNvPr id="146" name="文本框"/>
          <p:cNvSpPr>
            <a:spLocks xmlns:a="http://schemas.openxmlformats.org/drawingml/2006/main" noGrp="1"/>
          </p:cNvSpPr>
          <p:nvPr>
            <p:ph type="title"/>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7" name="文本框"/>
          <p:cNvSpPr>
            <a:spLocks xmlns:a="http://schemas.openxmlformats.org/drawingml/2006/main" noGrp="1"/>
          </p:cNvSpPr>
          <p:nvPr>
            <p:ph type="body" idx="1"/>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a:p>
        </p:txBody>
      </p:sp>
      <p:sp>
        <p:nvSpPr>
          <p:cNvPr id="148" name="文本框"/>
          <p:cNvSpPr>
            <a:spLocks xmlns:a="http://schemas.openxmlformats.org/drawingml/2006/main" noGrp="1"/>
          </p:cNvSpPr>
          <p:nvPr>
            <p:ph type="ftr" idx="5"/>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12700" indent="0">
              <a:lnSpc>
                <a:spcPct val="100000"/>
              </a:lnSpc>
              <a:spcBef>
                <a:spcPts val="25"/>
              </a:spcBef>
            </a:pPr>
            <a:endParaRPr lang="zh-CN" altLang="en-US"/>
          </a:p>
        </p:txBody>
      </p:sp>
      <p:sp>
        <p:nvSpPr>
          <p:cNvPr id="149" name="文本框"/>
          <p:cNvSpPr>
            <a:spLocks xmlns:a="http://schemas.openxmlformats.org/drawingml/2006/main" noGrp="1"/>
          </p:cNvSpPr>
          <p:nvPr>
            <p:ph type="dt" idx="6"/>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l"/>
            <a:fld id="{CAD2D6BD-DE1B-4B5F-8B41-2702339687B9}" type="datetime1">
              <a:rPr lang="en-US" altLang="zh-CN">
                <a:solidFill>
                  <a:srgbClr val="898989"/>
                </a:solidFill>
                <a:latin typeface="Arial" pitchFamily="0" charset="0"/>
                <a:ea typeface="Arial" pitchFamily="0" charset="0"/>
                <a:cs typeface="Arial" pitchFamily="0" charset="0"/>
                <a:sym typeface="Arial" pitchFamily="0" charset="0"/>
              </a:rPr>
              <a:t>4/12/2024</a:t>
            </a:fld>
            <a:endParaRPr lang="zh-CN" altLang="en-US">
              <a:solidFill>
                <a:srgbClr val="898989"/>
              </a:solidFill>
              <a:latin typeface="Arial" pitchFamily="0" charset="0"/>
              <a:ea typeface="Arial" pitchFamily="0" charset="0"/>
              <a:cs typeface="Arial" pitchFamily="0" charset="0"/>
              <a:sym typeface="Arial" pitchFamily="0" charset="0"/>
            </a:endParaRPr>
          </a:p>
        </p:txBody>
      </p:sp>
      <p:sp>
        <p:nvSpPr>
          <p:cNvPr id="150" name="文本框"/>
          <p:cNvSpPr>
            <a:spLocks xmlns:a="http://schemas.openxmlformats.org/drawingml/2006/main" noGrp="1"/>
          </p:cNvSpPr>
          <p:nvPr>
            <p:ph type="sldNum" idx="7"/>
          </p:nvPr>
        </p:nvSpPr>
        <p:spPr>
          <a:xfrm xmlns:a="http://schemas.openxmlformats.org/drawingml/2006/main" rot="0">
            <a:off x="0" y="0"/>
            <a:ext cx="0" cy="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0" cap="none" spc="0" baseline="0">
                <a:solidFill>
                  <a:srgbClr val="898989"/>
                </a:solidFill>
                <a:latin typeface="Arial" pitchFamily="0" charset="0"/>
                <a:ea typeface="Arial" pitchFamily="0" charset="0"/>
                <a:cs typeface="Arial" pitchFamily="0" charset="0"/>
                <a:sym typeface="Arial" pitchFamily="0" charset="0"/>
              </a:rPr>
              <a:t>&lt;#&gt;</a:t>
            </a:fld>
            <a:endParaRPr lang="zh-CN" altLang="en-US">
              <a:solidFill>
                <a:srgbClr val="898989"/>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201827053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794837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45836938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202693295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Tree>
    <p:extLst>
      <p:ext uri="{BB962C8B-B14F-4D97-AF65-F5344CB8AC3E}">
        <p14:creationId xmlns:p14="http://schemas.microsoft.com/office/powerpoint/2010/main" val="56388346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Tree>
    <p:extLst>
      <p:ext uri="{BB962C8B-B14F-4D97-AF65-F5344CB8AC3E}">
        <p14:creationId xmlns:p14="http://schemas.microsoft.com/office/powerpoint/2010/main" val="154003585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Tree>
    <p:extLst>
      <p:ext uri="{BB962C8B-B14F-4D97-AF65-F5344CB8AC3E}">
        <p14:creationId xmlns:p14="http://schemas.microsoft.com/office/powerpoint/2010/main" val="60400195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124691807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Tree>
    <p:extLst>
      <p:ext uri="{BB962C8B-B14F-4D97-AF65-F5344CB8AC3E}">
        <p14:creationId xmlns:p14="http://schemas.microsoft.com/office/powerpoint/2010/main" val="68980134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矩形"/>
          <p:cNvSpPr>
            <a:spLocks/>
          </p:cNvSpPr>
          <p:nvPr/>
        </p:nvSpPr>
        <p:spPr>
          <a:xfrm rot="0">
            <a:off x="7283428" y="62784"/>
            <a:ext cx="1109471" cy="584656"/>
          </a:xfrm>
          <a:prstGeom prst="rect"/>
          <a:solidFill>
            <a:schemeClr val="bg1"/>
          </a:solidFill>
          <a:ln w="25400" cmpd="sng" cap="flat">
            <a:noFill/>
            <a:prstDash val="solid"/>
            <a:round/>
          </a:ln>
        </p:spPr>
      </p:sp>
      <p:pic>
        <p:nvPicPr>
          <p:cNvPr id="3" name="图片" descr="A close up of a sign  Description automatically generated"/>
          <p:cNvPicPr>
            <a:picLocks/>
          </p:cNvPicPr>
          <p:nvPr/>
        </p:nvPicPr>
        <p:blipFill>
          <a:blip r:embed="rId1" cstate="print"/>
          <a:stretch>
            <a:fillRect/>
          </a:stretch>
        </p:blipFill>
        <p:spPr>
          <a:xfrm rot="0">
            <a:off x="7799750" y="88917"/>
            <a:ext cx="1233873" cy="412476"/>
          </a:xfrm>
          <a:prstGeom prst="rect"/>
          <a:noFill/>
          <a:ln w="12700" cmpd="sng" cap="flat">
            <a:noFill/>
            <a:prstDash val="solid"/>
            <a:round/>
          </a:ln>
        </p:spPr>
      </p:pic>
      <p:sp>
        <p:nvSpPr>
          <p:cNvPr id="4" name="矩形"/>
          <p:cNvSpPr>
            <a:spLocks/>
          </p:cNvSpPr>
          <p:nvPr/>
        </p:nvSpPr>
        <p:spPr>
          <a:xfrm rot="0">
            <a:off x="7594600" y="82566"/>
            <a:ext cx="165100" cy="412476"/>
          </a:xfrm>
          <a:prstGeom prst="rect"/>
          <a:solidFill>
            <a:srgbClr val="841910"/>
          </a:solidFill>
          <a:ln w="25400" cmpd="sng" cap="flat">
            <a:noFill/>
            <a:prstDash val="solid"/>
            <a:round/>
          </a:ln>
        </p:spPr>
      </p:sp>
      <p:sp>
        <p:nvSpPr>
          <p:cNvPr id="5" name="矩形"/>
          <p:cNvSpPr>
            <a:spLocks/>
          </p:cNvSpPr>
          <p:nvPr/>
        </p:nvSpPr>
        <p:spPr>
          <a:xfrm rot="0">
            <a:off x="7440249" y="82566"/>
            <a:ext cx="103550" cy="412476"/>
          </a:xfrm>
          <a:prstGeom prst="rect"/>
          <a:solidFill>
            <a:srgbClr val="213264"/>
          </a:solidFill>
          <a:ln w="25400" cmpd="sng" cap="flat">
            <a:noFill/>
            <a:prstDash val="solid"/>
            <a:round/>
          </a:ln>
        </p:spPr>
      </p:sp>
      <p:sp>
        <p:nvSpPr>
          <p:cNvPr id="6" name="矩形"/>
          <p:cNvSpPr>
            <a:spLocks/>
          </p:cNvSpPr>
          <p:nvPr/>
        </p:nvSpPr>
        <p:spPr>
          <a:xfrm rot="0">
            <a:off x="0" y="5086350"/>
            <a:ext cx="9144000" cy="69849"/>
          </a:xfrm>
          <a:prstGeom prst="rect"/>
          <a:solidFill>
            <a:srgbClr val="213264"/>
          </a:solidFill>
          <a:ln w="25400" cmpd="sng" cap="flat">
            <a:noFill/>
            <a:prstDash val="solid"/>
            <a:round/>
          </a:ln>
        </p:spPr>
      </p:sp>
      <p:sp>
        <p:nvSpPr>
          <p:cNvPr id="7" name="矩形"/>
          <p:cNvSpPr>
            <a:spLocks/>
          </p:cNvSpPr>
          <p:nvPr/>
        </p:nvSpPr>
        <p:spPr>
          <a:xfrm rot="0">
            <a:off x="0" y="88917"/>
            <a:ext cx="7283428" cy="406126"/>
          </a:xfrm>
          <a:prstGeom prst="rect"/>
          <a:solidFill>
            <a:srgbClr val="213264"/>
          </a:solidFill>
          <a:ln w="25400" cmpd="sng" cap="flat">
            <a:solidFill>
              <a:srgbClr val="213264"/>
            </a:solidFill>
            <a:prstDash val="solid"/>
            <a:round/>
          </a:ln>
        </p:spPr>
      </p:sp>
      <p:sp>
        <p:nvSpPr>
          <p:cNvPr id="8" name="矩形"/>
          <p:cNvSpPr>
            <a:spLocks/>
          </p:cNvSpPr>
          <p:nvPr/>
        </p:nvSpPr>
        <p:spPr>
          <a:xfrm rot="0">
            <a:off x="92480" y="105826"/>
            <a:ext cx="3953740" cy="36933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bg1"/>
                </a:solidFill>
                <a:latin typeface="Arial" pitchFamily="0" charset="0"/>
                <a:ea typeface="Arial" pitchFamily="0" charset="0"/>
                <a:cs typeface="Arial" pitchFamily="0" charset="0"/>
                <a:sym typeface="Arial" pitchFamily="0" charset="0"/>
              </a:rPr>
              <a:t>Next Gen Employability Program</a:t>
            </a:r>
            <a:endParaRPr lang="zh-CN" altLang="en-US" sz="1800" b="0" i="0" u="none" strike="noStrike" kern="0" cap="none" spc="0" baseline="0">
              <a:solidFill>
                <a:schemeClr val="bg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47562942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png"/><Relationship Id="rId4" Type="http://schemas.openxmlformats.org/officeDocument/2006/relationships/image" Target="../media/5.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image" Target="../media/12.png"/><Relationship Id="rId2"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png"/><Relationship Id="rId3" Type="http://schemas.openxmlformats.org/officeDocument/2006/relationships/slideLayout" Target="../slideLayouts/slideLayout12.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3" name="矩形"/>
          <p:cNvSpPr>
            <a:spLocks/>
          </p:cNvSpPr>
          <p:nvPr/>
        </p:nvSpPr>
        <p:spPr>
          <a:xfrm rot="0">
            <a:off x="0" y="0"/>
            <a:ext cx="9144000" cy="5143500"/>
          </a:xfrm>
          <a:prstGeom prst="rect"/>
          <a:solidFill>
            <a:srgbClr val="DFDDFB"/>
          </a:solidFill>
          <a:ln w="25400" cmpd="sng" cap="flat">
            <a:noFill/>
            <a:prstDash val="solid"/>
            <a:round/>
          </a:ln>
        </p:spPr>
      </p:sp>
      <p:pic>
        <p:nvPicPr>
          <p:cNvPr id="24" name="图片" descr="A white circle in the sky  Description automatically generated"/>
          <p:cNvPicPr>
            <a:picLocks noChangeAspect="1"/>
          </p:cNvPicPr>
          <p:nvPr/>
        </p:nvPicPr>
        <p:blipFill>
          <a:blip r:embed="rId1" cstate="print"/>
          <a:srcRect t="5928" b="10206" r="746"/>
          <a:stretch>
            <a:fillRect/>
          </a:stretch>
        </p:blipFill>
        <p:spPr>
          <a:xfrm rot="0">
            <a:off x="13062" y="-1"/>
            <a:ext cx="9130937" cy="5143501"/>
          </a:xfrm>
          <a:prstGeom prst="rect"/>
          <a:noFill/>
          <a:ln w="12700" cmpd="sng" cap="flat">
            <a:noFill/>
            <a:prstDash val="solid"/>
            <a:miter/>
          </a:ln>
        </p:spPr>
      </p:pic>
      <p:sp>
        <p:nvSpPr>
          <p:cNvPr id="25" name="矩形"/>
          <p:cNvSpPr>
            <a:spLocks/>
          </p:cNvSpPr>
          <p:nvPr/>
        </p:nvSpPr>
        <p:spPr>
          <a:xfrm rot="0">
            <a:off x="1865074" y="730897"/>
            <a:ext cx="6301139" cy="3966471"/>
          </a:xfrm>
          <a:prstGeom prst="rect"/>
          <a:solidFill>
            <a:srgbClr val="213163"/>
          </a:solidFill>
          <a:ln w="25400" cmpd="sng" cap="flat">
            <a:solidFill>
              <a:srgbClr val="213163"/>
            </a:solidFill>
            <a:prstDash val="solid"/>
            <a:round/>
          </a:ln>
        </p:spPr>
      </p:sp>
      <p:sp>
        <p:nvSpPr>
          <p:cNvPr id="26" name="矩形"/>
          <p:cNvSpPr>
            <a:spLocks/>
          </p:cNvSpPr>
          <p:nvPr/>
        </p:nvSpPr>
        <p:spPr>
          <a:xfrm rot="0">
            <a:off x="988684" y="1023080"/>
            <a:ext cx="6985193" cy="3451405"/>
          </a:xfrm>
          <a:prstGeom prst="rect"/>
          <a:solidFill>
            <a:schemeClr val="bg1"/>
          </a:solidFill>
          <a:ln w="25400" cmpd="sng" cap="flat">
            <a:solidFill>
              <a:srgbClr val="FFFFFF"/>
            </a:solidFill>
            <a:prstDash val="solid"/>
            <a:round/>
          </a:ln>
          <a:effectLst>
            <a:outerShdw sx="104999" sy="104999" algn="ctr" rotWithShape="0" blurRad="508000" dist="0" dir="0">
              <a:srgbClr val="000000">
                <a:alpha val="39607"/>
              </a:srgbClr>
            </a:outerShdw>
          </a:effectLst>
        </p:spPr>
      </p:sp>
      <p:sp>
        <p:nvSpPr>
          <p:cNvPr id="27" name="矩形"/>
          <p:cNvSpPr>
            <a:spLocks/>
          </p:cNvSpPr>
          <p:nvPr/>
        </p:nvSpPr>
        <p:spPr>
          <a:xfrm rot="0">
            <a:off x="2490558" y="2787442"/>
            <a:ext cx="50563" cy="446915"/>
          </a:xfrm>
          <a:prstGeom prst="rect"/>
          <a:solidFill>
            <a:srgbClr val="FFE600"/>
          </a:solidFill>
          <a:ln w="25400" cmpd="sng" cap="flat">
            <a:solidFill>
              <a:srgbClr val="FFE600"/>
            </a:solidFill>
            <a:prstDash val="solid"/>
            <a:round/>
          </a:ln>
        </p:spPr>
      </p:sp>
      <p:sp>
        <p:nvSpPr>
          <p:cNvPr id="28" name="矩形"/>
          <p:cNvSpPr>
            <a:spLocks/>
          </p:cNvSpPr>
          <p:nvPr/>
        </p:nvSpPr>
        <p:spPr>
          <a:xfrm rot="0">
            <a:off x="2029564" y="2248174"/>
            <a:ext cx="5025352"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61D23"/>
                </a:solidFill>
                <a:latin typeface="Arial" pitchFamily="0" charset="0"/>
                <a:ea typeface="Arial" pitchFamily="0" charset="0"/>
                <a:cs typeface="Arial" pitchFamily="0" charset="0"/>
                <a:sym typeface="Arial" pitchFamily="0" charset="0"/>
              </a:rPr>
              <a:t>NEXT GEN EMPLOYABILITY PROGRAM</a:t>
            </a:r>
            <a:endParaRPr lang="zh-CN" altLang="en-US" sz="2000" b="1"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29" name="矩形"/>
          <p:cNvSpPr>
            <a:spLocks/>
          </p:cNvSpPr>
          <p:nvPr/>
        </p:nvSpPr>
        <p:spPr>
          <a:xfrm rot="0">
            <a:off x="2541121" y="2795733"/>
            <a:ext cx="4019698" cy="681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161D23"/>
                </a:solidFill>
                <a:latin typeface="Arial" pitchFamily="0" charset="0"/>
                <a:ea typeface="Arial" pitchFamily="0" charset="0"/>
                <a:cs typeface="Arial" pitchFamily="0" charset="0"/>
                <a:sym typeface="Arial" pitchFamily="0" charset="0"/>
              </a:rPr>
              <a:t>Creating a future-ready workforce</a:t>
            </a:r>
            <a:endParaRPr lang="zh-CN" altLang="en-US" sz="2000" b="0" i="0" u="none" strike="noStrike" kern="0" cap="none" spc="0" baseline="0">
              <a:solidFill>
                <a:srgbClr val="161D23"/>
              </a:solidFill>
              <a:latin typeface="Arial" pitchFamily="0" charset="0"/>
              <a:ea typeface="Arial" pitchFamily="0" charset="0"/>
              <a:cs typeface="Arial" pitchFamily="0" charset="0"/>
              <a:sym typeface="Arial" pitchFamily="0" charset="0"/>
            </a:endParaRPr>
          </a:p>
        </p:txBody>
      </p:sp>
      <p:sp>
        <p:nvSpPr>
          <p:cNvPr id="30" name="矩形"/>
          <p:cNvSpPr>
            <a:spLocks/>
          </p:cNvSpPr>
          <p:nvPr/>
        </p:nvSpPr>
        <p:spPr>
          <a:xfrm rot="0">
            <a:off x="1003624" y="3642533"/>
            <a:ext cx="1456920" cy="272374"/>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Team Members</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1" name="矩形"/>
          <p:cNvSpPr>
            <a:spLocks/>
          </p:cNvSpPr>
          <p:nvPr/>
        </p:nvSpPr>
        <p:spPr>
          <a:xfrm rot="0">
            <a:off x="1095095" y="3956068"/>
            <a:ext cx="2095554" cy="440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Name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rPr>
              <a:t>V.Jeevitha</a:t>
            </a:r>
            <a:endPar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Student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ID :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au</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8</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3</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2</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1</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2</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5</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0</a:t>
            </a:r>
            <a:r>
              <a:rPr lang="en-US" altLang="zh-CN" sz="1100" b="0" i="0" u="none" strike="noStrike" kern="0" cap="none" spc="0" baseline="0">
                <a:solidFill>
                  <a:schemeClr val="tx1"/>
                </a:solidFill>
                <a:latin typeface="Arial" pitchFamily="0" charset="0"/>
                <a:ea typeface="Arial" pitchFamily="0" charset="0"/>
                <a:cs typeface="Arial" pitchFamily="0" charset="0"/>
              </a:rPr>
              <a:t>11</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2" name="直线"/>
          <p:cNvSpPr>
            <a:spLocks/>
          </p:cNvSpPr>
          <p:nvPr/>
        </p:nvSpPr>
        <p:spPr>
          <a:xfrm rot="0">
            <a:off x="1100213" y="3919492"/>
            <a:ext cx="1986613" cy="0"/>
          </a:xfrm>
          <a:prstGeom prst="line"/>
          <a:noFill/>
          <a:ln w="3175" cmpd="sng" cap="flat">
            <a:solidFill>
              <a:srgbClr val="000000"/>
            </a:solidFill>
            <a:prstDash val="lgDashDotDot"/>
            <a:round/>
          </a:ln>
        </p:spPr>
      </p:sp>
      <p:sp>
        <p:nvSpPr>
          <p:cNvPr id="33" name="矩形"/>
          <p:cNvSpPr>
            <a:spLocks/>
          </p:cNvSpPr>
          <p:nvPr/>
        </p:nvSpPr>
        <p:spPr>
          <a:xfrm rot="0">
            <a:off x="5596477" y="3627293"/>
            <a:ext cx="1456919" cy="2723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1200" b="0" i="0" u="none" strike="noStrike" kern="0" cap="none" spc="0" baseline="0">
                <a:solidFill>
                  <a:schemeClr val="tx1"/>
                </a:solidFill>
                <a:latin typeface="Arial" pitchFamily="0" charset="0"/>
                <a:ea typeface="Arial" pitchFamily="0" charset="0"/>
                <a:cs typeface="Arial" pitchFamily="0" charset="0"/>
                <a:sym typeface="Arial" pitchFamily="0" charset="0"/>
              </a:rPr>
              <a:t>College Name</a:t>
            </a:r>
            <a:endParaRPr lang="zh-CN" altLang="en-US" sz="12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34" name="直线"/>
          <p:cNvSpPr>
            <a:spLocks/>
          </p:cNvSpPr>
          <p:nvPr/>
        </p:nvSpPr>
        <p:spPr>
          <a:xfrm rot="0">
            <a:off x="5693065" y="3919492"/>
            <a:ext cx="1360331" cy="0"/>
          </a:xfrm>
          <a:prstGeom prst="line"/>
          <a:noFill/>
          <a:ln w="3175" cmpd="sng" cap="flat">
            <a:solidFill>
              <a:srgbClr val="000000"/>
            </a:solidFill>
            <a:prstDash val="lgDashDotDot"/>
            <a:round/>
          </a:ln>
        </p:spPr>
      </p:sp>
      <p:sp>
        <p:nvSpPr>
          <p:cNvPr id="35" name="矩形"/>
          <p:cNvSpPr>
            <a:spLocks/>
          </p:cNvSpPr>
          <p:nvPr/>
        </p:nvSpPr>
        <p:spPr>
          <a:xfrm rot="0">
            <a:off x="5693356" y="3956068"/>
            <a:ext cx="209555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200"/>
              </a:spcAft>
              <a:buNone/>
            </a:pP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Pavendar</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Bharathidasan</a:t>
            </a:r>
            <a:r>
              <a:rPr lang="en-US" altLang="zh-CN" sz="1100" b="0" i="0" u="none" strike="noStrike" kern="0" cap="none" spc="0" baseline="0">
                <a:solidFill>
                  <a:schemeClr val="tx1"/>
                </a:solidFill>
                <a:latin typeface="Arial" pitchFamily="0" charset="0"/>
                <a:ea typeface="Arial" pitchFamily="0" charset="0"/>
                <a:cs typeface="Arial" pitchFamily="0" charset="0"/>
                <a:sym typeface="Arial" pitchFamily="0" charset="0"/>
              </a:rPr>
              <a:t> College of Engineering and Technology</a:t>
            </a:r>
            <a:endParaRPr lang="zh-CN" altLang="en-US" sz="11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pic>
        <p:nvPicPr>
          <p:cNvPr id="36" name="图片"/>
          <p:cNvPicPr>
            <a:picLocks noChangeAspect="1"/>
          </p:cNvPicPr>
          <p:nvPr/>
        </p:nvPicPr>
        <p:blipFill>
          <a:blip r:embed="rId2" cstate="print"/>
          <a:stretch>
            <a:fillRect/>
          </a:stretch>
        </p:blipFill>
        <p:spPr>
          <a:xfrm rot="0">
            <a:off x="1834749" y="1249149"/>
            <a:ext cx="1146741" cy="666201"/>
          </a:xfrm>
          <a:prstGeom prst="rect"/>
          <a:noFill/>
          <a:ln w="12700" cmpd="sng" cap="flat">
            <a:noFill/>
            <a:prstDash val="solid"/>
            <a:miter/>
          </a:ln>
        </p:spPr>
      </p:pic>
      <p:pic>
        <p:nvPicPr>
          <p:cNvPr id="37" name="图片" descr="A logo with people and map  Description automatically generated"/>
          <p:cNvPicPr>
            <a:picLocks noChangeAspect="1"/>
          </p:cNvPicPr>
          <p:nvPr/>
        </p:nvPicPr>
        <p:blipFill>
          <a:blip r:embed="rId3" cstate="print"/>
          <a:stretch>
            <a:fillRect/>
          </a:stretch>
        </p:blipFill>
        <p:spPr>
          <a:xfrm rot="0">
            <a:off x="6461189" y="1211666"/>
            <a:ext cx="668564" cy="666202"/>
          </a:xfrm>
          <a:prstGeom prst="rect"/>
          <a:noFill/>
          <a:ln w="12700" cmpd="sng" cap="flat">
            <a:noFill/>
            <a:prstDash val="solid"/>
            <a:miter/>
          </a:ln>
        </p:spPr>
      </p:pic>
      <p:pic>
        <p:nvPicPr>
          <p:cNvPr id="38" name="图片" descr="A close up of a logo  Description automatically generated"/>
          <p:cNvPicPr>
            <a:picLocks noChangeAspect="1"/>
          </p:cNvPicPr>
          <p:nvPr/>
        </p:nvPicPr>
        <p:blipFill>
          <a:blip r:embed="rId4" cstate="print"/>
          <a:stretch>
            <a:fillRect/>
          </a:stretch>
        </p:blipFill>
        <p:spPr>
          <a:xfrm rot="0">
            <a:off x="3927667" y="1286630"/>
            <a:ext cx="1587347" cy="516272"/>
          </a:xfrm>
          <a:prstGeom prst="rect"/>
          <a:noFill/>
          <a:ln w="12700" cmpd="sng" cap="flat">
            <a:noFill/>
            <a:prstDash val="solid"/>
            <a:miter/>
          </a:ln>
        </p:spPr>
      </p:pic>
    </p:spTree>
    <p:extLst>
      <p:ext uri="{BB962C8B-B14F-4D97-AF65-F5344CB8AC3E}">
        <p14:creationId xmlns:p14="http://schemas.microsoft.com/office/powerpoint/2010/main" val="1000715501"/>
      </p:ext>
    </p:extLst>
  </p:cSld>
  <p:clrMapOvr>
    <a:masterClrMapping/>
  </p:clrMapOvr>
  <p:transition spd="slow" advTm="3590"/>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6" name="文本框"/>
          <p:cNvSpPr>
            <a:spLocks noGrp="1"/>
          </p:cNvSpPr>
          <p:nvPr>
            <p:ph type="title"/>
          </p:nvPr>
        </p:nvSpPr>
        <p:spPr>
          <a:xfrm rot="0">
            <a:off x="490249" y="650240"/>
            <a:ext cx="8118658" cy="3890709"/>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Modelling &amp; </a:t>
            </a:r>
            <a:r>
              <a:rPr lang="en-US" altLang="zh-CN" sz="1600" b="1" i="0" u="none" strike="noStrike" kern="0" cap="none" spc="0" baseline="0">
                <a:solidFill>
                  <a:srgbClr val="213163"/>
                </a:solidFill>
                <a:latin typeface="Arial" pitchFamily="0" charset="0"/>
                <a:ea typeface="Arial" pitchFamily="0" charset="0"/>
                <a:cs typeface="Lucida Sans"/>
              </a:rPr>
              <a:t>Results</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This </a:t>
            </a:r>
            <a:r>
              <a:rPr lang="en-US" altLang="zh-CN" sz="1600" b="0" i="0" u="none" strike="noStrike" kern="0" cap="none" spc="0" baseline="0">
                <a:solidFill>
                  <a:srgbClr val="000000"/>
                </a:solidFill>
                <a:latin typeface="Arial" pitchFamily="0" charset="0"/>
                <a:ea typeface="Arial" pitchFamily="0" charset="0"/>
                <a:cs typeface="Lucida Sans"/>
              </a:rPr>
              <a:t>project traverses a lot of areas ranging from business concept to computing field,</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and required to perform several researches to be able to achieve the project objectives.</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area covers include: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Car </a:t>
            </a:r>
            <a:r>
              <a:rPr lang="en-US" altLang="zh-CN" sz="1600" b="0" i="0" u="none" strike="noStrike" kern="0" cap="none" spc="0" baseline="0">
                <a:solidFill>
                  <a:srgbClr val="000000"/>
                </a:solidFill>
                <a:latin typeface="Arial" pitchFamily="0" charset="0"/>
                <a:ea typeface="Arial" pitchFamily="0" charset="0"/>
                <a:cs typeface="Lucida Sans"/>
              </a:rPr>
              <a:t>rental industry: This includes study on how the car rental business is being done,</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process involved and opportunity that exist for improvement.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General </a:t>
            </a:r>
            <a:r>
              <a:rPr lang="en-US" altLang="zh-CN" sz="1600" b="0" i="0" u="none" strike="noStrike" kern="0" cap="none" spc="0" baseline="0">
                <a:solidFill>
                  <a:srgbClr val="000000"/>
                </a:solidFill>
                <a:latin typeface="Arial" pitchFamily="0" charset="0"/>
                <a:ea typeface="Arial" pitchFamily="0" charset="0"/>
                <a:cs typeface="Lucida Sans"/>
              </a:rPr>
              <a:t>customers as well as the company’s staff will be able to use the system</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effectively. Web-platform </a:t>
            </a:r>
            <a:r>
              <a:rPr lang="en-US" altLang="zh-CN" sz="1600" b="0" i="0" u="none" strike="noStrike" kern="0" cap="none" spc="0" baseline="0">
                <a:solidFill>
                  <a:srgbClr val="000000"/>
                </a:solidFill>
                <a:latin typeface="Arial" pitchFamily="0" charset="0"/>
                <a:ea typeface="Arial" pitchFamily="0" charset="0"/>
                <a:cs typeface="Lucida Sans"/>
              </a:rPr>
              <a:t>means that the system will be available for access 24/7 except </a:t>
            </a:r>
            <a:r>
              <a:rPr lang="en-US" altLang="zh-CN" sz="1600" b="0" i="0" u="none" strike="noStrike" kern="0" cap="none" spc="0" baseline="0">
                <a:solidFill>
                  <a:srgbClr val="000000"/>
                </a:solidFill>
                <a:latin typeface="Arial" pitchFamily="0" charset="0"/>
                <a:ea typeface="Arial" pitchFamily="0" charset="0"/>
                <a:cs typeface="Lucida Sans"/>
              </a:rPr>
              <a:t>when there </a:t>
            </a:r>
            <a:r>
              <a:rPr lang="en-US" altLang="zh-CN" sz="1600" b="0" i="0" u="none" strike="noStrike" kern="0" cap="none" spc="0" baseline="0">
                <a:solidFill>
                  <a:srgbClr val="000000"/>
                </a:solidFill>
                <a:latin typeface="Arial" pitchFamily="0" charset="0"/>
                <a:ea typeface="Arial" pitchFamily="0" charset="0"/>
                <a:cs typeface="Lucida Sans"/>
              </a:rPr>
              <a:t>is a temporary server issue which is expected to be </a:t>
            </a:r>
            <a:r>
              <a:rPr lang="en-US" altLang="zh-CN" sz="1600" b="0" i="0" u="none" strike="noStrike" kern="0" cap="none" spc="0" baseline="0">
                <a:solidFill>
                  <a:srgbClr val="000000"/>
                </a:solidFill>
                <a:latin typeface="Arial" pitchFamily="0" charset="0"/>
                <a:ea typeface="Arial" pitchFamily="0" charset="0"/>
                <a:cs typeface="Lucida Sans"/>
              </a:rPr>
              <a:t>minimal.</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system </a:t>
            </a:r>
            <a:r>
              <a:rPr lang="en-US" altLang="zh-CN" sz="1600" b="0" i="0" u="none" strike="noStrike" kern="0" cap="none" spc="0" baseline="0">
                <a:solidFill>
                  <a:srgbClr val="000000"/>
                </a:solidFill>
                <a:latin typeface="Arial" pitchFamily="0" charset="0"/>
                <a:ea typeface="Arial" pitchFamily="0" charset="0"/>
                <a:cs typeface="Lucida Sans"/>
              </a:rPr>
              <a:t>hasre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acheda</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steady state where all bugs have been eliminated. The system is operated at a high </a:t>
            </a:r>
            <a:r>
              <a:rPr lang="en-US" altLang="zh-CN" sz="1600" b="0" i="0" u="none" strike="noStrike" kern="0" cap="none" spc="0" baseline="0">
                <a:solidFill>
                  <a:srgbClr val="000000"/>
                </a:solidFill>
                <a:latin typeface="Arial" pitchFamily="0" charset="0"/>
                <a:ea typeface="Arial" pitchFamily="0" charset="0"/>
                <a:cs typeface="Lucida Sans"/>
              </a:rPr>
              <a:t>level of efficiency </a:t>
            </a:r>
            <a:r>
              <a:rPr lang="en-US" altLang="zh-CN" sz="1600" b="0" i="0" u="none" strike="noStrike" kern="0" cap="none" spc="0" baseline="0">
                <a:solidFill>
                  <a:srgbClr val="000000"/>
                </a:solidFill>
                <a:latin typeface="Arial" pitchFamily="0" charset="0"/>
                <a:ea typeface="Arial" pitchFamily="0" charset="0"/>
                <a:cs typeface="Lucida Sans"/>
              </a:rPr>
              <a:t>and all teachers and users associated with the system understand its advantage. The </a:t>
            </a:r>
            <a:r>
              <a:rPr lang="en-US" altLang="zh-CN" sz="1600" b="0" i="0" u="none" strike="noStrike" kern="0" cap="none" spc="0" baseline="0">
                <a:solidFill>
                  <a:srgbClr val="000000"/>
                </a:solidFill>
                <a:latin typeface="Arial" pitchFamily="0" charset="0"/>
                <a:ea typeface="Arial" pitchFamily="0" charset="0"/>
                <a:cs typeface="Lucida Sans"/>
              </a:rPr>
              <a:t>system solves </a:t>
            </a:r>
            <a:r>
              <a:rPr lang="en-US" altLang="zh-CN" sz="1600" b="0" i="0" u="none" strike="noStrike" kern="0" cap="none" spc="0" baseline="0">
                <a:solidFill>
                  <a:srgbClr val="000000"/>
                </a:solidFill>
                <a:latin typeface="Arial" pitchFamily="0" charset="0"/>
                <a:ea typeface="Arial" pitchFamily="0" charset="0"/>
                <a:cs typeface="Lucida Sans"/>
              </a:rPr>
              <a:t>the problem- it was intended to solve as requirement specification. The system is user friendly &amp; easy to maintain.</a:t>
            </a:r>
            <a:br>
              <a:rPr lang="zh-CN" altLang="en-US" sz="1600" b="0" i="0" u="none" strike="noStrike" kern="0" cap="none" spc="0" baseline="0">
                <a:solidFill>
                  <a:srgbClr val="000000"/>
                </a:solidFill>
                <a:latin typeface="Arial"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107" name="直线"/>
          <p:cNvSpPr>
            <a:spLocks/>
          </p:cNvSpPr>
          <p:nvPr/>
        </p:nvSpPr>
        <p:spPr>
          <a:xfrm rot="0">
            <a:off x="0" y="4675910"/>
            <a:ext cx="9144000" cy="0"/>
          </a:xfrm>
          <a:prstGeom prst="line"/>
          <a:noFill/>
          <a:ln w="9525" cmpd="sng" cap="flat">
            <a:solidFill>
              <a:srgbClr val="BFBFBF"/>
            </a:solidFill>
            <a:prstDash val="solid"/>
            <a:round/>
          </a:ln>
        </p:spPr>
      </p:sp>
      <p:sp>
        <p:nvSpPr>
          <p:cNvPr id="108"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0806697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1" name="文本框"/>
          <p:cNvSpPr>
            <a:spLocks noGrp="1"/>
          </p:cNvSpPr>
          <p:nvPr>
            <p:ph type="title"/>
          </p:nvPr>
        </p:nvSpPr>
        <p:spPr>
          <a:xfrm rot="0">
            <a:off x="155850" y="613141"/>
            <a:ext cx="8832300" cy="451933"/>
          </a:xfrm>
          <a:prstGeom prst="rect"/>
          <a:noFill/>
          <a:ln w="12700" cmpd="sng" cap="flat">
            <a:noFill/>
            <a:prstDash val="solid"/>
            <a:round/>
          </a:ln>
        </p:spPr>
        <p:txBody>
          <a:bodyPr vert="horz" wrap="square" lIns="91440" tIns="45720" rIns="91440" bIns="45720" anchor="b" anchorCtr="0">
            <a:prstTxWarp prst="textNoShape"/>
          </a:bodyPr>
          <a:lstStyle/>
          <a:p>
            <a:pPr marL="0" indent="0" algn="ctr">
              <a:lnSpc>
                <a:spcPct val="100000"/>
              </a:lnSpc>
              <a:spcBef>
                <a:spcPts val="0"/>
              </a:spcBef>
              <a:spcAft>
                <a:spcPts val="0"/>
              </a:spcAft>
              <a:buNone/>
            </a:pPr>
            <a:r>
              <a:rPr lang="en-US" altLang="zh-CN" sz="2400" b="0" i="0" u="none" strike="noStrike" kern="0" cap="none" spc="0" baseline="0">
                <a:solidFill>
                  <a:srgbClr val="000000"/>
                </a:solidFill>
                <a:latin typeface="Arial" pitchFamily="0" charset="0"/>
                <a:ea typeface="Arial" pitchFamily="0" charset="0"/>
                <a:cs typeface="Lucida Sans"/>
              </a:rPr>
              <a:t>Homepage</a:t>
            </a:r>
            <a:endParaRPr lang="zh-CN" altLang="en-US" sz="2400" b="0" i="0" u="none" strike="noStrike" kern="0" cap="none" spc="0" baseline="0">
              <a:solidFill>
                <a:srgbClr val="000000"/>
              </a:solidFill>
              <a:latin typeface="Arial" pitchFamily="0" charset="0"/>
              <a:ea typeface="Arial" pitchFamily="0" charset="0"/>
              <a:cs typeface="Lucida Sans"/>
            </a:endParaRPr>
          </a:p>
        </p:txBody>
      </p:sp>
      <p:pic>
        <p:nvPicPr>
          <p:cNvPr id="122" name="图片"/>
          <p:cNvPicPr>
            <a:picLocks noChangeAspect="1"/>
          </p:cNvPicPr>
          <p:nvPr/>
        </p:nvPicPr>
        <p:blipFill>
          <a:blip r:embed="rId1" cstate="print"/>
          <a:stretch>
            <a:fillRect/>
          </a:stretch>
        </p:blipFill>
        <p:spPr>
          <a:xfrm rot="0">
            <a:off x="572067" y="1065075"/>
            <a:ext cx="7708318" cy="3652630"/>
          </a:xfrm>
          <a:prstGeom prst="rect"/>
          <a:noFill/>
          <a:ln w="12700" cmpd="sng" cap="flat">
            <a:noFill/>
            <a:prstDash val="solid"/>
            <a:miter/>
          </a:ln>
        </p:spPr>
      </p:pic>
    </p:spTree>
    <p:extLst>
      <p:ext uri="{BB962C8B-B14F-4D97-AF65-F5344CB8AC3E}">
        <p14:creationId xmlns:p14="http://schemas.microsoft.com/office/powerpoint/2010/main" val="24185014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628560" y="601132"/>
            <a:ext cx="7886430" cy="666516"/>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About-Us-Page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3" name="图片"/>
          <p:cNvPicPr>
            <a:picLocks noChangeAspect="1"/>
          </p:cNvPicPr>
          <p:nvPr/>
        </p:nvPicPr>
        <p:blipFill>
          <a:blip r:embed="rId1" cstate="print"/>
          <a:stretch>
            <a:fillRect/>
          </a:stretch>
        </p:blipFill>
        <p:spPr>
          <a:xfrm rot="0">
            <a:off x="910788" y="1186369"/>
            <a:ext cx="7321974" cy="3427039"/>
          </a:xfrm>
          <a:prstGeom prst="rect"/>
          <a:noFill/>
          <a:ln w="12700" cmpd="sng" cap="flat">
            <a:noFill/>
            <a:prstDash val="solid"/>
            <a:miter/>
          </a:ln>
        </p:spPr>
      </p:pic>
    </p:spTree>
    <p:extLst>
      <p:ext uri="{BB962C8B-B14F-4D97-AF65-F5344CB8AC3E}">
        <p14:creationId xmlns:p14="http://schemas.microsoft.com/office/powerpoint/2010/main" val="1919582345"/>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4" name="文本框"/>
          <p:cNvSpPr>
            <a:spLocks noGrp="1"/>
          </p:cNvSpPr>
          <p:nvPr>
            <p:ph type="title"/>
          </p:nvPr>
        </p:nvSpPr>
        <p:spPr>
          <a:xfrm rot="0">
            <a:off x="628560" y="634999"/>
            <a:ext cx="7886430" cy="632649"/>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Service-Page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5" name="图片"/>
          <p:cNvPicPr>
            <a:picLocks noChangeAspect="1"/>
          </p:cNvPicPr>
          <p:nvPr/>
        </p:nvPicPr>
        <p:blipFill>
          <a:blip r:embed="rId1" cstate="print"/>
          <a:stretch>
            <a:fillRect/>
          </a:stretch>
        </p:blipFill>
        <p:spPr>
          <a:xfrm rot="0">
            <a:off x="860214" y="1165013"/>
            <a:ext cx="7267788" cy="3382433"/>
          </a:xfrm>
          <a:prstGeom prst="rect"/>
          <a:noFill/>
          <a:ln w="12700" cmpd="sng" cap="flat">
            <a:noFill/>
            <a:prstDash val="solid"/>
            <a:miter/>
          </a:ln>
        </p:spPr>
      </p:pic>
    </p:spTree>
    <p:extLst>
      <p:ext uri="{BB962C8B-B14F-4D97-AF65-F5344CB8AC3E}">
        <p14:creationId xmlns:p14="http://schemas.microsoft.com/office/powerpoint/2010/main" val="48660378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6" name="文本框"/>
          <p:cNvSpPr>
            <a:spLocks noGrp="1"/>
          </p:cNvSpPr>
          <p:nvPr>
            <p:ph type="title"/>
          </p:nvPr>
        </p:nvSpPr>
        <p:spPr>
          <a:xfrm rot="0">
            <a:off x="628560" y="643466"/>
            <a:ext cx="7886430" cy="624182"/>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Departments-Page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7" name="图片"/>
          <p:cNvPicPr>
            <a:picLocks noChangeAspect="1"/>
          </p:cNvPicPr>
          <p:nvPr/>
        </p:nvPicPr>
        <p:blipFill>
          <a:blip r:embed="rId1" cstate="print"/>
          <a:stretch>
            <a:fillRect/>
          </a:stretch>
        </p:blipFill>
        <p:spPr>
          <a:xfrm rot="0">
            <a:off x="724746" y="1205653"/>
            <a:ext cx="7193280" cy="3386667"/>
          </a:xfrm>
          <a:prstGeom prst="rect"/>
          <a:noFill/>
          <a:ln w="12700" cmpd="sng" cap="flat">
            <a:noFill/>
            <a:prstDash val="solid"/>
            <a:miter/>
          </a:ln>
        </p:spPr>
      </p:pic>
    </p:spTree>
    <p:extLst>
      <p:ext uri="{BB962C8B-B14F-4D97-AF65-F5344CB8AC3E}">
        <p14:creationId xmlns:p14="http://schemas.microsoft.com/office/powerpoint/2010/main" val="107065032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8" name="文本框"/>
          <p:cNvSpPr>
            <a:spLocks noGrp="1"/>
          </p:cNvSpPr>
          <p:nvPr>
            <p:ph type="title"/>
          </p:nvPr>
        </p:nvSpPr>
        <p:spPr>
          <a:xfrm rot="0">
            <a:off x="486320" y="326813"/>
            <a:ext cx="7886430" cy="649583"/>
          </a:xfrm>
          <a:prstGeom prst="rect"/>
          <a:noFill/>
          <a:ln w="12700" cmpd="sng" cap="flat">
            <a:noFill/>
            <a:prstDash val="solid"/>
            <a:miter/>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0000"/>
                </a:solidFill>
                <a:latin typeface="Arial" pitchFamily="0" charset="0"/>
                <a:ea typeface="Arial" pitchFamily="0" charset="0"/>
                <a:cs typeface="Lucida Sans"/>
              </a:rPr>
              <a:t>Blog-Page</a:t>
            </a:r>
            <a:endParaRPr lang="zh-CN" altLang="en-US" sz="1400" b="1" i="0" u="none" strike="noStrike" kern="0" cap="none" spc="0" baseline="0">
              <a:solidFill>
                <a:srgbClr val="000000"/>
              </a:solidFill>
              <a:latin typeface="Arial" pitchFamily="0" charset="0"/>
              <a:ea typeface="Arial" pitchFamily="0" charset="0"/>
              <a:cs typeface="Lucida Sans"/>
            </a:endParaRPr>
          </a:p>
        </p:txBody>
      </p:sp>
      <p:pic>
        <p:nvPicPr>
          <p:cNvPr id="139" name="图片"/>
          <p:cNvPicPr>
            <a:picLocks noChangeAspect="1"/>
          </p:cNvPicPr>
          <p:nvPr/>
        </p:nvPicPr>
        <p:blipFill>
          <a:blip r:embed="rId1" cstate="print"/>
          <a:stretch>
            <a:fillRect/>
          </a:stretch>
        </p:blipFill>
        <p:spPr>
          <a:xfrm rot="0">
            <a:off x="2050149" y="814164"/>
            <a:ext cx="5122810" cy="3875851"/>
          </a:xfrm>
          <a:prstGeom prst="rect"/>
          <a:noFill/>
          <a:ln w="12700" cmpd="sng" cap="flat">
            <a:noFill/>
            <a:prstDash val="solid"/>
            <a:miter/>
          </a:ln>
        </p:spPr>
      </p:pic>
    </p:spTree>
    <p:extLst>
      <p:ext uri="{BB962C8B-B14F-4D97-AF65-F5344CB8AC3E}">
        <p14:creationId xmlns:p14="http://schemas.microsoft.com/office/powerpoint/2010/main" val="1269659293"/>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0" name="文本框"/>
          <p:cNvSpPr>
            <a:spLocks noGrp="1"/>
          </p:cNvSpPr>
          <p:nvPr>
            <p:ph type="title"/>
          </p:nvPr>
        </p:nvSpPr>
        <p:spPr>
          <a:xfrm rot="0">
            <a:off x="152400" y="762000"/>
            <a:ext cx="7938052" cy="3778949"/>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Future </a:t>
            </a:r>
            <a:r>
              <a:rPr lang="en-US" altLang="zh-CN" sz="1600" b="1" i="0" u="none" strike="noStrike" kern="0" cap="none" spc="0" baseline="0">
                <a:solidFill>
                  <a:srgbClr val="213163"/>
                </a:solidFill>
                <a:latin typeface="Arial" pitchFamily="0" charset="0"/>
                <a:ea typeface="Arial" pitchFamily="0" charset="0"/>
                <a:cs typeface="Lucida Sans"/>
              </a:rPr>
              <a:t>Enhancements</a:t>
            </a:r>
            <a:r>
              <a:rPr lang="en-US" altLang="zh-CN" sz="1600" b="1" i="0" u="none" strike="noStrike" kern="0" cap="none" spc="0" baseline="0">
                <a:solidFill>
                  <a:srgbClr val="374151"/>
                </a:solidFill>
                <a:latin typeface="Arial" pitchFamily="0" charset="0"/>
                <a:ea typeface="Arial" pitchFamily="0" charset="0"/>
                <a:cs typeface="Times New Roman" pitchFamily="0" charset="0"/>
              </a:rPr>
              <a:t>:</a:t>
            </a:r>
            <a:br>
              <a:rPr lang="zh-CN" altLang="en-US" sz="1600" b="1" i="0" u="none" strike="noStrike" kern="0" cap="none" spc="0" baseline="0">
                <a:solidFill>
                  <a:srgbClr val="374151"/>
                </a:solidFill>
                <a:latin typeface="Arial" pitchFamily="0" charset="0"/>
                <a:ea typeface="Arial" pitchFamily="0" charset="0"/>
                <a:cs typeface="Times New Roman" pitchFamily="0" charset="0"/>
              </a:rPr>
            </a:br>
            <a:br>
              <a:rPr lang="zh-CN" altLang="en-US" sz="2000" b="1" i="0" u="none" strike="noStrike" kern="0" cap="none" spc="0" baseline="0">
                <a:solidFill>
                  <a:srgbClr val="374151"/>
                </a:solidFill>
                <a:latin typeface="Arial" pitchFamily="0" charset="0"/>
                <a:ea typeface="Arial" pitchFamily="0" charset="0"/>
                <a:cs typeface="Times New Roman" pitchFamily="0" charset="0"/>
              </a:rPr>
            </a:br>
            <a:r>
              <a:rPr lang="en-US" altLang="zh-CN" sz="2000" b="0" i="0" u="none" strike="noStrike" kern="0" cap="none" spc="0" baseline="0">
                <a:solidFill>
                  <a:srgbClr val="000000"/>
                </a:solidFill>
                <a:latin typeface="Arial" pitchFamily="0" charset="0"/>
                <a:ea typeface="Arial" pitchFamily="0" charset="0"/>
                <a:cs typeface="Lucida Sans"/>
              </a:rPr>
              <a:t>This </a:t>
            </a:r>
            <a:r>
              <a:rPr lang="en-US" altLang="zh-CN" sz="2000" b="0" i="0" u="none" strike="noStrike" kern="0" cap="none" spc="0" baseline="0">
                <a:solidFill>
                  <a:srgbClr val="000000"/>
                </a:solidFill>
                <a:latin typeface="Arial" pitchFamily="0" charset="0"/>
                <a:ea typeface="Arial" pitchFamily="0" charset="0"/>
                <a:cs typeface="Lucida Sans"/>
              </a:rPr>
              <a:t>order cars online system project aimed at developing an online car rental system which can </a:t>
            </a:r>
            <a:r>
              <a:rPr lang="en-US" altLang="zh-CN" sz="2000" b="0" i="0" u="none" strike="noStrike" kern="0" cap="none" spc="0" baseline="0">
                <a:solidFill>
                  <a:srgbClr val="000000"/>
                </a:solidFill>
                <a:latin typeface="Arial" pitchFamily="0" charset="0"/>
                <a:ea typeface="Arial" pitchFamily="0" charset="0"/>
                <a:cs typeface="Lucida Sans"/>
              </a:rPr>
              <a:t>be used </a:t>
            </a:r>
            <a:r>
              <a:rPr lang="en-US" altLang="zh-CN" sz="2000" b="0" i="0" u="none" strike="noStrike" kern="0" cap="none" spc="0" baseline="0">
                <a:solidFill>
                  <a:srgbClr val="000000"/>
                </a:solidFill>
                <a:latin typeface="Arial" pitchFamily="0" charset="0"/>
                <a:ea typeface="Arial" pitchFamily="0" charset="0"/>
                <a:cs typeface="Lucida Sans"/>
              </a:rPr>
              <a:t>in small places, and medium cities firstly and then on a large scale. </a:t>
            </a:r>
            <a:br>
              <a:rPr lang="zh-CN" altLang="en-US" sz="2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It is developed to help car rental to simplify their daily operational and managerial task as well as improve the dining experience of </a:t>
            </a:r>
            <a:r>
              <a:rPr lang="en-US" altLang="zh-CN" sz="2000" b="0" i="0" u="none" strike="noStrike" kern="0" cap="none" spc="0" baseline="0">
                <a:solidFill>
                  <a:srgbClr val="000000"/>
                </a:solidFill>
                <a:latin typeface="Arial" pitchFamily="0" charset="0"/>
                <a:ea typeface="Arial" pitchFamily="0" charset="0"/>
                <a:cs typeface="Lucida Sans"/>
              </a:rPr>
              <a:t>customers. </a:t>
            </a:r>
            <a:br>
              <a:rPr lang="zh-CN" altLang="en-US" sz="6000" b="0" i="0" u="none" strike="noStrike" kern="0" cap="none" spc="0" baseline="0">
                <a:solidFill>
                  <a:srgbClr val="000000"/>
                </a:solidFill>
                <a:latin typeface="Arial" pitchFamily="0" charset="0"/>
                <a:ea typeface="Arial" pitchFamily="0" charset="0"/>
                <a:cs typeface="Lucida Sans"/>
              </a:rPr>
            </a:br>
            <a:r>
              <a:rPr lang="en-US" altLang="zh-CN" sz="2000" b="0" i="0" u="none" strike="noStrike" kern="0" cap="none" spc="0" baseline="0">
                <a:solidFill>
                  <a:srgbClr val="000000"/>
                </a:solidFill>
                <a:latin typeface="Arial" pitchFamily="0" charset="0"/>
                <a:ea typeface="Arial" pitchFamily="0" charset="0"/>
                <a:cs typeface="Lucida Sans"/>
              </a:rPr>
              <a:t>▪ </a:t>
            </a:r>
            <a:r>
              <a:rPr lang="en-US" altLang="zh-CN" sz="2000" b="0" i="0" u="none" strike="noStrike" kern="0" cap="none" spc="0" baseline="0">
                <a:solidFill>
                  <a:srgbClr val="000000"/>
                </a:solidFill>
                <a:latin typeface="Arial" pitchFamily="0" charset="0"/>
                <a:ea typeface="Arial" pitchFamily="0" charset="0"/>
                <a:cs typeface="Lucida Sans"/>
              </a:rPr>
              <a:t>And also helps restaurant develop healthy customer relationships by providing good services. </a:t>
            </a:r>
            <a:r>
              <a:rPr lang="en-US" altLang="zh-CN" sz="2000" b="0" i="0" u="none" strike="noStrike" kern="0" cap="none" spc="0" baseline="0">
                <a:solidFill>
                  <a:srgbClr val="000000"/>
                </a:solidFill>
                <a:latin typeface="Arial" pitchFamily="0" charset="0"/>
                <a:ea typeface="Arial" pitchFamily="0" charset="0"/>
                <a:cs typeface="Lucida Sans"/>
              </a:rPr>
              <a:t>The </a:t>
            </a:r>
            <a:r>
              <a:rPr lang="en-US" altLang="zh-CN" sz="2000" b="0" i="0" u="none" strike="noStrike" kern="0" cap="none" spc="0" baseline="0">
                <a:solidFill>
                  <a:srgbClr val="000000"/>
                </a:solidFill>
                <a:latin typeface="Arial" pitchFamily="0" charset="0"/>
                <a:ea typeface="Arial" pitchFamily="0" charset="0"/>
                <a:cs typeface="Lucida Sans"/>
              </a:rPr>
              <a:t>system enables staff to let update and make changes to their cars and beverage list information based on the orders placed and the orders completed</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374151"/>
                </a:solidFill>
                <a:latin typeface="Söhne" pitchFamily="0" charset="0"/>
                <a:ea typeface="Arial" pitchFamily="0" charset="0"/>
                <a:cs typeface="Lucida Sans"/>
              </a:rPr>
            </a:b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327750955"/>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490249" y="609600"/>
            <a:ext cx="8321857" cy="393135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Conclusion</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An </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a:t>
            </a:r>
            <a:r>
              <a:rPr lang="en-US" altLang="zh-CN" sz="1400" b="0" i="0" u="none" strike="noStrike" kern="0" cap="none" spc="0" baseline="0">
                <a:solidFill>
                  <a:srgbClr val="000000"/>
                </a:solidFill>
                <a:latin typeface="Arial" pitchFamily="0" charset="0"/>
                <a:ea typeface="Arial" pitchFamily="0" charset="0"/>
                <a:cs typeface="Lucida Sans"/>
              </a:rPr>
              <a:t>is developed where the customers can make an order for the cars and avoid the hassles of waiting for the order to be taken by the waiter. Using the application, the end users register online, read the E-menu card and select the cars from the e-menu card to order cars online. Once the customer selects the required cars item the chef will be able to see the results on the screen and start processing the cars. This application nullifies the need of a waiter or reduces the workload of the </a:t>
            </a:r>
            <a:r>
              <a:rPr lang="en-US" altLang="zh-CN" sz="1400" b="0" i="0" u="none" strike="noStrike" kern="0" cap="none" spc="0" baseline="0">
                <a:solidFill>
                  <a:srgbClr val="000000"/>
                </a:solidFill>
                <a:latin typeface="Arial" pitchFamily="0" charset="0"/>
                <a:ea typeface="Arial" pitchFamily="0" charset="0"/>
                <a:cs typeface="Lucida Sans"/>
              </a:rPr>
              <a:t>waiter.The</a:t>
            </a:r>
            <a:r>
              <a:rPr lang="en-US" altLang="zh-CN" sz="1400" b="0" i="0" u="none" strike="noStrike" kern="0" cap="none" spc="0" baseline="0">
                <a:solidFill>
                  <a:srgbClr val="000000"/>
                </a:solidFill>
                <a:latin typeface="Arial" pitchFamily="0" charset="0"/>
                <a:ea typeface="Arial" pitchFamily="0" charset="0"/>
                <a:cs typeface="Lucida Sans"/>
              </a:rPr>
              <a:t> advantage is that in a crowded restaurant there will be chances that the waiters are overloaded with orders and they are unable to meet the requirements of the customer in a satisfactory manner. Therefore by using this application, the users can directly place the order for cars to the chef online. In conclusion an online car rental system is proposed which is useful in small family run car rental as well as in places like college cafeteria, etc. This project can later be expanded on a larger scale. It is developed for car </a:t>
            </a:r>
            <a:r>
              <a:rPr lang="en-US" altLang="zh-CN" sz="1400" b="0" i="0" u="none" strike="noStrike" kern="0" cap="none" spc="0" baseline="0">
                <a:solidFill>
                  <a:srgbClr val="000000"/>
                </a:solidFill>
                <a:latin typeface="Arial" pitchFamily="0" charset="0"/>
                <a:ea typeface="Arial" pitchFamily="0" charset="0"/>
                <a:cs typeface="Lucida Sans"/>
              </a:rPr>
              <a:t>rentalto</a:t>
            </a:r>
            <a:r>
              <a:rPr lang="en-US" altLang="zh-CN" sz="1400" b="0" i="0" u="none" strike="noStrike" kern="0" cap="none" spc="0" baseline="0">
                <a:solidFill>
                  <a:srgbClr val="000000"/>
                </a:solidFill>
                <a:latin typeface="Arial" pitchFamily="0" charset="0"/>
                <a:ea typeface="Arial" pitchFamily="0" charset="0"/>
                <a:cs typeface="Lucida Sans"/>
              </a:rPr>
              <a:t> simplify their routine managerial and operational task and to improve the dining experience of the </a:t>
            </a:r>
            <a:r>
              <a:rPr lang="en-US" altLang="zh-CN" sz="1400" b="0" i="0" u="none" strike="noStrike" kern="0" cap="none" spc="0" baseline="0">
                <a:solidFill>
                  <a:srgbClr val="000000"/>
                </a:solidFill>
                <a:latin typeface="Arial" pitchFamily="0" charset="0"/>
                <a:ea typeface="Arial" pitchFamily="0" charset="0"/>
                <a:cs typeface="Lucida Sans"/>
              </a:rPr>
              <a:t>clients.This</a:t>
            </a:r>
            <a:r>
              <a:rPr lang="en-US" altLang="zh-CN" sz="1400" b="0" i="0" u="none" strike="noStrike" kern="0" cap="none" spc="0" baseline="0">
                <a:solidFill>
                  <a:srgbClr val="000000"/>
                </a:solidFill>
                <a:latin typeface="Arial" pitchFamily="0" charset="0"/>
                <a:ea typeface="Arial" pitchFamily="0" charset="0"/>
                <a:cs typeface="Lucida Sans"/>
              </a:rPr>
              <a:t> also helps the restaurant owners develop healthy customer relationships by providing reasonably </a:t>
            </a:r>
            <a:r>
              <a:rPr lang="en-US" altLang="zh-CN" sz="1400" b="0" i="0" u="none" strike="noStrike" kern="0" cap="none" spc="0" baseline="0">
                <a:solidFill>
                  <a:srgbClr val="000000"/>
                </a:solidFill>
                <a:latin typeface="Arial" pitchFamily="0" charset="0"/>
                <a:ea typeface="Arial" pitchFamily="0" charset="0"/>
                <a:cs typeface="Lucida Sans"/>
              </a:rPr>
              <a:t>good services</a:t>
            </a:r>
            <a:r>
              <a:rPr lang="en-US" altLang="zh-CN" sz="1400" b="0" i="0" u="none" strike="noStrike" kern="0" cap="none" spc="0" baseline="0">
                <a:solidFill>
                  <a:srgbClr val="000000"/>
                </a:solidFill>
                <a:latin typeface="Arial" pitchFamily="0" charset="0"/>
                <a:ea typeface="Arial" pitchFamily="0" charset="0"/>
                <a:cs typeface="Lucida Sans"/>
              </a:rPr>
              <a:t>. The system also enables the restaurant to know the items available in real time and make changes to their cars and beverage inventory based on the orders placed and the orders completed.</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42" name="直线"/>
          <p:cNvSpPr>
            <a:spLocks/>
          </p:cNvSpPr>
          <p:nvPr/>
        </p:nvSpPr>
        <p:spPr>
          <a:xfrm rot="0">
            <a:off x="0" y="4675910"/>
            <a:ext cx="9144000" cy="0"/>
          </a:xfrm>
          <a:prstGeom prst="line"/>
          <a:noFill/>
          <a:ln w="9525" cmpd="sng" cap="flat">
            <a:solidFill>
              <a:srgbClr val="BFBFBF"/>
            </a:solidFill>
            <a:prstDash val="solid"/>
            <a:round/>
          </a:ln>
        </p:spPr>
      </p:sp>
      <p:sp>
        <p:nvSpPr>
          <p:cNvPr id="143" name="矩形"/>
          <p:cNvSpPr>
            <a:spLocks/>
          </p:cNvSpPr>
          <p:nvPr/>
        </p:nvSpPr>
        <p:spPr>
          <a:xfrm rot="0">
            <a:off x="138651" y="4649739"/>
            <a:ext cx="3180280"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979742027"/>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title"/>
          </p:nvPr>
        </p:nvSpPr>
        <p:spPr>
          <a:xfrm rot="0">
            <a:off x="3504528" y="2334505"/>
            <a:ext cx="2149019" cy="474488"/>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3000" b="1" i="0" u="none" strike="noStrike" kern="0" cap="none" spc="-5" baseline="0">
                <a:solidFill>
                  <a:srgbClr val="223366"/>
                </a:solidFill>
                <a:latin typeface="Arial MT" pitchFamily="0" charset="0"/>
                <a:ea typeface="Arial" pitchFamily="0" charset="0"/>
                <a:cs typeface="Arial MT" pitchFamily="0" charset="0"/>
              </a:rPr>
              <a:t>Thank You!</a:t>
            </a:r>
            <a:endParaRPr lang="zh-CN" altLang="en-US" sz="3000" b="1" i="0" u="none" strike="noStrike" kern="0" cap="none" spc="-5" baseline="0">
              <a:solidFill>
                <a:srgbClr val="223366"/>
              </a:solidFill>
              <a:latin typeface="Arial MT" pitchFamily="0" charset="0"/>
              <a:ea typeface="Arial" pitchFamily="0" charset="0"/>
              <a:cs typeface="Arial MT" pitchFamily="0" charset="0"/>
            </a:endParaRPr>
          </a:p>
        </p:txBody>
      </p:sp>
    </p:spTree>
    <p:extLst>
      <p:ext uri="{BB962C8B-B14F-4D97-AF65-F5344CB8AC3E}">
        <p14:creationId xmlns:p14="http://schemas.microsoft.com/office/powerpoint/2010/main" val="194387825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50" name="图片" descr="A blue and white rectangle with a white border  Description automatically generated"/>
          <p:cNvPicPr>
            <a:picLocks noChangeAspect="1"/>
          </p:cNvPicPr>
          <p:nvPr/>
        </p:nvPicPr>
        <p:blipFill>
          <a:blip r:embed="rId1" cstate="print"/>
          <a:stretch>
            <a:fillRect/>
          </a:stretch>
        </p:blipFill>
        <p:spPr>
          <a:xfrm rot="0">
            <a:off x="0" y="0"/>
            <a:ext cx="9144000" cy="5143500"/>
          </a:xfrm>
          <a:prstGeom prst="rect"/>
          <a:noFill/>
          <a:ln w="12700" cmpd="sng" cap="flat">
            <a:noFill/>
            <a:prstDash val="solid"/>
            <a:miter/>
          </a:ln>
        </p:spPr>
      </p:pic>
      <p:sp>
        <p:nvSpPr>
          <p:cNvPr id="51" name="矩形"/>
          <p:cNvSpPr>
            <a:spLocks/>
          </p:cNvSpPr>
          <p:nvPr/>
        </p:nvSpPr>
        <p:spPr>
          <a:xfrm rot="0">
            <a:off x="2422762" y="970065"/>
            <a:ext cx="4283236" cy="499110"/>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3930"/>
              </a:lnSpc>
              <a:spcBef>
                <a:spcPts val="0"/>
              </a:spcBef>
              <a:spcAft>
                <a:spcPts val="0"/>
              </a:spcAft>
              <a:buNone/>
            </a:pPr>
            <a:r>
              <a:rPr lang="en-US" altLang="zh-CN" sz="2000" b="1" i="0" u="none" strike="noStrike" kern="1200" cap="none" spc="0" baseline="0">
                <a:solidFill>
                  <a:srgbClr val="213164"/>
                </a:solidFill>
                <a:latin typeface="Arial" pitchFamily="0" charset="0"/>
                <a:ea typeface="宋体" pitchFamily="0" charset="0"/>
                <a:cs typeface="Arial" pitchFamily="0" charset="0"/>
                <a:sym typeface="Arial" pitchFamily="0" charset="0"/>
              </a:rPr>
              <a:t>CAPSTONE PROJECT SHOWCASE</a:t>
            </a:r>
            <a:endParaRPr lang="zh-CN" altLang="en-US" sz="2000" b="1" i="0" u="none" strike="noStrike" kern="1200" cap="none" spc="0" baseline="0">
              <a:solidFill>
                <a:srgbClr val="213164"/>
              </a:solidFill>
              <a:latin typeface="Arial" pitchFamily="0" charset="0"/>
              <a:ea typeface="宋体" pitchFamily="0" charset="0"/>
              <a:cs typeface="Arial" pitchFamily="0" charset="0"/>
              <a:sym typeface="Arial" pitchFamily="0" charset="0"/>
            </a:endParaRPr>
          </a:p>
        </p:txBody>
      </p:sp>
      <p:sp>
        <p:nvSpPr>
          <p:cNvPr id="52" name="圆角矩形"/>
          <p:cNvSpPr>
            <a:spLocks/>
          </p:cNvSpPr>
          <p:nvPr/>
        </p:nvSpPr>
        <p:spPr>
          <a:xfrm rot="0">
            <a:off x="956309" y="3037840"/>
            <a:ext cx="7227570" cy="530626"/>
          </a:xfrm>
          <a:prstGeom prst="roundRect">
            <a:avLst>
              <a:gd name="adj" fmla="val 16666"/>
            </a:avLst>
          </a:prstGeom>
          <a:solidFill>
            <a:srgbClr val="DFDDFB"/>
          </a:solidFill>
          <a:ln w="25400" cmpd="sng" cap="flat">
            <a:solidFill>
              <a:srgbClr val="DFDDFB"/>
            </a:solidFill>
            <a:prstDash val="solid"/>
            <a:round/>
          </a:ln>
        </p:spPr>
      </p:sp>
      <p:sp>
        <p:nvSpPr>
          <p:cNvPr id="53" name="矩形"/>
          <p:cNvSpPr>
            <a:spLocks/>
          </p:cNvSpPr>
          <p:nvPr/>
        </p:nvSpPr>
        <p:spPr>
          <a:xfrm rot="0">
            <a:off x="2129473" y="3183633"/>
            <a:ext cx="4881245"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Car Rentals Application with Django Framework</a:t>
            </a:r>
            <a:r>
              <a:rPr lang="en-US" altLang="zh-CN" sz="1600" b="1" i="0" u="none" strike="noStrike" kern="1200" cap="none" spc="0" baseline="0">
                <a:solidFill>
                  <a:schemeClr val="tx1"/>
                </a:solidFill>
                <a:latin typeface="Arial" pitchFamily="0" charset="0"/>
                <a:ea typeface="宋体" pitchFamily="0" charset="0"/>
                <a:cs typeface="Arial" pitchFamily="0" charset="0"/>
                <a:sym typeface="Arial" pitchFamily="0" charset="0"/>
              </a:rPr>
              <a:t> </a:t>
            </a:r>
            <a:endParaRPr lang="zh-CN" altLang="en-US" sz="1600" b="1" i="0" u="none" strike="noStrike" kern="1200" cap="none" spc="0" baseline="0">
              <a:solidFill>
                <a:schemeClr val="tx1"/>
              </a:solidFill>
              <a:latin typeface="Arial" pitchFamily="0" charset="0"/>
              <a:ea typeface="宋体" pitchFamily="0" charset="0"/>
              <a:cs typeface="Poppins" pitchFamily="0" charset="0"/>
              <a:sym typeface="Arial" pitchFamily="0" charset="0"/>
            </a:endParaRPr>
          </a:p>
        </p:txBody>
      </p:sp>
      <p:sp>
        <p:nvSpPr>
          <p:cNvPr id="54" name="矩形"/>
          <p:cNvSpPr>
            <a:spLocks/>
          </p:cNvSpPr>
          <p:nvPr/>
        </p:nvSpPr>
        <p:spPr>
          <a:xfrm rot="0">
            <a:off x="3872230" y="2704571"/>
            <a:ext cx="1399540" cy="253364"/>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1" i="0" u="none" strike="noStrike" kern="1200" cap="none" spc="0" baseline="0">
                <a:solidFill>
                  <a:schemeClr val="bg1"/>
                </a:solidFill>
                <a:latin typeface="Arial" pitchFamily="0" charset="0"/>
                <a:ea typeface="宋体" pitchFamily="0" charset="0"/>
                <a:cs typeface="Arial" pitchFamily="0" charset="0"/>
                <a:sym typeface="Arial" pitchFamily="0" charset="0"/>
              </a:rPr>
              <a:t>Project Title</a:t>
            </a:r>
            <a:endParaRPr lang="zh-CN" altLang="en-US" sz="1600" b="1"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
        <p:nvSpPr>
          <p:cNvPr id="55" name="矩形"/>
          <p:cNvSpPr>
            <a:spLocks/>
          </p:cNvSpPr>
          <p:nvPr/>
        </p:nvSpPr>
        <p:spPr>
          <a:xfrm rot="0">
            <a:off x="1276812" y="4029973"/>
            <a:ext cx="6590374" cy="512319"/>
          </a:xfrm>
          <a:prstGeom prst="rect"/>
          <a:noFill/>
          <a:ln w="12700" cmpd="sng" cap="flat">
            <a:noFill/>
            <a:prstDash val="solid"/>
            <a:miter/>
          </a:ln>
        </p:spPr>
        <p:txBody>
          <a:bodyPr vert="horz" wrap="square" lIns="0" tIns="0" rIns="0" bIns="0" anchor="t" anchorCtr="0">
            <a:prstTxWarp prst="textNoShape"/>
            <a:spAutoFit/>
          </a:bodyPr>
          <a:lstStyle/>
          <a:p>
            <a:pPr marL="0" indent="0" algn="ctr" eaLnBrk="1" latinLnBrk="0" hangingPunct="1">
              <a:lnSpc>
                <a:spcPts val="1995"/>
              </a:lnSpc>
              <a:spcBef>
                <a:spcPts val="0"/>
              </a:spcBef>
              <a:spcAft>
                <a:spcPts val="0"/>
              </a:spcAft>
              <a:buNone/>
            </a:pP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Abstract | Problem Statement | Project Overview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 Proposed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Solution </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a:t>
            </a:r>
            <a:r>
              <a:rPr lang="en-US" altLang="zh-CN" sz="1600" b="0" i="0" u="none" strike="noStrike" kern="1200" cap="none" spc="0" baseline="0">
                <a:solidFill>
                  <a:schemeClr val="bg1"/>
                </a:solidFill>
                <a:latin typeface="Arial" pitchFamily="0" charset="0"/>
                <a:ea typeface="Arial" pitchFamily="0" charset="0"/>
                <a:cs typeface="Poppins" pitchFamily="0" charset="0"/>
                <a:sym typeface="Arial" pitchFamily="0" charset="0"/>
              </a:rPr>
              <a:t>Technology Used</a:t>
            </a:r>
            <a:r>
              <a:rPr lang="en-US" altLang="zh-CN" sz="1600" b="0" i="0" u="none" strike="noStrike" kern="1200" cap="none" spc="0" baseline="0">
                <a:solidFill>
                  <a:schemeClr val="bg1"/>
                </a:solidFill>
                <a:latin typeface="Arial" pitchFamily="0" charset="0"/>
                <a:ea typeface="宋体" pitchFamily="0" charset="0"/>
                <a:cs typeface="Arial" pitchFamily="0" charset="0"/>
                <a:sym typeface="Arial" pitchFamily="0" charset="0"/>
              </a:rPr>
              <a:t> | Modelling &amp; Results </a:t>
            </a:r>
            <a:r>
              <a:rPr lang="en-US" altLang="zh-CN" sz="1600" b="0" i="0" u="none" strike="noStrike" kern="1200" cap="none" spc="0" baseline="0">
                <a:solidFill>
                  <a:schemeClr val="bg1"/>
                </a:solidFill>
                <a:latin typeface="Arial" pitchFamily="0" charset="0"/>
                <a:ea typeface="Arial" pitchFamily="0" charset="0"/>
                <a:cs typeface="Arial" pitchFamily="0" charset="0"/>
                <a:sym typeface="Arial" pitchFamily="0" charset="0"/>
              </a:rPr>
              <a:t>| Conclusion </a:t>
            </a:r>
            <a:endParaRPr lang="zh-CN" altLang="en-US" sz="1600" b="0" i="0" u="none" strike="noStrike" kern="1200" cap="none" spc="0" baseline="0">
              <a:solidFill>
                <a:schemeClr val="bg1"/>
              </a:solidFill>
              <a:latin typeface="Arial" pitchFamily="0" charset="0"/>
              <a:ea typeface="宋体" pitchFamily="0" charset="0"/>
              <a:cs typeface="Poppins" pitchFamily="0" charset="0"/>
              <a:sym typeface="Arial" pitchFamily="0" charset="0"/>
            </a:endParaRPr>
          </a:p>
        </p:txBody>
      </p:sp>
    </p:spTree>
    <p:extLst>
      <p:ext uri="{BB962C8B-B14F-4D97-AF65-F5344CB8AC3E}">
        <p14:creationId xmlns:p14="http://schemas.microsoft.com/office/powerpoint/2010/main" val="18539404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5642" y="547911"/>
            <a:ext cx="7700009"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Abstract </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a:t>
            </a:r>
            <a:r>
              <a:rPr lang="en-US" altLang="zh-CN" sz="1400" b="0" i="0" u="none" strike="noStrike" kern="0" cap="none" spc="0" baseline="0">
                <a:solidFill>
                  <a:srgbClr val="000000"/>
                </a:solidFill>
                <a:latin typeface="Arial" pitchFamily="0" charset="0"/>
                <a:ea typeface="Arial" pitchFamily="0" charset="0"/>
                <a:cs typeface="Lucida Sans"/>
              </a:rPr>
              <a:t>CAR RENTAL </a:t>
            </a:r>
            <a:r>
              <a:rPr lang="en-US" altLang="zh-CN" sz="1400" b="0" i="0" u="none" strike="noStrike" kern="0" cap="none" spc="0" baseline="0">
                <a:solidFill>
                  <a:srgbClr val="000000"/>
                </a:solidFill>
                <a:latin typeface="Arial" pitchFamily="0" charset="0"/>
                <a:ea typeface="Arial" pitchFamily="0" charset="0"/>
                <a:cs typeface="Lucida Sans"/>
              </a:rPr>
              <a:t>APPLICATION WITH DJANGO FRAMEWORK” </a:t>
            </a:r>
            <a:r>
              <a:rPr lang="en-US" altLang="zh-CN" sz="1400" b="0" i="0" u="none" strike="noStrike" kern="0" cap="none" spc="0" baseline="0">
                <a:solidFill>
                  <a:srgbClr val="000000"/>
                </a:solidFill>
                <a:latin typeface="Arial" pitchFamily="0" charset="0"/>
                <a:ea typeface="Arial" pitchFamily="0" charset="0"/>
                <a:cs typeface="Lucida Sans"/>
              </a:rPr>
              <a:t>is a project which aims in developing an Online Application of car rental system. It is a system that enables customer to rent a car to place their choice online at any time at any place. The reason to develop the system is due to the issues of facing by fuel cost. These issues are such as peak hour-long queue issues, increase of taxi and private cabs than visitors, speed major request of car management, limited promotion, and quality control of cars management. Therefore </a:t>
            </a:r>
            <a:r>
              <a:rPr lang="en-US" altLang="zh-CN" sz="1400" b="0" i="0" u="none" strike="noStrike" kern="0" cap="none" spc="0" baseline="0">
                <a:solidFill>
                  <a:srgbClr val="000000"/>
                </a:solidFill>
                <a:latin typeface="Arial" pitchFamily="0" charset="0"/>
                <a:ea typeface="Arial" pitchFamily="0" charset="0"/>
                <a:cs typeface="Lucida Sans"/>
              </a:rPr>
              <a:t>this system </a:t>
            </a:r>
            <a:r>
              <a:rPr lang="en-US" altLang="zh-CN" sz="1400" b="0" i="0" u="none" strike="noStrike" kern="0" cap="none" spc="0" baseline="0">
                <a:solidFill>
                  <a:srgbClr val="000000"/>
                </a:solidFill>
                <a:latin typeface="Arial" pitchFamily="0" charset="0"/>
                <a:ea typeface="Arial" pitchFamily="0" charset="0"/>
                <a:cs typeface="Lucida Sans"/>
              </a:rPr>
              <a:t>enhances the speed and standardization pf taking rental car from the customers and display it to the staff in the website accordingly. Beside that it provide user friendly web-pages and effective advertising medium to the new product of the online car rental system to the customer at reasonable price. Furthermore, it also extend and deliver customer satisfactions especially to the hectic customer or reaching the customers who are constrain of transport to be in car shop. Altogether it is helpful for everyone for the customers and for the </a:t>
            </a:r>
            <a:r>
              <a:rPr lang="en-US" altLang="zh-CN" sz="1400" b="0" i="0" u="none" strike="noStrike" kern="0" cap="none" spc="0" baseline="0">
                <a:solidFill>
                  <a:srgbClr val="000000"/>
                </a:solidFill>
                <a:latin typeface="Arial" pitchFamily="0" charset="0"/>
                <a:ea typeface="Arial" pitchFamily="0" charset="0"/>
                <a:cs typeface="Lucida Sans"/>
              </a:rPr>
              <a:t>traveler’s </a:t>
            </a:r>
            <a:r>
              <a:rPr lang="en-US" altLang="zh-CN" sz="1400" b="0" i="0" u="none" strike="noStrike" kern="0" cap="none" spc="0" baseline="0">
                <a:solidFill>
                  <a:srgbClr val="000000"/>
                </a:solidFill>
                <a:latin typeface="Arial" pitchFamily="0" charset="0"/>
                <a:ea typeface="Arial" pitchFamily="0" charset="0"/>
                <a:cs typeface="Lucida Sans"/>
              </a:rPr>
              <a:t>also.</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68" name="直线"/>
          <p:cNvSpPr>
            <a:spLocks/>
          </p:cNvSpPr>
          <p:nvPr/>
        </p:nvSpPr>
        <p:spPr>
          <a:xfrm rot="0">
            <a:off x="0" y="4675910"/>
            <a:ext cx="9144000" cy="0"/>
          </a:xfrm>
          <a:prstGeom prst="line"/>
          <a:noFill/>
          <a:ln w="9525" cmpd="sng" cap="flat">
            <a:solidFill>
              <a:srgbClr val="BFBFBF"/>
            </a:solidFill>
            <a:prstDash val="solid"/>
            <a:round/>
          </a:ln>
        </p:spPr>
      </p:sp>
      <p:sp>
        <p:nvSpPr>
          <p:cNvPr id="69" name="矩形"/>
          <p:cNvSpPr>
            <a:spLocks/>
          </p:cNvSpPr>
          <p:nvPr/>
        </p:nvSpPr>
        <p:spPr>
          <a:xfrm rot="0">
            <a:off x="145277" y="4713110"/>
            <a:ext cx="46718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468950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title"/>
          </p:nvPr>
        </p:nvSpPr>
        <p:spPr>
          <a:xfrm rot="0">
            <a:off x="136665" y="585109"/>
            <a:ext cx="7348411"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Problem </a:t>
            </a:r>
            <a:r>
              <a:rPr lang="en-US" altLang="zh-CN" sz="1600" b="1" i="0" u="none" strike="noStrike" kern="0" cap="none" spc="0" baseline="0">
                <a:solidFill>
                  <a:srgbClr val="213163"/>
                </a:solidFill>
                <a:latin typeface="Arial" pitchFamily="0" charset="0"/>
                <a:ea typeface="Arial" pitchFamily="0" charset="0"/>
                <a:cs typeface="Lucida Sans"/>
              </a:rPr>
              <a:t>Statement</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600" b="1" i="0" u="none" strike="noStrike" kern="0" cap="none" spc="0" baseline="0">
                <a:solidFill>
                  <a:srgbClr val="213163"/>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The </a:t>
            </a:r>
            <a:r>
              <a:rPr lang="en-US" altLang="zh-CN" sz="1400" b="0" i="0" u="none" strike="noStrike" kern="0" cap="none" spc="0" baseline="0">
                <a:solidFill>
                  <a:srgbClr val="000000"/>
                </a:solidFill>
                <a:latin typeface="Arial" pitchFamily="0" charset="0"/>
                <a:ea typeface="Arial" pitchFamily="0" charset="0"/>
                <a:cs typeface="Lucida Sans"/>
              </a:rPr>
              <a:t>Manual car rental system provides services only during office hours. So; customers have limited time to make any transactions or reservation of the cars. The existence of the online car rental systems nowadays has overcome the limitation of the business operation hour. However; there is still a few numbers of these online car rental systems in Malaysia and most of the systems offered reservation service for tourists or traveler. Besides that, there are some customers who faced a problem in choosing car to be rented which suitable with some of the important requirements.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1</a:t>
            </a:r>
            <a:r>
              <a:rPr lang="en-US" altLang="zh-CN" sz="1400" b="0" i="0" u="none" strike="noStrike" kern="0" cap="none" spc="0" baseline="0">
                <a:solidFill>
                  <a:srgbClr val="000000"/>
                </a:solidFill>
                <a:latin typeface="Arial" pitchFamily="0" charset="0"/>
                <a:ea typeface="Arial" pitchFamily="0" charset="0"/>
                <a:cs typeface="Lucida Sans"/>
              </a:rPr>
              <a:t>. To rent a car a prospective renter must first go to the nearest office to register as a client. </a:t>
            </a:r>
            <a:br>
              <a:rPr lang="zh-CN" altLang="en-US" sz="1400" b="0" i="0" u="none" strike="noStrike" kern="0" cap="none" spc="0" baseline="0">
                <a:solidFill>
                  <a:srgbClr val="000000"/>
                </a:solidFill>
                <a:latin typeface="Arial" pitchFamily="0" charset="0"/>
                <a:ea typeface="Arial" pitchFamily="0" charset="0"/>
                <a:cs typeface="Lucida Sans"/>
              </a:rPr>
            </a:br>
            <a:br>
              <a:rPr lang="zh-CN" altLang="en-US" sz="1400" b="0" i="0" u="none" strike="noStrike" kern="0" cap="none" spc="0" baseline="0">
                <a:solidFill>
                  <a:srgbClr val="000000"/>
                </a:solidFill>
                <a:latin typeface="Arial" pitchFamily="0" charset="0"/>
                <a:ea typeface="Arial" pitchFamily="0" charset="0"/>
                <a:cs typeface="Lucida Sans"/>
              </a:rPr>
            </a:br>
            <a:r>
              <a:rPr lang="en-US" altLang="zh-CN" sz="1400" b="0" i="0" u="none" strike="noStrike" kern="0" cap="none" spc="0" baseline="0">
                <a:solidFill>
                  <a:srgbClr val="000000"/>
                </a:solidFill>
                <a:latin typeface="Arial" pitchFamily="0" charset="0"/>
                <a:ea typeface="Arial" pitchFamily="0" charset="0"/>
                <a:cs typeface="Lucida Sans"/>
              </a:rPr>
              <a:t>2</a:t>
            </a:r>
            <a:r>
              <a:rPr lang="en-US" altLang="zh-CN" sz="1400" b="0" i="0" u="none" strike="noStrike" kern="0" cap="none" spc="0" baseline="0">
                <a:solidFill>
                  <a:srgbClr val="000000"/>
                </a:solidFill>
                <a:latin typeface="Arial" pitchFamily="0" charset="0"/>
                <a:ea typeface="Arial" pitchFamily="0" charset="0"/>
                <a:cs typeface="Lucida Sans"/>
              </a:rPr>
              <a:t>. Cars that provide difficulties to rent out are normally advertised in local or national newspaper. it involves a lot of paper work and consumes time.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73" name="直线"/>
          <p:cNvSpPr>
            <a:spLocks/>
          </p:cNvSpPr>
          <p:nvPr/>
        </p:nvSpPr>
        <p:spPr>
          <a:xfrm rot="0">
            <a:off x="0" y="4675910"/>
            <a:ext cx="9144000" cy="0"/>
          </a:xfrm>
          <a:prstGeom prst="line"/>
          <a:noFill/>
          <a:ln w="9525" cmpd="sng" cap="flat">
            <a:solidFill>
              <a:srgbClr val="BFBFBF"/>
            </a:solidFill>
            <a:prstDash val="solid"/>
            <a:round/>
          </a:ln>
        </p:spPr>
      </p:sp>
      <p:sp>
        <p:nvSpPr>
          <p:cNvPr id="74" name="矩形"/>
          <p:cNvSpPr>
            <a:spLocks/>
          </p:cNvSpPr>
          <p:nvPr/>
        </p:nvSpPr>
        <p:spPr>
          <a:xfrm rot="0">
            <a:off x="136665" y="4675910"/>
            <a:ext cx="3766099"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www.coursehero.com</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241540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52511" y="607024"/>
            <a:ext cx="8342740" cy="4090800"/>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SzPts val="2800"/>
            </a:pPr>
            <a:r>
              <a:rPr lang="en-US" altLang="zh-CN" sz="1600" b="1" i="0" u="none" strike="noStrike" kern="0" cap="none" spc="0" baseline="0">
                <a:solidFill>
                  <a:srgbClr val="213163"/>
                </a:solidFill>
                <a:latin typeface="Arial" pitchFamily="0" charset="0"/>
                <a:ea typeface="Arial" pitchFamily="0" charset="0"/>
                <a:cs typeface="Lucida Sans"/>
              </a:rPr>
              <a:t>Project </a:t>
            </a:r>
            <a:r>
              <a:rPr lang="en-US" altLang="zh-CN" sz="1600" b="1" i="0" u="none" strike="noStrike" kern="0" cap="none" spc="0" baseline="0">
                <a:solidFill>
                  <a:srgbClr val="213163"/>
                </a:solidFill>
                <a:latin typeface="Arial" pitchFamily="0" charset="0"/>
                <a:ea typeface="Arial" pitchFamily="0" charset="0"/>
                <a:cs typeface="Lucida Sans"/>
              </a:rPr>
              <a:t>Overview</a:t>
            </a:r>
            <a:br>
              <a:rPr lang="zh-CN" altLang="en-US" sz="1600" b="1" i="0" u="none" strike="noStrike" kern="0" cap="none" spc="0" baseline="0">
                <a:solidFill>
                  <a:srgbClr val="213163"/>
                </a:solidFill>
                <a:latin typeface="Arial" pitchFamily="0" charset="0"/>
                <a:ea typeface="Arial" pitchFamily="0" charset="0"/>
                <a:cs typeface="Lucida Sans"/>
              </a:rPr>
            </a:br>
            <a:br>
              <a:rPr lang="zh-CN" altLang="en-US" sz="1800" b="1" i="0" u="none" strike="noStrike" kern="0" cap="none" spc="0" baseline="0">
                <a:solidFill>
                  <a:srgbClr val="213163"/>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The primary purpose of an online car rental system is to allow customers </a:t>
            </a:r>
            <a:r>
              <a:rPr lang="en-US" altLang="zh-CN" sz="1600" b="0" i="0" u="none" strike="noStrike" kern="0" cap="none" spc="0" baseline="0">
                <a:solidFill>
                  <a:srgbClr val="000000"/>
                </a:solidFill>
                <a:latin typeface="Arial" pitchFamily="0" charset="0"/>
                <a:ea typeface="Arial" pitchFamily="0" charset="0"/>
                <a:cs typeface="Lucida Sans"/>
              </a:rPr>
              <a:t>to easily </a:t>
            </a:r>
            <a:r>
              <a:rPr lang="en-US" altLang="zh-CN" sz="1600" b="0" i="0" u="none" strike="noStrike" kern="0" cap="none" spc="0" baseline="0">
                <a:solidFill>
                  <a:srgbClr val="000000"/>
                </a:solidFill>
                <a:latin typeface="Arial" pitchFamily="0" charset="0"/>
                <a:ea typeface="Arial" pitchFamily="0" charset="0"/>
                <a:cs typeface="Lucida Sans"/>
              </a:rPr>
              <a:t>do order at website over the internet. With the improvement of technology, online car rental systems </a:t>
            </a:r>
            <a:r>
              <a:rPr lang="en-US" altLang="zh-CN" sz="1600" b="0" i="0" u="none" strike="noStrike" kern="0" cap="none" spc="0" baseline="0">
                <a:solidFill>
                  <a:srgbClr val="000000"/>
                </a:solidFill>
                <a:latin typeface="Arial" pitchFamily="0" charset="0"/>
                <a:ea typeface="Arial" pitchFamily="0" charset="0"/>
                <a:cs typeface="Lucida Sans"/>
              </a:rPr>
              <a:t>are becoming </a:t>
            </a:r>
            <a:r>
              <a:rPr lang="en-US" altLang="zh-CN" sz="1600" b="0" i="0" u="none" strike="noStrike" kern="0" cap="none" spc="0" baseline="0">
                <a:solidFill>
                  <a:srgbClr val="000000"/>
                </a:solidFill>
                <a:latin typeface="Arial" pitchFamily="0" charset="0"/>
                <a:ea typeface="Arial" pitchFamily="0" charset="0"/>
                <a:cs typeface="Lucida Sans"/>
              </a:rPr>
              <a:t>a popular topic. That’s because they are serving the ever-increasing Demand for convince. </a:t>
            </a:r>
            <a:r>
              <a:rPr lang="en-US" altLang="zh-CN" sz="1600" b="0" i="0" u="none" strike="noStrike" kern="0" cap="none" spc="0" baseline="0">
                <a:solidFill>
                  <a:srgbClr val="000000"/>
                </a:solidFill>
                <a:latin typeface="Arial" pitchFamily="0" charset="0"/>
                <a:ea typeface="Arial" pitchFamily="0" charset="0"/>
                <a:cs typeface="Lucida Sans"/>
              </a:rPr>
              <a:t>It benefits </a:t>
            </a:r>
            <a:r>
              <a:rPr lang="en-US" altLang="zh-CN" sz="1600" b="0" i="0" u="none" strike="noStrike" kern="0" cap="none" spc="0" baseline="0">
                <a:solidFill>
                  <a:srgbClr val="000000"/>
                </a:solidFill>
                <a:latin typeface="Arial" pitchFamily="0" charset="0"/>
                <a:ea typeface="Arial" pitchFamily="0" charset="0"/>
                <a:cs typeface="Lucida Sans"/>
              </a:rPr>
              <a:t>both the customer and the business. With a website or mobile app, customers can easily </a:t>
            </a:r>
            <a:r>
              <a:rPr lang="en-US" altLang="zh-CN" sz="1600" b="0" i="0" u="none" strike="noStrike" kern="0" cap="none" spc="0" baseline="0">
                <a:solidFill>
                  <a:srgbClr val="000000"/>
                </a:solidFill>
                <a:latin typeface="Arial" pitchFamily="0" charset="0"/>
                <a:ea typeface="Arial" pitchFamily="0" charset="0"/>
                <a:cs typeface="Lucida Sans"/>
              </a:rPr>
              <a:t>Browse all </a:t>
            </a:r>
            <a:r>
              <a:rPr lang="en-US" altLang="zh-CN" sz="1600" b="0" i="0" u="none" strike="noStrike" kern="0" cap="none" spc="0" baseline="0">
                <a:solidFill>
                  <a:srgbClr val="000000"/>
                </a:solidFill>
                <a:latin typeface="Arial" pitchFamily="0" charset="0"/>
                <a:ea typeface="Arial" pitchFamily="0" charset="0"/>
                <a:cs typeface="Lucida Sans"/>
              </a:rPr>
              <a:t>the dishes and place order of their </a:t>
            </a:r>
            <a:r>
              <a:rPr lang="en-US" altLang="zh-CN" sz="1600" b="0" i="0" u="none" strike="noStrike" kern="0" cap="none" spc="0" baseline="0">
                <a:solidFill>
                  <a:srgbClr val="000000"/>
                </a:solidFill>
                <a:latin typeface="Arial" pitchFamily="0" charset="0"/>
                <a:ea typeface="Arial" pitchFamily="0" charset="0"/>
                <a:cs typeface="Lucida Sans"/>
              </a:rPr>
              <a:t>favourite</a:t>
            </a: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one</a:t>
            </a:r>
            <a:r>
              <a:rPr lang="en-US" altLang="zh-CN" sz="1600" b="0" i="0" u="none" strike="noStrike" kern="0" cap="none" spc="0" baseline="0">
                <a:solidFill>
                  <a:srgbClr val="000000"/>
                </a:solidFill>
                <a:latin typeface="Arial" pitchFamily="0" charset="0"/>
                <a:ea typeface="Arial" pitchFamily="0" charset="0"/>
                <a:cs typeface="Lucida Sans"/>
              </a:rPr>
              <a:t>. From the car rental perspective, they no longer </a:t>
            </a:r>
            <a:r>
              <a:rPr lang="en-US" altLang="zh-CN" sz="1600" b="0" i="0" u="none" strike="noStrike" kern="0" cap="none" spc="0" baseline="0">
                <a:solidFill>
                  <a:srgbClr val="000000"/>
                </a:solidFill>
                <a:latin typeface="Arial" pitchFamily="0" charset="0"/>
                <a:ea typeface="Arial" pitchFamily="0" charset="0"/>
                <a:cs typeface="Lucida Sans"/>
              </a:rPr>
              <a:t>spend time </a:t>
            </a:r>
            <a:r>
              <a:rPr lang="en-US" altLang="zh-CN" sz="1600" b="0" i="0" u="none" strike="noStrike" kern="0" cap="none" spc="0" baseline="0">
                <a:solidFill>
                  <a:srgbClr val="000000"/>
                </a:solidFill>
                <a:latin typeface="Arial" pitchFamily="0" charset="0"/>
                <a:ea typeface="Arial" pitchFamily="0" charset="0"/>
                <a:cs typeface="Lucida Sans"/>
              </a:rPr>
              <a:t>taking the customer’s order, stop worrying about communication errors and streamline their order management workflow. The main purpose behind building this website is to establish A smooth and easy way of ordering process to the users so they Didn’t get any trouble in placing orders or cancelling orders. In this project everything has been made in synchronize way with full order and sequence admin has full control over the system. And user will get a lot of facilities in this system. </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78" name="直线"/>
          <p:cNvSpPr>
            <a:spLocks/>
          </p:cNvSpPr>
          <p:nvPr/>
        </p:nvSpPr>
        <p:spPr>
          <a:xfrm rot="0">
            <a:off x="0" y="4675910"/>
            <a:ext cx="9144000" cy="0"/>
          </a:xfrm>
          <a:prstGeom prst="line"/>
          <a:noFill/>
          <a:ln w="9525" cmpd="sng" cap="flat">
            <a:solidFill>
              <a:srgbClr val="BFBFBF"/>
            </a:solidFill>
            <a:prstDash val="solid"/>
            <a:round/>
          </a:ln>
        </p:spPr>
      </p:sp>
      <p:sp>
        <p:nvSpPr>
          <p:cNvPr id="79" name="矩形"/>
          <p:cNvSpPr>
            <a:spLocks/>
          </p:cNvSpPr>
          <p:nvPr/>
        </p:nvSpPr>
        <p:spPr>
          <a:xfrm rot="0">
            <a:off x="235392" y="4697824"/>
            <a:ext cx="2690687"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 </a:t>
            </a:r>
            <a:r>
              <a:rPr lang="en-US" altLang="zh-CN" sz="1000" b="0" i="0" u="none" strike="noStrike" kern="0" cap="none" spc="0" baseline="0">
                <a:solidFill>
                  <a:srgbClr val="000000"/>
                </a:solidFill>
                <a:latin typeface="Arial" pitchFamily="0" charset="0"/>
                <a:ea typeface="Arial" pitchFamily="0" charset="0"/>
                <a:cs typeface="Arial" pitchFamily="0" charset="0"/>
                <a:sym typeface="Arial" pitchFamily="0" charset="0"/>
              </a:rPr>
              <a:t>arkajainuniversity.ac.in</a:t>
            </a:r>
            <a:endPar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62784883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2" name="文本框"/>
          <p:cNvSpPr>
            <a:spLocks noGrp="1"/>
          </p:cNvSpPr>
          <p:nvPr>
            <p:ph type="title"/>
          </p:nvPr>
        </p:nvSpPr>
        <p:spPr>
          <a:xfrm rot="0">
            <a:off x="138533" y="477078"/>
            <a:ext cx="8866934" cy="406387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Proposed Solution</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83" name="矩形"/>
          <p:cNvSpPr>
            <a:spLocks/>
          </p:cNvSpPr>
          <p:nvPr/>
        </p:nvSpPr>
        <p:spPr>
          <a:xfrm rot="0">
            <a:off x="138533" y="1102220"/>
            <a:ext cx="8866934" cy="3234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5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existing system is a manual one. After studying the problems of the existing system, the following requirements have been identified.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new system that will reduce the manual effort of creating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reports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built-up the database to facilitate future information and retrieval for analysis and other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statements.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will automate the monitoring of any problem During Analysis.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Develop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 system that has a flexible form design</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42900" indent="-342900" algn="l">
              <a:lnSpc>
                <a:spcPct val="150000"/>
              </a:lnSpc>
              <a:spcBef>
                <a:spcPts val="0"/>
              </a:spcBef>
              <a:spcAft>
                <a:spcPts val="0"/>
              </a:spcAft>
              <a:buClrTx/>
              <a:buAutoNum type="arabicPeriod"/>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system should have provision to view performance during working with system After completing the requirement determination and doing re analysis a new system is designed which could solve the problem of existing system and fulfill the requirement of the </a:t>
            </a: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users. </a:t>
            </a: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4" name="直线"/>
          <p:cNvSpPr>
            <a:spLocks/>
          </p:cNvSpPr>
          <p:nvPr/>
        </p:nvSpPr>
        <p:spPr>
          <a:xfrm rot="0">
            <a:off x="0" y="4675910"/>
            <a:ext cx="9144000" cy="0"/>
          </a:xfrm>
          <a:prstGeom prst="line"/>
          <a:noFill/>
          <a:ln w="9525" cmpd="sng" cap="flat">
            <a:solidFill>
              <a:srgbClr val="BFBFBF"/>
            </a:solidFill>
            <a:prstDash val="solid"/>
            <a:round/>
          </a:ln>
        </p:spPr>
      </p:sp>
      <p:sp>
        <p:nvSpPr>
          <p:cNvPr id="85"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17581020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8" name="矩形"/>
          <p:cNvSpPr>
            <a:spLocks/>
          </p:cNvSpPr>
          <p:nvPr/>
        </p:nvSpPr>
        <p:spPr>
          <a:xfrm rot="0">
            <a:off x="492236" y="594573"/>
            <a:ext cx="8017933" cy="70000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89" name="直线"/>
          <p:cNvSpPr>
            <a:spLocks/>
          </p:cNvSpPr>
          <p:nvPr/>
        </p:nvSpPr>
        <p:spPr>
          <a:xfrm rot="0">
            <a:off x="0" y="4675910"/>
            <a:ext cx="9144000" cy="0"/>
          </a:xfrm>
          <a:prstGeom prst="line"/>
          <a:noFill/>
          <a:ln w="9525" cmpd="sng" cap="flat">
            <a:solidFill>
              <a:srgbClr val="BFBFBF"/>
            </a:solidFill>
            <a:prstDash val="solid"/>
            <a:round/>
          </a:ln>
        </p:spPr>
      </p:sp>
      <p:sp>
        <p:nvSpPr>
          <p:cNvPr id="90"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1" name="文本框"/>
          <p:cNvSpPr>
            <a:spLocks noGrp="1"/>
          </p:cNvSpPr>
          <p:nvPr>
            <p:ph type="title"/>
          </p:nvPr>
        </p:nvSpPr>
        <p:spPr>
          <a:xfrm rot="0">
            <a:off x="492236" y="783441"/>
            <a:ext cx="7551834" cy="3855270"/>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600" b="0" i="0" u="none" strike="noStrike" kern="0" cap="none" spc="0" baseline="0">
                <a:solidFill>
                  <a:srgbClr val="000000"/>
                </a:solidFill>
                <a:latin typeface="Arial" pitchFamily="0" charset="0"/>
                <a:ea typeface="Arial" pitchFamily="0" charset="0"/>
                <a:cs typeface="Lucida Sans"/>
              </a:rPr>
              <a:t>The benefits of the “Designing Training Database &amp; Effectiveness” are as follows:-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Quick and easy retrieval of </a:t>
            </a:r>
            <a:r>
              <a:rPr lang="en-US" altLang="zh-CN" sz="1600" b="0" i="0" u="none" strike="noStrike" kern="0" cap="none" spc="0" baseline="0">
                <a:solidFill>
                  <a:srgbClr val="000000"/>
                </a:solidFill>
                <a:latin typeface="Arial" pitchFamily="0" charset="0"/>
                <a:ea typeface="Arial" pitchFamily="0" charset="0"/>
                <a:cs typeface="Lucida Sans"/>
              </a:rPr>
              <a:t>information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Low cost maintenance. </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The system is not person </a:t>
            </a:r>
            <a:r>
              <a:rPr lang="en-US" altLang="zh-CN" sz="1600" b="0" i="0" u="none" strike="noStrike" kern="0" cap="none" spc="0" baseline="0">
                <a:solidFill>
                  <a:srgbClr val="000000"/>
                </a:solidFill>
                <a:latin typeface="Arial" pitchFamily="0" charset="0"/>
                <a:ea typeface="Arial" pitchFamily="0" charset="0"/>
                <a:cs typeface="Lucida Sans"/>
              </a:rPr>
              <a:t>dependent.</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Knowledge of computer skill required is minimum</a:t>
            </a:r>
            <a:r>
              <a:rPr lang="en-US" altLang="zh-CN" sz="1600" b="0" i="0" u="none" strike="noStrike" kern="0" cap="none" spc="0" baseline="0">
                <a:solidFill>
                  <a:srgbClr val="000000"/>
                </a:solidFill>
                <a:latin typeface="Arial" pitchFamily="0" charset="0"/>
                <a:ea typeface="Arial" pitchFamily="0" charset="0"/>
                <a:cs typeface="Lucida Sans"/>
              </a:rPr>
              <a:t>.</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a:t>
            </a:r>
            <a:r>
              <a:rPr lang="en-US" altLang="zh-CN" sz="1600" b="0" i="0" u="none" strike="noStrike" kern="0" cap="none" spc="0" baseline="0">
                <a:solidFill>
                  <a:srgbClr val="000000"/>
                </a:solidFill>
                <a:latin typeface="Arial" pitchFamily="0" charset="0"/>
                <a:ea typeface="Arial" pitchFamily="0" charset="0"/>
                <a:cs typeface="Lucida Sans"/>
              </a:rPr>
              <a:t>• Use of this system will automate the </a:t>
            </a:r>
            <a:r>
              <a:rPr lang="en-US" altLang="zh-CN" sz="1600" b="0" i="0" u="none" strike="noStrike" kern="0" cap="none" spc="0" baseline="0">
                <a:solidFill>
                  <a:srgbClr val="000000"/>
                </a:solidFill>
                <a:latin typeface="Arial" pitchFamily="0" charset="0"/>
                <a:ea typeface="Arial" pitchFamily="0" charset="0"/>
                <a:cs typeface="Lucida Sans"/>
              </a:rPr>
              <a:t>function.</a:t>
            </a:r>
            <a:br>
              <a:rPr lang="zh-CN" altLang="en-US" sz="1600" b="0" i="0" u="none" strike="noStrike" kern="0" cap="none" spc="0" baseline="0">
                <a:solidFill>
                  <a:srgbClr val="000000"/>
                </a:solidFill>
                <a:latin typeface="Arial" pitchFamily="0" charset="0"/>
                <a:ea typeface="Arial" pitchFamily="0" charset="0"/>
                <a:cs typeface="Lucida Sans"/>
              </a:rPr>
            </a:br>
            <a:br>
              <a:rPr lang="zh-CN" altLang="en-US" sz="1600" b="0" i="0" u="none" strike="noStrike" kern="0" cap="none" spc="0" baseline="0">
                <a:solidFill>
                  <a:srgbClr val="000000"/>
                </a:solidFill>
                <a:latin typeface="Arial" pitchFamily="0" charset="0"/>
                <a:ea typeface="Arial" pitchFamily="0" charset="0"/>
                <a:cs typeface="Lucida Sans"/>
              </a:rPr>
            </a:br>
            <a:r>
              <a:rPr lang="en-US" altLang="zh-CN" sz="1600" b="0" i="0" u="none" strike="noStrike" kern="0" cap="none" spc="0" baseline="0">
                <a:solidFill>
                  <a:srgbClr val="000000"/>
                </a:solidFill>
                <a:latin typeface="Arial" pitchFamily="0" charset="0"/>
                <a:ea typeface="Arial" pitchFamily="0" charset="0"/>
                <a:cs typeface="Lucida Sans"/>
              </a:rPr>
              <a:t>• It will </a:t>
            </a:r>
            <a:r>
              <a:rPr lang="en-US" altLang="zh-CN" sz="1600" b="0" i="0" u="none" strike="noStrike" kern="0" cap="none" spc="0" baseline="0">
                <a:solidFill>
                  <a:srgbClr val="000000"/>
                </a:solidFill>
                <a:latin typeface="Arial" pitchFamily="0" charset="0"/>
                <a:ea typeface="Arial" pitchFamily="0" charset="0"/>
                <a:cs typeface="Lucida Sans"/>
              </a:rPr>
              <a:t>also </a:t>
            </a:r>
            <a:r>
              <a:rPr lang="en-US" altLang="zh-CN" sz="1600" b="0" i="0" u="none" strike="noStrike" kern="0" cap="none" spc="0" baseline="0">
                <a:solidFill>
                  <a:srgbClr val="000000"/>
                </a:solidFill>
                <a:latin typeface="Arial" pitchFamily="0" charset="0"/>
                <a:ea typeface="Arial" pitchFamily="0" charset="0"/>
                <a:cs typeface="Lucida Sans"/>
              </a:rPr>
              <a:t>lead this </a:t>
            </a:r>
            <a:r>
              <a:rPr lang="en-US" altLang="zh-CN" sz="1600" b="0" i="0" u="none" strike="noStrike" kern="0" cap="none" spc="0" baseline="0">
                <a:solidFill>
                  <a:srgbClr val="000000"/>
                </a:solidFill>
                <a:latin typeface="Arial" pitchFamily="0" charset="0"/>
                <a:ea typeface="Arial" pitchFamily="0" charset="0"/>
                <a:cs typeface="Lucida Sans"/>
              </a:rPr>
              <a:t>system </a:t>
            </a:r>
            <a:r>
              <a:rPr lang="en-US" altLang="zh-CN" sz="1600" b="0" i="0" u="none" strike="noStrike" kern="0" cap="none" spc="0" baseline="0">
                <a:solidFill>
                  <a:srgbClr val="000000"/>
                </a:solidFill>
                <a:latin typeface="Arial" pitchFamily="0" charset="0"/>
                <a:ea typeface="Arial" pitchFamily="0" charset="0"/>
                <a:cs typeface="Lucida Sans"/>
              </a:rPr>
              <a:t>to improve </a:t>
            </a:r>
            <a:r>
              <a:rPr lang="en-US" altLang="zh-CN" sz="1600" b="0" i="0" u="none" strike="noStrike" kern="0" cap="none" spc="0" baseline="0">
                <a:solidFill>
                  <a:srgbClr val="000000"/>
                </a:solidFill>
                <a:latin typeface="Arial" pitchFamily="0" charset="0"/>
                <a:ea typeface="Arial" pitchFamily="0" charset="0"/>
                <a:cs typeface="Lucida Sans"/>
              </a:rPr>
              <a:t>the </a:t>
            </a:r>
            <a:r>
              <a:rPr lang="en-US" altLang="zh-CN" sz="1600" b="0" i="0" u="none" strike="noStrike" kern="0" cap="none" spc="0" baseline="0">
                <a:solidFill>
                  <a:srgbClr val="000000"/>
                </a:solidFill>
                <a:latin typeface="Arial" pitchFamily="0" charset="0"/>
                <a:ea typeface="Arial" pitchFamily="0" charset="0"/>
                <a:cs typeface="Lucida Sans"/>
              </a:rPr>
              <a:t>quality</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213482106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2" name="矩形"/>
          <p:cNvSpPr>
            <a:spLocks/>
          </p:cNvSpPr>
          <p:nvPr/>
        </p:nvSpPr>
        <p:spPr>
          <a:xfrm rot="0">
            <a:off x="138652" y="805841"/>
            <a:ext cx="8017933" cy="69999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50000"/>
              </a:lnSpc>
              <a:spcBef>
                <a:spcPts val="0"/>
              </a:spcBef>
              <a:spcAft>
                <a:spcPts val="0"/>
              </a:spcAft>
              <a:buNone/>
            </a:pPr>
            <a:endParaRPr lang="en-US" altLang="zh-CN"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a:p>
            <a:pPr lvl="1" marL="742950" indent="-285750" algn="l">
              <a:lnSpc>
                <a:spcPct val="150000"/>
              </a:lnSpc>
              <a:spcBef>
                <a:spcPts val="0"/>
              </a:spcBef>
              <a:spcAft>
                <a:spcPts val="0"/>
              </a:spcAft>
              <a:buClrTx/>
              <a:buAutoNum type="arabicPeriod"/>
            </a:pPr>
            <a:endParaRPr lang="zh-CN" altLang="en-US" sz="1400" b="0" i="0" u="none" strike="noStrike" kern="0" cap="none" spc="0" baseline="0">
              <a:solidFill>
                <a:srgbClr val="374151"/>
              </a:solidFill>
              <a:latin typeface="Times New Roman" pitchFamily="0" charset="0"/>
              <a:ea typeface="Arial" pitchFamily="0" charset="0"/>
              <a:cs typeface="Times New Roman" pitchFamily="0" charset="0"/>
              <a:sym typeface="Arial" pitchFamily="0" charset="0"/>
            </a:endParaRPr>
          </a:p>
        </p:txBody>
      </p:sp>
      <p:sp>
        <p:nvSpPr>
          <p:cNvPr id="93" name="直线"/>
          <p:cNvSpPr>
            <a:spLocks/>
          </p:cNvSpPr>
          <p:nvPr/>
        </p:nvSpPr>
        <p:spPr>
          <a:xfrm rot="0">
            <a:off x="0" y="4675910"/>
            <a:ext cx="9144000" cy="0"/>
          </a:xfrm>
          <a:prstGeom prst="line"/>
          <a:noFill/>
          <a:ln w="9525" cmpd="sng" cap="flat">
            <a:solidFill>
              <a:srgbClr val="BFBFBF"/>
            </a:solidFill>
            <a:prstDash val="solid"/>
            <a:round/>
          </a:ln>
        </p:spPr>
      </p:sp>
      <p:sp>
        <p:nvSpPr>
          <p:cNvPr id="94"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
        <p:nvSpPr>
          <p:cNvPr id="95" name="文本框"/>
          <p:cNvSpPr>
            <a:spLocks noGrp="1"/>
          </p:cNvSpPr>
          <p:nvPr>
            <p:ph type="title"/>
          </p:nvPr>
        </p:nvSpPr>
        <p:spPr>
          <a:xfrm rot="0">
            <a:off x="490249" y="682486"/>
            <a:ext cx="7666335" cy="38584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solidFill>
                  <a:srgbClr val="000000"/>
                </a:solidFill>
                <a:latin typeface="Arial" pitchFamily="0" charset="0"/>
                <a:ea typeface="Arial" pitchFamily="0" charset="0"/>
                <a:cs typeface="Lucida Sans"/>
              </a:rPr>
              <a:t>This Car Rental System project will enable the user to rent a vehicle. The user shall login to the system and check for availability of cars. The user specifies a type of car and the journey date and time. The Car Rental System shall check for the availability of the car and rent the car to the customer. The user can make payment online. The tool is designed using VB.net. All the data regarding the rental cars are stored in MySQL database. The user has to enter his name, address, phone details and check for the cars available for rent. The UI is very simple and the connectivity to back end is robust. The main advantage is that the user shall be able to choose a car depending on his budget.</a:t>
            </a:r>
            <a:br>
              <a:rPr lang="zh-CN" altLang="en-US" sz="1800" b="0" i="0" u="none" strike="noStrike" kern="0" cap="none" spc="0" baseline="0">
                <a:solidFill>
                  <a:srgbClr val="374151"/>
                </a:solidFill>
                <a:latin typeface="Times New Roman" pitchFamily="0" charset="0"/>
                <a:ea typeface="Arial" pitchFamily="0" charset="0"/>
                <a:cs typeface="Times New Roman" pitchFamily="0" charset="0"/>
              </a:rPr>
            </a:br>
            <a:endParaRPr lang="zh-CN" altLang="en-US" sz="18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19715261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96" name="文本框"/>
          <p:cNvSpPr>
            <a:spLocks noGrp="1"/>
          </p:cNvSpPr>
          <p:nvPr>
            <p:ph type="title"/>
          </p:nvPr>
        </p:nvSpPr>
        <p:spPr>
          <a:xfrm rot="0">
            <a:off x="131032" y="682129"/>
            <a:ext cx="2936082" cy="322263"/>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600" b="1" i="0" u="none" strike="noStrike" kern="0" cap="none" spc="0" baseline="0">
                <a:solidFill>
                  <a:srgbClr val="213163"/>
                </a:solidFill>
                <a:latin typeface="Arial" pitchFamily="0" charset="0"/>
                <a:ea typeface="Arial" pitchFamily="0" charset="0"/>
                <a:cs typeface="Lucida Sans"/>
              </a:rPr>
              <a:t>Technology Used</a:t>
            </a:r>
            <a:endParaRPr lang="zh-CN" altLang="en-US" sz="1600" b="0" i="0" u="none" strike="noStrike" kern="0" cap="none" spc="0" baseline="0">
              <a:solidFill>
                <a:srgbClr val="000000"/>
              </a:solidFill>
              <a:latin typeface="Arial" pitchFamily="0" charset="0"/>
              <a:ea typeface="Arial" pitchFamily="0" charset="0"/>
              <a:cs typeface="Lucida Sans"/>
            </a:endParaRPr>
          </a:p>
        </p:txBody>
      </p:sp>
      <p:sp>
        <p:nvSpPr>
          <p:cNvPr id="97" name="矩形"/>
          <p:cNvSpPr>
            <a:spLocks/>
          </p:cNvSpPr>
          <p:nvPr/>
        </p:nvSpPr>
        <p:spPr>
          <a:xfrm rot="0">
            <a:off x="128063" y="1059160"/>
            <a:ext cx="5314386" cy="3790000"/>
          </a:xfrm>
          <a:prstGeom prst="rect"/>
          <a:noFill/>
          <a:ln w="12700" cmpd="sng" cap="flat">
            <a:noFill/>
            <a:prstDash val="solid"/>
            <a:round/>
          </a:ln>
        </p:spPr>
        <p:txBody>
          <a:bodyPr vert="horz" wrap="square" lIns="91425" tIns="91425" rIns="91425" bIns="91425" anchor="t" anchorCtr="0">
            <a:prstTxWarp prst="textNoShape"/>
          </a:bodyPr>
          <a:lstStyle/>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173355" indent="-173355" algn="l">
              <a:lnSpc>
                <a:spcPct val="100000"/>
              </a:lnSpc>
              <a:spcBef>
                <a:spcPts val="200"/>
              </a:spcBef>
              <a:spcAft>
                <a:spcPts val="0"/>
              </a:spcAft>
              <a:buClr>
                <a:srgbClr val="213163"/>
              </a:buClr>
              <a:buFont typeface="Arial" pitchFamily="0" charset="0"/>
              <a:buChar char="•"/>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8" name="图片"/>
          <p:cNvPicPr>
            <a:picLocks noChangeAspect="1"/>
          </p:cNvPicPr>
          <p:nvPr/>
        </p:nvPicPr>
        <p:blipFill>
          <a:blip r:embed="rId1" cstate="print"/>
          <a:stretch>
            <a:fillRect/>
          </a:stretch>
        </p:blipFill>
        <p:spPr>
          <a:xfrm rot="0">
            <a:off x="1021171" y="1723257"/>
            <a:ext cx="2956469" cy="2573047"/>
          </a:xfrm>
          <a:prstGeom prst="rect"/>
          <a:noFill/>
          <a:ln w="12700" cmpd="sng" cap="flat">
            <a:noFill/>
            <a:prstDash val="solid"/>
            <a:miter/>
          </a:ln>
        </p:spPr>
      </p:pic>
      <p:pic>
        <p:nvPicPr>
          <p:cNvPr id="99" name="图片"/>
          <p:cNvPicPr>
            <a:picLocks noChangeAspect="1"/>
          </p:cNvPicPr>
          <p:nvPr/>
        </p:nvPicPr>
        <p:blipFill>
          <a:blip r:embed="rId2" cstate="print"/>
          <a:stretch>
            <a:fillRect/>
          </a:stretch>
        </p:blipFill>
        <p:spPr>
          <a:xfrm rot="0">
            <a:off x="4564380" y="1712691"/>
            <a:ext cx="4165598" cy="2090952"/>
          </a:xfrm>
          <a:prstGeom prst="rect"/>
          <a:noFill/>
          <a:ln w="12700" cmpd="sng" cap="flat">
            <a:noFill/>
            <a:prstDash val="solid"/>
            <a:miter/>
          </a:ln>
        </p:spPr>
      </p:pic>
      <p:sp>
        <p:nvSpPr>
          <p:cNvPr id="100" name="矩形"/>
          <p:cNvSpPr>
            <a:spLocks/>
          </p:cNvSpPr>
          <p:nvPr/>
        </p:nvSpPr>
        <p:spPr>
          <a:xfrm rot="0">
            <a:off x="1000361" y="1361511"/>
            <a:ext cx="3318483"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Front-end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1" name="矩形"/>
          <p:cNvSpPr>
            <a:spLocks/>
          </p:cNvSpPr>
          <p:nvPr/>
        </p:nvSpPr>
        <p:spPr>
          <a:xfrm rot="0">
            <a:off x="4865736" y="1287522"/>
            <a:ext cx="3580969" cy="30777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r>
              <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rPr>
              <a:t>Back-end</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02" name="直线"/>
          <p:cNvSpPr>
            <a:spLocks/>
          </p:cNvSpPr>
          <p:nvPr/>
        </p:nvSpPr>
        <p:spPr>
          <a:xfrm rot="0">
            <a:off x="0" y="4675910"/>
            <a:ext cx="9144000" cy="0"/>
          </a:xfrm>
          <a:prstGeom prst="line"/>
          <a:noFill/>
          <a:ln w="9525" cmpd="sng" cap="flat">
            <a:solidFill>
              <a:srgbClr val="BFBFBF"/>
            </a:solidFill>
            <a:prstDash val="solid"/>
            <a:round/>
          </a:ln>
        </p:spPr>
      </p:sp>
      <p:sp>
        <p:nvSpPr>
          <p:cNvPr id="103" name="矩形"/>
          <p:cNvSpPr>
            <a:spLocks/>
          </p:cNvSpPr>
          <p:nvPr/>
        </p:nvSpPr>
        <p:spPr>
          <a:xfrm rot="0">
            <a:off x="138652" y="4713110"/>
            <a:ext cx="707168" cy="322262"/>
          </a:xfrm>
          <a:prstGeom prst="rect"/>
          <a:noFill/>
          <a:ln w="12700" cmpd="sng" cap="flat">
            <a:noFill/>
            <a:prstDash val="solid"/>
            <a:round/>
          </a:ln>
        </p:spPr>
        <p:txBody>
          <a:bodyPr vert="horz" wrap="square" lIns="91425" tIns="91425" rIns="91425" bIns="91425" anchor="t" anchorCtr="0">
            <a:prstTxWarp prst="textNoShape"/>
          </a:bodyPr>
          <a:lstStyle/>
          <a:p>
            <a:pPr marL="0" indent="0" algn="l">
              <a:lnSpc>
                <a:spcPct val="100000"/>
              </a:lnSpc>
              <a:spcBef>
                <a:spcPts val="0"/>
              </a:spcBef>
              <a:spcAft>
                <a:spcPts val="0"/>
              </a:spcAft>
              <a:buNone/>
            </a:pPr>
            <a:r>
              <a:rPr lang="en-US" altLang="zh-CN" sz="1000" b="0" i="0" u="none" strike="noStrike" kern="0" cap="none" spc="0" baseline="0">
                <a:solidFill>
                  <a:schemeClr val="tx1"/>
                </a:solidFill>
                <a:latin typeface="Arial" pitchFamily="0" charset="0"/>
                <a:ea typeface="Arial" pitchFamily="0" charset="0"/>
                <a:cs typeface="Arial" pitchFamily="0" charset="0"/>
                <a:sym typeface="Arial" pitchFamily="0" charset="0"/>
              </a:rPr>
              <a:t>Source :</a:t>
            </a:r>
            <a:endParaRPr lang="zh-CN" altLang="en-US" sz="1000" b="0" i="0" u="none" strike="noStrike" kern="0" cap="none" spc="0" baseline="0">
              <a:solidFill>
                <a:schemeClr val="tx1"/>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124332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EEEEEE"/>
      </a:dk2>
      <a:lt2>
        <a:srgbClr val="595959"/>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Simple Light">
      <a:majorFont>
        <a:latin typeface=""/>
        <a:ea typeface=""/>
        <a:cs typeface=""/>
      </a:majorFont>
      <a:minorFont>
        <a:latin typeface=""/>
        <a:ea typeface=""/>
        <a:cs typeface=""/>
      </a:minorFont>
    </a:fontScheme>
    <a:fmtScheme name="Simple Ligh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root</cp:lastModifiedBy>
  <cp:revision>0</cp:revision>
  <dcterms:created xsi:type="dcterms:W3CDTF">2024-04-06T19:37:02Z</dcterms:created>
  <dcterms:modified xsi:type="dcterms:W3CDTF">2024-04-12T02:19:11Z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y fmtid="{D5CDD505-2E9C-101B-9397-08002B2CF9AE}" pid="3" name="ICV">
    <vt:lpwstr>7cd4ae4bc54345abbcdc6d58e7e95fd1</vt:lpwstr>
  </property>
</Properties>
</file>