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4"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20"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9/18/2024</a:t>
            </a:fld>
            <a:endParaRPr lang="zh-CN" altLang="en-US" sz="1200">
              <a:latin typeface="Calibri" pitchFamily="0" charset="0"/>
              <a:ea typeface="等线" pitchFamily="0" charset="0"/>
              <a:cs typeface="Calibri" pitchFamily="0" charset="0"/>
            </a:endParaRPr>
          </a:p>
        </p:txBody>
      </p:sp>
      <p:sp>
        <p:nvSpPr>
          <p:cNvPr id="21"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2"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3"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7419869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2" name="对象"/>
          <p:cNvSpPr>
            <a:spLocks noGrp="1"/>
          </p:cNvSpPr>
          <p:nvPr>
            <p:ph type="sldImg"/>
          </p:nvPr>
        </p:nvSpPr>
        <p:spPr>
          <a:xfrm rot="0">
            <a:off x="4038600" y="857250"/>
            <a:ext cx="4114800" cy="2314575"/>
          </a:xfrm>
          <a:prstGeom prst="rect"/>
          <a:noFill/>
          <a:ln w="12700" cmpd="sng" cap="flat">
            <a:noFill/>
            <a:prstDash val="solid"/>
            <a:miter/>
          </a:ln>
        </p:spPr>
      </p:sp>
      <p:sp>
        <p:nvSpPr>
          <p:cNvPr id="4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8189429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94" name="对象"/>
          <p:cNvSpPr>
            <a:spLocks noGrp="1"/>
          </p:cNvSpPr>
          <p:nvPr>
            <p:ph type="sldImg"/>
          </p:nvPr>
        </p:nvSpPr>
        <p:spPr>
          <a:xfrm rot="0">
            <a:off x="4038600" y="857250"/>
            <a:ext cx="4114800" cy="2314575"/>
          </a:xfrm>
          <a:prstGeom prst="rect"/>
          <a:noFill/>
          <a:ln w="12700" cmpd="sng" cap="flat">
            <a:noFill/>
            <a:prstDash val="solid"/>
            <a:miter/>
          </a:ln>
        </p:spPr>
      </p:sp>
      <p:sp>
        <p:nvSpPr>
          <p:cNvPr id="19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0767842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98" name="对象"/>
          <p:cNvSpPr>
            <a:spLocks noGrp="1"/>
          </p:cNvSpPr>
          <p:nvPr>
            <p:ph type="sldImg"/>
          </p:nvPr>
        </p:nvSpPr>
        <p:spPr>
          <a:xfrm rot="0">
            <a:off x="4038600" y="857250"/>
            <a:ext cx="4114800" cy="2314575"/>
          </a:xfrm>
          <a:prstGeom prst="rect"/>
          <a:noFill/>
          <a:ln w="12700" cmpd="sng" cap="flat">
            <a:noFill/>
            <a:prstDash val="solid"/>
            <a:miter/>
          </a:ln>
        </p:spPr>
      </p:sp>
      <p:sp>
        <p:nvSpPr>
          <p:cNvPr id="19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0124938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202" name="对象"/>
          <p:cNvSpPr>
            <a:spLocks noGrp="1"/>
          </p:cNvSpPr>
          <p:nvPr>
            <p:ph type="sldImg"/>
          </p:nvPr>
        </p:nvSpPr>
        <p:spPr>
          <a:xfrm rot="0">
            <a:off x="4038600" y="857250"/>
            <a:ext cx="4114800" cy="2314575"/>
          </a:xfrm>
          <a:prstGeom prst="rect"/>
          <a:noFill/>
          <a:ln w="12700" cmpd="sng" cap="flat">
            <a:noFill/>
            <a:prstDash val="solid"/>
            <a:miter/>
          </a:ln>
        </p:spPr>
      </p:sp>
      <p:sp>
        <p:nvSpPr>
          <p:cNvPr id="20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1375342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68" name="对象"/>
          <p:cNvSpPr>
            <a:spLocks noGrp="1"/>
          </p:cNvSpPr>
          <p:nvPr>
            <p:ph type="sldImg"/>
          </p:nvPr>
        </p:nvSpPr>
        <p:spPr>
          <a:xfrm rot="0">
            <a:off x="4038600" y="857250"/>
            <a:ext cx="4114800" cy="2314575"/>
          </a:xfrm>
          <a:prstGeom prst="rect"/>
          <a:noFill/>
          <a:ln w="12700" cmpd="sng" cap="flat">
            <a:noFill/>
            <a:prstDash val="solid"/>
            <a:miter/>
          </a:ln>
        </p:spPr>
      </p:sp>
      <p:sp>
        <p:nvSpPr>
          <p:cNvPr id="6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0305756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85" name="对象"/>
          <p:cNvSpPr>
            <a:spLocks noGrp="1"/>
          </p:cNvSpPr>
          <p:nvPr>
            <p:ph type="sldImg"/>
          </p:nvPr>
        </p:nvSpPr>
        <p:spPr>
          <a:xfrm rot="0">
            <a:off x="4038600" y="857250"/>
            <a:ext cx="4114800" cy="2314575"/>
          </a:xfrm>
          <a:prstGeom prst="rect"/>
          <a:noFill/>
          <a:ln w="12700" cmpd="sng" cap="flat">
            <a:noFill/>
            <a:prstDash val="solid"/>
            <a:miter/>
          </a:ln>
        </p:spPr>
      </p:sp>
      <p:sp>
        <p:nvSpPr>
          <p:cNvPr id="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2822589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2" name="对象"/>
          <p:cNvSpPr>
            <a:spLocks noGrp="1"/>
          </p:cNvSpPr>
          <p:nvPr>
            <p:ph type="sldImg"/>
          </p:nvPr>
        </p:nvSpPr>
        <p:spPr>
          <a:xfrm rot="0">
            <a:off x="4038600" y="857250"/>
            <a:ext cx="4114800" cy="2314575"/>
          </a:xfrm>
          <a:prstGeom prst="rect"/>
          <a:noFill/>
          <a:ln w="12700" cmpd="sng" cap="flat">
            <a:noFill/>
            <a:prstDash val="solid"/>
            <a:miter/>
          </a:ln>
        </p:spPr>
      </p:sp>
      <p:sp>
        <p:nvSpPr>
          <p:cNvPr id="11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8223727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5724575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7433826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4707104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61" name="对象"/>
          <p:cNvSpPr>
            <a:spLocks noGrp="1"/>
          </p:cNvSpPr>
          <p:nvPr>
            <p:ph type="sldImg"/>
          </p:nvPr>
        </p:nvSpPr>
        <p:spPr>
          <a:xfrm rot="0">
            <a:off x="4038600" y="857250"/>
            <a:ext cx="4114800" cy="2314575"/>
          </a:xfrm>
          <a:prstGeom prst="rect"/>
          <a:noFill/>
          <a:ln w="12700" cmpd="sng" cap="flat">
            <a:noFill/>
            <a:prstDash val="solid"/>
            <a:miter/>
          </a:ln>
        </p:spPr>
      </p:sp>
      <p:sp>
        <p:nvSpPr>
          <p:cNvPr id="16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4765551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73" name="对象"/>
          <p:cNvSpPr>
            <a:spLocks noGrp="1"/>
          </p:cNvSpPr>
          <p:nvPr>
            <p:ph type="sldImg"/>
          </p:nvPr>
        </p:nvSpPr>
        <p:spPr>
          <a:xfrm rot="0">
            <a:off x="4038600" y="857250"/>
            <a:ext cx="4114800" cy="2314575"/>
          </a:xfrm>
          <a:prstGeom prst="rect"/>
          <a:noFill/>
          <a:ln w="12700" cmpd="sng" cap="flat">
            <a:noFill/>
            <a:prstDash val="solid"/>
            <a:miter/>
          </a:ln>
        </p:spPr>
      </p:sp>
      <p:sp>
        <p:nvSpPr>
          <p:cNvPr id="17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11693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33308120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4504335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09147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34"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24"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25"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26"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27"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28"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29"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30"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31"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32"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33"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35"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36"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37"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&lt;#&gt;</a:t>
            </a:fld>
            <a:endParaRPr lang="zh-CN" altLang="en-US" sz="900" spc="-5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39550067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54"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44"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45"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46"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47"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48"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49"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50"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51"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52"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53"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55"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6"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57"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58"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&lt;#&gt;</a:t>
            </a:fld>
            <a:endParaRPr lang="zh-CN" altLang="en-US" sz="900" spc="-5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972251044"/>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97"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87"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88"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89"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90"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91"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92"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93"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94"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95"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96"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98" name="文本框"/>
          <p:cNvSpPr>
            <a:spLocks xmlns:a="http://schemas.openxmlformats.org/drawingml/2006/main" noGrp="1"/>
          </p:cNvSpPr>
          <p:nvPr>
            <p:ph type="title"/>
          </p:nvPr>
        </p:nvSpPr>
        <p:spPr>
          <a:xfrm xmlns:a="http://schemas.openxmlformats.org/drawingml/2006/main" rot="0">
            <a:off x="740092" y="695642"/>
            <a:ext cx="8095615" cy="67373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5400" b="1" i="1">
              <a:solidFill>
                <a:schemeClr val="tx1"/>
              </a:solidFill>
              <a:latin typeface="Times New Roman" pitchFamily="0" charset="0"/>
              <a:cs typeface="Times New Roman" pitchFamily="0" charset="0"/>
            </a:endParaRPr>
          </a:p>
        </p:txBody>
      </p:sp>
      <p:sp>
        <p:nvSpPr>
          <p:cNvPr id="99"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2800" b="0" i="0">
              <a:solidFill>
                <a:schemeClr val="tx1"/>
              </a:solidFill>
              <a:latin typeface="Times New Roman" pitchFamily="0" charset="0"/>
              <a:cs typeface="Times New Roman" pitchFamily="0" charset="0"/>
            </a:endParaRPr>
          </a:p>
        </p:txBody>
      </p:sp>
      <p:sp>
        <p:nvSpPr>
          <p:cNvPr id="100" name="文本框"/>
          <p:cNvSpPr>
            <a:spLocks xmlns:a="http://schemas.openxmlformats.org/drawingml/2006/main" noGrp="1"/>
          </p:cNvSpPr>
          <p:nvPr>
            <p:ph type="ftr" idx="5"/>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sz="900">
              <a:solidFill>
                <a:srgbClr val="898989"/>
              </a:solidFill>
              <a:latin typeface="Trebuchet MS" pitchFamily="0" charset="0"/>
              <a:ea typeface="华文新魏" pitchFamily="0" charset="0"/>
              <a:cs typeface="Trebuchet MS" pitchFamily="0" charset="0"/>
            </a:endParaRPr>
          </a:p>
        </p:txBody>
      </p:sp>
      <p:sp>
        <p:nvSpPr>
          <p:cNvPr id="101" name="文本框"/>
          <p:cNvSpPr>
            <a:spLocks xmlns:a="http://schemas.openxmlformats.org/drawingml/2006/main" noGrp="1"/>
          </p:cNvSpPr>
          <p:nvPr>
            <p:ph type="dt" idx="6"/>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02" name="文本框"/>
          <p:cNvSpPr>
            <a:spLocks xmlns:a="http://schemas.openxmlformats.org/drawingml/2006/main" noGrp="1"/>
          </p:cNvSpPr>
          <p:nvPr>
            <p:ph type="sldNum" idx="7"/>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1100" b="0" i="0" u="none" strike="noStrike" kern="1200" cap="none" spc="-50" baseline="0">
                <a:solidFill>
                  <a:srgbClr val="2C926B"/>
                </a:solidFill>
                <a:latin typeface="Trebuchet MS" pitchFamily="0" charset="0"/>
                <a:ea typeface="华文新魏" pitchFamily="0" charset="0"/>
                <a:cs typeface="Trebuchet MS" pitchFamily="0" charset="0"/>
              </a:rPr>
              <a:t>&lt;#&gt;</a:t>
            </a:fld>
            <a:endParaRPr lang="zh-CN" altLang="en-US" sz="1100" b="0" i="0" spc="-50">
              <a:solidFill>
                <a:srgbClr val="2C926B"/>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412645488"/>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124"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114"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115"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116"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117"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118"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119"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120"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121"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122"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123"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125"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sz="3600"/>
              <a:t>Click to edit Master title style</a:t>
            </a:r>
            <a:endParaRPr lang="zh-CN" altLang="en-US" sz="3600"/>
          </a:p>
        </p:txBody>
      </p:sp>
      <p:sp>
        <p:nvSpPr>
          <p:cNvPr id="126"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127"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128"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29"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&lt;#&gt;</a:t>
            </a:fld>
            <a:endParaRPr lang="zh-CN" altLang="en-US" sz="900" spc="-5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380476115"/>
      </p:ext>
    </p:extLst>
  </p:cSld>
  <p:clrMapOvr>
    <a:masterClrMapping xmlns:a="http://schemas.openxmlformats.org/drawingml/2006/main"/>
  </p:clrMapOvr>
</p:sldLayout>
</file>

<file path=ppt/slideLayouts/slideLayout16.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185"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175"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176"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177"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178"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179"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180"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181"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182"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183"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184"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186"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sz="5400" b="1" i="1">
              <a:solidFill>
                <a:schemeClr val="tx1"/>
              </a:solidFill>
              <a:latin typeface="Times New Roman" pitchFamily="0" charset="0"/>
              <a:cs typeface="Times New Roman" pitchFamily="0" charset="0"/>
            </a:endParaRPr>
          </a:p>
        </p:txBody>
      </p:sp>
      <p:sp>
        <p:nvSpPr>
          <p:cNvPr id="187" name="文本框"/>
          <p:cNvSpPr>
            <a:spLocks xmlns:a="http://schemas.openxmlformats.org/drawingml/2006/main" noGrp="1"/>
          </p:cNvSpPr>
          <p:nvPr>
            <p:ph type="body" idx="2"/>
          </p:nvPr>
        </p:nvSpPr>
        <p:spPr>
          <a:xfrm xmlns:a="http://schemas.openxmlformats.org/drawingml/2006/main" rot="0">
            <a:off x="609600" y="1577340"/>
            <a:ext cx="5303520" cy="4526277"/>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88" name="文本框"/>
          <p:cNvSpPr>
            <a:spLocks xmlns:a="http://schemas.openxmlformats.org/drawingml/2006/main" noGrp="1"/>
          </p:cNvSpPr>
          <p:nvPr>
            <p:ph type="body" idx="3"/>
          </p:nvPr>
        </p:nvSpPr>
        <p:spPr>
          <a:xfrm xmlns:a="http://schemas.openxmlformats.org/drawingml/2006/main" rot="0">
            <a:off x="6278880" y="1577340"/>
            <a:ext cx="5303520" cy="4526277"/>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89" name="文本框"/>
          <p:cNvSpPr>
            <a:spLocks xmlns:a="http://schemas.openxmlformats.org/drawingml/2006/main" noGrp="1"/>
          </p:cNvSpPr>
          <p:nvPr>
            <p:ph type="ftr" idx="5"/>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sz="900">
              <a:solidFill>
                <a:srgbClr val="898989"/>
              </a:solidFill>
              <a:latin typeface="Trebuchet MS" pitchFamily="0" charset="0"/>
              <a:ea typeface="华文新魏" pitchFamily="0" charset="0"/>
              <a:cs typeface="Trebuchet MS" pitchFamily="0" charset="0"/>
            </a:endParaRPr>
          </a:p>
        </p:txBody>
      </p:sp>
      <p:sp>
        <p:nvSpPr>
          <p:cNvPr id="190" name="文本框"/>
          <p:cNvSpPr>
            <a:spLocks xmlns:a="http://schemas.openxmlformats.org/drawingml/2006/main" noGrp="1"/>
          </p:cNvSpPr>
          <p:nvPr>
            <p:ph type="dt" idx="6"/>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91" name="文本框"/>
          <p:cNvSpPr>
            <a:spLocks xmlns:a="http://schemas.openxmlformats.org/drawingml/2006/main" noGrp="1"/>
          </p:cNvSpPr>
          <p:nvPr>
            <p:ph type="sldNum" idx="7"/>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1100" b="0" i="0" u="none" strike="noStrike" kern="1200" cap="none" spc="-50" baseline="0">
                <a:solidFill>
                  <a:srgbClr val="2C926B"/>
                </a:solidFill>
                <a:latin typeface="Trebuchet MS" pitchFamily="0" charset="0"/>
                <a:ea typeface="华文新魏" pitchFamily="0" charset="0"/>
                <a:cs typeface="Trebuchet MS" pitchFamily="0" charset="0"/>
              </a:rPr>
              <a:t>&lt;#&gt;</a:t>
            </a:fld>
            <a:endParaRPr lang="zh-CN" altLang="en-US" sz="1100" b="0" i="0" spc="-50">
              <a:solidFill>
                <a:srgbClr val="2C926B"/>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97029269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1144822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5507750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08048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800935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5209780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1488527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7844693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938882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BFBFBF"/>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D8D8D8"/>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54A021">
                <a:alpha val="72000"/>
              </a:srgbClr>
            </a:solidFill>
            <a:ln w="12700" cmpd="sng" cap="flat">
              <a:noFill/>
              <a:prstDash val="solid"/>
              <a:round/>
            </a:ln>
          </p:spPr>
        </p:sp>
        <p:sp>
          <p:nvSpPr>
            <p:cNvPr id="7" name="曲线"/>
            <p:cNvSpPr>
              <a:spLocks/>
            </p:cNvSpPr>
            <p:nvPr/>
          </p:nvSpPr>
          <p:spPr>
            <a:xfrm rot="0">
              <a:off x="9334500" y="-8467"/>
              <a:ext cx="2854323"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a:srgbClr val="3F7719">
                <a:alpha val="7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C0E373">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a:srgbClr val="90C226">
                <a:alpha val="65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90C226">
                <a:alpha val="80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90C226">
                <a:alpha val="85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9/18/2024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30"/>
              </a:spcBef>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&lt;#&gt;</a:t>
            </a:fld>
            <a:endParaRPr lang="zh-CN" altLang="en-US" sz="900" spc="-5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79069042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8.png"/><Relationship Id="rId2" Type="http://schemas.openxmlformats.org/officeDocument/2006/relationships/slideLayout" Target="../slideLayouts/slideLayout16.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4.jpeg"/><Relationship Id="rId3" Type="http://schemas.openxmlformats.org/officeDocument/2006/relationships/image" Target="../media/5.png"/><Relationship Id="rId4" Type="http://schemas.openxmlformats.org/officeDocument/2006/relationships/image" Target="../media/6.png"/><Relationship Id="rId5" Type="http://schemas.openxmlformats.org/officeDocument/2006/relationships/image" Target="../media/7.png"/><Relationship Id="rId6" Type="http://schemas.openxmlformats.org/officeDocument/2006/relationships/image" Target="../media/8.png"/><Relationship Id="rId7" Type="http://schemas.openxmlformats.org/officeDocument/2006/relationships/image" Target="../media/9.png"/><Relationship Id="rId8" Type="http://schemas.openxmlformats.org/officeDocument/2006/relationships/image" Target="../media/10.png"/><Relationship Id="rId9" Type="http://schemas.openxmlformats.org/officeDocument/2006/relationships/image" Target="../media/11.png"/><Relationship Id="rId10" Type="http://schemas.openxmlformats.org/officeDocument/2006/relationships/slideLayout" Target="../slideLayouts/slideLayout12.xml"/><Relationship Id="rId11"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12.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image" Target="../media/1.png"/><Relationship Id="rId3" Type="http://schemas.openxmlformats.org/officeDocument/2006/relationships/slideLayout" Target="../slideLayouts/slideLayout15.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14.png"/><Relationship Id="rId2" Type="http://schemas.openxmlformats.org/officeDocument/2006/relationships/slideLayout" Target="../slideLayouts/slideLayout15.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5.png"/><Relationship Id="rId2" Type="http://schemas.openxmlformats.org/officeDocument/2006/relationships/slideLayout" Target="../slideLayouts/slideLayout1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6.jpeg"/><Relationship Id="rId2" Type="http://schemas.openxmlformats.org/officeDocument/2006/relationships/image" Target="../media/17.png"/><Relationship Id="rId3" Type="http://schemas.openxmlformats.org/officeDocument/2006/relationships/slideLayout" Target="../slideLayouts/slideLayout15.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矩形"/>
          <p:cNvSpPr>
            <a:spLocks/>
          </p:cNvSpPr>
          <p:nvPr/>
        </p:nvSpPr>
        <p:spPr>
          <a:xfrm rot="0">
            <a:off x="839416" y="1827086"/>
            <a:ext cx="9605149" cy="4545012"/>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50000"/>
              </a:lnSpc>
              <a:spcBef>
                <a:spcPts val="100"/>
              </a:spcBef>
              <a:spcAft>
                <a:spcPts val="0"/>
              </a:spcAft>
              <a:buNone/>
            </a:pP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STUDENT</a:t>
            </a:r>
            <a:r>
              <a:rPr lang="en-US" altLang="zh-CN" sz="2800" b="1" i="0" u="none" strike="noStrike" kern="1200" cap="none" spc="-15" baseline="0">
                <a:solidFill>
                  <a:schemeClr val="tx1"/>
                </a:solidFill>
                <a:latin typeface="Trebuchet MS" pitchFamily="0" charset="0"/>
                <a:ea typeface="华文新魏" pitchFamily="0" charset="0"/>
                <a:cs typeface="Times New Roman" pitchFamily="0" charset="0"/>
              </a:rPr>
              <a:t> </a:t>
            </a: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NAME</a:t>
            </a:r>
            <a:r>
              <a:rPr lang="en-US" altLang="zh-CN" sz="2800" b="1" i="0" u="none" strike="noStrike" kern="1200" cap="none" spc="-15" baseline="0">
                <a:solidFill>
                  <a:schemeClr val="tx1"/>
                </a:solidFill>
                <a:latin typeface="Trebuchet MS" pitchFamily="0" charset="0"/>
                <a:ea typeface="华文新魏" pitchFamily="0" charset="0"/>
                <a:cs typeface="Times New Roman" pitchFamily="0" charset="0"/>
              </a:rPr>
              <a:t> 	</a:t>
            </a: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a:t>
            </a: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 </a:t>
            </a: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JEEVITHA.S</a:t>
            </a:r>
            <a:endPar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endParaRPr>
          </a:p>
          <a:p>
            <a:pPr marL="12700" indent="0" algn="l">
              <a:lnSpc>
                <a:spcPct val="150000"/>
              </a:lnSpc>
              <a:spcBef>
                <a:spcPts val="100"/>
              </a:spcBef>
              <a:spcAft>
                <a:spcPts val="0"/>
              </a:spcAft>
              <a:buNone/>
            </a:pP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REGISTER NO :</a:t>
            </a:r>
            <a:r>
              <a:rPr lang="en-US" altLang="zh-CN" sz="2800" b="1" i="0" u="none" strike="noStrike" kern="1200" cap="none" spc="5" baseline="0">
                <a:solidFill>
                  <a:schemeClr val="tx1"/>
                </a:solidFill>
                <a:latin typeface="Trebuchet MS" pitchFamily="0" charset="0"/>
                <a:ea typeface="华文新魏" pitchFamily="0" charset="0"/>
                <a:cs typeface="Times New Roman" pitchFamily="0" charset="0"/>
              </a:rPr>
              <a:t> 3122191</a:t>
            </a:r>
            <a:r>
              <a:rPr lang="en-US" altLang="zh-CN" sz="2800" b="1" i="0" u="none" strike="noStrike" kern="1200" cap="none" spc="5" baseline="0">
                <a:solidFill>
                  <a:schemeClr val="tx1"/>
                </a:solidFill>
                <a:latin typeface="Trebuchet MS" pitchFamily="0" charset="0"/>
                <a:ea typeface="华文新魏" pitchFamily="0" charset="0"/>
                <a:cs typeface="Times New Roman" pitchFamily="0" charset="0"/>
              </a:rPr>
              <a:t>56</a:t>
            </a:r>
            <a:endPar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endParaRPr>
          </a:p>
          <a:p>
            <a:pPr marL="12700" indent="0" algn="l">
              <a:lnSpc>
                <a:spcPct val="150000"/>
              </a:lnSpc>
              <a:spcBef>
                <a:spcPts val="0"/>
              </a:spcBef>
              <a:spcAft>
                <a:spcPts val="0"/>
              </a:spcAft>
              <a:buNone/>
            </a:pP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DEPARTMENT </a:t>
            </a: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a:t>
            </a:r>
            <a:r>
              <a:rPr lang="en-US" altLang="zh-CN" sz="2800" b="1" i="0" u="none" strike="noStrike" kern="1200" cap="none" spc="-30" baseline="0">
                <a:solidFill>
                  <a:schemeClr val="tx1"/>
                </a:solidFill>
                <a:latin typeface="Trebuchet MS" pitchFamily="0" charset="0"/>
                <a:ea typeface="华文新魏" pitchFamily="0" charset="0"/>
                <a:cs typeface="Times New Roman" pitchFamily="0" charset="0"/>
              </a:rPr>
              <a:t> </a:t>
            </a:r>
            <a:r>
              <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rPr>
              <a:t>IIIrd</a:t>
            </a:r>
            <a:r>
              <a:rPr lang="en-US" altLang="zh-CN" sz="2800" b="0" i="0" u="none" strike="noStrike" kern="1200" cap="none" spc="-30" baseline="0">
                <a:solidFill>
                  <a:schemeClr val="tx1"/>
                </a:solidFill>
                <a:latin typeface="Trebuchet MS" pitchFamily="0" charset="0"/>
                <a:ea typeface="华文新魏" pitchFamily="0" charset="0"/>
                <a:cs typeface="Times New Roman" pitchFamily="0" charset="0"/>
              </a:rPr>
              <a:t> </a:t>
            </a:r>
            <a:r>
              <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rPr>
              <a:t>B.com</a:t>
            </a:r>
            <a:r>
              <a:rPr lang="en-US" altLang="zh-CN" sz="2800" b="0" i="0" u="none" strike="noStrike" kern="1200" cap="none" spc="-20" baseline="0">
                <a:solidFill>
                  <a:schemeClr val="tx1"/>
                </a:solidFill>
                <a:latin typeface="Trebuchet MS" pitchFamily="0" charset="0"/>
                <a:ea typeface="华文新魏" pitchFamily="0" charset="0"/>
                <a:cs typeface="Times New Roman" pitchFamily="0" charset="0"/>
              </a:rPr>
              <a:t> </a:t>
            </a:r>
            <a:r>
              <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rPr>
              <a:t>General</a:t>
            </a:r>
            <a:r>
              <a:rPr lang="en-US" altLang="zh-CN" sz="2800" b="0" i="0" u="none" strike="noStrike" kern="1200" cap="none" spc="-20" baseline="0">
                <a:solidFill>
                  <a:schemeClr val="tx1"/>
                </a:solidFill>
                <a:latin typeface="Trebuchet MS" pitchFamily="0" charset="0"/>
                <a:ea typeface="华文新魏" pitchFamily="0" charset="0"/>
                <a:cs typeface="Times New Roman" pitchFamily="0" charset="0"/>
              </a:rPr>
              <a:t> </a:t>
            </a: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(Commerce)</a:t>
            </a:r>
            <a:endPar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endParaRPr>
          </a:p>
          <a:p>
            <a:pPr marL="19050" indent="-6350" algn="l">
              <a:lnSpc>
                <a:spcPct val="150000"/>
              </a:lnSpc>
              <a:spcBef>
                <a:spcPts val="75"/>
              </a:spcBef>
              <a:spcAft>
                <a:spcPts val="0"/>
              </a:spcAft>
              <a:buNone/>
              <a:tabLst>
                <a:tab pos="1390015" algn="l"/>
                <a:tab pos="1758950" algn="l"/>
                <a:tab pos="4082415" algn="l"/>
                <a:tab pos="5460365" algn="l"/>
                <a:tab pos="6142355" algn="l"/>
              </a:tabLst>
            </a:pPr>
            <a:r>
              <a:rPr lang="en-US" altLang="zh-CN" sz="2800" b="1" i="0" u="none" strike="noStrike" kern="1200" cap="none" spc="-10" baseline="0">
                <a:solidFill>
                  <a:schemeClr val="tx1"/>
                </a:solidFill>
                <a:latin typeface="Trebuchet MS" pitchFamily="0" charset="0"/>
                <a:ea typeface="华文新魏" pitchFamily="0" charset="0"/>
                <a:cs typeface="Times New Roman" pitchFamily="0" charset="0"/>
              </a:rPr>
              <a:t>COLLEGE	</a:t>
            </a:r>
            <a:r>
              <a:rPr lang="en-US" altLang="zh-CN" sz="2800" b="1" i="0" u="none" strike="noStrike" kern="1200" cap="none" spc="-50" baseline="0">
                <a:solidFill>
                  <a:schemeClr val="tx1"/>
                </a:solidFill>
                <a:latin typeface="Trebuchet MS" pitchFamily="0" charset="0"/>
                <a:ea typeface="华文新魏" pitchFamily="0" charset="0"/>
                <a:cs typeface="Times New Roman" pitchFamily="0" charset="0"/>
              </a:rPr>
              <a:t>: Akshaya college of arts and science ,PULUDIVAKKAM , mathurankam TK </a:t>
            </a:r>
            <a:br>
              <a:rPr lang="zh-CN" altLang="en-US" sz="2800" b="0" i="0" u="none" strike="noStrike" kern="1200" cap="none" spc="-10" baseline="0">
                <a:solidFill>
                  <a:schemeClr val="tx1"/>
                </a:solidFill>
                <a:latin typeface="Trebuchet MS" pitchFamily="0" charset="0"/>
                <a:ea typeface="华文新魏" pitchFamily="0" charset="0"/>
                <a:cs typeface="Times New Roman" pitchFamily="0" charset="0"/>
              </a:rPr>
            </a:b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EMAIL ID: </a:t>
            </a: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Jeevitha9159426141@gmail.com</a:t>
            </a:r>
            <a:endParaRPr lang="en-US" altLang="zh-CN" sz="2800" b="1" i="0" u="none" strike="noStrike" kern="1200" cap="none" spc="-50" baseline="0">
              <a:solidFill>
                <a:schemeClr val="tx1"/>
              </a:solidFill>
              <a:latin typeface="Trebuchet MS" pitchFamily="0" charset="0"/>
              <a:ea typeface="华文新魏" pitchFamily="0" charset="0"/>
              <a:cs typeface="Times New Roman" pitchFamily="0" charset="0"/>
            </a:endParaRPr>
          </a:p>
          <a:p>
            <a:pPr marL="19050" indent="-6350" algn="l">
              <a:lnSpc>
                <a:spcPct val="150000"/>
              </a:lnSpc>
              <a:spcBef>
                <a:spcPts val="75"/>
              </a:spcBef>
              <a:spcAft>
                <a:spcPts val="0"/>
              </a:spcAft>
              <a:buNone/>
              <a:tabLst>
                <a:tab pos="1390015" algn="l"/>
                <a:tab pos="1758950" algn="l"/>
                <a:tab pos="4082415" algn="l"/>
                <a:tab pos="5460365" algn="l"/>
                <a:tab pos="6142355" algn="l"/>
              </a:tabLst>
            </a:pP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Phone No: +91 </a:t>
            </a: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9159426141</a:t>
            </a:r>
            <a:endParaRPr lang="zh-CN" altLang="en-US" sz="2800" b="0" i="0" u="none" strike="noStrike" kern="1200" cap="none" spc="0" baseline="0">
              <a:solidFill>
                <a:schemeClr val="tx1"/>
              </a:solidFill>
              <a:latin typeface="Trebuchet MS" pitchFamily="0" charset="0"/>
              <a:ea typeface="华文新魏" pitchFamily="0" charset="0"/>
              <a:cs typeface="Times New Roman" pitchFamily="0" charset="0"/>
            </a:endParaRPr>
          </a:p>
        </p:txBody>
      </p:sp>
      <p:pic>
        <p:nvPicPr>
          <p:cNvPr id="39" name="图片"/>
          <p:cNvPicPr>
            <a:picLocks/>
          </p:cNvPicPr>
          <p:nvPr/>
        </p:nvPicPr>
        <p:blipFill>
          <a:blip r:embed="rId1" cstate="print"/>
          <a:stretch>
            <a:fillRect/>
          </a:stretch>
        </p:blipFill>
        <p:spPr>
          <a:xfrm rot="0">
            <a:off x="1665466" y="6467475"/>
            <a:ext cx="76091" cy="199390"/>
          </a:xfrm>
          <a:prstGeom prst="rect"/>
          <a:noFill/>
          <a:ln w="12700" cmpd="sng" cap="flat">
            <a:noFill/>
            <a:prstDash val="solid"/>
            <a:miter/>
          </a:ln>
        </p:spPr>
      </p:pic>
      <p:sp>
        <p:nvSpPr>
          <p:cNvPr id="40" name="文本框"/>
          <p:cNvSpPr>
            <a:spLocks noGrp="1"/>
          </p:cNvSpPr>
          <p:nvPr>
            <p:ph type="sldNum"/>
          </p:nvPr>
        </p:nvSpPr>
        <p:spPr>
          <a:xfrm rot="0">
            <a:off x="8590663" y="6160107"/>
            <a:ext cx="683339" cy="12763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1</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41" name="矩形"/>
          <p:cNvSpPr>
            <a:spLocks/>
          </p:cNvSpPr>
          <p:nvPr/>
        </p:nvSpPr>
        <p:spPr>
          <a:xfrm rot="0">
            <a:off x="479376" y="332655"/>
            <a:ext cx="9361039" cy="7867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sng" strike="noStrike" kern="1200" cap="none" spc="0" baseline="0">
                <a:solidFill>
                  <a:schemeClr val="tx1"/>
                </a:solidFill>
                <a:latin typeface="Trebuchet MS" pitchFamily="0" charset="0"/>
                <a:ea typeface="华文新魏" pitchFamily="0" charset="0"/>
                <a:cs typeface="Trebuchet MS" pitchFamily="0" charset="0"/>
              </a:rPr>
              <a:t>TNSDC 2024</a:t>
            </a:r>
            <a:endParaRPr lang="en-US" altLang="zh-CN" sz="2800" b="1" i="0" u="sng"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EMPLOYEE DASHBOARD USING PIVOT TABLES AND DATA ANALYSIS</a:t>
            </a:r>
            <a:endParaRPr lang="zh-CN" altLang="en-US" sz="1800" b="0" i="0" u="none"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33248668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92" name="图片"/>
          <p:cNvPicPr>
            <a:picLocks noChangeAspect="1"/>
          </p:cNvPicPr>
          <p:nvPr/>
        </p:nvPicPr>
        <p:blipFill>
          <a:blip r:embed="rId1" cstate="print"/>
          <a:stretch>
            <a:fillRect/>
          </a:stretch>
        </p:blipFill>
        <p:spPr>
          <a:xfrm rot="0">
            <a:off x="677334" y="1628800"/>
            <a:ext cx="10819267" cy="4544256"/>
          </a:xfrm>
          <a:prstGeom prst="rect"/>
          <a:noFill/>
          <a:ln w="12700" cmpd="sng" cap="flat">
            <a:noFill/>
            <a:prstDash val="solid"/>
            <a:miter/>
          </a:ln>
        </p:spPr>
      </p:pic>
      <p:sp>
        <p:nvSpPr>
          <p:cNvPr id="193" name="文本框"/>
          <p:cNvSpPr>
            <a:spLocks noGrp="1"/>
          </p:cNvSpPr>
          <p:nvPr>
            <p:ph type="title"/>
          </p:nvPr>
        </p:nvSpPr>
        <p:spPr>
          <a:xfrm rot="0">
            <a:off x="677334" y="163983"/>
            <a:ext cx="9811154"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900" b="1" i="1" u="none" strike="noStrike" kern="1200" cap="none" spc="0" baseline="0">
                <a:solidFill>
                  <a:schemeClr val="tx1"/>
                </a:solidFill>
                <a:latin typeface="Times New Roman" pitchFamily="0" charset="0"/>
                <a:ea typeface="方正姚体" pitchFamily="0" charset="0"/>
                <a:cs typeface="Times New Roman" pitchFamily="0" charset="0"/>
              </a:rPr>
              <a:t>Result</a:t>
            </a:r>
            <a:br>
              <a:rPr lang="zh-CN" altLang="en-US" sz="4900" b="1" i="1" u="none" strike="noStrike" kern="1200" cap="none" spc="0" baseline="0">
                <a:solidFill>
                  <a:schemeClr val="tx1"/>
                </a:solidFill>
                <a:latin typeface="Times New Roman" pitchFamily="0" charset="0"/>
                <a:ea typeface="方正姚体" pitchFamily="0" charset="0"/>
                <a:cs typeface="Times New Roman" pitchFamily="0" charset="0"/>
              </a:rPr>
            </a:br>
            <a:r>
              <a:rPr lang="en-US" altLang="zh-CN" sz="3600" b="0" i="1" u="none" strike="noStrike" kern="1200" cap="none" spc="0" baseline="0">
                <a:solidFill>
                  <a:schemeClr val="tx1"/>
                </a:solidFill>
                <a:latin typeface="Times New Roman" pitchFamily="0" charset="0"/>
                <a:ea typeface="方正姚体" pitchFamily="0" charset="0"/>
                <a:cs typeface="Times New Roman" pitchFamily="0" charset="0"/>
              </a:rPr>
              <a:t>Look at this beautiful dashboard 👇👇👇😍</a:t>
            </a:r>
            <a:endParaRPr lang="zh-CN" altLang="en-US" sz="4900" b="0" i="1" u="none" strike="noStrike" kern="1200" cap="none" spc="0" baseline="0">
              <a:solidFill>
                <a:schemeClr val="tx1"/>
              </a:solidFill>
              <a:latin typeface="Times New Roman" pitchFamily="0" charset="0"/>
              <a:ea typeface="方正姚体" pitchFamily="0" charset="0"/>
              <a:cs typeface="Times New Roman" pitchFamily="0" charset="0"/>
            </a:endParaRPr>
          </a:p>
        </p:txBody>
      </p:sp>
    </p:spTree>
    <p:extLst>
      <p:ext uri="{BB962C8B-B14F-4D97-AF65-F5344CB8AC3E}">
        <p14:creationId xmlns:p14="http://schemas.microsoft.com/office/powerpoint/2010/main" val="806561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6" name="文本框"/>
          <p:cNvSpPr>
            <a:spLocks noGrp="1"/>
          </p:cNvSpPr>
          <p:nvPr>
            <p:ph type="title"/>
          </p:nvPr>
        </p:nvSpPr>
        <p:spPr>
          <a:xfrm rot="0">
            <a:off x="247073" y="816638"/>
            <a:ext cx="9457189" cy="936154"/>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6000" b="0" i="0" u="none" strike="noStrike" kern="1200" cap="none" spc="-10" baseline="0">
                <a:solidFill>
                  <a:schemeClr val="accent1"/>
                </a:solidFill>
                <a:latin typeface="Trebuchet MS" pitchFamily="0" charset="0"/>
                <a:ea typeface="方正姚体" pitchFamily="0" charset="0"/>
                <a:cs typeface="Lucida Sans" pitchFamily="0" charset="0"/>
              </a:rPr>
              <a:t>Functions of this dashboard</a:t>
            </a:r>
            <a:endParaRPr lang="zh-CN" altLang="en-US" sz="6000" b="0"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197" name="文本框"/>
          <p:cNvSpPr>
            <a:spLocks noGrp="1"/>
          </p:cNvSpPr>
          <p:nvPr>
            <p:ph type="body" idx="1"/>
          </p:nvPr>
        </p:nvSpPr>
        <p:spPr>
          <a:xfrm rot="0">
            <a:off x="695400" y="1957905"/>
            <a:ext cx="9457189" cy="3536288"/>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200000"/>
              </a:lnSpc>
              <a:spcBef>
                <a:spcPts val="0"/>
              </a:spcBef>
              <a:spcAft>
                <a:spcPts val="0"/>
              </a:spcAft>
              <a:buClr>
                <a:schemeClr val="accent1"/>
              </a:buClr>
              <a:buSzPct val="80000"/>
              <a:buChar char="•"/>
            </a:pPr>
            <a:r>
              <a:rPr lang="en-US" altLang="zh-CN" sz="2000" b="1" i="0" u="none" strike="noStrike" kern="1200" cap="none" spc="0" baseline="0">
                <a:solidFill>
                  <a:schemeClr val="tx1"/>
                </a:solidFill>
                <a:latin typeface="Arial" pitchFamily="34" charset="0"/>
                <a:ea typeface="华文新魏" pitchFamily="0" charset="0"/>
                <a:cs typeface="Lucida Sans" pitchFamily="0" charset="0"/>
              </a:rPr>
              <a:t>Employee Demographics:</a:t>
            </a:r>
            <a:r>
              <a:rPr lang="en-US" altLang="zh-CN" sz="2000" b="0" i="0" u="none" strike="noStrike" kern="1200" cap="none" spc="0" baseline="0">
                <a:solidFill>
                  <a:schemeClr val="tx1"/>
                </a:solidFill>
                <a:latin typeface="Arial" pitchFamily="34" charset="0"/>
                <a:ea typeface="华文新魏" pitchFamily="0" charset="0"/>
                <a:cs typeface="Lucida Sans" pitchFamily="0" charset="0"/>
              </a:rPr>
              <a:t> Track gender, age, ethnicity, and region.</a:t>
            </a:r>
            <a:endParaRPr lang="en-US" altLang="zh-CN" sz="2000" b="0" i="0" u="none" strike="noStrike" kern="1200" cap="none" spc="0" baseline="0">
              <a:solidFill>
                <a:schemeClr val="tx1"/>
              </a:solidFill>
              <a:latin typeface="Arial" pitchFamily="34" charset="0"/>
              <a:ea typeface="华文新魏" pitchFamily="0" charset="0"/>
              <a:cs typeface="Lucida Sans" pitchFamily="0" charset="0"/>
            </a:endParaRPr>
          </a:p>
          <a:p>
            <a:pPr marL="0" indent="0" algn="l" eaLnBrk="0" fontAlgn="base" latinLnBrk="0" hangingPunct="0">
              <a:lnSpc>
                <a:spcPct val="200000"/>
              </a:lnSpc>
              <a:spcBef>
                <a:spcPts val="0"/>
              </a:spcBef>
              <a:spcAft>
                <a:spcPts val="0"/>
              </a:spcAft>
              <a:buClr>
                <a:schemeClr val="accent1"/>
              </a:buClr>
              <a:buSzPct val="80000"/>
              <a:buChar char="•"/>
            </a:pPr>
            <a:r>
              <a:rPr lang="en-US" altLang="zh-CN" sz="2000" b="1" i="0" u="none" strike="noStrike" kern="1200" cap="none" spc="0" baseline="0">
                <a:solidFill>
                  <a:schemeClr val="tx1"/>
                </a:solidFill>
                <a:latin typeface="Arial" pitchFamily="34" charset="0"/>
                <a:ea typeface="华文新魏" pitchFamily="0" charset="0"/>
                <a:cs typeface="Lucida Sans" pitchFamily="0" charset="0"/>
              </a:rPr>
              <a:t>Turnover Analysis:</a:t>
            </a:r>
            <a:r>
              <a:rPr lang="en-US" altLang="zh-CN" sz="2000" b="0" i="0" u="none" strike="noStrike" kern="1200" cap="none" spc="0" baseline="0">
                <a:solidFill>
                  <a:schemeClr val="tx1"/>
                </a:solidFill>
                <a:latin typeface="Arial" pitchFamily="34" charset="0"/>
                <a:ea typeface="华文新魏" pitchFamily="0" charset="0"/>
                <a:cs typeface="Lucida Sans" pitchFamily="0" charset="0"/>
              </a:rPr>
              <a:t> Monitor separations, terminations, and rehires.</a:t>
            </a:r>
            <a:endParaRPr lang="en-US" altLang="zh-CN" sz="2000" b="0" i="0" u="none" strike="noStrike" kern="1200" cap="none" spc="0" baseline="0">
              <a:solidFill>
                <a:schemeClr val="tx1"/>
              </a:solidFill>
              <a:latin typeface="Arial" pitchFamily="34" charset="0"/>
              <a:ea typeface="华文新魏" pitchFamily="0" charset="0"/>
              <a:cs typeface="Lucida Sans" pitchFamily="0" charset="0"/>
            </a:endParaRPr>
          </a:p>
          <a:p>
            <a:pPr marL="0" indent="0" algn="l" eaLnBrk="0" fontAlgn="base" latinLnBrk="0" hangingPunct="0">
              <a:lnSpc>
                <a:spcPct val="150000"/>
              </a:lnSpc>
              <a:spcBef>
                <a:spcPts val="0"/>
              </a:spcBef>
              <a:spcAft>
                <a:spcPts val="0"/>
              </a:spcAft>
              <a:buClr>
                <a:schemeClr val="accent1"/>
              </a:buClr>
              <a:buSzPct val="80000"/>
              <a:buChar char="•"/>
            </a:pPr>
            <a:r>
              <a:rPr lang="en-US" altLang="zh-CN" sz="2000" b="1" i="0" u="none" strike="noStrike" kern="1200" cap="none" spc="0" baseline="0">
                <a:solidFill>
                  <a:schemeClr val="tx1"/>
                </a:solidFill>
                <a:latin typeface="Arial" pitchFamily="34" charset="0"/>
                <a:ea typeface="华文新魏" pitchFamily="0" charset="0"/>
                <a:cs typeface="Lucida Sans" pitchFamily="0" charset="0"/>
              </a:rPr>
              <a:t>Employee Actives and Separations:</a:t>
            </a:r>
            <a:r>
              <a:rPr lang="en-US" altLang="zh-CN" sz="2000" b="0" i="0" u="none" strike="noStrike" kern="1200" cap="none" spc="0" baseline="0">
                <a:solidFill>
                  <a:schemeClr val="tx1"/>
                </a:solidFill>
                <a:latin typeface="Arial" pitchFamily="34" charset="0"/>
                <a:ea typeface="华文新魏" pitchFamily="0" charset="0"/>
                <a:cs typeface="Lucida Sans" pitchFamily="0" charset="0"/>
              </a:rPr>
              <a:t> Visualize employee count over time.</a:t>
            </a:r>
            <a:endParaRPr lang="en-US" altLang="zh-CN" sz="2000" b="0" i="0" u="none" strike="noStrike" kern="1200" cap="none" spc="0" baseline="0">
              <a:solidFill>
                <a:schemeClr val="tx1"/>
              </a:solidFill>
              <a:latin typeface="Arial" pitchFamily="34" charset="0"/>
              <a:ea typeface="华文新魏" pitchFamily="0" charset="0"/>
              <a:cs typeface="Lucida Sans" pitchFamily="0" charset="0"/>
            </a:endParaRPr>
          </a:p>
          <a:p>
            <a:pPr marL="0" indent="0" algn="l" eaLnBrk="0" fontAlgn="base" latinLnBrk="0" hangingPunct="0">
              <a:lnSpc>
                <a:spcPct val="200000"/>
              </a:lnSpc>
              <a:spcBef>
                <a:spcPts val="0"/>
              </a:spcBef>
              <a:spcAft>
                <a:spcPts val="0"/>
              </a:spcAft>
              <a:buClr>
                <a:schemeClr val="accent1"/>
              </a:buClr>
              <a:buSzPct val="80000"/>
              <a:buChar char="•"/>
            </a:pPr>
            <a:r>
              <a:rPr lang="en-US" altLang="zh-CN" sz="2000" b="1" i="0" u="none" strike="noStrike" kern="1200" cap="none" spc="0" baseline="0">
                <a:solidFill>
                  <a:schemeClr val="tx1"/>
                </a:solidFill>
                <a:latin typeface="Arial" pitchFamily="34" charset="0"/>
                <a:ea typeface="华文新魏" pitchFamily="0" charset="0"/>
                <a:cs typeface="Lucida Sans" pitchFamily="0" charset="0"/>
              </a:rPr>
              <a:t>Tenure and Performance:</a:t>
            </a:r>
            <a:r>
              <a:rPr lang="en-US" altLang="zh-CN" sz="2000" b="0" i="0" u="none" strike="noStrike" kern="1200" cap="none" spc="0" baseline="0">
                <a:solidFill>
                  <a:schemeClr val="tx1"/>
                </a:solidFill>
                <a:latin typeface="Arial" pitchFamily="34" charset="0"/>
                <a:ea typeface="华文新魏" pitchFamily="0" charset="0"/>
                <a:cs typeface="Lucida Sans" pitchFamily="0" charset="0"/>
              </a:rPr>
              <a:t> Measure tenure and assess performance.</a:t>
            </a:r>
            <a:endParaRPr lang="en-US" altLang="zh-CN" sz="2000" b="0" i="0" u="none" strike="noStrike" kern="1200" cap="none" spc="0" baseline="0">
              <a:solidFill>
                <a:schemeClr val="tx1"/>
              </a:solidFill>
              <a:latin typeface="Arial" pitchFamily="34" charset="0"/>
              <a:ea typeface="华文新魏" pitchFamily="0" charset="0"/>
              <a:cs typeface="Lucida Sans" pitchFamily="0" charset="0"/>
            </a:endParaRPr>
          </a:p>
          <a:p>
            <a:pPr marL="0" indent="0" algn="l" eaLnBrk="0" fontAlgn="base" latinLnBrk="0" hangingPunct="0">
              <a:lnSpc>
                <a:spcPct val="200000"/>
              </a:lnSpc>
              <a:spcBef>
                <a:spcPts val="0"/>
              </a:spcBef>
              <a:spcAft>
                <a:spcPts val="0"/>
              </a:spcAft>
              <a:buClr>
                <a:schemeClr val="accent1"/>
              </a:buClr>
              <a:buSzPct val="80000"/>
              <a:buChar char="•"/>
            </a:pPr>
            <a:r>
              <a:rPr lang="en-US" altLang="zh-CN" sz="2000" b="1" i="0" u="none" strike="noStrike" kern="1200" cap="none" spc="0" baseline="0">
                <a:solidFill>
                  <a:schemeClr val="tx1"/>
                </a:solidFill>
                <a:latin typeface="Arial" pitchFamily="34" charset="0"/>
                <a:ea typeface="华文新魏" pitchFamily="0" charset="0"/>
                <a:cs typeface="Lucida Sans" pitchFamily="0" charset="0"/>
              </a:rPr>
              <a:t>Diversity and Inclusion:</a:t>
            </a:r>
            <a:r>
              <a:rPr lang="en-US" altLang="zh-CN" sz="2000" b="0" i="0" u="none" strike="noStrike" kern="1200" cap="none" spc="0" baseline="0">
                <a:solidFill>
                  <a:schemeClr val="tx1"/>
                </a:solidFill>
                <a:latin typeface="Arial" pitchFamily="34" charset="0"/>
                <a:ea typeface="华文新魏" pitchFamily="0" charset="0"/>
                <a:cs typeface="Lucida Sans" pitchFamily="0" charset="0"/>
              </a:rPr>
              <a:t> Track ethnic group representation.</a:t>
            </a:r>
            <a:endParaRPr lang="en-US" altLang="zh-CN" sz="2000" b="0" i="0" u="none" strike="noStrike" kern="1200" cap="none" spc="0" baseline="0">
              <a:solidFill>
                <a:schemeClr val="tx1"/>
              </a:solidFill>
              <a:latin typeface="Arial" pitchFamily="34" charset="0"/>
              <a:ea typeface="华文新魏" pitchFamily="0" charset="0"/>
              <a:cs typeface="Lucida Sans" pitchFamily="0" charset="0"/>
            </a:endParaRPr>
          </a:p>
          <a:p>
            <a:pPr marL="0" indent="0" algn="l" eaLnBrk="0" fontAlgn="base" latinLnBrk="0" hangingPunct="0">
              <a:lnSpc>
                <a:spcPct val="200000"/>
              </a:lnSpc>
              <a:spcBef>
                <a:spcPts val="0"/>
              </a:spcBef>
              <a:spcAft>
                <a:spcPts val="0"/>
              </a:spcAft>
              <a:buClr>
                <a:schemeClr val="accent1"/>
              </a:buClr>
              <a:buSzPct val="80000"/>
              <a:buChar char="•"/>
            </a:pPr>
            <a:r>
              <a:rPr lang="en-US" altLang="zh-CN" sz="2000" b="1" i="0" u="none" strike="noStrike" kern="1200" cap="none" spc="0" baseline="0">
                <a:solidFill>
                  <a:schemeClr val="tx1"/>
                </a:solidFill>
                <a:latin typeface="Arial" pitchFamily="34" charset="0"/>
                <a:ea typeface="华文新魏" pitchFamily="0" charset="0"/>
                <a:cs typeface="Lucida Sans" pitchFamily="0" charset="0"/>
              </a:rPr>
              <a:t>HR Planning:</a:t>
            </a:r>
            <a:r>
              <a:rPr lang="en-US" altLang="zh-CN" sz="2000" b="0" i="0" u="none" strike="noStrike" kern="1200" cap="none" spc="0" baseline="0">
                <a:solidFill>
                  <a:schemeClr val="tx1"/>
                </a:solidFill>
                <a:latin typeface="Arial" pitchFamily="34" charset="0"/>
                <a:ea typeface="华文新魏" pitchFamily="0" charset="0"/>
                <a:cs typeface="Lucida Sans" pitchFamily="0" charset="0"/>
              </a:rPr>
              <a:t> Inform decision-making and identify areas for improvement. </a:t>
            </a:r>
            <a:endParaRPr lang="zh-CN" altLang="en-US" sz="2000" b="0" i="0" u="none" strike="noStrike" kern="1200" cap="none" spc="0" baseline="0">
              <a:solidFill>
                <a:schemeClr val="tx1"/>
              </a:solidFill>
              <a:latin typeface="Arial" pitchFamily="34" charset="0"/>
              <a:ea typeface="华文新魏" pitchFamily="0" charset="0"/>
              <a:cs typeface="Lucida Sans" pitchFamily="0" charset="0"/>
            </a:endParaRPr>
          </a:p>
        </p:txBody>
      </p:sp>
    </p:spTree>
    <p:extLst>
      <p:ext uri="{BB962C8B-B14F-4D97-AF65-F5344CB8AC3E}">
        <p14:creationId xmlns:p14="http://schemas.microsoft.com/office/powerpoint/2010/main" val="3134390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0" name="文本框"/>
          <p:cNvSpPr>
            <a:spLocks noGrp="1"/>
          </p:cNvSpPr>
          <p:nvPr>
            <p:ph type="title"/>
          </p:nvPr>
        </p:nvSpPr>
        <p:spPr>
          <a:xfrm rot="0">
            <a:off x="743267" y="851217"/>
            <a:ext cx="5352733" cy="940435"/>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6000" b="0" i="0" u="none" strike="noStrike" kern="1200" cap="none" spc="-10" baseline="0">
                <a:solidFill>
                  <a:schemeClr val="accent1"/>
                </a:solidFill>
                <a:latin typeface="Trebuchet MS" pitchFamily="0" charset="0"/>
                <a:ea typeface="方正姚体" pitchFamily="0" charset="0"/>
                <a:cs typeface="Lucida Sans" pitchFamily="0" charset="0"/>
              </a:rPr>
              <a:t>Conclusion</a:t>
            </a:r>
            <a:endParaRPr lang="zh-CN" altLang="en-US" sz="6000" b="0"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201" name="文本框"/>
          <p:cNvSpPr>
            <a:spLocks noGrp="1"/>
          </p:cNvSpPr>
          <p:nvPr>
            <p:ph type="body" idx="1"/>
          </p:nvPr>
        </p:nvSpPr>
        <p:spPr>
          <a:xfrm rot="0">
            <a:off x="677334" y="2160589"/>
            <a:ext cx="8596668" cy="2970044"/>
          </a:xfrm>
          <a:prstGeom prst="rect"/>
          <a:noFill/>
          <a:ln w="12700" cmpd="sng" cap="flat">
            <a:noFill/>
            <a:prstDash val="solid"/>
            <a:miter/>
          </a:ln>
        </p:spPr>
        <p:txBody>
          <a:bodyPr vert="horz" wrap="square" lIns="0" tIns="15240" rIns="0" bIns="0" anchor="t" anchorCtr="0">
            <a:prstTxWarp prst="textNoShape"/>
            <a:spAutoFit/>
          </a:bodyPr>
          <a:lstStyle/>
          <a:p>
            <a:pPr marL="12700" indent="-342900" algn="l">
              <a:lnSpc>
                <a:spcPct val="99000"/>
              </a:lnSpc>
              <a:spcBef>
                <a:spcPts val="120"/>
              </a:spcBef>
              <a:spcAft>
                <a:spcPts val="0"/>
              </a:spcAft>
              <a:buClr>
                <a:schemeClr val="accent1"/>
              </a:buClr>
              <a:buSzPct val="80000"/>
              <a:buFont typeface="Wingdings 3" pitchFamily="0" charset="2"/>
              <a:buChar char=""/>
            </a:pPr>
            <a:r>
              <a:rPr lang="en-US" altLang="zh-CN" sz="3200" b="0" i="0" u="none" strike="noStrike" kern="1200" cap="none" spc="0" baseline="0">
                <a:solidFill>
                  <a:srgbClr val="404040"/>
                </a:solidFill>
                <a:latin typeface="Trebuchet MS" pitchFamily="0" charset="0"/>
                <a:ea typeface="华文新魏" pitchFamily="0" charset="0"/>
                <a:cs typeface="Lucida Sans" pitchFamily="0" charset="0"/>
              </a:rPr>
              <a:t>The HR dashboard offers valuable insights into employee demographics, turnover, tenure, and diversity. By using this data, organizations can make informed decisions, improve employee satisfaction, and optimize HR practices.</a:t>
            </a:r>
            <a:endParaRPr lang="zh-CN" altLang="en-US" sz="3200" b="0" i="0" u="none" strike="noStrike" kern="1200" cap="none" spc="-5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119182042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9" name="文本框"/>
          <p:cNvSpPr>
            <a:spLocks noGrp="1"/>
          </p:cNvSpPr>
          <p:nvPr>
            <p:ph type="title"/>
          </p:nvPr>
        </p:nvSpPr>
        <p:spPr>
          <a:xfrm rot="0">
            <a:off x="546101" y="2544381"/>
            <a:ext cx="8807450" cy="2023745"/>
          </a:xfrm>
          <a:prstGeom prst="rect"/>
          <a:noFill/>
          <a:ln w="12700" cmpd="sng" cap="flat">
            <a:noFill/>
            <a:prstDash val="solid"/>
            <a:miter/>
          </a:ln>
        </p:spPr>
        <p:txBody>
          <a:bodyPr vert="horz" wrap="square" lIns="0" tIns="31115" rIns="0" bIns="0" anchor="t" anchorCtr="0">
            <a:prstTxWarp prst="textNoShape"/>
            <a:spAutoFit/>
          </a:bodyPr>
          <a:lstStyle/>
          <a:p>
            <a:pPr marL="12700" indent="0" algn="l">
              <a:lnSpc>
                <a:spcPts val="5230"/>
              </a:lnSpc>
              <a:spcBef>
                <a:spcPts val="245"/>
              </a:spcBef>
              <a:spcAft>
                <a:spcPts val="0"/>
              </a:spcAft>
              <a:buNone/>
            </a:pPr>
            <a:r>
              <a:rPr lang="en-US" altLang="zh-CN" sz="4400" b="0" i="0" u="none" strike="noStrike" kern="1200" cap="none" spc="0" baseline="0">
                <a:solidFill>
                  <a:srgbClr val="0E0E0E"/>
                </a:solidFill>
                <a:latin typeface="Georgia" pitchFamily="18" charset="0"/>
                <a:ea typeface="方正姚体" pitchFamily="0" charset="0"/>
                <a:cs typeface="Lucida Sans" pitchFamily="0" charset="0"/>
              </a:rPr>
              <a:t>"</a:t>
            </a:r>
            <a:r>
              <a:rPr lang="en-US" altLang="zh-CN" sz="4400" b="0" i="0" u="none" strike="noStrike" kern="1200" cap="none" spc="0" baseline="0">
                <a:solidFill>
                  <a:srgbClr val="0E0E0E"/>
                </a:solidFill>
                <a:latin typeface="Georgia" pitchFamily="18" charset="0"/>
                <a:ea typeface="方正姚体" pitchFamily="0" charset="0"/>
                <a:cs typeface="Lucida Sans" pitchFamily="0" charset="0"/>
              </a:rPr>
              <a:t>Interactive HR Dashboard</a:t>
            </a:r>
            <a:r>
              <a:rPr lang="en-US" altLang="zh-CN" sz="4400" b="0" i="0" u="none" strike="noStrike" kern="1200" cap="none" spc="-10" baseline="0">
                <a:solidFill>
                  <a:srgbClr val="0E0E0E"/>
                </a:solidFill>
                <a:latin typeface="Georgia" pitchFamily="18" charset="0"/>
                <a:ea typeface="方正姚体" pitchFamily="0" charset="0"/>
                <a:cs typeface="Lucida Sans" pitchFamily="0" charset="0"/>
              </a:rPr>
              <a:t>" </a:t>
            </a:r>
            <a:r>
              <a:rPr lang="en-US" altLang="zh-CN" sz="4400" b="0" i="0" u="none" strike="noStrike" kern="1200" cap="none" spc="0" baseline="0">
                <a:solidFill>
                  <a:srgbClr val="0E0E0E"/>
                </a:solidFill>
                <a:latin typeface="Georgia" pitchFamily="18" charset="0"/>
                <a:ea typeface="方正姚体" pitchFamily="0" charset="0"/>
                <a:cs typeface="Lucida Sans" pitchFamily="0" charset="0"/>
              </a:rPr>
              <a:t>using</a:t>
            </a:r>
            <a:r>
              <a:rPr lang="en-US" altLang="zh-CN" sz="4400" b="0" i="0" u="none" strike="noStrike" kern="1200" cap="none" spc="0" baseline="0">
                <a:solidFill>
                  <a:srgbClr val="0E0E0E"/>
                </a:solidFill>
                <a:latin typeface="Georgia" pitchFamily="18" charset="0"/>
                <a:ea typeface="方正姚体" pitchFamily="0" charset="0"/>
                <a:cs typeface="Lucida Sans" pitchFamily="0" charset="0"/>
              </a:rPr>
              <a:t> Pivot Tables and Data Analysis Methods</a:t>
            </a:r>
            <a:endParaRPr lang="zh-CN" altLang="en-US" sz="4400" b="0" i="0" u="none" strike="noStrike" kern="1200" cap="none" spc="0" baseline="0">
              <a:solidFill>
                <a:schemeClr val="accent1"/>
              </a:solidFill>
              <a:latin typeface="Georgia" pitchFamily="18" charset="0"/>
              <a:ea typeface="方正姚体" pitchFamily="0" charset="0"/>
              <a:cs typeface="Lucida Sans" pitchFamily="0" charset="0"/>
            </a:endParaRPr>
          </a:p>
        </p:txBody>
      </p:sp>
      <p:sp>
        <p:nvSpPr>
          <p:cNvPr id="60" name="文本框"/>
          <p:cNvSpPr>
            <a:spLocks noGrp="1"/>
          </p:cNvSpPr>
          <p:nvPr>
            <p:ph type="sldNum"/>
          </p:nvPr>
        </p:nvSpPr>
        <p:spPr>
          <a:xfrm rot="0">
            <a:off x="8590663" y="6160107"/>
            <a:ext cx="683339" cy="12763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2</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61" name="曲线"/>
          <p:cNvSpPr>
            <a:spLocks/>
          </p:cNvSpPr>
          <p:nvPr/>
        </p:nvSpPr>
        <p:spPr>
          <a:xfrm rot="0">
            <a:off x="9653587" y="2780928"/>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accent2"/>
          </a:solidFill>
          <a:ln cmpd="sng" cap="flat">
            <a:noFill/>
            <a:prstDash val="solid"/>
            <a:miter/>
          </a:ln>
        </p:spPr>
      </p:sp>
      <p:sp>
        <p:nvSpPr>
          <p:cNvPr id="62" name="曲线"/>
          <p:cNvSpPr>
            <a:spLocks/>
          </p:cNvSpPr>
          <p:nvPr/>
        </p:nvSpPr>
        <p:spPr>
          <a:xfrm rot="0">
            <a:off x="9353550" y="5121021"/>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E51"/>
          </a:solidFill>
          <a:ln cmpd="sng" cap="flat">
            <a:noFill/>
            <a:prstDash val="solid"/>
            <a:miter/>
          </a:ln>
        </p:spPr>
      </p:sp>
      <p:sp>
        <p:nvSpPr>
          <p:cNvPr id="63" name="曲线"/>
          <p:cNvSpPr>
            <a:spLocks/>
          </p:cNvSpPr>
          <p:nvPr/>
        </p:nvSpPr>
        <p:spPr>
          <a:xfrm rot="0">
            <a:off x="9353550" y="5654370"/>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grpSp>
        <p:nvGrpSpPr>
          <p:cNvPr id="66" name="组合"/>
          <p:cNvGrpSpPr>
            <a:grpSpLocks/>
          </p:cNvGrpSpPr>
          <p:nvPr/>
        </p:nvGrpSpPr>
        <p:grpSpPr>
          <a:xfrm>
            <a:off x="466090" y="6409689"/>
            <a:ext cx="3704590" cy="295274"/>
            <a:chOff x="466090" y="6409689"/>
            <a:chExt cx="3704590" cy="295274"/>
          </a:xfrm>
        </p:grpSpPr>
        <p:pic>
          <p:nvPicPr>
            <p:cNvPr id="64" name="图片"/>
            <p:cNvPicPr>
              <a:picLocks/>
            </p:cNvPicPr>
            <p:nvPr/>
          </p:nvPicPr>
          <p:blipFill>
            <a:blip r:embed="rId1" cstate="print"/>
            <a:stretch>
              <a:fillRect/>
            </a:stretch>
          </p:blipFill>
          <p:spPr>
            <a:xfrm rot="0">
              <a:off x="1666754" y="6467525"/>
              <a:ext cx="76179" cy="199390"/>
            </a:xfrm>
            <a:prstGeom prst="rect"/>
            <a:noFill/>
            <a:ln w="12700" cmpd="sng" cap="flat">
              <a:noFill/>
              <a:prstDash val="solid"/>
              <a:miter/>
            </a:ln>
          </p:spPr>
        </p:pic>
        <p:pic>
          <p:nvPicPr>
            <p:cNvPr id="65" name="图片"/>
            <p:cNvPicPr>
              <a:picLocks/>
            </p:cNvPicPr>
            <p:nvPr/>
          </p:nvPicPr>
          <p:blipFill>
            <a:blip r:embed="rId2" cstate="print"/>
            <a:stretch>
              <a:fillRect/>
            </a:stretch>
          </p:blipFill>
          <p:spPr>
            <a:xfrm rot="0">
              <a:off x="466090" y="6409689"/>
              <a:ext cx="3704590" cy="295274"/>
            </a:xfrm>
            <a:prstGeom prst="rect"/>
            <a:noFill/>
            <a:ln w="12700" cmpd="sng" cap="flat">
              <a:noFill/>
              <a:prstDash val="solid"/>
              <a:miter/>
            </a:ln>
          </p:spPr>
        </p:pic>
      </p:grpSp>
      <p:sp>
        <p:nvSpPr>
          <p:cNvPr id="67" name="矩形"/>
          <p:cNvSpPr>
            <a:spLocks/>
          </p:cNvSpPr>
          <p:nvPr/>
        </p:nvSpPr>
        <p:spPr>
          <a:xfrm rot="0">
            <a:off x="546101" y="836712"/>
            <a:ext cx="7854155" cy="6915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sng" strike="noStrike" kern="1200" cap="none" spc="0" baseline="0">
                <a:solidFill>
                  <a:schemeClr val="tx1"/>
                </a:solidFill>
                <a:latin typeface="Trebuchet MS" pitchFamily="0" charset="0"/>
                <a:ea typeface="华文新魏" pitchFamily="0" charset="0"/>
                <a:cs typeface="Trebuchet MS" pitchFamily="0" charset="0"/>
              </a:rPr>
              <a:t>PROJECT TITLE:</a:t>
            </a:r>
            <a:endParaRPr lang="zh-CN" altLang="en-US" sz="4000" b="1" i="0" u="sng"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04935219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72" name="组合"/>
          <p:cNvGrpSpPr>
            <a:grpSpLocks/>
          </p:cNvGrpSpPr>
          <p:nvPr/>
        </p:nvGrpSpPr>
        <p:grpSpPr>
          <a:xfrm>
            <a:off x="47625" y="4220883"/>
            <a:ext cx="4123944" cy="2637115"/>
            <a:chOff x="47625" y="4220883"/>
            <a:chExt cx="4123944" cy="2637115"/>
          </a:xfrm>
        </p:grpSpPr>
        <p:pic>
          <p:nvPicPr>
            <p:cNvPr id="70" name="图片"/>
            <p:cNvPicPr>
              <a:picLocks/>
            </p:cNvPicPr>
            <p:nvPr/>
          </p:nvPicPr>
          <p:blipFill>
            <a:blip r:embed="rId1" cstate="print"/>
            <a:stretch>
              <a:fillRect/>
            </a:stretch>
          </p:blipFill>
          <p:spPr>
            <a:xfrm rot="0">
              <a:off x="466725" y="6811683"/>
              <a:ext cx="3704844" cy="46315"/>
            </a:xfrm>
            <a:prstGeom prst="rect"/>
            <a:noFill/>
            <a:ln w="12700" cmpd="sng" cap="flat">
              <a:noFill/>
              <a:prstDash val="solid"/>
              <a:miter/>
            </a:ln>
          </p:spPr>
        </p:pic>
        <p:pic>
          <p:nvPicPr>
            <p:cNvPr id="71" name="图片"/>
            <p:cNvPicPr>
              <a:picLocks/>
            </p:cNvPicPr>
            <p:nvPr/>
          </p:nvPicPr>
          <p:blipFill>
            <a:blip r:embed="rId2" cstate="print"/>
            <a:stretch>
              <a:fillRect/>
            </a:stretch>
          </p:blipFill>
          <p:spPr>
            <a:xfrm rot="0">
              <a:off x="47625" y="4220883"/>
              <a:ext cx="1734312" cy="2637114"/>
            </a:xfrm>
            <a:prstGeom prst="rect"/>
            <a:noFill/>
            <a:ln w="12700" cmpd="sng" cap="flat">
              <a:noFill/>
              <a:prstDash val="solid"/>
              <a:miter/>
            </a:ln>
          </p:spPr>
        </p:pic>
      </p:grpSp>
      <p:sp>
        <p:nvSpPr>
          <p:cNvPr id="73" name="矩形"/>
          <p:cNvSpPr>
            <a:spLocks/>
          </p:cNvSpPr>
          <p:nvPr/>
        </p:nvSpPr>
        <p:spPr>
          <a:xfrm rot="0">
            <a:off x="2581910" y="2064702"/>
            <a:ext cx="5602322" cy="4484370"/>
          </a:xfrm>
          <a:prstGeom prst="rect"/>
          <a:noFill/>
          <a:ln w="12700" cmpd="sng" cap="flat">
            <a:noFill/>
            <a:prstDash val="solid"/>
            <a:miter/>
          </a:ln>
        </p:spPr>
        <p:txBody>
          <a:bodyPr vert="horz" wrap="square" lIns="0" tIns="12700" rIns="0" bIns="0" anchor="t" anchorCtr="0">
            <a:prstTxWarp prst="textNoShape"/>
            <a:spAutoFit/>
          </a:bodyPr>
          <a:lstStyle/>
          <a:p>
            <a:pPr marL="317500" indent="-307975" algn="l">
              <a:lnSpc>
                <a:spcPct val="100000"/>
              </a:lnSpc>
              <a:spcBef>
                <a:spcPts val="10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Problem</a:t>
            </a:r>
            <a:r>
              <a:rPr lang="en-US" altLang="zh-CN" sz="3200" b="0" i="0" u="none" strike="noStrike" kern="1200" cap="none" spc="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Statement</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6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Project</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 Overview</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4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End</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 Users</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6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Our</a:t>
            </a:r>
            <a:r>
              <a:rPr lang="en-US" altLang="zh-CN" sz="3200" b="0" i="0" u="none" strike="noStrike" kern="1200" cap="none" spc="-1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Solution</a:t>
            </a:r>
            <a:r>
              <a:rPr lang="en-US" altLang="zh-CN" sz="3200" b="0" i="0" u="none" strike="noStrike" kern="1200" cap="none" spc="-1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and</a:t>
            </a:r>
            <a:r>
              <a:rPr lang="en-US" altLang="zh-CN" sz="3200" b="0" i="0" u="none" strike="noStrike" kern="1200" cap="none" spc="-4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Proposition</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4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Dataset</a:t>
            </a:r>
            <a:r>
              <a:rPr lang="en-US" altLang="zh-CN" sz="3200" b="0" i="0" u="none" strike="noStrike" kern="1200" cap="none" spc="-6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Description</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6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Modelling</a:t>
            </a:r>
            <a:r>
              <a:rPr lang="en-US" altLang="zh-CN" sz="3200" b="0" i="0" u="none" strike="noStrike" kern="1200" cap="none" spc="-9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Approach</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ts val="3770"/>
              </a:lnSpc>
              <a:spcBef>
                <a:spcPts val="135"/>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Results</a:t>
            </a:r>
            <a:r>
              <a:rPr lang="en-US" altLang="zh-CN" sz="3200" b="0" i="0" u="none" strike="noStrike" kern="1200" cap="none" spc="-70"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and</a:t>
            </a:r>
            <a:r>
              <a:rPr lang="en-US" altLang="zh-CN" sz="3200" b="0" i="0" u="none" strike="noStrike" kern="1200" cap="none" spc="-6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Discussion</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22199" indent="-307975" algn="l">
              <a:lnSpc>
                <a:spcPts val="3770"/>
              </a:lnSpc>
              <a:spcBef>
                <a:spcPts val="0"/>
              </a:spcBef>
              <a:spcAft>
                <a:spcPts val="0"/>
              </a:spcAft>
              <a:buClrTx/>
              <a:buAutoNum type="arabicPeriod"/>
              <a:tabLst>
                <a:tab pos="322580" algn="l"/>
              </a:tabLst>
            </a:pP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Conclusion</a:t>
            </a:r>
            <a:endParaRPr lang="zh-CN" altLang="en-US" sz="3200" b="0" i="0" u="none" strike="noStrike" kern="1200" cap="none" spc="0" baseline="0">
              <a:solidFill>
                <a:schemeClr val="tx1"/>
              </a:solidFill>
              <a:latin typeface="Tekton Pro" pitchFamily="34" charset="0"/>
              <a:ea typeface="华文新魏" pitchFamily="0" charset="0"/>
              <a:cs typeface="Times New Roman" pitchFamily="0" charset="0"/>
            </a:endParaRPr>
          </a:p>
        </p:txBody>
      </p:sp>
      <p:sp>
        <p:nvSpPr>
          <p:cNvPr id="74" name="曲线"/>
          <p:cNvSpPr>
            <a:spLocks/>
          </p:cNvSpPr>
          <p:nvPr/>
        </p:nvSpPr>
        <p:spPr>
          <a:xfrm rot="0">
            <a:off x="7362190" y="742823"/>
            <a:ext cx="361949" cy="361950"/>
          </a:xfrm>
          <a:custGeom>
            <a:gdLst>
              <a:gd name="T1" fmla="*/ 0 w 21600"/>
              <a:gd name="T2" fmla="*/ 0 h 21600"/>
              <a:gd name="T3" fmla="*/ 21600 w 21600"/>
              <a:gd name="T4" fmla="*/ 21600 h 21600"/>
            </a:gdLst>
            <a:rect l="T1" t="T2" r="T3" b="T4"/>
            <a:pathLst>
              <a:path w="21600" h="21600">
                <a:moveTo>
                  <a:pt x="10799" y="0"/>
                </a:moveTo>
                <a:lnTo>
                  <a:pt x="7927" y="386"/>
                </a:lnTo>
                <a:lnTo>
                  <a:pt x="5350" y="1475"/>
                </a:lnTo>
                <a:lnTo>
                  <a:pt x="3167" y="3159"/>
                </a:lnTo>
                <a:lnTo>
                  <a:pt x="1475" y="5348"/>
                </a:lnTo>
                <a:lnTo>
                  <a:pt x="384" y="7927"/>
                </a:lnTo>
                <a:lnTo>
                  <a:pt x="0" y="10800"/>
                </a:lnTo>
                <a:lnTo>
                  <a:pt x="384" y="13672"/>
                </a:lnTo>
                <a:lnTo>
                  <a:pt x="1475" y="16249"/>
                </a:lnTo>
                <a:lnTo>
                  <a:pt x="3167" y="18431"/>
                </a:lnTo>
                <a:lnTo>
                  <a:pt x="5350" y="20122"/>
                </a:lnTo>
                <a:lnTo>
                  <a:pt x="7927" y="21213"/>
                </a:lnTo>
                <a:lnTo>
                  <a:pt x="10799" y="21600"/>
                </a:lnTo>
                <a:lnTo>
                  <a:pt x="13672" y="21213"/>
                </a:lnTo>
                <a:lnTo>
                  <a:pt x="16249" y="20122"/>
                </a:lnTo>
                <a:lnTo>
                  <a:pt x="18437" y="18431"/>
                </a:lnTo>
                <a:lnTo>
                  <a:pt x="20122" y="16249"/>
                </a:lnTo>
                <a:lnTo>
                  <a:pt x="21212" y="13672"/>
                </a:lnTo>
                <a:lnTo>
                  <a:pt x="21600" y="10800"/>
                </a:lnTo>
                <a:lnTo>
                  <a:pt x="21212" y="7927"/>
                </a:lnTo>
                <a:lnTo>
                  <a:pt x="20122" y="5348"/>
                </a:lnTo>
                <a:lnTo>
                  <a:pt x="18437" y="3159"/>
                </a:lnTo>
                <a:lnTo>
                  <a:pt x="16249" y="1475"/>
                </a:lnTo>
                <a:lnTo>
                  <a:pt x="13672" y="386"/>
                </a:lnTo>
                <a:lnTo>
                  <a:pt x="10799" y="0"/>
                </a:lnTo>
                <a:close/>
              </a:path>
            </a:pathLst>
          </a:custGeom>
          <a:solidFill>
            <a:srgbClr val="EBEBEB"/>
          </a:solidFill>
          <a:ln cmpd="sng" cap="flat">
            <a:noFill/>
            <a:prstDash val="solid"/>
            <a:miter/>
          </a:ln>
        </p:spPr>
      </p:sp>
      <p:pic>
        <p:nvPicPr>
          <p:cNvPr id="75" name="图片"/>
          <p:cNvPicPr>
            <a:picLocks/>
          </p:cNvPicPr>
          <p:nvPr/>
        </p:nvPicPr>
        <p:blipFill>
          <a:blip r:embed="rId3" cstate="print"/>
          <a:stretch>
            <a:fillRect/>
          </a:stretch>
        </p:blipFill>
        <p:spPr>
          <a:xfrm rot="0">
            <a:off x="699769" y="966685"/>
            <a:ext cx="554710" cy="572933"/>
          </a:xfrm>
          <a:prstGeom prst="rect"/>
          <a:noFill/>
          <a:ln w="12700" cmpd="sng" cap="flat">
            <a:noFill/>
            <a:prstDash val="solid"/>
            <a:miter/>
          </a:ln>
        </p:spPr>
      </p:pic>
      <p:grpSp>
        <p:nvGrpSpPr>
          <p:cNvPr id="81" name="组合"/>
          <p:cNvGrpSpPr>
            <a:grpSpLocks/>
          </p:cNvGrpSpPr>
          <p:nvPr/>
        </p:nvGrpSpPr>
        <p:grpSpPr>
          <a:xfrm>
            <a:off x="1372056" y="966685"/>
            <a:ext cx="2816503" cy="585126"/>
            <a:chOff x="1372056" y="966685"/>
            <a:chExt cx="2816503" cy="585126"/>
          </a:xfrm>
        </p:grpSpPr>
        <p:pic>
          <p:nvPicPr>
            <p:cNvPr id="76" name="图片"/>
            <p:cNvPicPr>
              <a:picLocks/>
            </p:cNvPicPr>
            <p:nvPr/>
          </p:nvPicPr>
          <p:blipFill>
            <a:blip r:embed="rId4" cstate="print"/>
            <a:stretch>
              <a:fillRect/>
            </a:stretch>
          </p:blipFill>
          <p:spPr>
            <a:xfrm rot="0">
              <a:off x="1372056" y="971481"/>
              <a:ext cx="568221" cy="580330"/>
            </a:xfrm>
            <a:prstGeom prst="rect"/>
            <a:noFill/>
            <a:ln w="12700" cmpd="sng" cap="flat">
              <a:noFill/>
              <a:prstDash val="solid"/>
              <a:miter/>
            </a:ln>
          </p:spPr>
        </p:pic>
        <p:pic>
          <p:nvPicPr>
            <p:cNvPr id="77" name="图片"/>
            <p:cNvPicPr>
              <a:picLocks/>
            </p:cNvPicPr>
            <p:nvPr/>
          </p:nvPicPr>
          <p:blipFill>
            <a:blip r:embed="rId5" cstate="print"/>
            <a:stretch>
              <a:fillRect/>
            </a:stretch>
          </p:blipFill>
          <p:spPr>
            <a:xfrm rot="0">
              <a:off x="1890394" y="979893"/>
              <a:ext cx="597369" cy="560743"/>
            </a:xfrm>
            <a:prstGeom prst="rect"/>
            <a:noFill/>
            <a:ln w="12700" cmpd="sng" cap="flat">
              <a:noFill/>
              <a:prstDash val="solid"/>
              <a:miter/>
            </a:ln>
          </p:spPr>
        </p:pic>
        <p:pic>
          <p:nvPicPr>
            <p:cNvPr id="78" name="图片"/>
            <p:cNvPicPr>
              <a:picLocks/>
            </p:cNvPicPr>
            <p:nvPr/>
          </p:nvPicPr>
          <p:blipFill>
            <a:blip r:embed="rId6" cstate="print"/>
            <a:stretch>
              <a:fillRect/>
            </a:stretch>
          </p:blipFill>
          <p:spPr>
            <a:xfrm rot="0">
              <a:off x="2440050" y="979893"/>
              <a:ext cx="710144" cy="566839"/>
            </a:xfrm>
            <a:prstGeom prst="rect"/>
            <a:noFill/>
            <a:ln w="12700" cmpd="sng" cap="flat">
              <a:noFill/>
              <a:prstDash val="solid"/>
              <a:miter/>
            </a:ln>
          </p:spPr>
        </p:pic>
        <p:pic>
          <p:nvPicPr>
            <p:cNvPr id="79" name="图片"/>
            <p:cNvPicPr>
              <a:picLocks/>
            </p:cNvPicPr>
            <p:nvPr/>
          </p:nvPicPr>
          <p:blipFill>
            <a:blip r:embed="rId7" cstate="print"/>
            <a:stretch>
              <a:fillRect/>
            </a:stretch>
          </p:blipFill>
          <p:spPr>
            <a:xfrm rot="0">
              <a:off x="3046602" y="979893"/>
              <a:ext cx="621753" cy="560743"/>
            </a:xfrm>
            <a:prstGeom prst="rect"/>
            <a:noFill/>
            <a:ln w="12700" cmpd="sng" cap="flat">
              <a:noFill/>
              <a:prstDash val="solid"/>
              <a:miter/>
            </a:ln>
          </p:spPr>
        </p:pic>
        <p:pic>
          <p:nvPicPr>
            <p:cNvPr id="80" name="图片"/>
            <p:cNvPicPr>
              <a:picLocks/>
            </p:cNvPicPr>
            <p:nvPr/>
          </p:nvPicPr>
          <p:blipFill>
            <a:blip r:embed="rId8" cstate="print"/>
            <a:stretch>
              <a:fillRect/>
            </a:stretch>
          </p:blipFill>
          <p:spPr>
            <a:xfrm rot="0">
              <a:off x="3633850" y="966685"/>
              <a:ext cx="554710" cy="572933"/>
            </a:xfrm>
            <a:prstGeom prst="rect"/>
            <a:noFill/>
            <a:ln w="12700" cmpd="sng" cap="flat">
              <a:noFill/>
              <a:prstDash val="solid"/>
              <a:miter/>
            </a:ln>
          </p:spPr>
        </p:pic>
      </p:grpSp>
      <p:sp>
        <p:nvSpPr>
          <p:cNvPr id="82" name="曲线"/>
          <p:cNvSpPr>
            <a:spLocks/>
          </p:cNvSpPr>
          <p:nvPr/>
        </p:nvSpPr>
        <p:spPr>
          <a:xfrm rot="0">
            <a:off x="11010645" y="5610225"/>
            <a:ext cx="647699" cy="647700"/>
          </a:xfrm>
          <a:custGeom>
            <a:gdLst>
              <a:gd name="T1" fmla="*/ 0 w 21600"/>
              <a:gd name="T2" fmla="*/ 0 h 21600"/>
              <a:gd name="T3" fmla="*/ 21600 w 21600"/>
              <a:gd name="T4" fmla="*/ 21600 h 21600"/>
            </a:gdLst>
            <a:rect l="T1" t="T2" r="T3" b="T4"/>
            <a:pathLst>
              <a:path w="21600" h="21600">
                <a:moveTo>
                  <a:pt x="10791" y="0"/>
                </a:moveTo>
                <a:lnTo>
                  <a:pt x="9198" y="115"/>
                </a:lnTo>
                <a:lnTo>
                  <a:pt x="7673" y="455"/>
                </a:lnTo>
                <a:lnTo>
                  <a:pt x="6240" y="1003"/>
                </a:lnTo>
                <a:lnTo>
                  <a:pt x="4915" y="1739"/>
                </a:lnTo>
                <a:lnTo>
                  <a:pt x="3710" y="2648"/>
                </a:lnTo>
                <a:lnTo>
                  <a:pt x="2645" y="3713"/>
                </a:lnTo>
                <a:lnTo>
                  <a:pt x="1736" y="4916"/>
                </a:lnTo>
                <a:lnTo>
                  <a:pt x="1002" y="6246"/>
                </a:lnTo>
                <a:lnTo>
                  <a:pt x="456" y="7678"/>
                </a:lnTo>
                <a:lnTo>
                  <a:pt x="112" y="9201"/>
                </a:lnTo>
                <a:lnTo>
                  <a:pt x="0" y="10797"/>
                </a:lnTo>
                <a:lnTo>
                  <a:pt x="112" y="12393"/>
                </a:lnTo>
                <a:lnTo>
                  <a:pt x="456" y="13916"/>
                </a:lnTo>
                <a:lnTo>
                  <a:pt x="1002" y="15350"/>
                </a:lnTo>
                <a:lnTo>
                  <a:pt x="1736" y="16678"/>
                </a:lnTo>
                <a:lnTo>
                  <a:pt x="2645" y="17881"/>
                </a:lnTo>
                <a:lnTo>
                  <a:pt x="3710" y="18946"/>
                </a:lnTo>
                <a:lnTo>
                  <a:pt x="4915" y="19854"/>
                </a:lnTo>
                <a:lnTo>
                  <a:pt x="6240" y="20591"/>
                </a:lnTo>
                <a:lnTo>
                  <a:pt x="7673" y="21139"/>
                </a:lnTo>
                <a:lnTo>
                  <a:pt x="9198" y="21479"/>
                </a:lnTo>
                <a:lnTo>
                  <a:pt x="10791" y="21596"/>
                </a:lnTo>
                <a:lnTo>
                  <a:pt x="12386" y="21479"/>
                </a:lnTo>
                <a:lnTo>
                  <a:pt x="13906" y="21139"/>
                </a:lnTo>
                <a:lnTo>
                  <a:pt x="15344" y="20591"/>
                </a:lnTo>
                <a:lnTo>
                  <a:pt x="16670" y="19854"/>
                </a:lnTo>
                <a:lnTo>
                  <a:pt x="17872" y="18946"/>
                </a:lnTo>
                <a:lnTo>
                  <a:pt x="18940" y="17881"/>
                </a:lnTo>
                <a:lnTo>
                  <a:pt x="19844" y="16678"/>
                </a:lnTo>
                <a:lnTo>
                  <a:pt x="20582" y="15350"/>
                </a:lnTo>
                <a:lnTo>
                  <a:pt x="21129" y="13916"/>
                </a:lnTo>
                <a:lnTo>
                  <a:pt x="21468" y="12393"/>
                </a:lnTo>
                <a:lnTo>
                  <a:pt x="21587" y="10797"/>
                </a:lnTo>
                <a:lnTo>
                  <a:pt x="21468" y="9201"/>
                </a:lnTo>
                <a:lnTo>
                  <a:pt x="21129" y="7678"/>
                </a:lnTo>
                <a:lnTo>
                  <a:pt x="20582" y="6246"/>
                </a:lnTo>
                <a:lnTo>
                  <a:pt x="19844" y="4916"/>
                </a:lnTo>
                <a:lnTo>
                  <a:pt x="18940" y="3713"/>
                </a:lnTo>
                <a:lnTo>
                  <a:pt x="17872" y="2648"/>
                </a:lnTo>
                <a:lnTo>
                  <a:pt x="16670" y="1739"/>
                </a:lnTo>
                <a:lnTo>
                  <a:pt x="15344" y="1003"/>
                </a:lnTo>
                <a:lnTo>
                  <a:pt x="13906" y="455"/>
                </a:lnTo>
                <a:lnTo>
                  <a:pt x="12386" y="115"/>
                </a:lnTo>
                <a:lnTo>
                  <a:pt x="10791" y="0"/>
                </a:lnTo>
                <a:close/>
              </a:path>
            </a:pathLst>
          </a:custGeom>
          <a:solidFill>
            <a:srgbClr val="2C83C3"/>
          </a:solidFill>
          <a:ln cmpd="sng" cap="flat">
            <a:noFill/>
            <a:prstDash val="solid"/>
            <a:miter/>
          </a:ln>
        </p:spPr>
      </p:sp>
      <p:pic>
        <p:nvPicPr>
          <p:cNvPr id="83" name="图片"/>
          <p:cNvPicPr>
            <a:picLocks/>
          </p:cNvPicPr>
          <p:nvPr/>
        </p:nvPicPr>
        <p:blipFill>
          <a:blip r:embed="rId9" cstate="print"/>
          <a:stretch>
            <a:fillRect/>
          </a:stretch>
        </p:blipFill>
        <p:spPr>
          <a:xfrm rot="0">
            <a:off x="10687684" y="6134011"/>
            <a:ext cx="248284" cy="248371"/>
          </a:xfrm>
          <a:prstGeom prst="rect"/>
          <a:noFill/>
          <a:ln w="12700" cmpd="sng" cap="flat">
            <a:noFill/>
            <a:prstDash val="solid"/>
            <a:miter/>
          </a:ln>
        </p:spPr>
      </p:pic>
      <p:sp>
        <p:nvSpPr>
          <p:cNvPr id="84" name="文本框"/>
          <p:cNvSpPr>
            <a:spLocks noGrp="1"/>
          </p:cNvSpPr>
          <p:nvPr>
            <p:ph type="sldNum"/>
          </p:nvPr>
        </p:nvSpPr>
        <p:spPr>
          <a:xfrm rot="0">
            <a:off x="8590663" y="6160107"/>
            <a:ext cx="683339" cy="12763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3</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18850632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3" name="文本框"/>
          <p:cNvSpPr>
            <a:spLocks noGrp="1"/>
          </p:cNvSpPr>
          <p:nvPr>
            <p:ph type="ctrTitle"/>
          </p:nvPr>
        </p:nvSpPr>
        <p:spPr>
          <a:xfrm rot="0">
            <a:off x="691399" y="1213281"/>
            <a:ext cx="8095615" cy="660399"/>
          </a:xfrm>
          <a:prstGeom prst="rect"/>
          <a:noFill/>
          <a:ln w="12700" cmpd="sng" cap="flat">
            <a:noFill/>
            <a:prstDash val="solid"/>
            <a:miter/>
          </a:ln>
        </p:spPr>
        <p:txBody>
          <a:bodyPr vert="horz" wrap="square" lIns="0" tIns="12700" rIns="0" bIns="0" anchor="t" anchorCtr="0">
            <a:prstTxWarp prst="textNoShape"/>
            <a:spAutoFit/>
          </a:bodyPr>
          <a:lstStyle/>
          <a:p>
            <a:pPr marL="107950" indent="0" algn="l">
              <a:lnSpc>
                <a:spcPct val="100000"/>
              </a:lnSpc>
              <a:spcBef>
                <a:spcPts val="100"/>
              </a:spcBef>
              <a:spcAft>
                <a:spcPts val="0"/>
              </a:spcAft>
              <a:buNone/>
            </a:pPr>
            <a:r>
              <a:rPr lang="en-US" altLang="zh-CN" sz="4250" b="1" i="0" u="none" strike="noStrike" kern="1200" cap="none" spc="0" baseline="0">
                <a:solidFill>
                  <a:schemeClr val="tx1"/>
                </a:solidFill>
                <a:latin typeface="Source Sans Pro" pitchFamily="34" charset="0"/>
                <a:ea typeface="方正姚体" pitchFamily="0" charset="0"/>
                <a:cs typeface="Times New Roman" pitchFamily="0" charset="0"/>
              </a:rPr>
              <a:t>PROBLEM</a:t>
            </a:r>
            <a:r>
              <a:rPr lang="en-US" altLang="zh-CN" sz="4250" b="1" i="0" u="none" strike="noStrike" kern="1200" cap="none" spc="-155" baseline="0">
                <a:solidFill>
                  <a:schemeClr val="tx1"/>
                </a:solidFill>
                <a:latin typeface="Source Sans Pro" pitchFamily="34" charset="0"/>
                <a:ea typeface="方正姚体" pitchFamily="0" charset="0"/>
                <a:cs typeface="Times New Roman" pitchFamily="0" charset="0"/>
              </a:rPr>
              <a:t> </a:t>
            </a:r>
            <a:r>
              <a:rPr lang="en-US" altLang="zh-CN" sz="4250" b="1" i="0" u="none" strike="noStrike" kern="1200" cap="none" spc="-10" baseline="0">
                <a:solidFill>
                  <a:schemeClr val="tx1"/>
                </a:solidFill>
                <a:latin typeface="Source Sans Pro" pitchFamily="34" charset="0"/>
                <a:ea typeface="方正姚体" pitchFamily="0" charset="0"/>
                <a:cs typeface="Times New Roman" pitchFamily="0" charset="0"/>
              </a:rPr>
              <a:t>STATEMENT</a:t>
            </a:r>
            <a:endParaRPr lang="zh-CN" altLang="en-US" sz="4250" b="1" i="0" u="none" strike="noStrike" kern="1200" cap="none" spc="0" baseline="0">
              <a:solidFill>
                <a:schemeClr val="tx1"/>
              </a:solidFill>
              <a:latin typeface="Source Sans Pro" pitchFamily="34" charset="0"/>
              <a:ea typeface="方正姚体" pitchFamily="0" charset="0"/>
              <a:cs typeface="Times New Roman" pitchFamily="0" charset="0"/>
            </a:endParaRPr>
          </a:p>
        </p:txBody>
      </p:sp>
      <p:sp>
        <p:nvSpPr>
          <p:cNvPr id="104" name="文本框"/>
          <p:cNvSpPr>
            <a:spLocks noGrp="1"/>
          </p:cNvSpPr>
          <p:nvPr>
            <p:ph type="sldNum" idx="7"/>
          </p:nvPr>
        </p:nvSpPr>
        <p:spPr>
          <a:xfrm rot="0">
            <a:off x="8590663" y="6141056"/>
            <a:ext cx="683339" cy="16573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1100" b="0" i="0" u="none" strike="noStrike" kern="1200" cap="none" spc="-50" baseline="0">
                <a:solidFill>
                  <a:srgbClr val="2C926B"/>
                </a:solidFill>
                <a:latin typeface="Trebuchet MS" pitchFamily="0" charset="0"/>
                <a:ea typeface="华文新魏" pitchFamily="0" charset="0"/>
                <a:cs typeface="Trebuchet MS" pitchFamily="0" charset="0"/>
              </a:rPr>
              <a:t>4</a:t>
            </a:fld>
            <a:endParaRPr lang="zh-CN" altLang="en-US" sz="1100" b="0" i="0" u="none" strike="noStrike" kern="1200" cap="none" spc="-50" baseline="0">
              <a:solidFill>
                <a:srgbClr val="2C926B"/>
              </a:solidFill>
              <a:latin typeface="Trebuchet MS" pitchFamily="0" charset="0"/>
              <a:ea typeface="华文新魏" pitchFamily="0" charset="0"/>
              <a:cs typeface="Trebuchet MS" pitchFamily="0" charset="0"/>
            </a:endParaRPr>
          </a:p>
        </p:txBody>
      </p:sp>
      <p:sp>
        <p:nvSpPr>
          <p:cNvPr id="105" name="矩形"/>
          <p:cNvSpPr>
            <a:spLocks/>
          </p:cNvSpPr>
          <p:nvPr/>
        </p:nvSpPr>
        <p:spPr>
          <a:xfrm rot="0">
            <a:off x="705489" y="2209202"/>
            <a:ext cx="7712075" cy="3062698"/>
          </a:xfrm>
          <a:prstGeom prst="rect"/>
          <a:noFill/>
          <a:ln w="12700" cmpd="sng" cap="flat">
            <a:noFill/>
            <a:prstDash val="solid"/>
            <a:miter/>
          </a:ln>
        </p:spPr>
        <p:txBody>
          <a:bodyPr vert="horz" wrap="square" lIns="0" tIns="2540" rIns="0" bIns="0" anchor="t" anchorCtr="0">
            <a:prstTxWarp prst="textNoShape"/>
            <a:spAutoFit/>
          </a:bodyPr>
          <a:lstStyle/>
          <a:p>
            <a:pPr marL="19050" indent="-6350" algn="just">
              <a:lnSpc>
                <a:spcPct val="102000"/>
              </a:lnSpc>
              <a:spcBef>
                <a:spcPts val="20"/>
              </a:spcBef>
              <a:spcAft>
                <a:spcPts val="0"/>
              </a:spcAft>
              <a:buNone/>
            </a:pPr>
            <a:r>
              <a:rPr lang="en-US" altLang="zh-CN" sz="2800" b="0" i="0" u="none" strike="noStrike" kern="1200" cap="none" spc="0" baseline="0">
                <a:solidFill>
                  <a:schemeClr val="tx1"/>
                </a:solidFill>
                <a:latin typeface="Source Sans Pro" pitchFamily="34" charset="0"/>
                <a:ea typeface="华文新魏" pitchFamily="0" charset="0"/>
                <a:cs typeface="Times New Roman" pitchFamily="0" charset="0"/>
              </a:rPr>
              <a:t>To analyse employee attrition (turnover) by examining job satisfaction levels, using employee feedback to identify patterns and trends that contribute to turnover. The goal is to gain insights into factors influencing attrition and develop strategies to improve job satisfaction, retain talent, and reduce turnover.</a:t>
            </a:r>
            <a:endParaRPr lang="zh-CN" altLang="en-US" sz="2800" b="0" i="0" u="none" strike="noStrike" kern="1200" cap="none" spc="0" baseline="0">
              <a:solidFill>
                <a:schemeClr val="tx1"/>
              </a:solidFill>
              <a:latin typeface="Source Sans Pro" pitchFamily="34" charset="0"/>
              <a:ea typeface="华文新魏" pitchFamily="0" charset="0"/>
              <a:cs typeface="Times New Roman" pitchFamily="0" charset="0"/>
            </a:endParaRPr>
          </a:p>
        </p:txBody>
      </p:sp>
      <p:sp>
        <p:nvSpPr>
          <p:cNvPr id="106" name="曲线"/>
          <p:cNvSpPr>
            <a:spLocks/>
          </p:cNvSpPr>
          <p:nvPr/>
        </p:nvSpPr>
        <p:spPr>
          <a:xfrm rot="0">
            <a:off x="9408368" y="1550149"/>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83C3"/>
          </a:solidFill>
          <a:ln cmpd="sng" cap="flat">
            <a:noFill/>
            <a:prstDash val="solid"/>
            <a:miter/>
          </a:ln>
        </p:spPr>
      </p:sp>
      <p:pic>
        <p:nvPicPr>
          <p:cNvPr id="107" name="图片"/>
          <p:cNvPicPr>
            <a:picLocks/>
          </p:cNvPicPr>
          <p:nvPr/>
        </p:nvPicPr>
        <p:blipFill>
          <a:blip r:embed="rId1" cstate="print"/>
          <a:stretch>
            <a:fillRect/>
          </a:stretch>
        </p:blipFill>
        <p:spPr>
          <a:xfrm rot="0">
            <a:off x="1665466" y="6467475"/>
            <a:ext cx="76091" cy="199390"/>
          </a:xfrm>
          <a:prstGeom prst="rect"/>
          <a:noFill/>
          <a:ln w="12700" cmpd="sng" cap="flat">
            <a:noFill/>
            <a:prstDash val="solid"/>
            <a:miter/>
          </a:ln>
        </p:spPr>
      </p:pic>
      <p:grpSp>
        <p:nvGrpSpPr>
          <p:cNvPr id="111" name="组合"/>
          <p:cNvGrpSpPr>
            <a:grpSpLocks/>
          </p:cNvGrpSpPr>
          <p:nvPr/>
        </p:nvGrpSpPr>
        <p:grpSpPr>
          <a:xfrm>
            <a:off x="8534400" y="2702471"/>
            <a:ext cx="2762884" cy="3258182"/>
            <a:chOff x="8534400" y="2702471"/>
            <a:chExt cx="2762884" cy="3258182"/>
          </a:xfrm>
        </p:grpSpPr>
        <p:sp>
          <p:nvSpPr>
            <p:cNvPr id="108" name="曲线"/>
            <p:cNvSpPr>
              <a:spLocks/>
            </p:cNvSpPr>
            <p:nvPr/>
          </p:nvSpPr>
          <p:spPr>
            <a:xfrm rot="0">
              <a:off x="9896476" y="5131304"/>
              <a:ext cx="457200" cy="457200"/>
            </a:xfrm>
            <a:custGeom>
              <a:gdLst>
                <a:gd name="T1" fmla="*/ 0 w 21600"/>
                <a:gd name="T2" fmla="*/ 0 h 21600"/>
                <a:gd name="T3" fmla="*/ 21600 w 21600"/>
                <a:gd name="T4" fmla="*/ 21600 h 21600"/>
              </a:gdLst>
              <a:rect l="T1" t="T2" r="T3" b="T4"/>
              <a:pathLst>
                <a:path w="21600" h="21600">
                  <a:moveTo>
                    <a:pt x="21594" y="0"/>
                  </a:moveTo>
                  <a:lnTo>
                    <a:pt x="0" y="0"/>
                  </a:lnTo>
                  <a:lnTo>
                    <a:pt x="0" y="21596"/>
                  </a:lnTo>
                  <a:lnTo>
                    <a:pt x="21594" y="21596"/>
                  </a:lnTo>
                  <a:lnTo>
                    <a:pt x="21594" y="0"/>
                  </a:lnTo>
                  <a:close/>
                </a:path>
              </a:pathLst>
            </a:custGeom>
            <a:solidFill>
              <a:srgbClr val="42AE51"/>
            </a:solidFill>
            <a:ln cmpd="sng" cap="flat">
              <a:noFill/>
              <a:prstDash val="solid"/>
              <a:miter/>
            </a:ln>
          </p:spPr>
        </p:sp>
        <p:sp>
          <p:nvSpPr>
            <p:cNvPr id="109" name="曲线"/>
            <p:cNvSpPr>
              <a:spLocks/>
            </p:cNvSpPr>
            <p:nvPr/>
          </p:nvSpPr>
          <p:spPr>
            <a:xfrm rot="0">
              <a:off x="9896476" y="5664631"/>
              <a:ext cx="180974" cy="180975"/>
            </a:xfrm>
            <a:custGeom>
              <a:gdLst>
                <a:gd name="T1" fmla="*/ 0 w 21600"/>
                <a:gd name="T2" fmla="*/ 0 h 21600"/>
                <a:gd name="T3" fmla="*/ 21600 w 21600"/>
                <a:gd name="T4" fmla="*/ 21600 h 21600"/>
              </a:gdLst>
              <a:rect l="T1" t="T2" r="T3" b="T4"/>
              <a:pathLst>
                <a:path w="21600" h="21600">
                  <a:moveTo>
                    <a:pt x="21584" y="0"/>
                  </a:moveTo>
                  <a:lnTo>
                    <a:pt x="0" y="0"/>
                  </a:lnTo>
                  <a:lnTo>
                    <a:pt x="0" y="21600"/>
                  </a:lnTo>
                  <a:lnTo>
                    <a:pt x="21584" y="21600"/>
                  </a:lnTo>
                  <a:lnTo>
                    <a:pt x="21584" y="0"/>
                  </a:lnTo>
                  <a:close/>
                </a:path>
              </a:pathLst>
            </a:custGeom>
            <a:solidFill>
              <a:srgbClr val="2C926B"/>
            </a:solidFill>
            <a:ln cmpd="sng" cap="flat">
              <a:noFill/>
              <a:prstDash val="solid"/>
              <a:miter/>
            </a:ln>
          </p:spPr>
        </p:sp>
        <p:pic>
          <p:nvPicPr>
            <p:cNvPr id="110" name="图片"/>
            <p:cNvPicPr>
              <a:picLocks/>
            </p:cNvPicPr>
            <p:nvPr/>
          </p:nvPicPr>
          <p:blipFill>
            <a:blip r:embed="rId2" cstate="print"/>
            <a:stretch>
              <a:fillRect/>
            </a:stretch>
          </p:blipFill>
          <p:spPr>
            <a:xfrm rot="0">
              <a:off x="8534400" y="2702471"/>
              <a:ext cx="2762884" cy="3258182"/>
            </a:xfrm>
            <a:prstGeom prst="rect"/>
            <a:noFill/>
            <a:ln w="12700" cmpd="sng" cap="flat">
              <a:noFill/>
              <a:prstDash val="solid"/>
              <a:miter/>
            </a:ln>
          </p:spPr>
        </p:pic>
      </p:grpSp>
    </p:spTree>
    <p:extLst>
      <p:ext uri="{BB962C8B-B14F-4D97-AF65-F5344CB8AC3E}">
        <p14:creationId xmlns:p14="http://schemas.microsoft.com/office/powerpoint/2010/main" val="147220787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3" name="组合"/>
          <p:cNvGrpSpPr>
            <a:grpSpLocks/>
          </p:cNvGrpSpPr>
          <p:nvPr/>
        </p:nvGrpSpPr>
        <p:grpSpPr>
          <a:xfrm>
            <a:off x="8657590" y="2648584"/>
            <a:ext cx="3533776" cy="3810000"/>
            <a:chOff x="8657590" y="2648584"/>
            <a:chExt cx="3533776" cy="3810000"/>
          </a:xfrm>
        </p:grpSpPr>
        <p:sp>
          <p:nvSpPr>
            <p:cNvPr id="13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sp>
          <p:nvSpPr>
            <p:cNvPr id="131" name="曲线"/>
            <p:cNvSpPr>
              <a:spLocks/>
            </p:cNvSpPr>
            <p:nvPr/>
          </p:nvSpPr>
          <p:spPr>
            <a:xfrm rot="0">
              <a:off x="9353169" y="5362448"/>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E51"/>
            </a:solidFill>
            <a:ln cmpd="sng" cap="flat">
              <a:noFill/>
              <a:prstDash val="solid"/>
              <a:miter/>
            </a:ln>
          </p:spPr>
        </p:sp>
        <p:pic>
          <p:nvPicPr>
            <p:cNvPr id="132" name="图片"/>
            <p:cNvPicPr>
              <a:picLocks/>
            </p:cNvPicPr>
            <p:nvPr/>
          </p:nvPicPr>
          <p:blipFill>
            <a:blip r:embed="rId1" cstate="print"/>
            <a:stretch>
              <a:fillRect/>
            </a:stretch>
          </p:blipFill>
          <p:spPr>
            <a:xfrm rot="0">
              <a:off x="8657590" y="2648584"/>
              <a:ext cx="3533776" cy="3810000"/>
            </a:xfrm>
            <a:prstGeom prst="rect"/>
            <a:noFill/>
            <a:ln w="12700" cmpd="sng" cap="flat">
              <a:noFill/>
              <a:prstDash val="solid"/>
              <a:miter/>
            </a:ln>
          </p:spPr>
        </p:pic>
      </p:grpSp>
      <p:sp>
        <p:nvSpPr>
          <p:cNvPr id="134" name="文本框"/>
          <p:cNvSpPr>
            <a:spLocks noGrp="1"/>
          </p:cNvSpPr>
          <p:nvPr>
            <p:ph type="title"/>
          </p:nvPr>
        </p:nvSpPr>
        <p:spPr>
          <a:xfrm rot="0">
            <a:off x="677334" y="609600"/>
            <a:ext cx="8596668" cy="660399"/>
          </a:xfrm>
          <a:prstGeom prst="rect"/>
          <a:noFill/>
          <a:ln w="12700" cmpd="sng" cap="flat">
            <a:noFill/>
            <a:prstDash val="solid"/>
            <a:miter/>
          </a:ln>
        </p:spPr>
        <p:txBody>
          <a:bodyPr vert="horz" wrap="square" lIns="0" tIns="12700" rIns="0" bIns="0" anchor="t" anchorCtr="0">
            <a:prstTxWarp prst="textNoShape"/>
            <a:spAutoFit/>
          </a:bodyPr>
          <a:lstStyle/>
          <a:p>
            <a:pPr marL="9525" indent="0" algn="l">
              <a:lnSpc>
                <a:spcPct val="100000"/>
              </a:lnSpc>
              <a:spcBef>
                <a:spcPts val="100"/>
              </a:spcBef>
              <a:spcAft>
                <a:spcPts val="0"/>
              </a:spcAft>
              <a:buNone/>
            </a:pPr>
            <a:r>
              <a:rPr lang="en-US" altLang="zh-CN" sz="4250" b="1" i="0" u="none" strike="noStrike" kern="1200" cap="none" spc="0" baseline="0">
                <a:solidFill>
                  <a:schemeClr val="tx1"/>
                </a:solidFill>
                <a:latin typeface="Trebuchet MS" pitchFamily="0" charset="0"/>
                <a:ea typeface="方正姚体" pitchFamily="0" charset="0"/>
                <a:cs typeface="Lucida Sans" pitchFamily="0" charset="0"/>
              </a:rPr>
              <a:t>PROJECT</a:t>
            </a:r>
            <a:r>
              <a:rPr lang="en-US" altLang="zh-CN" sz="4250" b="1" i="0" u="none" strike="noStrike" kern="1200" cap="none" spc="-210" baseline="0">
                <a:solidFill>
                  <a:schemeClr val="tx1"/>
                </a:solidFill>
                <a:latin typeface="Trebuchet MS" pitchFamily="0" charset="0"/>
                <a:ea typeface="方正姚体" pitchFamily="0" charset="0"/>
                <a:cs typeface="Lucida Sans" pitchFamily="0" charset="0"/>
              </a:rPr>
              <a:t> </a:t>
            </a:r>
            <a:r>
              <a:rPr lang="en-US" altLang="zh-CN" sz="4250" b="1" i="0" u="none" strike="noStrike" kern="1200" cap="none" spc="-10" baseline="0">
                <a:solidFill>
                  <a:schemeClr val="tx1"/>
                </a:solidFill>
                <a:latin typeface="Trebuchet MS" pitchFamily="0" charset="0"/>
                <a:ea typeface="方正姚体" pitchFamily="0" charset="0"/>
                <a:cs typeface="Lucida Sans" pitchFamily="0" charset="0"/>
              </a:rPr>
              <a:t>OVERVIEW</a:t>
            </a:r>
            <a:r>
              <a:rPr lang="en-US" altLang="zh-CN" sz="4250" b="1" i="0" u="none" strike="noStrike" kern="1200" cap="none" spc="-10" baseline="0">
                <a:solidFill>
                  <a:schemeClr val="tx1"/>
                </a:solidFill>
                <a:latin typeface="Trebuchet MS" pitchFamily="0" charset="0"/>
                <a:ea typeface="方正姚体" pitchFamily="0" charset="0"/>
                <a:cs typeface="Lucida Sans" pitchFamily="0" charset="0"/>
              </a:rPr>
              <a:t>:</a:t>
            </a:r>
            <a:endParaRPr lang="zh-CN" altLang="en-US" sz="4250" b="1" i="0" u="none" strike="noStrike" kern="1200" cap="none" spc="0" baseline="0">
              <a:solidFill>
                <a:schemeClr val="tx1"/>
              </a:solidFill>
              <a:latin typeface="Trebuchet MS" pitchFamily="0" charset="0"/>
              <a:ea typeface="方正姚体" pitchFamily="0" charset="0"/>
              <a:cs typeface="Lucida Sans" pitchFamily="0" charset="0"/>
            </a:endParaRPr>
          </a:p>
        </p:txBody>
      </p:sp>
      <p:sp>
        <p:nvSpPr>
          <p:cNvPr id="135" name="文本框"/>
          <p:cNvSpPr>
            <a:spLocks noGrp="1"/>
          </p:cNvSpPr>
          <p:nvPr>
            <p:ph type="sldNum"/>
          </p:nvPr>
        </p:nvSpPr>
        <p:spPr>
          <a:xfrm rot="0">
            <a:off x="8590663" y="6160107"/>
            <a:ext cx="683339" cy="12763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5</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136" name="矩形"/>
          <p:cNvSpPr>
            <a:spLocks/>
          </p:cNvSpPr>
          <p:nvPr/>
        </p:nvSpPr>
        <p:spPr>
          <a:xfrm rot="0">
            <a:off x="8542908" y="2039620"/>
            <a:ext cx="210185" cy="374649"/>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2400" b="0" i="0" u="none" strike="noStrike" kern="1200" cap="none" spc="-25" baseline="0">
                <a:solidFill>
                  <a:srgbClr val="0D0D0D"/>
                </a:solidFill>
                <a:latin typeface="Arial MT" pitchFamily="0" charset="0"/>
                <a:ea typeface="华文新魏" pitchFamily="0" charset="0"/>
                <a:cs typeface="Arial MT" pitchFamily="0" charset="0"/>
              </a:rPr>
              <a:t>•</a:t>
            </a:r>
            <a:r>
              <a:rPr lang="en-US" altLang="zh-CN" sz="2400" b="0" i="0" u="none" strike="noStrike" kern="1200" cap="none" spc="-25" baseline="0">
                <a:solidFill>
                  <a:srgbClr val="0D0D0D"/>
                </a:solidFill>
                <a:latin typeface="Times New Roman" pitchFamily="0" charset="0"/>
                <a:ea typeface="华文新魏" pitchFamily="0" charset="0"/>
                <a:cs typeface="Times New Roman" pitchFamily="0" charset="0"/>
              </a:rPr>
              <a:t>.</a:t>
            </a:r>
            <a:endParaRPr lang="zh-CN" altLang="en-US" sz="2400" b="0" i="0" u="none" strike="noStrike" kern="1200" cap="none" spc="0" baseline="0">
              <a:solidFill>
                <a:schemeClr val="tx1"/>
              </a:solidFill>
              <a:latin typeface="Times New Roman" pitchFamily="0" charset="0"/>
              <a:ea typeface="华文新魏" pitchFamily="0" charset="0"/>
              <a:cs typeface="Times New Roman" pitchFamily="0" charset="0"/>
            </a:endParaRPr>
          </a:p>
        </p:txBody>
      </p:sp>
      <p:sp>
        <p:nvSpPr>
          <p:cNvPr id="137" name="矩形"/>
          <p:cNvSpPr>
            <a:spLocks/>
          </p:cNvSpPr>
          <p:nvPr/>
        </p:nvSpPr>
        <p:spPr>
          <a:xfrm rot="0">
            <a:off x="677995" y="1694929"/>
            <a:ext cx="7893684" cy="4433443"/>
          </a:xfrm>
          <a:prstGeom prst="rect"/>
          <a:noFill/>
          <a:ln w="12700" cmpd="sng" cap="flat">
            <a:noFill/>
            <a:prstDash val="solid"/>
            <a:miter/>
          </a:ln>
        </p:spPr>
        <p:txBody>
          <a:bodyPr vert="horz" wrap="square" lIns="0" tIns="3175" rIns="0" bIns="0" anchor="t" anchorCtr="0">
            <a:prstTxWarp prst="textNoShape"/>
            <a:spAutoFit/>
          </a:bodyPr>
          <a:lstStyle/>
          <a:p>
            <a:pPr marL="12700" indent="0" algn="just">
              <a:lnSpc>
                <a:spcPct val="102000"/>
              </a:lnSpc>
              <a:spcBef>
                <a:spcPts val="25"/>
              </a:spcBef>
              <a:spcAft>
                <a:spcPts val="0"/>
              </a:spcAft>
              <a:buNone/>
            </a:pP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The "HR Employee Management Dashboard" is built to help HR teams easily track and analyse important employee data like turnover rates, performance, and workforce demographics. By offering interactive visuals and filters, it allows users to dive into key areas such as job satisfaction, employment type, and regional differences. This tool helps HR professionals spot trends, understand the reasons behind employee attrition, and make better decisions to improve retention and team management. Overall, it aims to simplify workforce analysis and support smarter, data-backed HR strategies.</a:t>
            </a:r>
            <a:endParaRPr lang="zh-CN" altLang="en-US" sz="2400" b="0" i="0" u="none" strike="noStrike" kern="1200" cap="none" spc="0" baseline="0">
              <a:solidFill>
                <a:schemeClr val="tx1"/>
              </a:solidFill>
              <a:latin typeface="Times New Roman" pitchFamily="0" charset="0"/>
              <a:ea typeface="华文新魏" pitchFamily="0" charset="0"/>
              <a:cs typeface="Times New Roman" pitchFamily="0" charset="0"/>
            </a:endParaRPr>
          </a:p>
        </p:txBody>
      </p:sp>
      <p:sp>
        <p:nvSpPr>
          <p:cNvPr id="138" name="曲线"/>
          <p:cNvSpPr>
            <a:spLocks/>
          </p:cNvSpPr>
          <p:nvPr/>
        </p:nvSpPr>
        <p:spPr>
          <a:xfrm rot="0">
            <a:off x="9534525" y="1799640"/>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accent2"/>
          </a:solidFill>
          <a:ln cmpd="sng" cap="flat">
            <a:noFill/>
            <a:prstDash val="solid"/>
            <a:miter/>
          </a:ln>
        </p:spPr>
      </p:sp>
      <p:pic>
        <p:nvPicPr>
          <p:cNvPr id="139" name="图片"/>
          <p:cNvPicPr>
            <a:picLocks/>
          </p:cNvPicPr>
          <p:nvPr/>
        </p:nvPicPr>
        <p:blipFill>
          <a:blip r:embed="rId2" cstate="print"/>
          <a:stretch>
            <a:fillRect/>
          </a:stretch>
        </p:blipFill>
        <p:spPr>
          <a:xfrm rot="0">
            <a:off x="1665466" y="6467475"/>
            <a:ext cx="76091" cy="199390"/>
          </a:xfrm>
          <a:prstGeom prst="rect"/>
          <a:noFill/>
          <a:ln w="12700" cmpd="sng" cap="flat">
            <a:noFill/>
            <a:prstDash val="solid"/>
            <a:miter/>
          </a:ln>
        </p:spPr>
      </p:pic>
    </p:spTree>
    <p:extLst>
      <p:ext uri="{BB962C8B-B14F-4D97-AF65-F5344CB8AC3E}">
        <p14:creationId xmlns:p14="http://schemas.microsoft.com/office/powerpoint/2010/main" val="141900118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78763" y="513205"/>
            <a:ext cx="1718945" cy="2221864"/>
          </a:xfrm>
          <a:prstGeom prst="rect"/>
          <a:noFill/>
          <a:ln w="12700" cmpd="sng" cap="flat">
            <a:noFill/>
            <a:prstDash val="solid"/>
            <a:miter/>
          </a:ln>
        </p:spPr>
      </p:pic>
      <p:sp>
        <p:nvSpPr>
          <p:cNvPr id="14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accent2"/>
          </a:solidFill>
          <a:ln cmpd="sng" cap="flat">
            <a:noFill/>
            <a:prstDash val="solid"/>
            <a:miter/>
          </a:ln>
        </p:spPr>
      </p:sp>
      <p:sp>
        <p:nvSpPr>
          <p:cNvPr id="144" name="文本框"/>
          <p:cNvSpPr>
            <a:spLocks noGrp="1"/>
          </p:cNvSpPr>
          <p:nvPr>
            <p:ph type="title"/>
          </p:nvPr>
        </p:nvSpPr>
        <p:spPr>
          <a:xfrm rot="0">
            <a:off x="1896428" y="133695"/>
            <a:ext cx="7547609" cy="612773"/>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tabLst>
                <a:tab pos="4467860" algn="l"/>
              </a:tabLst>
            </a:pPr>
            <a:r>
              <a:rPr lang="en-US" altLang="zh-CN" sz="4000" b="0" i="0" u="none" strike="noStrike" kern="1200" cap="none" spc="0" baseline="0">
                <a:solidFill>
                  <a:schemeClr val="accent1"/>
                </a:solidFill>
                <a:latin typeface="Trebuchet MS" pitchFamily="0" charset="0"/>
                <a:ea typeface="方正姚体" pitchFamily="0" charset="0"/>
                <a:cs typeface="Lucida Sans" pitchFamily="0" charset="0"/>
              </a:rPr>
              <a:t>WHO</a:t>
            </a:r>
            <a:r>
              <a:rPr lang="en-US" altLang="zh-CN" sz="4000" b="0" i="0" u="none" strike="noStrike" kern="1200" cap="none" spc="-45" baseline="0">
                <a:solidFill>
                  <a:schemeClr val="accent1"/>
                </a:solidFill>
                <a:latin typeface="Trebuchet MS" pitchFamily="0" charset="0"/>
                <a:ea typeface="方正姚体" pitchFamily="0" charset="0"/>
                <a:cs typeface="Lucida Sans" pitchFamily="0" charset="0"/>
              </a:rPr>
              <a:t> </a:t>
            </a:r>
            <a:r>
              <a:rPr lang="en-US" altLang="zh-CN" sz="4000" b="0" i="0" u="none" strike="noStrike" kern="1200" cap="none" spc="0" baseline="0">
                <a:solidFill>
                  <a:schemeClr val="accent1"/>
                </a:solidFill>
                <a:latin typeface="Trebuchet MS" pitchFamily="0" charset="0"/>
                <a:ea typeface="方正姚体" pitchFamily="0" charset="0"/>
                <a:cs typeface="Lucida Sans" pitchFamily="0" charset="0"/>
              </a:rPr>
              <a:t>ARE</a:t>
            </a:r>
            <a:r>
              <a:rPr lang="en-US" altLang="zh-CN" sz="4000" b="0" i="0" u="none" strike="noStrike" kern="1200" cap="none" spc="-40" baseline="0">
                <a:solidFill>
                  <a:schemeClr val="accent1"/>
                </a:solidFill>
                <a:latin typeface="Trebuchet MS" pitchFamily="0" charset="0"/>
                <a:ea typeface="方正姚体" pitchFamily="0" charset="0"/>
                <a:cs typeface="Lucida Sans" pitchFamily="0" charset="0"/>
              </a:rPr>
              <a:t> </a:t>
            </a:r>
            <a:r>
              <a:rPr lang="en-US" altLang="zh-CN" sz="4000" b="0" i="0" u="none" strike="noStrike" kern="1200" cap="none" spc="-25" baseline="0">
                <a:solidFill>
                  <a:schemeClr val="accent1"/>
                </a:solidFill>
                <a:latin typeface="Trebuchet MS" pitchFamily="0" charset="0"/>
                <a:ea typeface="方正姚体" pitchFamily="0" charset="0"/>
                <a:cs typeface="Lucida Sans" pitchFamily="0" charset="0"/>
              </a:rPr>
              <a:t>THE</a:t>
            </a:r>
            <a:r>
              <a:rPr lang="en-US" altLang="zh-CN" sz="4000" b="0" i="0" u="none" strike="noStrike" kern="1200" cap="none" spc="-25" baseline="0">
                <a:solidFill>
                  <a:schemeClr val="accent1"/>
                </a:solidFill>
                <a:latin typeface="Trebuchet MS" pitchFamily="0" charset="0"/>
                <a:ea typeface="方正姚体" pitchFamily="0" charset="0"/>
                <a:cs typeface="Lucida Sans" pitchFamily="0" charset="0"/>
              </a:rPr>
              <a:t> </a:t>
            </a:r>
            <a:r>
              <a:rPr lang="en-US" altLang="zh-CN" sz="4000" b="0" i="0" u="none" strike="noStrike" kern="1200" cap="none" spc="0" baseline="0">
                <a:solidFill>
                  <a:schemeClr val="accent1"/>
                </a:solidFill>
                <a:latin typeface="Trebuchet MS" pitchFamily="0" charset="0"/>
                <a:ea typeface="方正姚体" pitchFamily="0" charset="0"/>
                <a:cs typeface="Lucida Sans" pitchFamily="0" charset="0"/>
              </a:rPr>
              <a:t>END</a:t>
            </a:r>
            <a:r>
              <a:rPr lang="en-US" altLang="zh-CN" sz="4000" b="0" i="0" u="none" strike="noStrike" kern="1200" cap="none" spc="-10" baseline="0">
                <a:solidFill>
                  <a:schemeClr val="accent1"/>
                </a:solidFill>
                <a:latin typeface="Trebuchet MS" pitchFamily="0" charset="0"/>
                <a:ea typeface="方正姚体" pitchFamily="0" charset="0"/>
                <a:cs typeface="Lucida Sans" pitchFamily="0" charset="0"/>
              </a:rPr>
              <a:t> USERS?</a:t>
            </a:r>
            <a:endParaRPr lang="zh-CN" altLang="en-US" sz="4000" b="0"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145" name="文本框"/>
          <p:cNvSpPr>
            <a:spLocks noGrp="1"/>
          </p:cNvSpPr>
          <p:nvPr>
            <p:ph type="sldNum"/>
          </p:nvPr>
        </p:nvSpPr>
        <p:spPr>
          <a:xfrm rot="0">
            <a:off x="8590663" y="6160107"/>
            <a:ext cx="683339" cy="12763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6</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146" name="矩形"/>
          <p:cNvSpPr>
            <a:spLocks/>
          </p:cNvSpPr>
          <p:nvPr/>
        </p:nvSpPr>
        <p:spPr>
          <a:xfrm rot="0">
            <a:off x="2658110" y="1556448"/>
            <a:ext cx="5974080" cy="443711"/>
          </a:xfrm>
          <a:prstGeom prst="rect"/>
          <a:noFill/>
          <a:ln w="12700" cmpd="sng" cap="flat">
            <a:noFill/>
            <a:prstDash val="solid"/>
            <a:miter/>
          </a:ln>
        </p:spPr>
      </p:sp>
      <p:sp>
        <p:nvSpPr>
          <p:cNvPr id="147" name="曲线"/>
          <p:cNvSpPr>
            <a:spLocks/>
          </p:cNvSpPr>
          <p:nvPr/>
        </p:nvSpPr>
        <p:spPr>
          <a:xfrm rot="0">
            <a:off x="9892336" y="2627693"/>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accent2"/>
          </a:solidFill>
          <a:ln w="19050" cmpd="sng" cap="rnd">
            <a:solidFill>
              <a:srgbClr val="90C226"/>
            </a:solidFill>
            <a:prstDash val="solid"/>
            <a:round/>
          </a:ln>
        </p:spPr>
      </p:sp>
      <p:sp>
        <p:nvSpPr>
          <p:cNvPr id="148" name="矩形"/>
          <p:cNvSpPr>
            <a:spLocks/>
          </p:cNvSpPr>
          <p:nvPr/>
        </p:nvSpPr>
        <p:spPr>
          <a:xfrm rot="0">
            <a:off x="1789427" y="777463"/>
            <a:ext cx="8506145" cy="5958839"/>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50000"/>
              </a:lnSpc>
              <a:spcBef>
                <a:spcPts val="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The end users of the "HR Employee Management Dashboard" include:</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HR Managers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track employee performance, turnover, and satisfaction, and make data-driven decisions regarding hiring, retention, and training strategies.</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Recruitment Teams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identify patterns in workforce attrition and improve hiring processes by understanding the factors influencing employee turnover.</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Department Heads/Team Leaders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monitor employee performance within their teams and manage resources more effectively.</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Executives and Decision Makers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gain a high-level view of workforce trends and make strategic decisions related to human resources, talent retention, and organizational development.</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HR Analysts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conduct in-depth data analysis and provide insights into workforce trends, turnover, and job satisfaction, contributing to HR planning and improvements.</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0"/>
              </a:spcAft>
              <a:buNone/>
            </a:pPr>
            <a:endParaRPr lang="zh-CN" altLang="en-US" sz="1800" b="0" i="0" u="none" strike="noStrike" kern="1200" cap="none" spc="0" baseline="0">
              <a:solidFill>
                <a:schemeClr val="tx1"/>
              </a:solidFill>
              <a:latin typeface="Arial" pitchFamily="34" charset="0"/>
              <a:ea typeface="华文新魏" pitchFamily="0" charset="0"/>
              <a:cs typeface="Trebuchet MS" pitchFamily="0" charset="0"/>
            </a:endParaRPr>
          </a:p>
        </p:txBody>
      </p:sp>
    </p:spTree>
    <p:extLst>
      <p:ext uri="{BB962C8B-B14F-4D97-AF65-F5344CB8AC3E}">
        <p14:creationId xmlns:p14="http://schemas.microsoft.com/office/powerpoint/2010/main" val="7461567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51" name="图片"/>
          <p:cNvPicPr>
            <a:picLocks/>
          </p:cNvPicPr>
          <p:nvPr/>
        </p:nvPicPr>
        <p:blipFill>
          <a:blip r:embed="rId1" cstate="print"/>
          <a:stretch>
            <a:fillRect/>
          </a:stretch>
        </p:blipFill>
        <p:spPr>
          <a:xfrm rot="0">
            <a:off x="13824" y="951146"/>
            <a:ext cx="2695574" cy="3248025"/>
          </a:xfrm>
          <a:prstGeom prst="rect"/>
          <a:noFill/>
          <a:ln w="12700" cmpd="sng" cap="flat">
            <a:noFill/>
            <a:prstDash val="solid"/>
            <a:miter/>
          </a:ln>
        </p:spPr>
      </p:pic>
      <p:sp>
        <p:nvSpPr>
          <p:cNvPr id="152" name="矩形"/>
          <p:cNvSpPr>
            <a:spLocks/>
          </p:cNvSpPr>
          <p:nvPr/>
        </p:nvSpPr>
        <p:spPr>
          <a:xfrm rot="0">
            <a:off x="407368" y="375836"/>
            <a:ext cx="9763125" cy="1099185"/>
          </a:xfrm>
          <a:prstGeom prst="rect"/>
          <a:noFill/>
          <a:ln w="12700" cmpd="sng" cap="flat">
            <a:noFill/>
            <a:prstDash val="solid"/>
            <a:miter/>
          </a:ln>
        </p:spPr>
        <p:txBody>
          <a:bodyPr vert="horz" wrap="square" lIns="0" tIns="13334" rIns="0" bIns="0" anchor="t" anchorCtr="0">
            <a:prstTxWarp prst="textNoShape"/>
            <a:spAutoFit/>
          </a:bodyPr>
          <a:lstStyle/>
          <a:p>
            <a:pPr marL="12700" indent="0" algn="l" defTabSz="457200" eaLnBrk="1" latinLnBrk="0" hangingPunct="1">
              <a:lnSpc>
                <a:spcPct val="100000"/>
              </a:lnSpc>
              <a:spcBef>
                <a:spcPts val="104"/>
              </a:spcBef>
              <a:spcAft>
                <a:spcPts val="0"/>
              </a:spcAft>
              <a:buNone/>
            </a:pP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U</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R</a:t>
            </a:r>
            <a:r>
              <a:rPr lang="en-US" altLang="zh-CN" sz="3600" b="0" i="0" u="none" strike="noStrike" kern="1200" cap="none" spc="5"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S</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LU</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T</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I</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N</a:t>
            </a:r>
            <a:r>
              <a:rPr lang="en-US" altLang="zh-CN" sz="3600" b="0" i="0" u="none" strike="noStrike" kern="1200" cap="none" spc="-345"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A</a:t>
            </a:r>
            <a:r>
              <a:rPr lang="en-US" altLang="zh-CN" sz="3600" b="0" i="0" u="none" strike="noStrike" kern="1200" cap="none" spc="-5" baseline="0">
                <a:solidFill>
                  <a:schemeClr val="accent1"/>
                </a:solidFill>
                <a:latin typeface="Trebuchet MS" pitchFamily="0" charset="0"/>
                <a:ea typeface="方正姚体" pitchFamily="0" charset="0"/>
                <a:cs typeface="Trebuchet MS" pitchFamily="0" charset="0"/>
              </a:rPr>
              <a:t>N</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D</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I</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T</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S</a:t>
            </a:r>
            <a:r>
              <a:rPr lang="en-US" altLang="zh-CN" sz="3600" b="0" i="0" u="none" strike="noStrike" kern="1200" cap="none" spc="60"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295" baseline="0">
                <a:solidFill>
                  <a:schemeClr val="accent1"/>
                </a:solidFill>
                <a:latin typeface="Trebuchet MS" pitchFamily="0" charset="0"/>
                <a:ea typeface="方正姚体" pitchFamily="0" charset="0"/>
                <a:cs typeface="Trebuchet MS" pitchFamily="0" charset="0"/>
              </a:rPr>
              <a:t>V</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A</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LU</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E</a:t>
            </a:r>
            <a:r>
              <a:rPr lang="en-US" altLang="zh-CN" sz="3600" b="0" i="0" u="none" strike="noStrike" kern="1200" cap="none" spc="-65"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15" baseline="0">
                <a:solidFill>
                  <a:schemeClr val="accent1"/>
                </a:solidFill>
                <a:latin typeface="Trebuchet MS" pitchFamily="0" charset="0"/>
                <a:ea typeface="方正姚体" pitchFamily="0" charset="0"/>
                <a:cs typeface="Trebuchet MS" pitchFamily="0" charset="0"/>
              </a:rPr>
              <a:t>P</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R</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15" baseline="0">
                <a:solidFill>
                  <a:schemeClr val="accent1"/>
                </a:solidFill>
                <a:latin typeface="Trebuchet MS" pitchFamily="0" charset="0"/>
                <a:ea typeface="方正姚体" pitchFamily="0" charset="0"/>
                <a:cs typeface="Trebuchet MS" pitchFamily="0" charset="0"/>
              </a:rPr>
              <a:t>P</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S</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I</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T</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I</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N</a:t>
            </a:r>
            <a:endParaRPr lang="zh-CN" altLang="en-US" sz="3600" b="0" i="0" u="none" strike="noStrike" kern="1200" cap="none" spc="0" baseline="0">
              <a:solidFill>
                <a:schemeClr val="accent1"/>
              </a:solidFill>
              <a:latin typeface="Trebuchet MS" pitchFamily="0" charset="0"/>
              <a:ea typeface="方正姚体" pitchFamily="0" charset="0"/>
              <a:cs typeface="Trebuchet MS" pitchFamily="0" charset="0"/>
            </a:endParaRPr>
          </a:p>
        </p:txBody>
      </p:sp>
      <p:sp>
        <p:nvSpPr>
          <p:cNvPr id="153" name="矩形"/>
          <p:cNvSpPr>
            <a:spLocks/>
          </p:cNvSpPr>
          <p:nvPr/>
        </p:nvSpPr>
        <p:spPr>
          <a:xfrm rot="0">
            <a:off x="2709398" y="1586095"/>
            <a:ext cx="7272808" cy="3891915"/>
          </a:xfrm>
          <a:prstGeom prst="rect"/>
          <a:noFill/>
          <a:ln w="12700" cmpd="sng" cap="flat">
            <a:noFill/>
            <a:prstDash val="solid"/>
            <a:round/>
          </a:ln>
        </p:spPr>
        <p:txBody>
          <a:bodyPr vert="horz" wrap="square" lIns="91440" tIns="45720" rIns="91440" bIns="45720" anchor="ctr" anchorCtr="0">
            <a:prstTxWarp prst="textNoShape"/>
            <a:spAutoFit/>
          </a:bodyPr>
          <a:lstStyle/>
          <a:p>
            <a:pPr marL="285750" indent="-285750" algn="l" eaLnBrk="0" fontAlgn="base" latinLnBrk="0" hangingPunct="0">
              <a:lnSpc>
                <a:spcPct val="150000"/>
              </a:lnSpc>
              <a:spcBef>
                <a:spcPts val="0"/>
              </a:spcBef>
              <a:spcAft>
                <a:spcPts val="0"/>
              </a:spcAft>
              <a:buSzPct val="100000"/>
              <a:buFont typeface="Arial" pitchFamily="34" charset="0"/>
              <a:buChar char="•"/>
            </a:pPr>
            <a:r>
              <a:rPr lang="en-US" altLang="zh-CN" sz="2400" b="1" i="0" u="none" strike="noStrike" kern="1200" cap="none" spc="0" baseline="0">
                <a:solidFill>
                  <a:schemeClr val="tx1"/>
                </a:solidFill>
                <a:latin typeface="Arial" pitchFamily="34" charset="0"/>
                <a:ea typeface="华文新魏" pitchFamily="0" charset="0"/>
                <a:cs typeface="Trebuchet MS" pitchFamily="0" charset="0"/>
              </a:rPr>
              <a:t>Visualization:</a:t>
            </a:r>
            <a:r>
              <a:rPr lang="en-US" altLang="zh-CN" sz="2400" b="0" i="0" u="none" strike="noStrike" kern="1200" cap="none" spc="0" baseline="0">
                <a:solidFill>
                  <a:schemeClr val="tx1"/>
                </a:solidFill>
                <a:latin typeface="Arial" pitchFamily="34" charset="0"/>
                <a:ea typeface="华文新魏" pitchFamily="0" charset="0"/>
                <a:cs typeface="Trebuchet MS" pitchFamily="0" charset="0"/>
              </a:rPr>
              <a:t> A simple diagram or flowchart can illustrate how your solution works. Use bullet points to highlight key features and benefits.</a:t>
            </a:r>
            <a:endParaRPr lang="en-US" altLang="zh-CN" sz="24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50000"/>
              </a:lnSpc>
              <a:spcBef>
                <a:spcPts val="0"/>
              </a:spcBef>
              <a:spcAft>
                <a:spcPts val="0"/>
              </a:spcAft>
              <a:buNone/>
            </a:pPr>
            <a:endParaRPr lang="en-US" altLang="zh-CN" sz="2400" b="0" i="0" u="none" strike="noStrike" kern="1200" cap="none" spc="0" baseline="0">
              <a:solidFill>
                <a:schemeClr val="tx1"/>
              </a:solidFill>
              <a:latin typeface="Arial" pitchFamily="34" charset="0"/>
              <a:ea typeface="华文新魏" pitchFamily="0" charset="0"/>
              <a:cs typeface="Trebuchet MS" pitchFamily="0" charset="0"/>
            </a:endParaRPr>
          </a:p>
          <a:p>
            <a:pPr marL="285750" indent="-285750" algn="l" eaLnBrk="0" fontAlgn="base" latinLnBrk="0" hangingPunct="0">
              <a:lnSpc>
                <a:spcPct val="150000"/>
              </a:lnSpc>
              <a:spcBef>
                <a:spcPts val="0"/>
              </a:spcBef>
              <a:spcAft>
                <a:spcPts val="0"/>
              </a:spcAft>
              <a:buSzPct val="100000"/>
              <a:buFont typeface="Arial" pitchFamily="34" charset="0"/>
              <a:buChar char="•"/>
            </a:pPr>
            <a:r>
              <a:rPr lang="en-US" altLang="zh-CN" sz="2400" b="1" i="0" u="none" strike="noStrike" kern="1200" cap="none" spc="0" baseline="0">
                <a:solidFill>
                  <a:schemeClr val="tx1"/>
                </a:solidFill>
                <a:latin typeface="Arial" pitchFamily="34" charset="0"/>
                <a:ea typeface="华文新魏" pitchFamily="0" charset="0"/>
                <a:cs typeface="Trebuchet MS" pitchFamily="0" charset="0"/>
              </a:rPr>
              <a:t>Value Proposition:</a:t>
            </a:r>
            <a:r>
              <a:rPr lang="en-US" altLang="zh-CN" sz="2400" b="0" i="0" u="none" strike="noStrike" kern="1200" cap="none" spc="0" baseline="0">
                <a:solidFill>
                  <a:schemeClr val="tx1"/>
                </a:solidFill>
                <a:latin typeface="Arial" pitchFamily="34" charset="0"/>
                <a:ea typeface="华文新魏" pitchFamily="0" charset="0"/>
                <a:cs typeface="Trebuchet MS" pitchFamily="0" charset="0"/>
              </a:rPr>
              <a:t> A strong value proposition can be presented in a concise statement or a tagline. </a:t>
            </a:r>
            <a:endParaRPr lang="zh-CN" altLang="en-US" sz="2400" b="0" i="0" u="none" strike="noStrike" kern="1200" cap="none" spc="0" baseline="0">
              <a:solidFill>
                <a:schemeClr val="tx1"/>
              </a:solidFill>
              <a:latin typeface="Arial" pitchFamily="34" charset="0"/>
              <a:ea typeface="华文新魏" pitchFamily="0" charset="0"/>
              <a:cs typeface="Trebuchet MS" pitchFamily="0" charset="0"/>
            </a:endParaRPr>
          </a:p>
        </p:txBody>
      </p:sp>
    </p:spTree>
    <p:extLst>
      <p:ext uri="{BB962C8B-B14F-4D97-AF65-F5344CB8AC3E}">
        <p14:creationId xmlns:p14="http://schemas.microsoft.com/office/powerpoint/2010/main" val="104570775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sp>
        <p:nvSpPr>
          <p:cNvPr id="157" name="文本框"/>
          <p:cNvSpPr>
            <a:spLocks noGrp="1"/>
          </p:cNvSpPr>
          <p:nvPr>
            <p:ph type="sldNum"/>
          </p:nvPr>
        </p:nvSpPr>
        <p:spPr>
          <a:xfrm rot="0">
            <a:off x="8590663" y="6041362"/>
            <a:ext cx="683339" cy="36512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8</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158" name="曲线"/>
          <p:cNvSpPr>
            <a:spLocks/>
          </p:cNvSpPr>
          <p:nvPr/>
        </p:nvSpPr>
        <p:spPr>
          <a:xfrm rot="0">
            <a:off x="9353550" y="2263520"/>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E51"/>
          </a:solidFill>
          <a:ln cmpd="sng" cap="flat">
            <a:noFill/>
            <a:prstDash val="solid"/>
            <a:miter/>
          </a:ln>
        </p:spPr>
      </p:sp>
      <p:sp>
        <p:nvSpPr>
          <p:cNvPr id="159" name="矩形"/>
          <p:cNvSpPr>
            <a:spLocks/>
          </p:cNvSpPr>
          <p:nvPr/>
        </p:nvSpPr>
        <p:spPr>
          <a:xfrm rot="0">
            <a:off x="2279576" y="332655"/>
            <a:ext cx="3960440"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defTabSz="457200" eaLnBrk="1" latinLnBrk="0" hangingPunct="1">
              <a:lnSpc>
                <a:spcPct val="100000"/>
              </a:lnSpc>
              <a:spcBef>
                <a:spcPts val="104"/>
              </a:spcBef>
              <a:spcAft>
                <a:spcPts val="0"/>
              </a:spcAft>
              <a:buNone/>
            </a:pP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DATASET SUMMARY</a:t>
            </a:r>
            <a:endParaRPr lang="zh-CN" altLang="en-US" sz="3600" b="0" i="0" u="none" strike="noStrike" kern="1200" cap="none" spc="0" baseline="0">
              <a:solidFill>
                <a:schemeClr val="accent1"/>
              </a:solidFill>
              <a:latin typeface="Trebuchet MS" pitchFamily="0" charset="0"/>
              <a:ea typeface="方正姚体" pitchFamily="0" charset="0"/>
              <a:cs typeface="Trebuchet MS" pitchFamily="0" charset="0"/>
            </a:endParaRPr>
          </a:p>
        </p:txBody>
      </p:sp>
      <p:sp>
        <p:nvSpPr>
          <p:cNvPr id="160" name="矩形"/>
          <p:cNvSpPr>
            <a:spLocks/>
          </p:cNvSpPr>
          <p:nvPr/>
        </p:nvSpPr>
        <p:spPr>
          <a:xfrm rot="0">
            <a:off x="383703" y="866616"/>
            <a:ext cx="11712624" cy="6042679"/>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Date:</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date of data entry or a specific date related to the employee record.</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EmpID</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A unique identifier for each employee.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Gender:</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gender of the employee (M for male, F for female).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Age:</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age of the employee.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EthnicGro</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employee's ethnic group or ethnicity.</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FP:</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employee's employment status (e.g., full-time, part-time).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TermDate</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termination date of the employee's employment (if applicable).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isNewHire</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Indicates whether the employee is a new hire (1 for new hire, 0 otherwise).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BU Region:</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business unit or region where the employee works.</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HireDate</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date the employee was hired.</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PayType</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type of pay the employee receives (e.g., hourly, salaried).</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TermReas</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reason for the employee's termination (if applicable).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AgeGroup</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age group of the employee (e.g., &lt;30, 30-49).</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TenureDa</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tenure of the employee in days.</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TenureMc</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tenure of the employee in months.</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BadHires</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A binary indicator for whether the employee is considered a "bad hire" (1 for bad hire, 0 otherwise). </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ctr" eaLnBrk="0" fontAlgn="base" latinLnBrk="0" hangingPunct="0">
              <a:lnSpc>
                <a:spcPct val="100000"/>
              </a:lnSpc>
              <a:spcBef>
                <a:spcPts val="0"/>
              </a:spcBef>
              <a:spcAft>
                <a:spcPts val="0"/>
              </a:spcAft>
              <a:buNone/>
            </a:pPr>
            <a:endParaRPr lang="zh-CN" altLang="en-US" sz="2000" b="0" i="0" u="none" strike="noStrike" kern="1200" cap="none" spc="0" baseline="0">
              <a:solidFill>
                <a:schemeClr val="tx1"/>
              </a:solidFill>
              <a:latin typeface="Arial" pitchFamily="34" charset="0"/>
              <a:ea typeface="华文新魏" pitchFamily="0" charset="0"/>
              <a:cs typeface="Trebuchet MS" pitchFamily="0" charset="0"/>
            </a:endParaRPr>
          </a:p>
        </p:txBody>
      </p:sp>
    </p:spTree>
    <p:extLst>
      <p:ext uri="{BB962C8B-B14F-4D97-AF65-F5344CB8AC3E}">
        <p14:creationId xmlns:p14="http://schemas.microsoft.com/office/powerpoint/2010/main" val="28012926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文本框"/>
          <p:cNvSpPr>
            <a:spLocks noGrp="1"/>
          </p:cNvSpPr>
          <p:nvPr>
            <p:ph type="title"/>
          </p:nvPr>
        </p:nvSpPr>
        <p:spPr>
          <a:xfrm rot="0">
            <a:off x="2519997" y="667854"/>
            <a:ext cx="6508749" cy="480899"/>
          </a:xfrm>
          <a:prstGeom prst="rect"/>
          <a:noFill/>
          <a:ln w="12700" cmpd="sng" cap="flat">
            <a:noFill/>
            <a:prstDash val="solid"/>
            <a:miter/>
          </a:ln>
        </p:spPr>
        <p:txBody>
          <a:bodyPr vert="horz" wrap="square" lIns="0" tIns="14604" rIns="0" bIns="0" anchor="t" anchorCtr="0">
            <a:prstTxWarp prst="textNoShape"/>
            <a:spAutoFit/>
          </a:bodyPr>
          <a:lstStyle/>
          <a:p>
            <a:pPr marL="12700" indent="0" algn="l">
              <a:lnSpc>
                <a:spcPts val="3479"/>
              </a:lnSpc>
              <a:spcBef>
                <a:spcPts val="114"/>
              </a:spcBef>
              <a:spcAft>
                <a:spcPts val="0"/>
              </a:spcAft>
              <a:buNone/>
            </a:pPr>
            <a:r>
              <a:rPr lang="en-US" altLang="zh-CN" sz="4400" b="1" i="0" u="none" strike="noStrike" kern="1200" cap="none" spc="-10" baseline="0">
                <a:solidFill>
                  <a:schemeClr val="accent1"/>
                </a:solidFill>
                <a:latin typeface="Trebuchet MS" pitchFamily="0" charset="0"/>
                <a:ea typeface="方正姚体" pitchFamily="0" charset="0"/>
                <a:cs typeface="Lucida Sans" pitchFamily="0" charset="0"/>
              </a:rPr>
              <a:t>MODELLING APPROACH</a:t>
            </a:r>
            <a:endParaRPr lang="zh-CN" altLang="en-US" sz="4400" b="1" i="0" u="none" strike="noStrike" kern="1200" cap="none" spc="-10" baseline="0">
              <a:solidFill>
                <a:schemeClr val="accent1"/>
              </a:solidFill>
              <a:latin typeface="Trebuchet MS" pitchFamily="0" charset="0"/>
              <a:ea typeface="方正姚体" pitchFamily="0" charset="0"/>
              <a:cs typeface="Lucida Sans" pitchFamily="0" charset="0"/>
            </a:endParaRPr>
          </a:p>
        </p:txBody>
      </p:sp>
      <p:sp>
        <p:nvSpPr>
          <p:cNvPr id="164" name="矩形"/>
          <p:cNvSpPr>
            <a:spLocks/>
          </p:cNvSpPr>
          <p:nvPr/>
        </p:nvSpPr>
        <p:spPr>
          <a:xfrm rot="0">
            <a:off x="2547895" y="1134355"/>
            <a:ext cx="6400164" cy="5512086"/>
          </a:xfrm>
          <a:prstGeom prst="rect"/>
          <a:noFill/>
          <a:ln w="12700" cmpd="sng" cap="flat">
            <a:noFill/>
            <a:prstDash val="solid"/>
            <a:miter/>
          </a:ln>
        </p:spPr>
        <p:txBody>
          <a:bodyPr vert="horz" wrap="square" lIns="0" tIns="12700" rIns="0" bIns="0" anchor="t" anchorCtr="0">
            <a:prstTxWarp prst="textNoShape"/>
            <a:spAutoFit/>
          </a:bodyPr>
          <a:lstStyle/>
          <a:p>
            <a:pPr marL="469900" indent="-457200" algn="l">
              <a:lnSpc>
                <a:spcPct val="150000"/>
              </a:lnSpc>
              <a:spcBef>
                <a:spcPts val="100"/>
              </a:spcBef>
              <a:spcAft>
                <a:spcPts val="0"/>
              </a:spcAft>
              <a:buClrTx/>
              <a:buAutoNum type="arabicPeriod"/>
              <a:tabLst>
                <a:tab pos="520700" algn="l"/>
              </a:tabLst>
            </a:pP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Dataset</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Collection -</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Employee</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Attrition</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Dataset</a:t>
            </a:r>
            <a:endPar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endParaRPr>
          </a:p>
          <a:p>
            <a:pPr marL="469900" indent="-457200" algn="l">
              <a:lnSpc>
                <a:spcPct val="150000"/>
              </a:lnSpc>
              <a:spcBef>
                <a:spcPts val="120"/>
              </a:spcBef>
              <a:spcAft>
                <a:spcPts val="0"/>
              </a:spcAft>
              <a:buClrTx/>
              <a:buAutoNum type="arabicPeriod"/>
              <a:tabLst>
                <a:tab pos="520700" algn="l"/>
              </a:tabLst>
            </a:pP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Dataset</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Preparation</a:t>
            </a:r>
            <a:r>
              <a:rPr lang="en-US" altLang="zh-CN" sz="2400" b="0" i="0" u="none" strike="noStrike" kern="1200" cap="none" spc="-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Clearing</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Blanks,</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Filtering</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and</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Removing</a:t>
            </a:r>
            <a:r>
              <a:rPr lang="en-US" altLang="zh-CN" sz="2400" b="0" i="0" u="none" strike="noStrike" kern="1200" cap="none" spc="-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Blank</a:t>
            </a:r>
            <a:r>
              <a:rPr lang="en-US" altLang="zh-CN" sz="2400" b="0" i="0" u="none" strike="noStrike" kern="1200" cap="none" spc="-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data</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in</a:t>
            </a:r>
            <a:r>
              <a:rPr lang="en-US" altLang="zh-CN" sz="2400" b="0" i="0" u="none" strike="noStrike" kern="1200" cap="none" spc="-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the</a:t>
            </a:r>
            <a:r>
              <a:rPr lang="en-US" altLang="zh-CN" sz="2400" b="0" i="0" u="none" strike="noStrike" kern="1200" cap="none" spc="4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Dataset.</a:t>
            </a:r>
            <a:endPar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endParaRPr>
          </a:p>
          <a:p>
            <a:pPr marL="469900" indent="-457200" algn="l">
              <a:lnSpc>
                <a:spcPct val="150000"/>
              </a:lnSpc>
              <a:spcBef>
                <a:spcPts val="120"/>
              </a:spcBef>
              <a:spcAft>
                <a:spcPts val="0"/>
              </a:spcAft>
              <a:buClrTx/>
              <a:buAutoNum type="arabicPeriod"/>
              <a:tabLst>
                <a:tab pos="520700" algn="l"/>
              </a:tabLst>
            </a:pP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Using</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IFS</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formula</a:t>
            </a:r>
            <a:r>
              <a:rPr lang="en-US" altLang="zh-CN" sz="2400" b="0" i="0" u="none" strike="noStrike" kern="1200" cap="none" spc="-1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to</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attain</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the</a:t>
            </a:r>
            <a:r>
              <a:rPr lang="en-US" altLang="zh-CN" sz="2400" b="0" i="0" u="none" strike="noStrike" kern="1200" cap="none" spc="-1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Feedback</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for</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Job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through</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Job</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Satisfaction</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Level</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(1,2,3,4)</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(Satisfied</a:t>
            </a:r>
            <a:r>
              <a:rPr lang="en-US" altLang="zh-CN" sz="2400" b="0" i="0" u="none" strike="noStrike" kern="1200" cap="none" spc="-7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&amp;</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Dissatisfied)</a:t>
            </a:r>
            <a:endPar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endParaRPr>
          </a:p>
          <a:p>
            <a:pPr marL="469265" indent="-457200" algn="l">
              <a:lnSpc>
                <a:spcPct val="150000"/>
              </a:lnSpc>
              <a:spcBef>
                <a:spcPts val="10"/>
              </a:spcBef>
              <a:spcAft>
                <a:spcPts val="0"/>
              </a:spcAft>
              <a:buClrTx/>
              <a:buAutoNum type="arabicPeriod"/>
              <a:tabLst>
                <a:tab pos="469265" algn="l"/>
              </a:tabLst>
            </a:pP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Insert</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Pivot</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Table</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to</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Summarize</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the</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Dataset</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on</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Employee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Attrition</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based</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on</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Gender,</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Job</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Satisfaction</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Level,</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Attrition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(Yes/No)</a:t>
            </a:r>
            <a:r>
              <a:rPr lang="en-US" altLang="zh-CN" sz="2400" b="0" i="0" u="none" strike="noStrike" kern="1200" cap="none" spc="-3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and</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Feedback</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for</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Job.</a:t>
            </a:r>
            <a:endParaRPr lang="zh-CN" altLang="en-US" sz="2400" b="0" i="0" u="none" strike="noStrike" kern="1200" cap="none" spc="0" baseline="0">
              <a:solidFill>
                <a:schemeClr val="tx1"/>
              </a:solidFill>
              <a:latin typeface="Times New Roman" pitchFamily="0" charset="0"/>
              <a:ea typeface="华文新魏" pitchFamily="0" charset="0"/>
              <a:cs typeface="Times New Roman" pitchFamily="0" charset="0"/>
            </a:endParaRPr>
          </a:p>
        </p:txBody>
      </p:sp>
      <p:sp>
        <p:nvSpPr>
          <p:cNvPr id="165" name="矩形"/>
          <p:cNvSpPr>
            <a:spLocks/>
          </p:cNvSpPr>
          <p:nvPr/>
        </p:nvSpPr>
        <p:spPr>
          <a:xfrm rot="0">
            <a:off x="740092" y="3824604"/>
            <a:ext cx="1779905" cy="193039"/>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100" b="0" i="0" u="none" strike="noStrike" kern="1200" cap="none" spc="0" baseline="0">
                <a:solidFill>
                  <a:srgbClr val="2C83C3"/>
                </a:solidFill>
                <a:latin typeface="Trebuchet MS" pitchFamily="0" charset="0"/>
                <a:ea typeface="华文新魏" pitchFamily="0" charset="0"/>
                <a:cs typeface="Trebuchet MS" pitchFamily="0" charset="0"/>
              </a:rPr>
              <a:t>3/21/2024</a:t>
            </a:r>
            <a:r>
              <a:rPr lang="en-US" altLang="zh-CN" sz="1100" b="0" i="0" u="none" strike="noStrike" kern="1200" cap="none" spc="125" baseline="0">
                <a:solidFill>
                  <a:srgbClr val="2C83C3"/>
                </a:solidFill>
                <a:latin typeface="Trebuchet MS" pitchFamily="0" charset="0"/>
                <a:ea typeface="华文新魏" pitchFamily="0" charset="0"/>
                <a:cs typeface="Trebuchet MS" pitchFamily="0" charset="0"/>
              </a:rPr>
              <a:t>  </a:t>
            </a:r>
            <a:r>
              <a:rPr lang="en-US" altLang="zh-CN" sz="1100" b="1" i="0" u="none" strike="noStrike" kern="1200" cap="none" spc="0" baseline="0">
                <a:solidFill>
                  <a:srgbClr val="2C83C3"/>
                </a:solidFill>
                <a:latin typeface="Trebuchet MS" pitchFamily="0" charset="0"/>
                <a:ea typeface="华文新魏" pitchFamily="0" charset="0"/>
                <a:cs typeface="Trebuchet MS" pitchFamily="0" charset="0"/>
              </a:rPr>
              <a:t>Annual</a:t>
            </a:r>
            <a:r>
              <a:rPr lang="en-US" altLang="zh-CN" sz="1100" b="1" i="0" u="none" strike="noStrike" kern="1200" cap="none" spc="-70" baseline="0">
                <a:solidFill>
                  <a:srgbClr val="2C83C3"/>
                </a:solidFill>
                <a:latin typeface="Trebuchet MS" pitchFamily="0" charset="0"/>
                <a:ea typeface="华文新魏" pitchFamily="0" charset="0"/>
                <a:cs typeface="Trebuchet MS" pitchFamily="0" charset="0"/>
              </a:rPr>
              <a:t> </a:t>
            </a:r>
            <a:r>
              <a:rPr lang="en-US" altLang="zh-CN" sz="1100" b="1" i="0" u="none" strike="noStrike" kern="1200" cap="none" spc="-10" baseline="0">
                <a:solidFill>
                  <a:srgbClr val="2C83C3"/>
                </a:solidFill>
                <a:latin typeface="Trebuchet MS" pitchFamily="0" charset="0"/>
                <a:ea typeface="华文新魏" pitchFamily="0" charset="0"/>
                <a:cs typeface="Trebuchet MS" pitchFamily="0" charset="0"/>
              </a:rPr>
              <a:t>Review</a:t>
            </a:r>
            <a:endParaRPr lang="zh-CN" altLang="en-US" sz="1100" b="0" i="0" u="none" strike="noStrike" kern="1200" cap="none" spc="0" baseline="0">
              <a:solidFill>
                <a:schemeClr val="tx1"/>
              </a:solidFill>
              <a:latin typeface="Trebuchet MS" pitchFamily="0" charset="0"/>
              <a:ea typeface="华文新魏" pitchFamily="0" charset="0"/>
              <a:cs typeface="Trebuchet MS" pitchFamily="0" charset="0"/>
            </a:endParaRPr>
          </a:p>
        </p:txBody>
      </p:sp>
      <p:pic>
        <p:nvPicPr>
          <p:cNvPr id="166" name="图片"/>
          <p:cNvPicPr>
            <a:picLocks/>
          </p:cNvPicPr>
          <p:nvPr/>
        </p:nvPicPr>
        <p:blipFill>
          <a:blip r:embed="rId1" cstate="print"/>
          <a:stretch>
            <a:fillRect/>
          </a:stretch>
        </p:blipFill>
        <p:spPr>
          <a:xfrm rot="0">
            <a:off x="67308" y="742823"/>
            <a:ext cx="2466973" cy="3419475"/>
          </a:xfrm>
          <a:prstGeom prst="rect"/>
          <a:noFill/>
          <a:ln w="12700" cmpd="sng" cap="flat">
            <a:noFill/>
            <a:prstDash val="solid"/>
            <a:miter/>
          </a:ln>
        </p:spPr>
      </p:pic>
      <p:sp>
        <p:nvSpPr>
          <p:cNvPr id="167" name="曲线"/>
          <p:cNvSpPr>
            <a:spLocks/>
          </p:cNvSpPr>
          <p:nvPr/>
        </p:nvSpPr>
        <p:spPr>
          <a:xfrm rot="0">
            <a:off x="9353550" y="2620517"/>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E51"/>
          </a:solidFill>
          <a:ln cmpd="sng" cap="flat">
            <a:noFill/>
            <a:prstDash val="solid"/>
            <a:miter/>
          </a:ln>
        </p:spPr>
      </p:sp>
      <p:sp>
        <p:nvSpPr>
          <p:cNvPr id="168" name="曲线"/>
          <p:cNvSpPr>
            <a:spLocks/>
          </p:cNvSpPr>
          <p:nvPr/>
        </p:nvSpPr>
        <p:spPr>
          <a:xfrm rot="0">
            <a:off x="9353550" y="3153916"/>
            <a:ext cx="180975" cy="180973"/>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sp>
        <p:nvSpPr>
          <p:cNvPr id="16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pic>
        <p:nvPicPr>
          <p:cNvPr id="170" name="图片"/>
          <p:cNvPicPr>
            <a:picLocks/>
          </p:cNvPicPr>
          <p:nvPr/>
        </p:nvPicPr>
        <p:blipFill>
          <a:blip r:embed="rId2" cstate="print"/>
          <a:stretch>
            <a:fillRect/>
          </a:stretch>
        </p:blipFill>
        <p:spPr>
          <a:xfrm rot="0">
            <a:off x="1666874" y="6467475"/>
            <a:ext cx="75979" cy="177799"/>
          </a:xfrm>
          <a:prstGeom prst="rect"/>
          <a:noFill/>
          <a:ln w="12700" cmpd="sng" cap="flat">
            <a:noFill/>
            <a:prstDash val="solid"/>
            <a:miter/>
          </a:ln>
        </p:spPr>
      </p:pic>
      <p:sp>
        <p:nvSpPr>
          <p:cNvPr id="171" name="曲线"/>
          <p:cNvSpPr>
            <a:spLocks/>
          </p:cNvSpPr>
          <p:nvPr/>
        </p:nvSpPr>
        <p:spPr>
          <a:xfrm rot="0">
            <a:off x="10058401" y="525144"/>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E51"/>
          </a:solidFill>
          <a:ln cmpd="sng" cap="flat">
            <a:noFill/>
            <a:prstDash val="solid"/>
            <a:miter/>
          </a:ln>
        </p:spPr>
      </p:sp>
      <p:sp>
        <p:nvSpPr>
          <p:cNvPr id="172" name="矩形"/>
          <p:cNvSpPr>
            <a:spLocks/>
          </p:cNvSpPr>
          <p:nvPr/>
        </p:nvSpPr>
        <p:spPr>
          <a:xfrm rot="0">
            <a:off x="11283695" y="6215334"/>
            <a:ext cx="234949" cy="187960"/>
          </a:xfrm>
          <a:prstGeom prst="rect"/>
          <a:noFill/>
          <a:ln w="12700" cmpd="sng" cap="flat">
            <a:noFill/>
            <a:prstDash val="solid"/>
            <a:miter/>
          </a:ln>
        </p:spPr>
        <p:txBody>
          <a:bodyPr vert="horz" wrap="square" lIns="0" tIns="3810" rIns="0" bIns="0" anchor="t" anchorCtr="0">
            <a:prstTxWarp prst="textNoShape"/>
            <a:spAutoFit/>
          </a:bodyPr>
          <a:lstStyle/>
          <a:p>
            <a:pPr marL="38100" indent="0" algn="l">
              <a:lnSpc>
                <a:spcPct val="100000"/>
              </a:lnSpc>
              <a:spcBef>
                <a:spcPts val="30"/>
              </a:spcBef>
              <a:spcAft>
                <a:spcPts val="0"/>
              </a:spcAft>
              <a:buNone/>
            </a:pPr>
            <a:fld id="{CAD2D6BD-DE1B-4B5F-8B41-2702339687B9}" type="slidenum">
              <a:rPr lang="en-US" altLang="zh-CN" sz="1100" b="0" i="0" u="none" strike="noStrike" kern="1200" cap="none" spc="-25" baseline="0">
                <a:solidFill>
                  <a:srgbClr val="2C926B"/>
                </a:solidFill>
                <a:latin typeface="Trebuchet MS" pitchFamily="0" charset="0"/>
                <a:ea typeface="华文新魏"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126983867"/>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138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918667370650</dc:creator>
  <cp:lastModifiedBy>root</cp:lastModifiedBy>
  <cp:revision>14</cp:revision>
  <dcterms:created xsi:type="dcterms:W3CDTF">2024-08-30T09:35:35Z</dcterms:created>
  <dcterms:modified xsi:type="dcterms:W3CDTF">2024-09-18T05:46:47Z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2024-08-28T16:00:00Z</vt:filetime>
  </property>
  <property fmtid="{D5CDD505-2E9C-101B-9397-08002B2CF9AE}" pid="3" name="Creator">
    <vt:lpwstr>Microsoft Word</vt:lpwstr>
  </property>
  <property fmtid="{D5CDD505-2E9C-101B-9397-08002B2CF9AE}" pid="4" name="LastSaved">
    <vt:filetime>2024-08-29T16:00:00Z</vt:filetime>
  </property>
</Properties>
</file>