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9/17/2024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28220797"/>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5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5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59589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18635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64453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246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33419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48282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45091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27372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53077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59680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4324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5990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24500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06445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70725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03313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6"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3"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2"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1"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6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8"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4"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5"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6"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10507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4497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24689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2024/9/17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2081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2024/9/17</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486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2024/9/17</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69589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2024/9/17</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51641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02221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9630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9/17/2024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58542032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5.jpeg" /><Relationship Id="rId2" Type="http://schemas.openxmlformats.org/officeDocument/2006/relationships/notesSlide" Target="../notesSlides/notesSlide1.xml" /><Relationship Id="rId1" Type="http://schemas.openxmlformats.org/officeDocument/2006/relationships/slideLayout" Target="../slideLayouts/slideLayout12.xml" /><Relationship Id="rId6" Type="http://schemas.openxmlformats.org/officeDocument/2006/relationships/image" Target="../media/image4.jpeg" /><Relationship Id="rId5" Type="http://schemas.openxmlformats.org/officeDocument/2006/relationships/image" Target="../media/image3.jpeg"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11.xml" /><Relationship Id="rId1" Type="http://schemas.openxmlformats.org/officeDocument/2006/relationships/slideLayout" Target="../slideLayouts/slideLayout13.xml" /><Relationship Id="rId4" Type="http://schemas.openxmlformats.org/officeDocument/2006/relationships/image" Target="../media/image16.jpe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2.xml" /><Relationship Id="rId1" Type="http://schemas.openxmlformats.org/officeDocument/2006/relationships/slideLayout" Target="../slideLayouts/slideLayout13.xml" /><Relationship Id="rId5" Type="http://schemas.openxmlformats.org/officeDocument/2006/relationships/image" Target="../media/image7.png" /><Relationship Id="rId4" Type="http://schemas.openxmlformats.org/officeDocument/2006/relationships/image" Target="../media/image1.png" /></Relationships>
</file>

<file path=ppt/slides/_rels/slide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9.jpg" /><Relationship Id="rId4" Type="http://schemas.openxmlformats.org/officeDocument/2006/relationships/image" Target="../media/image7.png" /></Relationships>
</file>

<file path=ppt/slides/_rels/slide4.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14.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15480" y="2950146"/>
            <a:ext cx="1743075" cy="1333500"/>
            <a:chOff x="-15480" y="2950146"/>
            <a:chExt cx="1743075" cy="1333500"/>
          </a:xfrm>
        </p:grpSpPr>
        <p:sp>
          <p:nvSpPr>
            <p:cNvPr id="38" name="曲线"/>
            <p:cNvSpPr>
              <a:spLocks/>
            </p:cNvSpPr>
            <p:nvPr/>
          </p:nvSpPr>
          <p:spPr>
            <a:xfrm>
              <a:off x="-15480" y="3226371"/>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079894" y="2950146"/>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7453090" y="3122264"/>
            <a:ext cx="1589216" cy="1931639"/>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920093" y="2178620"/>
            <a:ext cx="13233802"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Roboto" pitchFamily="2" charset="0"/>
                <a:ea typeface="宋体" charset="0"/>
                <a:cs typeface="Trebuchet MS" charset="0"/>
              </a:rPr>
              <a:t>RETIAL SALES ANALYSIS</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301878" y="3061008"/>
            <a:ext cx="9437548" cy="1901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 S.JEEVITHA</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 422200031</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 3</a:t>
            </a:r>
            <a:r>
              <a:rPr lang="en-US" altLang="zh-CN" sz="2400" b="0" i="0" u="none" strike="noStrike" kern="1200" cap="none" spc="0" baseline="30000">
                <a:solidFill>
                  <a:schemeClr val="tx1"/>
                </a:solidFill>
                <a:latin typeface="Calibri" charset="0"/>
                <a:ea typeface="宋体" charset="0"/>
                <a:cs typeface="Calibri" charset="0"/>
              </a:rPr>
              <a:t>rd</a:t>
            </a:r>
            <a:r>
              <a:rPr lang="en-US" altLang="zh-CN" sz="2400" b="0" i="0" u="none" strike="noStrike" kern="1200" cap="none" spc="0" baseline="0">
                <a:solidFill>
                  <a:schemeClr val="tx1"/>
                </a:solidFill>
                <a:latin typeface="Calibri" charset="0"/>
                <a:ea typeface="宋体" charset="0"/>
                <a:cs typeface="Calibri" charset="0"/>
              </a:rPr>
              <a:t> B.COM(ISM)</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S.I.V.E.T College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pic>
        <p:nvPicPr>
          <p:cNvPr id="47" name="图片"/>
          <p:cNvPicPr>
            <a:picLocks noChangeAspect="1"/>
          </p:cNvPicPr>
          <p:nvPr/>
        </p:nvPicPr>
        <p:blipFill>
          <a:blip r:embed="rId4" cstate="print"/>
          <a:stretch>
            <a:fillRect/>
          </a:stretch>
        </p:blipFill>
        <p:spPr>
          <a:xfrm>
            <a:off x="3800476" y="359980"/>
            <a:ext cx="2848923" cy="1486695"/>
          </a:xfrm>
          <a:prstGeom prst="rect">
            <a:avLst/>
          </a:prstGeom>
          <a:noFill/>
          <a:ln w="12700" cap="flat" cmpd="sng">
            <a:noFill/>
            <a:prstDash val="solid"/>
            <a:miter/>
          </a:ln>
        </p:spPr>
      </p:pic>
      <p:pic>
        <p:nvPicPr>
          <p:cNvPr id="48" name="图片"/>
          <p:cNvPicPr>
            <a:picLocks noChangeAspect="1"/>
          </p:cNvPicPr>
          <p:nvPr/>
        </p:nvPicPr>
        <p:blipFill>
          <a:blip r:embed="rId5" cstate="print"/>
          <a:stretch>
            <a:fillRect/>
          </a:stretch>
        </p:blipFill>
        <p:spPr>
          <a:xfrm>
            <a:off x="2544115" y="220251"/>
            <a:ext cx="1256358" cy="1732909"/>
          </a:xfrm>
          <a:prstGeom prst="rect">
            <a:avLst/>
          </a:prstGeom>
          <a:noFill/>
          <a:ln w="12700" cap="flat" cmpd="sng">
            <a:noFill/>
            <a:prstDash val="solid"/>
            <a:miter/>
          </a:ln>
        </p:spPr>
      </p:pic>
      <p:pic>
        <p:nvPicPr>
          <p:cNvPr id="49" name="图片"/>
          <p:cNvPicPr>
            <a:picLocks noChangeAspect="1"/>
          </p:cNvPicPr>
          <p:nvPr/>
        </p:nvPicPr>
        <p:blipFill>
          <a:blip r:embed="rId6" cstate="print"/>
          <a:stretch>
            <a:fillRect/>
          </a:stretch>
        </p:blipFill>
        <p:spPr>
          <a:xfrm>
            <a:off x="6414238" y="708343"/>
            <a:ext cx="2628067" cy="803546"/>
          </a:xfrm>
          <a:prstGeom prst="rect">
            <a:avLst/>
          </a:prstGeom>
          <a:noFill/>
          <a:ln w="12700" cap="flat" cmpd="sng">
            <a:noFill/>
            <a:prstDash val="solid"/>
            <a:miter/>
          </a:ln>
        </p:spPr>
      </p:pic>
      <p:pic>
        <p:nvPicPr>
          <p:cNvPr id="50" name="图片"/>
          <p:cNvPicPr>
            <a:picLocks noChangeAspect="1"/>
          </p:cNvPicPr>
          <p:nvPr/>
        </p:nvPicPr>
        <p:blipFill>
          <a:blip r:embed="rId7" cstate="print"/>
          <a:stretch>
            <a:fillRect/>
          </a:stretch>
        </p:blipFill>
        <p:spPr>
          <a:xfrm>
            <a:off x="389491" y="708343"/>
            <a:ext cx="1806141" cy="1056533"/>
          </a:xfrm>
          <a:prstGeom prst="rect">
            <a:avLst/>
          </a:prstGeom>
          <a:noFill/>
          <a:ln w="12700" cap="flat" cmpd="sng">
            <a:noFill/>
            <a:prstDash val="solid"/>
            <a:miter/>
          </a:ln>
        </p:spPr>
      </p:pic>
    </p:spTree>
    <p:extLst>
      <p:ext uri="{BB962C8B-B14F-4D97-AF65-F5344CB8AC3E}">
        <p14:creationId xmlns:p14="http://schemas.microsoft.com/office/powerpoint/2010/main" val="1258846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2"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3"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4" name="矩形"/>
          <p:cNvSpPr>
            <a:spLocks/>
          </p:cNvSpPr>
          <p:nvPr/>
        </p:nvSpPr>
        <p:spPr>
          <a:xfrm>
            <a:off x="739774" y="291147"/>
            <a:ext cx="3303904"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55"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6" name="矩形"/>
          <p:cNvSpPr>
            <a:spLocks/>
          </p:cNvSpPr>
          <p:nvPr/>
        </p:nvSpPr>
        <p:spPr>
          <a:xfrm>
            <a:off x="404330" y="1182566"/>
            <a:ext cx="6101718" cy="120032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Retail sales modeling involves using statistical and analytical techniques to predict future sales performance and understand patterns in consumer behavior. The process typically includes the following steps:</a:t>
            </a:r>
            <a:endParaRPr lang="zh-CN" altLang="en-US" sz="1800" b="0" i="0" u="none" strike="noStrike" kern="1200" cap="none" spc="0" baseline="0">
              <a:solidFill>
                <a:schemeClr val="tx1"/>
              </a:solidFill>
              <a:latin typeface="Calibri" charset="0"/>
              <a:ea typeface="宋体" charset="0"/>
              <a:cs typeface="Calibri" charset="0"/>
            </a:endParaRPr>
          </a:p>
        </p:txBody>
      </p:sp>
      <p:sp>
        <p:nvSpPr>
          <p:cNvPr id="157" name="矩形"/>
          <p:cNvSpPr>
            <a:spLocks/>
          </p:cNvSpPr>
          <p:nvPr/>
        </p:nvSpPr>
        <p:spPr>
          <a:xfrm>
            <a:off x="1188487" y="2465430"/>
            <a:ext cx="6101718"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Data Collection</a:t>
            </a:r>
            <a:endParaRPr lang="zh-CN" altLang="en-US" sz="1800" b="0" i="0" u="none" strike="noStrike" kern="1200" cap="none" spc="0" baseline="0">
              <a:solidFill>
                <a:schemeClr val="tx1"/>
              </a:solidFill>
              <a:latin typeface="Calibri" charset="0"/>
              <a:ea typeface="宋体" charset="0"/>
              <a:cs typeface="Calibri" charset="0"/>
            </a:endParaRPr>
          </a:p>
        </p:txBody>
      </p:sp>
      <p:sp>
        <p:nvSpPr>
          <p:cNvPr id="158" name="矩形"/>
          <p:cNvSpPr>
            <a:spLocks/>
          </p:cNvSpPr>
          <p:nvPr/>
        </p:nvSpPr>
        <p:spPr>
          <a:xfrm>
            <a:off x="1188487" y="2834762"/>
            <a:ext cx="6101718"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Data Preparation</a:t>
            </a:r>
            <a:endParaRPr lang="zh-CN" altLang="en-US" sz="1800" b="0" i="0" u="none" strike="noStrike" kern="1200" cap="none" spc="0" baseline="0">
              <a:solidFill>
                <a:schemeClr val="tx1"/>
              </a:solidFill>
              <a:latin typeface="Calibri" charset="0"/>
              <a:ea typeface="宋体" charset="0"/>
              <a:cs typeface="Calibri" charset="0"/>
            </a:endParaRPr>
          </a:p>
        </p:txBody>
      </p:sp>
      <p:sp>
        <p:nvSpPr>
          <p:cNvPr id="159" name="矩形"/>
          <p:cNvSpPr>
            <a:spLocks/>
          </p:cNvSpPr>
          <p:nvPr/>
        </p:nvSpPr>
        <p:spPr>
          <a:xfrm>
            <a:off x="1188487" y="3202408"/>
            <a:ext cx="6101718"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Feature Selection</a:t>
            </a:r>
            <a:endParaRPr lang="zh-CN" altLang="en-US" sz="1800" b="0" i="0" u="none" strike="noStrike" kern="1200" cap="none" spc="0" baseline="0">
              <a:solidFill>
                <a:schemeClr val="tx1"/>
              </a:solidFill>
              <a:latin typeface="Calibri" charset="0"/>
              <a:ea typeface="宋体" charset="0"/>
              <a:cs typeface="Calibri" charset="0"/>
            </a:endParaRPr>
          </a:p>
        </p:txBody>
      </p:sp>
      <p:sp>
        <p:nvSpPr>
          <p:cNvPr id="160" name="矩形"/>
          <p:cNvSpPr>
            <a:spLocks/>
          </p:cNvSpPr>
          <p:nvPr/>
        </p:nvSpPr>
        <p:spPr>
          <a:xfrm>
            <a:off x="1188487" y="3570056"/>
            <a:ext cx="6101718"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Model Selection</a:t>
            </a:r>
            <a:endParaRPr lang="zh-CN" altLang="en-US" sz="1800" b="0" i="0" u="none" strike="noStrike" kern="1200" cap="none" spc="0" baseline="0">
              <a:solidFill>
                <a:schemeClr val="tx1"/>
              </a:solidFill>
              <a:latin typeface="Calibri" charset="0"/>
              <a:ea typeface="宋体" charset="0"/>
              <a:cs typeface="Calibri" charset="0"/>
            </a:endParaRPr>
          </a:p>
        </p:txBody>
      </p:sp>
      <p:sp>
        <p:nvSpPr>
          <p:cNvPr id="161" name="矩形"/>
          <p:cNvSpPr>
            <a:spLocks/>
          </p:cNvSpPr>
          <p:nvPr/>
        </p:nvSpPr>
        <p:spPr>
          <a:xfrm>
            <a:off x="1188487" y="3937703"/>
            <a:ext cx="6101718"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Model Training</a:t>
            </a:r>
            <a:endParaRPr lang="zh-CN" altLang="en-US" sz="1800" b="0" i="0" u="none" strike="noStrike" kern="1200" cap="none" spc="0" baseline="0">
              <a:solidFill>
                <a:schemeClr val="tx1"/>
              </a:solidFill>
              <a:latin typeface="Calibri" charset="0"/>
              <a:ea typeface="宋体" charset="0"/>
              <a:cs typeface="Calibri" charset="0"/>
            </a:endParaRPr>
          </a:p>
        </p:txBody>
      </p:sp>
      <p:sp>
        <p:nvSpPr>
          <p:cNvPr id="162" name="矩形"/>
          <p:cNvSpPr>
            <a:spLocks/>
          </p:cNvSpPr>
          <p:nvPr/>
        </p:nvSpPr>
        <p:spPr>
          <a:xfrm>
            <a:off x="992820" y="4557943"/>
            <a:ext cx="6101718" cy="92333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Effective retail sales modeling helps businesses optimize operations, enhance decision-making, and improve overall profitability.</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434124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4" name="曲线"/>
          <p:cNvSpPr>
            <a:spLocks/>
          </p:cNvSpPr>
          <p:nvPr/>
        </p:nvSpPr>
        <p:spPr>
          <a:xfrm>
            <a:off x="6696075" y="1695448"/>
            <a:ext cx="79527" cy="36296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FFFFF"/>
          </a:solidFill>
          <a:ln w="25400" cap="flat" cmpd="sng">
            <a:solidFill>
              <a:srgbClr val="4F81BD"/>
            </a:solidFill>
            <a:prstDash val="solid"/>
            <a:round/>
          </a:ln>
        </p:spPr>
      </p:sp>
      <p:sp>
        <p:nvSpPr>
          <p:cNvPr id="16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7" name="文本框"/>
          <p:cNvSpPr>
            <a:spLocks noGrp="1"/>
          </p:cNvSpPr>
          <p:nvPr>
            <p:ph type="title"/>
          </p:nvPr>
        </p:nvSpPr>
        <p:spPr>
          <a:xfrm>
            <a:off x="755332" y="385444"/>
            <a:ext cx="2437130"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8"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169" name="图片"/>
          <p:cNvPicPr>
            <a:picLocks noChangeAspect="1"/>
          </p:cNvPicPr>
          <p:nvPr/>
        </p:nvPicPr>
        <p:blipFill>
          <a:blip r:embed="rId4" cstate="print"/>
          <a:stretch>
            <a:fillRect/>
          </a:stretch>
        </p:blipFill>
        <p:spPr>
          <a:xfrm>
            <a:off x="871540" y="1143634"/>
            <a:ext cx="8127999" cy="5312578"/>
          </a:xfrm>
          <a:prstGeom prst="rect">
            <a:avLst/>
          </a:prstGeom>
          <a:noFill/>
          <a:ln w="12700" cap="flat" cmpd="sng">
            <a:noFill/>
            <a:prstDash val="solid"/>
            <a:miter/>
          </a:ln>
        </p:spPr>
      </p:pic>
    </p:spTree>
    <p:extLst>
      <p:ext uri="{BB962C8B-B14F-4D97-AF65-F5344CB8AC3E}">
        <p14:creationId xmlns:p14="http://schemas.microsoft.com/office/powerpoint/2010/main" val="115930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71" name="矩形"/>
          <p:cNvSpPr>
            <a:spLocks/>
          </p:cNvSpPr>
          <p:nvPr/>
        </p:nvSpPr>
        <p:spPr>
          <a:xfrm>
            <a:off x="1041457" y="1486239"/>
            <a:ext cx="6922633" cy="230832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In conclusion, retail sales are a vital indicator of economic health, reflecting consumer confidence and spending patterns. Analyzing retail sales data helps businesses and policymakers make informed decisions regarding inventory management, pricing strategies, and economic policies. Trends in retail sales can reveal shifts in consumer preferences, emerging market opportunities, and potential economic challenges, making it a crucial component of economic analysis and strategic planning.</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068836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67"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pic>
        <p:nvPicPr>
          <p:cNvPr id="172" name="图片"/>
          <p:cNvPicPr>
            <a:picLocks noChangeAspect="1"/>
          </p:cNvPicPr>
          <p:nvPr/>
        </p:nvPicPr>
        <p:blipFill>
          <a:blip r:embed="rId3" cstate="print"/>
          <a:stretch>
            <a:fillRect/>
          </a:stretch>
        </p:blipFill>
        <p:spPr>
          <a:xfrm>
            <a:off x="-28574" y="45051"/>
            <a:ext cx="11812489" cy="6767897"/>
          </a:xfrm>
          <a:prstGeom prst="rect">
            <a:avLst/>
          </a:prstGeom>
          <a:noFill/>
          <a:ln w="12700" cap="flat" cmpd="sng">
            <a:noFill/>
            <a:prstDash val="solid"/>
            <a:miter/>
          </a:ln>
        </p:spPr>
      </p:pic>
      <p:grpSp>
        <p:nvGrpSpPr>
          <p:cNvPr id="77" name="组合"/>
          <p:cNvGrpSpPr>
            <a:grpSpLocks/>
          </p:cNvGrpSpPr>
          <p:nvPr/>
        </p:nvGrpSpPr>
        <p:grpSpPr>
          <a:xfrm>
            <a:off x="7246161" y="0"/>
            <a:ext cx="4946058" cy="6853390"/>
            <a:chOff x="7246161" y="0"/>
            <a:chExt cx="4946058" cy="6853390"/>
          </a:xfrm>
        </p:grpSpPr>
        <p:sp>
          <p:nvSpPr>
            <p:cNvPr id="68" name="曲线"/>
            <p:cNvSpPr>
              <a:spLocks/>
            </p:cNvSpPr>
            <p:nvPr/>
          </p:nvSpPr>
          <p:spPr>
            <a:xfrm>
              <a:off x="9257216" y="4821"/>
              <a:ext cx="1270521" cy="6848482"/>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9" name="曲线"/>
            <p:cNvSpPr>
              <a:spLocks/>
            </p:cNvSpPr>
            <p:nvPr/>
          </p:nvSpPr>
          <p:spPr>
            <a:xfrm>
              <a:off x="7246161" y="3692161"/>
              <a:ext cx="4945697" cy="3161228"/>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70" name="曲线"/>
            <p:cNvSpPr>
              <a:spLocks/>
            </p:cNvSpPr>
            <p:nvPr/>
          </p:nvSpPr>
          <p:spPr>
            <a:xfrm>
              <a:off x="9053561" y="0"/>
              <a:ext cx="3138233" cy="6852923"/>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71" name="曲线"/>
            <p:cNvSpPr>
              <a:spLocks/>
            </p:cNvSpPr>
            <p:nvPr/>
          </p:nvSpPr>
          <p:spPr>
            <a:xfrm>
              <a:off x="9492279" y="0"/>
              <a:ext cx="2699940" cy="6852923"/>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72" name="曲线"/>
            <p:cNvSpPr>
              <a:spLocks/>
            </p:cNvSpPr>
            <p:nvPr/>
          </p:nvSpPr>
          <p:spPr>
            <a:xfrm>
              <a:off x="8795352" y="3045744"/>
              <a:ext cx="3396444" cy="3807179"/>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3" name="曲线"/>
            <p:cNvSpPr>
              <a:spLocks/>
            </p:cNvSpPr>
            <p:nvPr/>
          </p:nvSpPr>
          <p:spPr>
            <a:xfrm>
              <a:off x="9216035" y="0"/>
              <a:ext cx="2976025" cy="6852923"/>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4" name="曲线"/>
            <p:cNvSpPr>
              <a:spLocks/>
            </p:cNvSpPr>
            <p:nvPr/>
          </p:nvSpPr>
          <p:spPr>
            <a:xfrm>
              <a:off x="10841164" y="0"/>
              <a:ext cx="1350631" cy="6852923"/>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5" name="曲线"/>
            <p:cNvSpPr>
              <a:spLocks/>
            </p:cNvSpPr>
            <p:nvPr/>
          </p:nvSpPr>
          <p:spPr>
            <a:xfrm>
              <a:off x="10882502" y="0"/>
              <a:ext cx="1309582" cy="6852923"/>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6" name="曲线"/>
            <p:cNvSpPr>
              <a:spLocks/>
            </p:cNvSpPr>
            <p:nvPr/>
          </p:nvSpPr>
          <p:spPr>
            <a:xfrm>
              <a:off x="10294952" y="3588267"/>
              <a:ext cx="1896843" cy="3264656"/>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8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FFFFF"/>
          </a:solidFill>
          <a:ln w="25400" cap="flat" cmpd="sng">
            <a:solidFill>
              <a:srgbClr val="4F81BD"/>
            </a:solidFill>
            <a:prstDash val="solid"/>
            <a:round/>
          </a:ln>
        </p:spPr>
      </p:sp>
      <p:sp>
        <p:nvSpPr>
          <p:cNvPr id="8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82" name="文本框"/>
          <p:cNvSpPr>
            <a:spLocks noGrp="1"/>
          </p:cNvSpPr>
          <p:nvPr>
            <p:ph type="title"/>
          </p:nvPr>
        </p:nvSpPr>
        <p:spPr>
          <a:xfrm>
            <a:off x="187333" y="553406"/>
            <a:ext cx="3748699" cy="673734"/>
          </a:xfrm>
          <a:prstGeom prst="rect">
            <a:avLst/>
          </a:prstGeom>
          <a:solidFill>
            <a:srgbClr val="7AE0F6"/>
          </a:solidFill>
          <a:ln w="12700" cap="flat" cmpd="sng">
            <a:solidFill>
              <a:srgbClr val="EC4E42"/>
            </a:solid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pic>
          <p:nvPicPr>
            <p:cNvPr id="84" name="图片"/>
            <p:cNvPicPr>
              <a:picLocks/>
            </p:cNvPicPr>
            <p:nvPr/>
          </p:nvPicPr>
          <p:blipFill>
            <a:blip r:embed="rId5" cstate="print"/>
            <a:stretch>
              <a:fillRect/>
            </a:stretch>
          </p:blipFill>
          <p:spPr>
            <a:xfrm>
              <a:off x="466725" y="6410325"/>
              <a:ext cx="3705224" cy="295275"/>
            </a:xfrm>
            <a:prstGeom prst="rect">
              <a:avLst/>
            </a:prstGeom>
            <a:noFill/>
            <a:ln w="12700" cap="flat" cmpd="sng">
              <a:solidFill>
                <a:srgbClr val="7AE0F6"/>
              </a:solidFill>
              <a:prstDash val="solid"/>
              <a:miter/>
            </a:ln>
          </p:spPr>
        </p:pic>
      </p:grpSp>
      <p:sp>
        <p:nvSpPr>
          <p:cNvPr id="86"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7" name="矩形"/>
          <p:cNvSpPr>
            <a:spLocks/>
          </p:cNvSpPr>
          <p:nvPr/>
        </p:nvSpPr>
        <p:spPr>
          <a:xfrm>
            <a:off x="769853" y="1485105"/>
            <a:ext cx="7703234" cy="767714"/>
          </a:xfrm>
          <a:prstGeom prst="rect">
            <a:avLst/>
          </a:prstGeom>
          <a:solidFill>
            <a:srgbClr val="7AE0F6"/>
          </a:solidFill>
          <a:ln w="12700" cap="flat" cmpd="sng">
            <a:solidFill>
              <a:srgbClr val="EC4E42"/>
            </a:solid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RETAIL SALES ANALYSIS </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
        <p:nvSpPr>
          <p:cNvPr id="88" name="矩形"/>
          <p:cNvSpPr>
            <a:spLocks/>
          </p:cNvSpPr>
          <p:nvPr/>
        </p:nvSpPr>
        <p:spPr>
          <a:xfrm>
            <a:off x="5187318" y="2516283"/>
            <a:ext cx="1828800" cy="1828800"/>
          </a:xfrm>
          <a:prstGeom prst="rect">
            <a:avLst/>
          </a:prstGeom>
          <a:noFill/>
          <a:ln w="12700" cap="flat" cmpd="sng">
            <a:noFill/>
            <a:prstDash val="solid"/>
            <a:miter/>
          </a:ln>
        </p:spPr>
      </p:sp>
    </p:spTree>
    <p:extLst>
      <p:ext uri="{BB962C8B-B14F-4D97-AF65-F5344CB8AC3E}">
        <p14:creationId xmlns:p14="http://schemas.microsoft.com/office/powerpoint/2010/main" val="523982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9"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9" name="组合"/>
          <p:cNvGrpSpPr>
            <a:grpSpLocks/>
          </p:cNvGrpSpPr>
          <p:nvPr/>
        </p:nvGrpSpPr>
        <p:grpSpPr>
          <a:xfrm>
            <a:off x="7448612" y="0"/>
            <a:ext cx="4743795" cy="6858466"/>
            <a:chOff x="7448612" y="0"/>
            <a:chExt cx="4743795" cy="6858466"/>
          </a:xfrm>
        </p:grpSpPr>
        <p:sp>
          <p:nvSpPr>
            <p:cNvPr id="9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9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92"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3"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4"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7"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8"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0"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1"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2"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3"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104"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7" name="组合"/>
          <p:cNvGrpSpPr>
            <a:grpSpLocks/>
          </p:cNvGrpSpPr>
          <p:nvPr/>
        </p:nvGrpSpPr>
        <p:grpSpPr>
          <a:xfrm>
            <a:off x="47625" y="3819523"/>
            <a:ext cx="4124324" cy="3009897"/>
            <a:chOff x="47625" y="3819523"/>
            <a:chExt cx="4124324" cy="3009897"/>
          </a:xfrm>
        </p:grpSpPr>
        <p:pic>
          <p:nvPicPr>
            <p:cNvPr id="105"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6"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8"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9"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0"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51754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4" name="组合"/>
          <p:cNvGrpSpPr>
            <a:grpSpLocks/>
          </p:cNvGrpSpPr>
          <p:nvPr/>
        </p:nvGrpSpPr>
        <p:grpSpPr>
          <a:xfrm>
            <a:off x="7991475" y="2933700"/>
            <a:ext cx="2762249" cy="3257550"/>
            <a:chOff x="7991475" y="2933700"/>
            <a:chExt cx="2762249" cy="3257550"/>
          </a:xfrm>
        </p:grpSpPr>
        <p:sp>
          <p:nvSpPr>
            <p:cNvPr id="11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3"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5" name="曲线"/>
          <p:cNvSpPr>
            <a:spLocks/>
          </p:cNvSpPr>
          <p:nvPr/>
        </p:nvSpPr>
        <p:spPr>
          <a:xfrm flipH="1">
            <a:off x="1059179" y="1519303"/>
            <a:ext cx="6794637" cy="305085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FFFFF"/>
          </a:solidFill>
          <a:ln w="25400" cap="flat" cmpd="sng">
            <a:solidFill>
              <a:srgbClr val="FFFFFF"/>
            </a:solid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Calibri" charset="0"/>
                <a:ea typeface="宋体" charset="0"/>
                <a:cs typeface="Calibri" charset="0"/>
              </a:rPr>
              <a:t> STEPS TO DEVELOP A RETAIL SALES PROMBLEM STATEMENT</a:t>
            </a:r>
          </a:p>
          <a:p>
            <a:pPr marL="742950" lvl="1" indent="-285750" algn="l">
              <a:lnSpc>
                <a:spcPct val="100000"/>
              </a:lnSpc>
              <a:spcBef>
                <a:spcPts val="0"/>
              </a:spcBef>
              <a:spcAft>
                <a:spcPts val="0"/>
              </a:spcAft>
              <a:buFont typeface="Arial" pitchFamily="34" charset="0"/>
              <a:buChar char="•"/>
            </a:pPr>
            <a:r>
              <a:rPr lang="en-US" altLang="zh-CN" sz="1600" b="0" i="0" u="none" strike="noStrike" kern="1200" cap="none" spc="0" baseline="0">
                <a:solidFill>
                  <a:srgbClr val="000000"/>
                </a:solidFill>
                <a:latin typeface="Calibri" charset="0"/>
                <a:ea typeface="宋体" charset="0"/>
                <a:cs typeface="Calibri" charset="0"/>
              </a:rPr>
              <a:t>Identify the core problem</a:t>
            </a:r>
            <a:r>
              <a:rPr lang="en-US" altLang="zh-CN" sz="1800" b="0" i="0" u="none" strike="noStrike" kern="1200" cap="none" spc="0" baseline="0">
                <a:solidFill>
                  <a:srgbClr val="000000"/>
                </a:solidFill>
                <a:latin typeface="Calibri" charset="0"/>
                <a:ea typeface="宋体" charset="0"/>
                <a:cs typeface="Calibri" charset="0"/>
              </a:rPr>
              <a:t>  </a:t>
            </a:r>
          </a:p>
          <a:p>
            <a:pPr marL="742950" lvl="1"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00000"/>
                </a:solidFill>
                <a:latin typeface="Calibri" charset="0"/>
                <a:ea typeface="宋体" charset="0"/>
                <a:cs typeface="Calibri" charset="0"/>
              </a:rPr>
              <a:t>Understand the impact </a:t>
            </a:r>
          </a:p>
          <a:p>
            <a:pPr marL="742950" lvl="1"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00000"/>
                </a:solidFill>
                <a:latin typeface="Calibri" charset="0"/>
                <a:ea typeface="宋体" charset="0"/>
                <a:cs typeface="Calibri" charset="0"/>
              </a:rPr>
              <a:t>Specify the scope </a:t>
            </a:r>
          </a:p>
          <a:p>
            <a:pPr marL="742950" lvl="1"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00000"/>
                </a:solidFill>
                <a:latin typeface="Calibri" charset="0"/>
                <a:ea typeface="宋体" charset="0"/>
                <a:cs typeface="Calibri" charset="0"/>
              </a:rPr>
              <a:t>Set the context</a:t>
            </a:r>
          </a:p>
          <a:p>
            <a:pPr marL="742950" lvl="1"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00000"/>
                </a:solidFill>
                <a:latin typeface="Calibri" charset="0"/>
                <a:ea typeface="宋体" charset="0"/>
                <a:cs typeface="Calibri" charset="0"/>
              </a:rPr>
              <a:t>Outline desired outcomes </a:t>
            </a:r>
            <a:endParaRPr lang="zh-CN" altLang="en-US" sz="1800" b="0" i="0" u="none" strike="noStrike" kern="1200" cap="none" spc="0" baseline="0">
              <a:solidFill>
                <a:srgbClr val="000000"/>
              </a:solidFill>
              <a:latin typeface="Calibri" charset="0"/>
              <a:ea typeface="宋体" charset="0"/>
              <a:cs typeface="Calibri" charset="0"/>
            </a:endParaRPr>
          </a:p>
        </p:txBody>
      </p:sp>
      <p:sp>
        <p:nvSpPr>
          <p:cNvPr id="116"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7"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99864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 name="组合"/>
          <p:cNvGrpSpPr>
            <a:grpSpLocks/>
          </p:cNvGrpSpPr>
          <p:nvPr/>
        </p:nvGrpSpPr>
        <p:grpSpPr>
          <a:xfrm>
            <a:off x="8658225" y="2647950"/>
            <a:ext cx="3533775" cy="3810000"/>
            <a:chOff x="8658225" y="2647950"/>
            <a:chExt cx="3533775" cy="3810000"/>
          </a:xfrm>
        </p:grpSpPr>
        <p:sp>
          <p:nvSpPr>
            <p:cNvPr id="11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1"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3"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FFFFF"/>
          </a:solidFill>
          <a:ln w="25400" cap="flat" cmpd="sng">
            <a:solidFill>
              <a:srgbClr val="FFFFFF"/>
            </a:solidFill>
            <a:prstDash val="solid"/>
            <a:round/>
          </a:ln>
        </p:spPr>
      </p:sp>
      <p:sp>
        <p:nvSpPr>
          <p:cNvPr id="124"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5"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6"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7" name="矩形"/>
          <p:cNvSpPr>
            <a:spLocks/>
          </p:cNvSpPr>
          <p:nvPr/>
        </p:nvSpPr>
        <p:spPr>
          <a:xfrm>
            <a:off x="990600" y="2133600"/>
            <a:ext cx="7924800" cy="1901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.Retail sales refers to the transaction where goods or services are sold directly to consumers for personal use,as opposed to being sold for resale or business use.retail can be conducted through various channels, including physical stores,online platform,and mobile apps.</a:t>
            </a:r>
            <a:endParaRPr lang="zh-CN" altLang="en-US" sz="2400" b="0" i="0" u="none" strike="noStrike" kern="1200" cap="none" spc="0" baseline="0">
              <a:solidFill>
                <a:srgbClr val="0D0D0D"/>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792934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9" name="曲线"/>
          <p:cNvSpPr>
            <a:spLocks/>
          </p:cNvSpPr>
          <p:nvPr/>
        </p:nvSpPr>
        <p:spPr>
          <a:xfrm flipH="1">
            <a:off x="1065962" y="1695448"/>
            <a:ext cx="6506046" cy="2788946"/>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FFFFF"/>
          </a:solidFill>
          <a:ln w="25400" cap="flat" cmpd="sng">
            <a:solidFill>
              <a:srgbClr val="FFFFFF"/>
            </a:solidFill>
            <a:prstDash val="solid"/>
            <a:round/>
          </a:ln>
        </p:spPr>
        <p:txBody>
          <a:bodyPr vert="horz" wrap="square" lIns="0" tIns="0" rIns="0" bIns="0" anchor="t" anchorCtr="0">
            <a:prstTxWarp prst="textNoShape">
              <a:avLst/>
            </a:prstTxWarp>
          </a:bodyPr>
          <a:lstStyle/>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rgbClr val="000000"/>
              </a:solidFill>
              <a:latin typeface="Calibri" charset="0"/>
              <a:ea typeface="宋体" charset="0"/>
              <a:cs typeface="Calibri"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00000"/>
                </a:solidFill>
                <a:latin typeface="Calibri" charset="0"/>
                <a:ea typeface="宋体" charset="0"/>
                <a:cs typeface="Calibri" charset="0"/>
              </a:rPr>
              <a:t>Individual consumers</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00000"/>
                </a:solidFill>
                <a:latin typeface="Calibri" charset="0"/>
                <a:ea typeface="宋体" charset="0"/>
                <a:cs typeface="Calibri" charset="0"/>
              </a:rPr>
              <a:t>Business consumers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00000"/>
                </a:solidFill>
                <a:latin typeface="Calibri" charset="0"/>
                <a:ea typeface="宋体" charset="0"/>
                <a:cs typeface="Calibri" charset="0"/>
              </a:rPr>
              <a:t>Institutional consumers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00000"/>
                </a:solidFill>
                <a:latin typeface="Calibri" charset="0"/>
                <a:ea typeface="宋体" charset="0"/>
                <a:cs typeface="Calibri" charset="0"/>
              </a:rPr>
              <a:t>Characteristics and preferences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00000"/>
                </a:solidFill>
                <a:latin typeface="Calibri" charset="0"/>
                <a:ea typeface="宋体" charset="0"/>
                <a:cs typeface="Calibri" charset="0"/>
              </a:rPr>
              <a:t>Engagement and interaction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00000"/>
                </a:solidFill>
                <a:latin typeface="Calibri" charset="0"/>
                <a:ea typeface="宋体" charset="0"/>
                <a:cs typeface="Calibri" charset="0"/>
              </a:rPr>
              <a:t>Trends influencing end user</a:t>
            </a:r>
          </a:p>
          <a:p>
            <a:pPr marL="285750" indent="-285750" algn="l">
              <a:lnSpc>
                <a:spcPct val="100000"/>
              </a:lnSpc>
              <a:spcBef>
                <a:spcPts val="0"/>
              </a:spcBef>
              <a:spcAft>
                <a:spcPts val="0"/>
              </a:spcAft>
              <a:buFont typeface="Arial" pitchFamily="34" charset="0"/>
              <a:buChar char="•"/>
            </a:pPr>
            <a:endParaRPr lang="zh-CN" altLang="en-US" sz="1800" b="0" i="0" u="none" strike="noStrike" kern="1200" cap="none" spc="0" baseline="0">
              <a:solidFill>
                <a:srgbClr val="000000"/>
              </a:solidFill>
              <a:latin typeface="Calibri" charset="0"/>
              <a:ea typeface="宋体" charset="0"/>
              <a:cs typeface="Calibri" charset="0"/>
            </a:endParaRPr>
          </a:p>
        </p:txBody>
      </p:sp>
      <p:sp>
        <p:nvSpPr>
          <p:cNvPr id="13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1"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2"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02341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4"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6" name="曲线"/>
          <p:cNvSpPr>
            <a:spLocks/>
          </p:cNvSpPr>
          <p:nvPr/>
        </p:nvSpPr>
        <p:spPr>
          <a:xfrm flipH="1">
            <a:off x="3265898" y="2143100"/>
            <a:ext cx="5433338" cy="2696616"/>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FFFFF"/>
          </a:solidFill>
          <a:ln w="25400" cap="flat" cmpd="sng">
            <a:solidFill>
              <a:srgbClr val="FFFFFF"/>
            </a:solidFill>
            <a:prstDash val="solid"/>
            <a:round/>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Calibri" charset="0"/>
                <a:ea typeface="宋体" charset="0"/>
                <a:cs typeface="Calibri" charset="0"/>
              </a:rPr>
              <a:t>A retail sales value proposition is a clear statement that explains how a retailer’s products or services solve customer problems or improve their situation, delivering specific benefits and differentiating the retailer from competitors. A strong value proposition helps attract and retain customers, drives sales, and fosters brand loyalty</a:t>
            </a:r>
            <a:endParaRPr lang="zh-CN" altLang="en-US" sz="1800" b="0" i="0" u="none" strike="noStrike" kern="1200" cap="none" spc="0" baseline="0">
              <a:solidFill>
                <a:srgbClr val="000000"/>
              </a:solidFill>
              <a:latin typeface="Calibri" charset="0"/>
              <a:ea typeface="宋体" charset="0"/>
              <a:cs typeface="Calibri" charset="0"/>
            </a:endParaRPr>
          </a:p>
        </p:txBody>
      </p:sp>
      <p:sp>
        <p:nvSpPr>
          <p:cNvPr id="13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8" name="文本框"/>
          <p:cNvSpPr>
            <a:spLocks noGrp="1"/>
          </p:cNvSpPr>
          <p:nvPr>
            <p:ph type="title"/>
          </p:nvPr>
        </p:nvSpPr>
        <p:spPr>
          <a:xfrm>
            <a:off x="558165" y="857885"/>
            <a:ext cx="9763125" cy="57531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9"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4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06593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42" name="曲线"/>
          <p:cNvSpPr>
            <a:spLocks/>
          </p:cNvSpPr>
          <p:nvPr/>
        </p:nvSpPr>
        <p:spPr>
          <a:xfrm rot="10800000" flipH="1" flipV="1">
            <a:off x="931185" y="1335516"/>
            <a:ext cx="6383524" cy="5244046"/>
          </a:xfrm>
          <a:custGeom>
            <a:avLst/>
            <a:gdLst>
              <a:gd name="T1" fmla="*/ 0 w 21600"/>
              <a:gd name="T2" fmla="*/ -21600 h 21600"/>
              <a:gd name="T3" fmla="*/ 21600 w 21600"/>
              <a:gd name="T4" fmla="*/ 0 h 21600"/>
            </a:gdLst>
            <a:ahLst/>
            <a:cxnLst/>
            <a:rect l="T1" t="T2" r="T3" b="T4"/>
            <a:pathLst>
              <a:path w="21600" h="21600">
                <a:moveTo>
                  <a:pt x="21600" y="0"/>
                </a:moveTo>
                <a:lnTo>
                  <a:pt x="0" y="0"/>
                </a:lnTo>
                <a:lnTo>
                  <a:pt x="0" y="21600"/>
                </a:lnTo>
                <a:lnTo>
                  <a:pt x="21600" y="21600"/>
                </a:lnTo>
                <a:lnTo>
                  <a:pt x="21600" y="0"/>
                </a:lnTo>
                <a:close/>
              </a:path>
            </a:pathLst>
          </a:custGeom>
          <a:solidFill>
            <a:srgbClr val="FFFFFF"/>
          </a:solidFill>
          <a:ln w="25400" cap="flat" cmpd="sng">
            <a:solidFill>
              <a:srgbClr val="FFFFFF"/>
            </a:solidFill>
            <a:prstDash val="solid"/>
            <a:round/>
          </a:ln>
        </p:spPr>
        <p:txBody>
          <a:bodyPr vert="horz" wrap="square" lIns="0" tIns="0" rIns="0" bIns="0" anchor="t" anchorCtr="0">
            <a:prstTxWarp prst="textNoShape">
              <a:avLst/>
            </a:prstTxWarp>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rgbClr val="000000"/>
                </a:solidFill>
                <a:latin typeface="Calibri" charset="0"/>
                <a:ea typeface="宋体" charset="0"/>
                <a:cs typeface="Calibri" charset="0"/>
              </a:rPr>
              <a:t>DATASET ANALYTICS </a:t>
            </a:r>
          </a:p>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Calibri" charset="0"/>
                <a:ea typeface="宋体" charset="0"/>
                <a:cs typeface="Calibri" charset="0"/>
              </a:rPr>
              <a:t>        A Retail sales dataset capture information about transaction made in a Retail environment. This data can be used for analysing sales performance, customer behaviour, inventory management and marketing effectiveness.</a:t>
            </a:r>
          </a:p>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Calibri" charset="0"/>
                <a:ea typeface="宋体" charset="0"/>
                <a:cs typeface="Calibri" charset="0"/>
              </a:rPr>
              <a:t>2. KEY ATTRIBUTES AND METRICS </a:t>
            </a:r>
          </a:p>
          <a:p>
            <a:pPr marL="742950" lvl="1"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00000"/>
                </a:solidFill>
                <a:latin typeface="Calibri" charset="0"/>
                <a:ea typeface="宋体" charset="0"/>
                <a:cs typeface="Calibri" charset="0"/>
              </a:rPr>
              <a:t>Transaction information </a:t>
            </a:r>
          </a:p>
          <a:p>
            <a:pPr marL="742950" lvl="1"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00000"/>
                </a:solidFill>
                <a:latin typeface="Calibri" charset="0"/>
                <a:ea typeface="宋体" charset="0"/>
                <a:cs typeface="Calibri" charset="0"/>
              </a:rPr>
              <a:t>Product details </a:t>
            </a:r>
          </a:p>
          <a:p>
            <a:pPr marL="742950" lvl="1"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00000"/>
                </a:solidFill>
                <a:latin typeface="Calibri" charset="0"/>
                <a:ea typeface="宋体" charset="0"/>
                <a:cs typeface="Calibri" charset="0"/>
              </a:rPr>
              <a:t>Customer information </a:t>
            </a:r>
          </a:p>
          <a:p>
            <a:pPr marL="742950" lvl="1"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00000"/>
                </a:solidFill>
                <a:latin typeface="Calibri" charset="0"/>
                <a:ea typeface="宋体" charset="0"/>
                <a:cs typeface="Calibri" charset="0"/>
              </a:rPr>
              <a:t>Sales and revenue metrics </a:t>
            </a:r>
          </a:p>
          <a:p>
            <a:pPr marL="742950" lvl="1"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00000"/>
                </a:solidFill>
                <a:latin typeface="Calibri" charset="0"/>
                <a:ea typeface="宋体" charset="0"/>
                <a:cs typeface="Calibri" charset="0"/>
              </a:rPr>
              <a:t>Inventory details </a:t>
            </a:r>
          </a:p>
          <a:p>
            <a:pPr marL="742950" lvl="1"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00000"/>
                </a:solidFill>
                <a:latin typeface="Calibri" charset="0"/>
                <a:ea typeface="宋体" charset="0"/>
                <a:cs typeface="Calibri" charset="0"/>
              </a:rPr>
              <a:t>Promotional and marketing data</a:t>
            </a:r>
          </a:p>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Calibri" charset="0"/>
                <a:ea typeface="宋体" charset="0"/>
                <a:cs typeface="Calibri" charset="0"/>
              </a:rPr>
              <a:t>3. USES OF THE DATASET</a:t>
            </a:r>
          </a:p>
          <a:p>
            <a:pPr marL="742950" lvl="1"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00000"/>
                </a:solidFill>
                <a:latin typeface="Calibri" charset="0"/>
                <a:ea typeface="宋体" charset="0"/>
                <a:cs typeface="Calibri" charset="0"/>
              </a:rPr>
              <a:t>Sales anaysis </a:t>
            </a:r>
          </a:p>
          <a:p>
            <a:pPr marL="742950" lvl="1"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00000"/>
                </a:solidFill>
                <a:latin typeface="Calibri" charset="0"/>
                <a:ea typeface="宋体" charset="0"/>
                <a:cs typeface="Calibri" charset="0"/>
              </a:rPr>
              <a:t>Customer insight </a:t>
            </a:r>
          </a:p>
          <a:p>
            <a:pPr marL="742950" lvl="1"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00000"/>
                </a:solidFill>
                <a:latin typeface="Calibri" charset="0"/>
                <a:ea typeface="宋体" charset="0"/>
                <a:cs typeface="Calibri" charset="0"/>
              </a:rPr>
              <a:t>Inventory management </a:t>
            </a:r>
          </a:p>
          <a:p>
            <a:pPr marL="742950" lvl="1"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00000"/>
                </a:solidFill>
                <a:latin typeface="Calibri" charset="0"/>
                <a:ea typeface="宋体" charset="0"/>
                <a:cs typeface="Calibri" charset="0"/>
              </a:rPr>
              <a:t>Accuracy </a:t>
            </a:r>
          </a:p>
          <a:p>
            <a:pPr marL="742950" lvl="1"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00000"/>
                </a:solidFill>
                <a:latin typeface="Calibri" charset="0"/>
                <a:ea typeface="宋体" charset="0"/>
                <a:cs typeface="Calibri" charset="0"/>
              </a:rPr>
              <a:t>Timeliness</a:t>
            </a:r>
          </a:p>
          <a:p>
            <a:pPr marL="457200" lvl="1" indent="0" algn="l">
              <a:lnSpc>
                <a:spcPct val="100000"/>
              </a:lnSpc>
              <a:spcBef>
                <a:spcPts val="0"/>
              </a:spcBef>
              <a:spcAft>
                <a:spcPts val="0"/>
              </a:spcAft>
              <a:buNone/>
            </a:pPr>
            <a:endParaRPr lang="en-US" altLang="zh-CN" sz="1800" b="0" i="0" u="none" strike="noStrike" kern="1200" cap="none" spc="0" baseline="0">
              <a:solidFill>
                <a:srgbClr val="000000"/>
              </a:solidFill>
              <a:latin typeface="Calibri" charset="0"/>
              <a:ea typeface="宋体" charset="0"/>
              <a:cs typeface="Calibri" charset="0"/>
            </a:endParaRPr>
          </a:p>
          <a:p>
            <a:pPr marL="457200" lvl="1"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charset="0"/>
              <a:ea typeface="宋体" charset="0"/>
              <a:cs typeface="Calibri" charset="0"/>
            </a:endParaRPr>
          </a:p>
        </p:txBody>
      </p:sp>
    </p:spTree>
    <p:extLst>
      <p:ext uri="{BB962C8B-B14F-4D97-AF65-F5344CB8AC3E}">
        <p14:creationId xmlns:p14="http://schemas.microsoft.com/office/powerpoint/2010/main" val="1046114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5" name="曲线"/>
          <p:cNvSpPr>
            <a:spLocks/>
          </p:cNvSpPr>
          <p:nvPr/>
        </p:nvSpPr>
        <p:spPr>
          <a:xfrm flipH="1">
            <a:off x="1874623" y="1695448"/>
            <a:ext cx="6628572" cy="3667124"/>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FFFFF"/>
          </a:solidFill>
          <a:ln w="25400" cap="flat" cmpd="sng">
            <a:solidFill>
              <a:srgbClr val="FFFFFF"/>
            </a:solidFill>
            <a:prstDash val="solid"/>
            <a:round/>
          </a:ln>
        </p:spPr>
      </p:sp>
      <p:sp>
        <p:nvSpPr>
          <p:cNvPr id="14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7"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8" name="文本框"/>
          <p:cNvSpPr>
            <a:spLocks noGrp="1"/>
          </p:cNvSpPr>
          <p:nvPr>
            <p:ph type="title"/>
          </p:nvPr>
        </p:nvSpPr>
        <p:spPr>
          <a:xfrm>
            <a:off x="752474" y="1085525"/>
            <a:ext cx="8480425" cy="67069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9"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0" name="矩形"/>
          <p:cNvSpPr>
            <a:spLocks/>
          </p:cNvSpPr>
          <p:nvPr/>
        </p:nvSpPr>
        <p:spPr>
          <a:xfrm>
            <a:off x="2317786" y="2183529"/>
            <a:ext cx="6401275" cy="224676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Retail sales solutions refer to strategies, technologies, and services that help retailers optimize their sales processes, enhance customer experience, and improve operational efficiency. </a:t>
            </a: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56676184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183</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RETIAL SALES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malarjeevi57@gmail.com</cp:lastModifiedBy>
  <cp:revision>19</cp:revision>
  <dcterms:created xsi:type="dcterms:W3CDTF">2024-03-29T15:07:22Z</dcterms:created>
  <dcterms:modified xsi:type="dcterms:W3CDTF">2024-09-17T08:31:21Z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