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v5gX5M4+imFJ9yEplMSpWKZXm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2d2aba7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d2d2aba7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d2d2aba7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8d2d2aba7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d1a518f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d1a518f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d2d2aba7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d2d2aba7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d2d2aba7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d2d2aba7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d2d2aba7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d2d2aba7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d2d2aba7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d2d2aba7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d2d2aba7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d2d2aba7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d2d2aba7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d2d2aba7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d2d2aba7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d2d2aba7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ebf45ea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ebf45ea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d2d2aba7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d2d2aba7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1a518f4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d1a518f4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1a518f4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d1a518f4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d1a518f4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8d1a518f4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2d2aba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8d2d2aba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d2d2aba7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8d2d2aba7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body" idx="2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0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5" name="Google Shape;45;p50" descr="D:\Fullppt\005-PNG이미지\노트북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0"/>
          <p:cNvSpPr>
            <a:spLocks noGrp="1"/>
          </p:cNvSpPr>
          <p:nvPr>
            <p:ph type="pic" idx="3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1"/>
          <p:cNvSpPr>
            <a:spLocks noGrp="1"/>
          </p:cNvSpPr>
          <p:nvPr>
            <p:ph type="pic" idx="2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51"/>
          <p:cNvSpPr>
            <a:spLocks noGrp="1"/>
          </p:cNvSpPr>
          <p:nvPr>
            <p:ph type="pic" idx="3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1"/>
          <p:cNvSpPr>
            <a:spLocks noGrp="1"/>
          </p:cNvSpPr>
          <p:nvPr>
            <p:ph type="pic" idx="4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2"/>
          <p:cNvSpPr>
            <a:spLocks noGrp="1"/>
          </p:cNvSpPr>
          <p:nvPr>
            <p:ph type="pic" idx="2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52"/>
          <p:cNvSpPr>
            <a:spLocks noGrp="1"/>
          </p:cNvSpPr>
          <p:nvPr>
            <p:ph type="pic" idx="3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52"/>
          <p:cNvSpPr>
            <a:spLocks noGrp="1"/>
          </p:cNvSpPr>
          <p:nvPr>
            <p:ph type="pic" idx="4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52"/>
          <p:cNvSpPr>
            <a:spLocks noGrp="1"/>
          </p:cNvSpPr>
          <p:nvPr>
            <p:ph type="pic" idx="5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52"/>
          <p:cNvSpPr>
            <a:spLocks noGrp="1"/>
          </p:cNvSpPr>
          <p:nvPr>
            <p:ph type="pic" idx="6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3"/>
          <p:cNvSpPr txBox="1">
            <a:spLocks noGrp="1"/>
          </p:cNvSpPr>
          <p:nvPr>
            <p:ph type="body" idx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body" idx="2"/>
          </p:nvPr>
        </p:nvSpPr>
        <p:spPr>
          <a:xfrm>
            <a:off x="395536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4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4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54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54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54" descr="D:\Fullppt\PNG이미지\핸드폰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54"/>
          <p:cNvSpPr>
            <a:spLocks noGrp="1"/>
          </p:cNvSpPr>
          <p:nvPr>
            <p:ph type="pic" idx="3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Slide">
  <p:cSld name="13_Title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5"/>
          <p:cNvSpPr>
            <a:spLocks noGrp="1"/>
          </p:cNvSpPr>
          <p:nvPr>
            <p:ph type="pic" idx="2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55"/>
          <p:cNvSpPr>
            <a:spLocks noGrp="1"/>
          </p:cNvSpPr>
          <p:nvPr>
            <p:ph type="pic" idx="3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6"/>
          <p:cNvSpPr txBox="1">
            <a:spLocks noGrp="1"/>
          </p:cNvSpPr>
          <p:nvPr>
            <p:ph type="body" idx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56"/>
          <p:cNvSpPr txBox="1">
            <a:spLocks noGrp="1"/>
          </p:cNvSpPr>
          <p:nvPr>
            <p:ph type="body" idx="2"/>
          </p:nvPr>
        </p:nvSpPr>
        <p:spPr>
          <a:xfrm>
            <a:off x="179512" y="915566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7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5" name="Google Shape;75;p57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76" name="Google Shape;76;p57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7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7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3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 txBox="1">
            <a:spLocks noGrp="1"/>
          </p:cNvSpPr>
          <p:nvPr>
            <p:ph type="body" idx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body" idx="2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4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5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5"/>
          <p:cNvSpPr>
            <a:spLocks noGrp="1"/>
          </p:cNvSpPr>
          <p:nvPr>
            <p:ph type="pic" idx="3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5"/>
          <p:cNvSpPr>
            <a:spLocks noGrp="1"/>
          </p:cNvSpPr>
          <p:nvPr>
            <p:ph type="pic" idx="4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5"/>
          <p:cNvSpPr>
            <a:spLocks noGrp="1"/>
          </p:cNvSpPr>
          <p:nvPr>
            <p:ph type="pic" idx="5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5"/>
          <p:cNvSpPr>
            <a:spLocks noGrp="1"/>
          </p:cNvSpPr>
          <p:nvPr>
            <p:ph type="pic" idx="6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6"/>
          <p:cNvSpPr/>
          <p:nvPr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>
            <a:spLocks noGrp="1"/>
          </p:cNvSpPr>
          <p:nvPr>
            <p:ph type="pic" idx="2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Images Layout">
  <p:cSld name="10_Images Layout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>
            <a:spLocks noGrp="1"/>
          </p:cNvSpPr>
          <p:nvPr>
            <p:ph type="pic" idx="2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7"/>
          <p:cNvSpPr>
            <a:spLocks noGrp="1"/>
          </p:cNvSpPr>
          <p:nvPr>
            <p:ph type="pic" idx="3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7"/>
          <p:cNvSpPr>
            <a:spLocks noGrp="1"/>
          </p:cNvSpPr>
          <p:nvPr>
            <p:ph type="pic" idx="4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7"/>
          <p:cNvSpPr>
            <a:spLocks noGrp="1"/>
          </p:cNvSpPr>
          <p:nvPr>
            <p:ph type="pic" idx="5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>
            <a:spLocks noGrp="1"/>
          </p:cNvSpPr>
          <p:nvPr>
            <p:ph type="pic" idx="2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8"/>
          <p:cNvSpPr>
            <a:spLocks noGrp="1"/>
          </p:cNvSpPr>
          <p:nvPr>
            <p:ph type="pic" idx="3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8"/>
          <p:cNvSpPr>
            <a:spLocks noGrp="1"/>
          </p:cNvSpPr>
          <p:nvPr>
            <p:ph type="pic" idx="4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body" idx="1"/>
          </p:nvPr>
        </p:nvSpPr>
        <p:spPr>
          <a:xfrm>
            <a:off x="179512" y="2787774"/>
            <a:ext cx="2952328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None/>
            </a:pPr>
            <a:r>
              <a:rPr lang="en-US" sz="5400"/>
              <a:t>OpenCv</a:t>
            </a:r>
            <a:endParaRPr sz="540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2"/>
          </p:nvPr>
        </p:nvSpPr>
        <p:spPr>
          <a:xfrm>
            <a:off x="773906" y="3608465"/>
            <a:ext cx="176354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Workshop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2d2aba73_0_19"/>
          <p:cNvSpPr txBox="1"/>
          <p:nvPr/>
        </p:nvSpPr>
        <p:spPr>
          <a:xfrm>
            <a:off x="801275" y="102300"/>
            <a:ext cx="8437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3600"/>
              <a:buFont typeface="Proxima Nova"/>
              <a:buNone/>
            </a:pPr>
            <a:r>
              <a:rPr lang="en-US" sz="3600" b="1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 the Edge of the grayed image</a:t>
            </a:r>
            <a:endParaRPr/>
          </a:p>
        </p:txBody>
      </p:sp>
      <p:sp>
        <p:nvSpPr>
          <p:cNvPr id="145" name="Google Shape;145;g8d2d2aba73_0_19"/>
          <p:cNvSpPr txBox="1"/>
          <p:nvPr/>
        </p:nvSpPr>
        <p:spPr>
          <a:xfrm>
            <a:off x="2338800" y="922475"/>
            <a:ext cx="66249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chemeClr val="folHlink"/>
                </a:solidFill>
              </a:rPr>
              <a:t>Canny(image,min_thres,max_thres)</a:t>
            </a:r>
            <a:endParaRPr sz="2300" b="1">
              <a:solidFill>
                <a:schemeClr val="folHlink"/>
              </a:solidFill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folHlink"/>
              </a:solidFill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folHlink"/>
              </a:solidFill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folHlink"/>
              </a:solidFill>
            </a:endParaRPr>
          </a:p>
        </p:txBody>
      </p:sp>
      <p:sp>
        <p:nvSpPr>
          <p:cNvPr id="146" name="Google Shape;146;g8d2d2aba73_0_19"/>
          <p:cNvSpPr txBox="1"/>
          <p:nvPr/>
        </p:nvSpPr>
        <p:spPr>
          <a:xfrm>
            <a:off x="2338800" y="1496550"/>
            <a:ext cx="71757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folHlink"/>
                </a:solidFill>
              </a:rPr>
              <a:t>cv2.Canny(gray,75,200)</a:t>
            </a:r>
            <a:endParaRPr sz="2300" b="1">
              <a:solidFill>
                <a:schemeClr val="folHlink"/>
              </a:solidFill>
            </a:endParaRPr>
          </a:p>
        </p:txBody>
      </p:sp>
      <p:pic>
        <p:nvPicPr>
          <p:cNvPr id="147" name="Google Shape;147;g8d2d2aba73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475" y="2122750"/>
            <a:ext cx="4034826" cy="28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d2d2aba73_0_13"/>
          <p:cNvSpPr txBox="1"/>
          <p:nvPr/>
        </p:nvSpPr>
        <p:spPr>
          <a:xfrm>
            <a:off x="801275" y="102300"/>
            <a:ext cx="8437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3600"/>
              <a:buFont typeface="Proxima Nova"/>
              <a:buNone/>
            </a:pPr>
            <a:r>
              <a:rPr lang="en-US" sz="3600" b="1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 the Edge of the grayed image</a:t>
            </a:r>
            <a:endParaRPr/>
          </a:p>
        </p:txBody>
      </p:sp>
      <p:pic>
        <p:nvPicPr>
          <p:cNvPr id="153" name="Google Shape;153;g8d2d2aba73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74" y="768625"/>
            <a:ext cx="8998226" cy="363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8d2d2aba73_0_13"/>
          <p:cNvSpPr txBox="1"/>
          <p:nvPr/>
        </p:nvSpPr>
        <p:spPr>
          <a:xfrm>
            <a:off x="399900" y="4465175"/>
            <a:ext cx="3603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folHlink"/>
                </a:solidFill>
              </a:rPr>
              <a:t>(10,50)</a:t>
            </a:r>
            <a:endParaRPr sz="2300" b="1">
              <a:solidFill>
                <a:schemeClr val="folHlink"/>
              </a:solidFill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folHlink"/>
              </a:solidFill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folHlink"/>
              </a:solidFill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folHlink"/>
              </a:solidFill>
            </a:endParaRPr>
          </a:p>
        </p:txBody>
      </p:sp>
      <p:sp>
        <p:nvSpPr>
          <p:cNvPr id="155" name="Google Shape;155;g8d2d2aba73_0_13"/>
          <p:cNvSpPr txBox="1"/>
          <p:nvPr/>
        </p:nvSpPr>
        <p:spPr>
          <a:xfrm>
            <a:off x="4896875" y="4465175"/>
            <a:ext cx="3603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folHlink"/>
                </a:solidFill>
              </a:rPr>
              <a:t>(50,150)</a:t>
            </a:r>
            <a:endParaRPr sz="2300" b="1">
              <a:solidFill>
                <a:schemeClr val="folHlink"/>
              </a:solidFill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folHlink"/>
              </a:solidFill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folHlink"/>
              </a:solidFill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d1a518f43_0_6"/>
          <p:cNvSpPr txBox="1"/>
          <p:nvPr/>
        </p:nvSpPr>
        <p:spPr>
          <a:xfrm>
            <a:off x="801276" y="102300"/>
            <a:ext cx="7743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3600"/>
              <a:buFont typeface="Proxima Nova"/>
              <a:buNone/>
            </a:pPr>
            <a:r>
              <a:rPr lang="en-US" sz="3600" b="1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Inverting the background</a:t>
            </a:r>
            <a:endParaRPr/>
          </a:p>
        </p:txBody>
      </p:sp>
      <p:sp>
        <p:nvSpPr>
          <p:cNvPr id="161" name="Google Shape;161;g8d1a518f43_0_6"/>
          <p:cNvSpPr txBox="1"/>
          <p:nvPr/>
        </p:nvSpPr>
        <p:spPr>
          <a:xfrm>
            <a:off x="1974025" y="975675"/>
            <a:ext cx="7035000" cy="3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Used to get a bi-level image out of grayscale image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cv2.threshold(src,thresh,maxval,type)</a:t>
            </a:r>
            <a:endParaRPr sz="2300">
              <a:solidFill>
                <a:schemeClr val="dk1"/>
              </a:solidFill>
            </a:endParaRPr>
          </a:p>
          <a:p>
            <a:pPr marL="101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cv2.threshold(gray,255,255,cv2.THRESH_BINARY_INV)[1]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d2d2aba73_0_34"/>
          <p:cNvSpPr txBox="1"/>
          <p:nvPr/>
        </p:nvSpPr>
        <p:spPr>
          <a:xfrm>
            <a:off x="438801" y="0"/>
            <a:ext cx="7743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3600"/>
              <a:buFont typeface="Proxima Nova"/>
              <a:buNone/>
            </a:pPr>
            <a:r>
              <a:rPr lang="en-US" sz="3600" b="1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Inverting the background</a:t>
            </a:r>
            <a:endParaRPr/>
          </a:p>
        </p:txBody>
      </p:sp>
      <p:pic>
        <p:nvPicPr>
          <p:cNvPr id="167" name="Google Shape;167;g8d2d2aba73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50" y="507850"/>
            <a:ext cx="8029498" cy="424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d2d2aba73_0_40"/>
          <p:cNvSpPr txBox="1"/>
          <p:nvPr/>
        </p:nvSpPr>
        <p:spPr>
          <a:xfrm>
            <a:off x="801276" y="102300"/>
            <a:ext cx="7743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3600"/>
              <a:buFont typeface="Proxima Nova"/>
              <a:buNone/>
            </a:pPr>
            <a:r>
              <a:rPr lang="en-US" sz="3600" b="1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Contour</a:t>
            </a:r>
            <a:endParaRPr/>
          </a:p>
        </p:txBody>
      </p:sp>
      <p:sp>
        <p:nvSpPr>
          <p:cNvPr id="173" name="Google Shape;173;g8d2d2aba73_0_40"/>
          <p:cNvSpPr txBox="1"/>
          <p:nvPr/>
        </p:nvSpPr>
        <p:spPr>
          <a:xfrm>
            <a:off x="1974025" y="975675"/>
            <a:ext cx="7035000" cy="3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222222"/>
                </a:solidFill>
                <a:highlight>
                  <a:srgbClr val="FFFFFF"/>
                </a:highlight>
              </a:rPr>
              <a:t>Contours</a:t>
            </a:r>
            <a:r>
              <a:rPr lang="en-US" sz="2300">
                <a:solidFill>
                  <a:srgbClr val="222222"/>
                </a:solidFill>
                <a:highlight>
                  <a:srgbClr val="FFFFFF"/>
                </a:highlight>
              </a:rPr>
              <a:t> are defined as the line joining all the points along the boundary of an image that are having the same intensity.</a:t>
            </a:r>
            <a:endParaRPr sz="3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174" name="Google Shape;174;g8d2d2aba73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200" y="2411900"/>
            <a:ext cx="3637025" cy="24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d2d2aba73_0_47"/>
          <p:cNvSpPr txBox="1"/>
          <p:nvPr/>
        </p:nvSpPr>
        <p:spPr>
          <a:xfrm>
            <a:off x="801276" y="102300"/>
            <a:ext cx="7743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3600"/>
              <a:buFont typeface="Proxima Nova"/>
              <a:buNone/>
            </a:pPr>
            <a:r>
              <a:rPr lang="en-US" sz="3600" b="1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Contour</a:t>
            </a:r>
            <a:endParaRPr/>
          </a:p>
        </p:txBody>
      </p:sp>
      <p:sp>
        <p:nvSpPr>
          <p:cNvPr id="180" name="Google Shape;180;g8d2d2aba73_0_47"/>
          <p:cNvSpPr txBox="1"/>
          <p:nvPr/>
        </p:nvSpPr>
        <p:spPr>
          <a:xfrm>
            <a:off x="2254200" y="1192250"/>
            <a:ext cx="6604500" cy="21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cv2.findContours(thress.copy(),cv2.RETER_eXTERNAL,cv2.CHAIN_APPROXIMATION_NONE)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//This will find contours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d2d2aba73_0_53"/>
          <p:cNvSpPr txBox="1"/>
          <p:nvPr/>
        </p:nvSpPr>
        <p:spPr>
          <a:xfrm>
            <a:off x="801276" y="102300"/>
            <a:ext cx="7743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3600"/>
              <a:buFont typeface="Proxima Nova"/>
              <a:buNone/>
            </a:pPr>
            <a:r>
              <a:rPr lang="en-US" sz="3600" b="1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Imutils</a:t>
            </a:r>
            <a:endParaRPr/>
          </a:p>
        </p:txBody>
      </p:sp>
      <p:sp>
        <p:nvSpPr>
          <p:cNvPr id="186" name="Google Shape;186;g8d2d2aba73_0_53"/>
          <p:cNvSpPr txBox="1"/>
          <p:nvPr/>
        </p:nvSpPr>
        <p:spPr>
          <a:xfrm>
            <a:off x="2254200" y="1192250"/>
            <a:ext cx="6604500" cy="25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imutils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7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conda install pip</a:t>
            </a:r>
            <a:endParaRPr sz="1600">
              <a:solidFill>
                <a:srgbClr val="2427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729"/>
                </a:solidFill>
                <a:highlight>
                  <a:srgbClr val="FFFFFF"/>
                </a:highlight>
              </a:rPr>
              <a:t>Then use </a:t>
            </a:r>
            <a:r>
              <a:rPr lang="en-US" sz="1600">
                <a:solidFill>
                  <a:srgbClr val="2427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-US" sz="1600">
                <a:solidFill>
                  <a:srgbClr val="242729"/>
                </a:solidFill>
                <a:highlight>
                  <a:srgbClr val="FFFFFF"/>
                </a:highlight>
              </a:rPr>
              <a:t> to install </a:t>
            </a:r>
            <a:r>
              <a:rPr lang="en-US" sz="1600">
                <a:solidFill>
                  <a:srgbClr val="2427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imutils</a:t>
            </a:r>
            <a:r>
              <a:rPr lang="en-US" sz="1600">
                <a:solidFill>
                  <a:srgbClr val="242729"/>
                </a:solidFill>
                <a:highlight>
                  <a:srgbClr val="FFFFFF"/>
                </a:highlight>
              </a:rPr>
              <a:t>:</a:t>
            </a:r>
            <a:endParaRPr sz="1600">
              <a:solidFill>
                <a:srgbClr val="2427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7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imutils</a:t>
            </a:r>
            <a:endParaRPr sz="1600">
              <a:solidFill>
                <a:srgbClr val="2427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d2d2aba73_0_60"/>
          <p:cNvSpPr txBox="1"/>
          <p:nvPr/>
        </p:nvSpPr>
        <p:spPr>
          <a:xfrm>
            <a:off x="801276" y="102300"/>
            <a:ext cx="7743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3600"/>
              <a:buFont typeface="Proxima Nova"/>
              <a:buNone/>
            </a:pPr>
            <a:r>
              <a:rPr lang="en-US" sz="3600" b="1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Grab the contours </a:t>
            </a:r>
            <a:endParaRPr/>
          </a:p>
        </p:txBody>
      </p:sp>
      <p:sp>
        <p:nvSpPr>
          <p:cNvPr id="192" name="Google Shape;192;g8d2d2aba73_0_60"/>
          <p:cNvSpPr txBox="1"/>
          <p:nvPr/>
        </p:nvSpPr>
        <p:spPr>
          <a:xfrm>
            <a:off x="2254200" y="1192250"/>
            <a:ext cx="6604500" cy="25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Contur = imutils.grab_contours(contur)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2d2aba73_0_77"/>
          <p:cNvSpPr txBox="1"/>
          <p:nvPr/>
        </p:nvSpPr>
        <p:spPr>
          <a:xfrm>
            <a:off x="801276" y="102300"/>
            <a:ext cx="7743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3600"/>
              <a:buFont typeface="Proxima Nova"/>
              <a:buNone/>
            </a:pPr>
            <a:r>
              <a:rPr lang="en-US" sz="3600" b="1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Now, Display the Contour</a:t>
            </a:r>
            <a:endParaRPr/>
          </a:p>
        </p:txBody>
      </p:sp>
      <p:sp>
        <p:nvSpPr>
          <p:cNvPr id="198" name="Google Shape;198;g8d2d2aba73_0_77"/>
          <p:cNvSpPr txBox="1"/>
          <p:nvPr/>
        </p:nvSpPr>
        <p:spPr>
          <a:xfrm>
            <a:off x="2254200" y="1192250"/>
            <a:ext cx="6889800" cy="25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c in contur: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cv2.drawContours(image,[c],-1,(240,55,159),3)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cv2.imshow(“Contours”,output)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d2d2aba73_0_66"/>
          <p:cNvSpPr txBox="1"/>
          <p:nvPr/>
        </p:nvSpPr>
        <p:spPr>
          <a:xfrm>
            <a:off x="801276" y="102300"/>
            <a:ext cx="7743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3600"/>
              <a:buFont typeface="Proxima Nova"/>
              <a:buNone/>
            </a:pPr>
            <a:r>
              <a:rPr lang="en-US" sz="3600" b="1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Now, Display the Contour</a:t>
            </a:r>
            <a:endParaRPr/>
          </a:p>
        </p:txBody>
      </p:sp>
      <p:pic>
        <p:nvPicPr>
          <p:cNvPr id="204" name="Google Shape;204;g8d2d2aba73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750" y="678300"/>
            <a:ext cx="4058497" cy="42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ebf45ea52_0_0"/>
          <p:cNvSpPr txBox="1">
            <a:spLocks noGrp="1"/>
          </p:cNvSpPr>
          <p:nvPr>
            <p:ph type="body" idx="1"/>
          </p:nvPr>
        </p:nvSpPr>
        <p:spPr>
          <a:xfrm>
            <a:off x="72100" y="3249610"/>
            <a:ext cx="9144000" cy="52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What is OpenCV</a:t>
            </a:r>
            <a:endParaRPr/>
          </a:p>
        </p:txBody>
      </p:sp>
      <p:sp>
        <p:nvSpPr>
          <p:cNvPr id="90" name="Google Shape;90;g8ebf45ea52_0_0"/>
          <p:cNvSpPr txBox="1">
            <a:spLocks noGrp="1"/>
          </p:cNvSpPr>
          <p:nvPr>
            <p:ph type="body" idx="2"/>
          </p:nvPr>
        </p:nvSpPr>
        <p:spPr>
          <a:xfrm>
            <a:off x="418100" y="3975279"/>
            <a:ext cx="9144000" cy="91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Open Source Computer Vision Library</a:t>
            </a:r>
            <a:endParaRPr/>
          </a:p>
          <a:p>
            <a:pPr marL="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It has more than 2500 optimized algorithms.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d2d2aba73_0_72"/>
          <p:cNvSpPr txBox="1"/>
          <p:nvPr/>
        </p:nvSpPr>
        <p:spPr>
          <a:xfrm>
            <a:off x="801276" y="102300"/>
            <a:ext cx="7743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3600"/>
              <a:buFont typeface="Proxima Nova"/>
              <a:buNone/>
            </a:pPr>
            <a:r>
              <a:rPr lang="en-US" sz="3600" b="1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Hold the image and clear the cache </a:t>
            </a:r>
            <a:endParaRPr/>
          </a:p>
        </p:txBody>
      </p:sp>
      <p:sp>
        <p:nvSpPr>
          <p:cNvPr id="210" name="Google Shape;210;g8d2d2aba73_0_72"/>
          <p:cNvSpPr txBox="1"/>
          <p:nvPr/>
        </p:nvSpPr>
        <p:spPr>
          <a:xfrm>
            <a:off x="2254200" y="1192250"/>
            <a:ext cx="6889800" cy="25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cv2.waitKey(0)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cv2.destroyAllWindows()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/>
        </p:nvSpPr>
        <p:spPr>
          <a:xfrm>
            <a:off x="467544" y="701775"/>
            <a:ext cx="302433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</a:rPr>
              <a:t>Various Applications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>
            <a:spLocks noGrp="1"/>
          </p:cNvSpPr>
          <p:nvPr>
            <p:ph type="pic" idx="2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/>
              <a:t>Object Identification</a:t>
            </a:r>
            <a:endParaRPr/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/>
              <a:t>Gesture Recognition</a:t>
            </a:r>
            <a:endParaRPr/>
          </a:p>
        </p:txBody>
      </p:sp>
      <p:sp>
        <p:nvSpPr>
          <p:cNvPr id="97" name="Google Shape;97;p13"/>
          <p:cNvSpPr>
            <a:spLocks noGrp="1"/>
          </p:cNvSpPr>
          <p:nvPr>
            <p:ph type="pic" idx="3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/>
              <a:t>Motion Tracking</a:t>
            </a:r>
            <a:endParaRPr/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/>
              <a:t>Image Processing</a:t>
            </a:r>
            <a:endParaRPr/>
          </a:p>
        </p:txBody>
      </p:sp>
      <p:sp>
        <p:nvSpPr>
          <p:cNvPr id="98" name="Google Shape;98;p13"/>
          <p:cNvSpPr>
            <a:spLocks noGrp="1"/>
          </p:cNvSpPr>
          <p:nvPr>
            <p:ph type="pic" idx="4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/>
              <a:t>Mobile Robotics</a:t>
            </a:r>
            <a:endParaRPr/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/>
              <a:t>Human computer Interaction</a:t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25" y="3102150"/>
            <a:ext cx="3419975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1a518f43_0_11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What is a Image?</a:t>
            </a:r>
            <a:endParaRPr/>
          </a:p>
        </p:txBody>
      </p:sp>
      <p:sp>
        <p:nvSpPr>
          <p:cNvPr id="105" name="Google Shape;105;g8d1a518f43_0_11"/>
          <p:cNvSpPr txBox="1"/>
          <p:nvPr/>
        </p:nvSpPr>
        <p:spPr>
          <a:xfrm>
            <a:off x="4677600" y="1251100"/>
            <a:ext cx="4466400" cy="20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Char char="●"/>
            </a:pPr>
            <a:r>
              <a:rPr lang="en-US" sz="2100">
                <a:solidFill>
                  <a:srgbClr val="3F3F3F"/>
                </a:solidFill>
              </a:rPr>
              <a:t>Image is an array </a:t>
            </a:r>
            <a:endParaRPr sz="2100"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3F3F3F"/>
              </a:solidFill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Char char="●"/>
            </a:pPr>
            <a:r>
              <a:rPr lang="en-US" sz="2100">
                <a:solidFill>
                  <a:srgbClr val="3F3F3F"/>
                </a:solidFill>
              </a:rPr>
              <a:t>Contains three Layers(R,G,B)</a:t>
            </a:r>
            <a:endParaRPr sz="2100"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3F3F3F"/>
              </a:solidFill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Char char="●"/>
            </a:pPr>
            <a:r>
              <a:rPr lang="en-US" sz="2100">
                <a:solidFill>
                  <a:srgbClr val="3F3F3F"/>
                </a:solidFill>
              </a:rPr>
              <a:t>In OpenCv  the organization pattern is (B,G,R)</a:t>
            </a:r>
            <a:endParaRPr sz="2100">
              <a:solidFill>
                <a:srgbClr val="3F3F3F"/>
              </a:solidFill>
            </a:endParaRPr>
          </a:p>
        </p:txBody>
      </p:sp>
      <p:pic>
        <p:nvPicPr>
          <p:cNvPr id="106" name="Google Shape;106;g8d1a518f43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1091"/>
            <a:ext cx="47339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1a518f43_0_43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Accessing Individual Pixels</a:t>
            </a:r>
            <a:endParaRPr/>
          </a:p>
        </p:txBody>
      </p:sp>
      <p:sp>
        <p:nvSpPr>
          <p:cNvPr id="112" name="Google Shape;112;g8d1a518f43_0_43"/>
          <p:cNvSpPr txBox="1"/>
          <p:nvPr/>
        </p:nvSpPr>
        <p:spPr>
          <a:xfrm>
            <a:off x="2506550" y="3810900"/>
            <a:ext cx="4466400" cy="13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Char char="●"/>
            </a:pPr>
            <a:r>
              <a:rPr lang="en-US" sz="1050" i="1">
                <a:solidFill>
                  <a:srgbClr val="4D5A75"/>
                </a:solidFill>
              </a:rPr>
              <a:t>Top</a:t>
            </a:r>
            <a:r>
              <a:rPr lang="en-US" sz="1050">
                <a:solidFill>
                  <a:srgbClr val="4D5A75"/>
                </a:solidFill>
              </a:rPr>
              <a:t>: grayscale gradient where brighter pixels are closer to 255 and darker pixels are closer to 0. </a:t>
            </a:r>
            <a:r>
              <a:rPr lang="en-US" sz="1050" i="1">
                <a:solidFill>
                  <a:srgbClr val="4D5A75"/>
                </a:solidFill>
              </a:rPr>
              <a:t>Bottom</a:t>
            </a:r>
            <a:r>
              <a:rPr lang="en-US" sz="1050">
                <a:solidFill>
                  <a:srgbClr val="4D5A75"/>
                </a:solidFill>
              </a:rPr>
              <a:t>: RGB venn diagram where brighter pixels are closer to the center.</a:t>
            </a:r>
            <a:endParaRPr sz="21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3F3F3F"/>
              </a:solidFill>
            </a:endParaRPr>
          </a:p>
        </p:txBody>
      </p:sp>
      <p:pic>
        <p:nvPicPr>
          <p:cNvPr id="113" name="Google Shape;113;g8d1a518f43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775" y="1299125"/>
            <a:ext cx="6671651" cy="26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801276" y="102300"/>
            <a:ext cx="7743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3600"/>
              <a:buFont typeface="Proxima Nova"/>
              <a:buNone/>
            </a:pPr>
            <a:r>
              <a:rPr lang="en-US" sz="3600" b="1" i="0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Loading and displaying an image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2338800" y="922475"/>
            <a:ext cx="6624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folHlink"/>
                </a:solidFill>
              </a:rPr>
              <a:t>import</a:t>
            </a:r>
            <a:r>
              <a:rPr lang="en-US" sz="2300">
                <a:solidFill>
                  <a:schemeClr val="dk1"/>
                </a:solidFill>
              </a:rPr>
              <a:t> cv2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image = cv2.</a:t>
            </a:r>
            <a:r>
              <a:rPr lang="en-US" sz="2300">
                <a:solidFill>
                  <a:srgbClr val="004ED0"/>
                </a:solidFill>
              </a:rPr>
              <a:t>imread</a:t>
            </a:r>
            <a:r>
              <a:rPr lang="en-US" sz="2300">
                <a:solidFill>
                  <a:schemeClr val="dk1"/>
                </a:solidFill>
              </a:rPr>
              <a:t>(</a:t>
            </a:r>
            <a:r>
              <a:rPr lang="en-US" sz="2300">
                <a:solidFill>
                  <a:srgbClr val="008000"/>
                </a:solidFill>
              </a:rPr>
              <a:t>"image.png"</a:t>
            </a:r>
            <a:r>
              <a:rPr lang="en-US" sz="2300">
                <a:solidFill>
                  <a:schemeClr val="dk1"/>
                </a:solidFill>
              </a:rPr>
              <a:t>)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(h,w,d) = image.shape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print(“width={},height ={},depth ={}”.format(w,h,d))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cv2.imshow(“Image”,image)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cv2.waitKey(0)</a:t>
            </a:r>
            <a:endParaRPr sz="2300">
              <a:solidFill>
                <a:schemeClr val="dk1"/>
              </a:solidFill>
            </a:endParaRPr>
          </a:p>
          <a:p>
            <a:pPr marL="101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1a518f43_0_57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Resizing Images</a:t>
            </a:r>
            <a:endParaRPr/>
          </a:p>
        </p:txBody>
      </p:sp>
      <p:sp>
        <p:nvSpPr>
          <p:cNvPr id="125" name="Google Shape;125;g8d1a518f43_0_57"/>
          <p:cNvSpPr txBox="1"/>
          <p:nvPr/>
        </p:nvSpPr>
        <p:spPr>
          <a:xfrm>
            <a:off x="1115300" y="1364550"/>
            <a:ext cx="6054600" cy="2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Char char="●"/>
            </a:pPr>
            <a:r>
              <a:rPr lang="en-US" sz="2100">
                <a:solidFill>
                  <a:srgbClr val="3F3F3F"/>
                </a:solidFill>
              </a:rPr>
              <a:t>Lets resize a image to 200*200 pixels</a:t>
            </a:r>
            <a:endParaRPr sz="2100"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F3F3F"/>
                </a:solidFill>
              </a:rPr>
              <a:t>resized = cv2.resize(image,(200,200))</a:t>
            </a:r>
            <a:endParaRPr sz="2100"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F3F3F"/>
                </a:solidFill>
              </a:rPr>
              <a:t>cv2.imshow(“Fixed Resizing”,resized)</a:t>
            </a:r>
            <a:endParaRPr sz="21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2d2aba73_0_0"/>
          <p:cNvSpPr txBox="1"/>
          <p:nvPr/>
        </p:nvSpPr>
        <p:spPr>
          <a:xfrm>
            <a:off x="801276" y="102300"/>
            <a:ext cx="7743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3600"/>
              <a:buFont typeface="Proxima Nova"/>
              <a:buNone/>
            </a:pPr>
            <a:r>
              <a:rPr lang="en-US" sz="3600" b="1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Converting to GrayScale</a:t>
            </a:r>
            <a:endParaRPr/>
          </a:p>
        </p:txBody>
      </p:sp>
      <p:sp>
        <p:nvSpPr>
          <p:cNvPr id="131" name="Google Shape;131;g8d2d2aba73_0_0"/>
          <p:cNvSpPr txBox="1"/>
          <p:nvPr/>
        </p:nvSpPr>
        <p:spPr>
          <a:xfrm>
            <a:off x="2338800" y="922475"/>
            <a:ext cx="6624900" cy="17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folHlink"/>
                </a:solidFill>
              </a:rPr>
              <a:t>Why GrayScale?</a:t>
            </a:r>
            <a:endParaRPr sz="2300">
              <a:solidFill>
                <a:schemeClr val="folHlink"/>
              </a:solidFill>
            </a:endParaRPr>
          </a:p>
          <a:p>
            <a:pPr marL="457200" lvl="0" indent="-374650" algn="l" rtl="0">
              <a:spcBef>
                <a:spcPts val="720"/>
              </a:spcBef>
              <a:spcAft>
                <a:spcPts val="0"/>
              </a:spcAft>
              <a:buClr>
                <a:schemeClr val="folHlink"/>
              </a:buClr>
              <a:buSzPts val="2300"/>
              <a:buChar char="●"/>
            </a:pPr>
            <a:r>
              <a:rPr lang="en-US" sz="2300">
                <a:solidFill>
                  <a:schemeClr val="folHlink"/>
                </a:solidFill>
              </a:rPr>
              <a:t>It reduces the three dimensional array to one dimension </a:t>
            </a:r>
            <a:endParaRPr sz="2300">
              <a:solidFill>
                <a:schemeClr val="folHlink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00"/>
              <a:buChar char="●"/>
            </a:pPr>
            <a:r>
              <a:rPr lang="en-US" sz="2300">
                <a:solidFill>
                  <a:schemeClr val="folHlink"/>
                </a:solidFill>
              </a:rPr>
              <a:t>Makes calculation easier and faster</a:t>
            </a:r>
            <a:endParaRPr sz="2300">
              <a:solidFill>
                <a:schemeClr val="folHlink"/>
              </a:solidFill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folHlink"/>
              </a:solidFill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>
              <a:solidFill>
                <a:schemeClr val="folHlink"/>
              </a:solidFill>
            </a:endParaRPr>
          </a:p>
        </p:txBody>
      </p:sp>
      <p:sp>
        <p:nvSpPr>
          <p:cNvPr id="132" name="Google Shape;132;g8d2d2aba73_0_0"/>
          <p:cNvSpPr txBox="1"/>
          <p:nvPr/>
        </p:nvSpPr>
        <p:spPr>
          <a:xfrm>
            <a:off x="1788050" y="3089275"/>
            <a:ext cx="7175700" cy="17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folHlink"/>
                </a:solidFill>
              </a:rPr>
              <a:t>cv2.cvtColor(image,cv2.COLOR_BGR2GRAY)</a:t>
            </a:r>
            <a:endParaRPr sz="2300" b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2d2aba73_0_6"/>
          <p:cNvSpPr txBox="1"/>
          <p:nvPr/>
        </p:nvSpPr>
        <p:spPr>
          <a:xfrm>
            <a:off x="801276" y="102300"/>
            <a:ext cx="7743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3600"/>
              <a:buFont typeface="Proxima Nova"/>
              <a:buNone/>
            </a:pPr>
            <a:r>
              <a:rPr lang="en-US" sz="3600" b="1">
                <a:solidFill>
                  <a:srgbClr val="051E50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Smooth the image</a:t>
            </a:r>
            <a:endParaRPr/>
          </a:p>
        </p:txBody>
      </p:sp>
      <p:sp>
        <p:nvSpPr>
          <p:cNvPr id="138" name="Google Shape;138;g8d2d2aba73_0_6"/>
          <p:cNvSpPr txBox="1"/>
          <p:nvPr/>
        </p:nvSpPr>
        <p:spPr>
          <a:xfrm>
            <a:off x="2063400" y="1615650"/>
            <a:ext cx="40869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 b="1" dirty="0" err="1">
                <a:solidFill>
                  <a:schemeClr val="folHlink"/>
                </a:solidFill>
              </a:rPr>
              <a:t>GaussianBlur</a:t>
            </a:r>
            <a:endParaRPr sz="2300" b="1" dirty="0">
              <a:solidFill>
                <a:schemeClr val="folHlink"/>
              </a:solidFill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 dirty="0">
              <a:solidFill>
                <a:schemeClr val="folHlink"/>
              </a:solidFill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 dirty="0">
              <a:solidFill>
                <a:schemeClr val="folHlink"/>
              </a:solidFill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2300" dirty="0">
              <a:solidFill>
                <a:schemeClr val="folHlink"/>
              </a:solidFill>
            </a:endParaRPr>
          </a:p>
        </p:txBody>
      </p:sp>
      <p:sp>
        <p:nvSpPr>
          <p:cNvPr id="139" name="Google Shape;139;g8d2d2aba73_0_6"/>
          <p:cNvSpPr txBox="1"/>
          <p:nvPr/>
        </p:nvSpPr>
        <p:spPr>
          <a:xfrm>
            <a:off x="2063400" y="2251850"/>
            <a:ext cx="71757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folHlink"/>
                </a:solidFill>
              </a:rPr>
              <a:t>cv2.GaussianBlur(image,(5,5),0)</a:t>
            </a:r>
            <a:endParaRPr sz="2300" b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On-screen Show (16:9)</PresentationFormat>
  <Paragraphs>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Proxima Nova</vt:lpstr>
      <vt:lpstr>Arial</vt:lpstr>
      <vt:lpstr>Courier New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Ashish Adhikari</cp:lastModifiedBy>
  <cp:revision>1</cp:revision>
  <dcterms:created xsi:type="dcterms:W3CDTF">2016-12-05T23:26:54Z</dcterms:created>
  <dcterms:modified xsi:type="dcterms:W3CDTF">2020-07-29T08:26:57Z</dcterms:modified>
</cp:coreProperties>
</file>