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 id="2147483650" r:id="rId3"/>
  </p:sldMasterIdLst>
  <p:notesMasterIdLst>
    <p:notesMasterId r:id="rId23"/>
  </p:notesMasterIdLst>
  <p:handoutMasterIdLst>
    <p:handoutMasterId r:id="rId24"/>
  </p:handoutMasterIdLst>
  <p:sldIdLst>
    <p:sldId id="256" r:id="rId4"/>
    <p:sldId id="314" r:id="rId5"/>
    <p:sldId id="383" r:id="rId6"/>
    <p:sldId id="386" r:id="rId7"/>
    <p:sldId id="382" r:id="rId8"/>
    <p:sldId id="367" r:id="rId9"/>
    <p:sldId id="369" r:id="rId10"/>
    <p:sldId id="370" r:id="rId11"/>
    <p:sldId id="371" r:id="rId12"/>
    <p:sldId id="372" r:id="rId13"/>
    <p:sldId id="373" r:id="rId14"/>
    <p:sldId id="387" r:id="rId15"/>
    <p:sldId id="388" r:id="rId16"/>
    <p:sldId id="389" r:id="rId17"/>
    <p:sldId id="374" r:id="rId18"/>
    <p:sldId id="375" r:id="rId19"/>
    <p:sldId id="385" r:id="rId20"/>
    <p:sldId id="357" r:id="rId21"/>
    <p:sldId id="358"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é" initials="A" lastIdx="0" clrIdx="0">
    <p:extLst>
      <p:ext uri="{19B8F6BF-5375-455C-9EA6-DF929625EA0E}">
        <p15:presenceInfo xmlns:p15="http://schemas.microsoft.com/office/powerpoint/2012/main" userId="86d2cb7219f4ef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A7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3058" autoAdjust="0"/>
  </p:normalViewPr>
  <p:slideViewPr>
    <p:cSldViewPr snapToGrid="0">
      <p:cViewPr varScale="1">
        <p:scale>
          <a:sx n="72" d="100"/>
          <a:sy n="72" d="100"/>
        </p:scale>
        <p:origin x="1118"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2" d="100"/>
          <a:sy n="92" d="100"/>
        </p:scale>
        <p:origin x="-378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C1C476-56DB-4D01-AB5F-E4DDD6C9A0C7}" type="datetimeFigureOut">
              <a:rPr lang="pt-BR" smtClean="0"/>
              <a:pPr/>
              <a:t>13/07/2017</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5C876-A947-4040-ABB0-4E7D602C993B}" type="slidenum">
              <a:rPr lang="pt-BR" smtClean="0"/>
              <a:pPr/>
              <a:t>‹nº›</a:t>
            </a:fld>
            <a:endParaRPr lang="pt-BR" dirty="0"/>
          </a:p>
        </p:txBody>
      </p:sp>
    </p:spTree>
    <p:extLst>
      <p:ext uri="{BB962C8B-B14F-4D97-AF65-F5344CB8AC3E}">
        <p14:creationId xmlns:p14="http://schemas.microsoft.com/office/powerpoint/2010/main" val="3318887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83A90-1A5A-4A5B-A4E8-8CE50392CE6B}" type="datetimeFigureOut">
              <a:rPr lang="pt-BR" smtClean="0"/>
              <a:pPr/>
              <a:t>13/07/2017</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9766B-57E8-4721-B13B-CB4C49AB33DF}" type="slidenum">
              <a:rPr lang="pt-BR" smtClean="0"/>
              <a:pPr/>
              <a:t>‹nº›</a:t>
            </a:fld>
            <a:endParaRPr lang="pt-BR" dirty="0"/>
          </a:p>
        </p:txBody>
      </p:sp>
    </p:spTree>
    <p:extLst>
      <p:ext uri="{BB962C8B-B14F-4D97-AF65-F5344CB8AC3E}">
        <p14:creationId xmlns:p14="http://schemas.microsoft.com/office/powerpoint/2010/main" val="36752709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abriciolima.ne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rentozar.com/sql/sql-server-alwayson-availability-groups/" TargetMode="External"/><Relationship Id="rId7" Type="http://schemas.openxmlformats.org/officeDocument/2006/relationships/hyperlink" Target="http://blogs.msdn.com/b/sqlcat/archive/2013/11/20/sql-server-2012-alwayson-high-availability-and-disaster-recovery-design-patterns.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sqlskills.com/blogs/joe/alwayson-architecture-guide-building-a-high-availability-and-disaster-recovery-solution-by-using-alwayson-availability-groups/" TargetMode="External"/><Relationship Id="rId5" Type="http://schemas.openxmlformats.org/officeDocument/2006/relationships/hyperlink" Target="https://www.simple-talk.com/sql/database-administration/sql-server-2012-alwayson/" TargetMode="External"/><Relationship Id="rId4" Type="http://schemas.openxmlformats.org/officeDocument/2006/relationships/hyperlink" Target="http://blogs.technet.com/b/canitpro/archive/2013/08/20/step-by-step-creating-a-sql-server-2012-alwayson-availability-group.aspx"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brentozar.com/sql/sql-server-alwayson-availability-groups/" TargetMode="External"/><Relationship Id="rId7" Type="http://schemas.openxmlformats.org/officeDocument/2006/relationships/hyperlink" Target="http://blogs.msdn.com/b/sqlcat/archive/2013/11/20/sql-server-2012-alwayson-high-availability-and-disaster-recovery-design-patterns.aspx"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sqlskills.com/blogs/joe/alwayson-architecture-guide-building-a-high-availability-and-disaster-recovery-solution-by-using-alwayson-availability-groups/" TargetMode="External"/><Relationship Id="rId5" Type="http://schemas.openxmlformats.org/officeDocument/2006/relationships/hyperlink" Target="https://www.simple-talk.com/sql/database-administration/sql-server-2012-alwayson/" TargetMode="External"/><Relationship Id="rId4" Type="http://schemas.openxmlformats.org/officeDocument/2006/relationships/hyperlink" Target="http://blogs.technet.com/b/canitpro/archive/2013/08/20/step-by-step-creating-a-sql-server-2012-alwayson-availability-group.aspx"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qlshack.com/sql-server-log-shipping/"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sql-server-performance.com/2002/log-shipping-70/" TargetMode="External"/><Relationship Id="rId5" Type="http://schemas.openxmlformats.org/officeDocument/2006/relationships/hyperlink" Target="http://www.mssqltips.com/sqlservertip/2301/step-by-step-sql-server-log-shipping/" TargetMode="External"/><Relationship Id="rId4" Type="http://schemas.openxmlformats.org/officeDocument/2006/relationships/hyperlink" Target="http://www.mssqltips.com/sql-server-tip-category/100/log-shippi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qlservercentral.com/stairway/72401/"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download.red-gate.com/ebooks/SQL/fundamentals-of-sql-server-2012-replication.pdf" TargetMode="External"/><Relationship Id="rId4" Type="http://schemas.openxmlformats.org/officeDocument/2006/relationships/hyperlink" Target="http://www.codeproject.com/Articles/715550/SQL-Server-Replication-Step-by-Step"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qlshack.com/sql-server-database-mirroring/" TargetMode="External"/><Relationship Id="rId7" Type="http://schemas.openxmlformats.org/officeDocument/2006/relationships/hyperlink" Target="http://www.sqlservercentral.com/blogs/mssqlfun/2014/11/17/interview-questions-on-sql-server-database-mirroring/"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fabriciolima.net/blog/2013/01/20/database-mirroring-como-fica-o-backup-do-log-quando-ocorre-um-failover-no-mirror/" TargetMode="External"/><Relationship Id="rId5" Type="http://schemas.openxmlformats.org/officeDocument/2006/relationships/hyperlink" Target="http://www.codeproject.com/Articles/109236/Mirroring-a-SQL-Server-Database-is-not-as-hard-as" TargetMode="External"/><Relationship Id="rId4" Type="http://schemas.openxmlformats.org/officeDocument/2006/relationships/hyperlink" Target="http://www.mssqltips.com/sql-server-tip-category/64/database-mirrorin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b="1" dirty="0"/>
              <a:t>Site Fabrício Lima – Soluções</a:t>
            </a:r>
            <a:r>
              <a:rPr lang="pt-BR" b="1" baseline="0" dirty="0"/>
              <a:t> em Banco de Dados:</a:t>
            </a:r>
          </a:p>
          <a:p>
            <a:pPr marL="0" marR="0" indent="0" algn="l" defTabSz="914400" rtl="0" eaLnBrk="1" fontAlgn="auto" latinLnBrk="0" hangingPunct="1">
              <a:lnSpc>
                <a:spcPct val="100000"/>
              </a:lnSpc>
              <a:spcBef>
                <a:spcPts val="0"/>
              </a:spcBef>
              <a:spcAft>
                <a:spcPts val="0"/>
              </a:spcAft>
              <a:buClrTx/>
              <a:buSzTx/>
              <a:buFontTx/>
              <a:buNone/>
              <a:tabLst/>
              <a:defRPr/>
            </a:pPr>
            <a:endParaRPr lang="pt-BR" b="1" baseline="0" dirty="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pt-BR" b="1" baseline="0" dirty="0"/>
              <a:t> </a:t>
            </a:r>
            <a:r>
              <a:rPr lang="pt-BR" sz="2800" dirty="0">
                <a:hlinkClick r:id="rId3"/>
              </a:rPr>
              <a:t>http://www.fabriciolima.net</a:t>
            </a:r>
            <a:endParaRPr lang="pt-BR" sz="2800"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1</a:t>
            </a:fld>
            <a:endParaRPr lang="pt-BR" dirty="0"/>
          </a:p>
        </p:txBody>
      </p:sp>
    </p:spTree>
    <p:extLst>
      <p:ext uri="{BB962C8B-B14F-4D97-AF65-F5344CB8AC3E}">
        <p14:creationId xmlns:p14="http://schemas.microsoft.com/office/powerpoint/2010/main" val="198267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47500" lnSpcReduction="20000"/>
          </a:bodyPr>
          <a:lstStyle/>
          <a:p>
            <a:pPr fontAlgn="base"/>
            <a:r>
              <a:rPr lang="pt-BR" sz="2800" b="1" i="0" kern="1200" dirty="0">
                <a:solidFill>
                  <a:schemeClr val="tx1"/>
                </a:solidFill>
                <a:effectLst/>
                <a:latin typeface="+mn-lt"/>
                <a:ea typeface="+mn-ea"/>
                <a:cs typeface="+mn-cs"/>
              </a:rPr>
              <a:t>Leitura Complementar:</a:t>
            </a:r>
          </a:p>
          <a:p>
            <a:pPr fontAlgn="base"/>
            <a:endParaRPr lang="pt-BR" sz="2800" b="1"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800" b="1" i="0" kern="1200" dirty="0">
                <a:solidFill>
                  <a:schemeClr val="tx1"/>
                </a:solidFill>
                <a:effectLst/>
                <a:latin typeface="+mn-lt"/>
                <a:ea typeface="+mn-ea"/>
                <a:cs typeface="+mn-cs"/>
              </a:rPr>
              <a:t> </a:t>
            </a:r>
            <a:r>
              <a:rPr lang="pt-BR" sz="2800" dirty="0">
                <a:hlinkClick r:id="rId3"/>
              </a:rPr>
              <a:t>http://www.brentozar.com/sql/sql-server-alwayson-availability-groups/</a:t>
            </a:r>
            <a:endParaRPr lang="pt-BR" sz="28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endParaRPr lang="pt-BR" sz="28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800" dirty="0"/>
              <a:t> </a:t>
            </a:r>
            <a:r>
              <a:rPr lang="pt-BR" sz="2800" dirty="0">
                <a:hlinkClick r:id="rId4"/>
              </a:rPr>
              <a:t>http://blogs.technet.com/b/canitpro/archive/2013/08/20/step-by-step-creating-a-sql-server-2012-alwayson-availability-group.aspx</a:t>
            </a:r>
            <a:endParaRPr lang="pt-BR" sz="28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endParaRPr lang="pt-BR" sz="28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800" b="1" i="0" kern="1200" dirty="0">
                <a:solidFill>
                  <a:schemeClr val="tx1"/>
                </a:solidFill>
                <a:effectLst/>
                <a:latin typeface="+mn-lt"/>
                <a:ea typeface="+mn-ea"/>
                <a:cs typeface="+mn-cs"/>
              </a:rPr>
              <a:t> </a:t>
            </a:r>
            <a:r>
              <a:rPr lang="pt-BR" sz="2800" dirty="0">
                <a:hlinkClick r:id="rId5"/>
              </a:rPr>
              <a:t>https://www.simple-talk.com/sql/database-administration/sql-server-2012-alwayson/</a:t>
            </a:r>
            <a:endParaRPr lang="pt-BR" sz="2800" dirty="0"/>
          </a:p>
          <a:p>
            <a:pPr fontAlgn="base"/>
            <a:endParaRPr lang="pt-BR" sz="2800" b="0" i="0" kern="1200" dirty="0">
              <a:solidFill>
                <a:schemeClr val="tx1"/>
              </a:solidFill>
              <a:effectLst/>
              <a:latin typeface="+mn-lt"/>
              <a:ea typeface="+mn-ea"/>
              <a:cs typeface="+mn-cs"/>
            </a:endParaRPr>
          </a:p>
          <a:p>
            <a:pPr fontAlgn="base">
              <a:buFont typeface="Arial" pitchFamily="34" charset="0"/>
              <a:buChar char="•"/>
            </a:pPr>
            <a:r>
              <a:rPr lang="pt-BR" sz="2800" b="1" i="0" kern="1200" dirty="0">
                <a:solidFill>
                  <a:schemeClr val="tx1"/>
                </a:solidFill>
                <a:effectLst/>
                <a:latin typeface="+mn-lt"/>
                <a:ea typeface="+mn-ea"/>
                <a:cs typeface="+mn-cs"/>
              </a:rPr>
              <a:t> Whitepaper:</a:t>
            </a:r>
          </a:p>
          <a:p>
            <a:pPr fontAlgn="base">
              <a:buFont typeface="Arial" pitchFamily="34" charset="0"/>
              <a:buChar char="•"/>
            </a:pPr>
            <a:endParaRPr lang="pt-BR" sz="2800" b="1"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800" b="1" i="0" kern="1200" dirty="0">
                <a:solidFill>
                  <a:schemeClr val="tx1"/>
                </a:solidFill>
                <a:effectLst/>
                <a:latin typeface="+mn-lt"/>
                <a:ea typeface="+mn-ea"/>
                <a:cs typeface="+mn-cs"/>
              </a:rPr>
              <a:t> </a:t>
            </a:r>
            <a:r>
              <a:rPr lang="pt-BR" sz="2800" dirty="0">
                <a:hlinkClick r:id="rId6"/>
              </a:rPr>
              <a:t>http://www.sqlskills.com/blogs/joe/alwayson-architecture-guide-building-a-high-availability-and-disaster-recovery-solution-by-using-alwayson-availability-groups/</a:t>
            </a:r>
            <a:endParaRPr lang="pt-BR" sz="2800" dirty="0"/>
          </a:p>
          <a:p>
            <a:pPr fontAlgn="base">
              <a:buFont typeface="Arial" pitchFamily="34" charset="0"/>
              <a:buChar char="•"/>
            </a:pPr>
            <a:endParaRPr lang="pt-BR" sz="2800" b="1"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800" b="1" i="0" kern="1200" dirty="0">
                <a:solidFill>
                  <a:schemeClr val="tx1"/>
                </a:solidFill>
                <a:effectLst/>
                <a:latin typeface="+mn-lt"/>
                <a:ea typeface="+mn-ea"/>
                <a:cs typeface="+mn-cs"/>
              </a:rPr>
              <a:t> </a:t>
            </a:r>
            <a:r>
              <a:rPr lang="pt-BR" sz="2800" dirty="0">
                <a:hlinkClick r:id="rId7"/>
              </a:rPr>
              <a:t>http://blogs.msdn.com/b/sqlcat/archive/2013/11/20/sql-server-2012-alwayson-high-availability-and-disaster-recovery-design-patterns.aspx</a:t>
            </a:r>
            <a:endParaRPr lang="pt-BR" sz="2800"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11</a:t>
            </a:fld>
            <a:endParaRPr lang="pt-BR" dirty="0"/>
          </a:p>
        </p:txBody>
      </p:sp>
    </p:spTree>
    <p:extLst>
      <p:ext uri="{BB962C8B-B14F-4D97-AF65-F5344CB8AC3E}">
        <p14:creationId xmlns:p14="http://schemas.microsoft.com/office/powerpoint/2010/main" val="4232129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47500" lnSpcReduction="20000"/>
          </a:bodyPr>
          <a:lstStyle/>
          <a:p>
            <a:pPr fontAlgn="base"/>
            <a:r>
              <a:rPr lang="pt-BR" sz="2800" b="1" i="0" kern="1200" dirty="0">
                <a:solidFill>
                  <a:schemeClr val="tx1"/>
                </a:solidFill>
                <a:effectLst/>
                <a:latin typeface="+mn-lt"/>
                <a:ea typeface="+mn-ea"/>
                <a:cs typeface="+mn-cs"/>
              </a:rPr>
              <a:t>Leitura Complementar:</a:t>
            </a:r>
          </a:p>
          <a:p>
            <a:pPr fontAlgn="base"/>
            <a:endParaRPr lang="pt-BR" sz="2800" b="1"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800" b="1" i="0" kern="1200" dirty="0">
                <a:solidFill>
                  <a:schemeClr val="tx1"/>
                </a:solidFill>
                <a:effectLst/>
                <a:latin typeface="+mn-lt"/>
                <a:ea typeface="+mn-ea"/>
                <a:cs typeface="+mn-cs"/>
              </a:rPr>
              <a:t> </a:t>
            </a:r>
            <a:r>
              <a:rPr lang="pt-BR" sz="2800" dirty="0">
                <a:hlinkClick r:id="rId3"/>
              </a:rPr>
              <a:t>http://www.brentozar.com/sql/sql-server-alwayson-availability-groups/</a:t>
            </a:r>
            <a:endParaRPr lang="pt-BR" sz="28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endParaRPr lang="pt-BR" sz="28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800" dirty="0"/>
              <a:t> </a:t>
            </a:r>
            <a:r>
              <a:rPr lang="pt-BR" sz="2800" dirty="0">
                <a:hlinkClick r:id="rId4"/>
              </a:rPr>
              <a:t>http://blogs.technet.com/b/canitpro/archive/2013/08/20/step-by-step-creating-a-sql-server-2012-alwayson-availability-group.aspx</a:t>
            </a:r>
            <a:endParaRPr lang="pt-BR" sz="28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endParaRPr lang="pt-BR" sz="28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800" b="1" i="0" kern="1200" dirty="0">
                <a:solidFill>
                  <a:schemeClr val="tx1"/>
                </a:solidFill>
                <a:effectLst/>
                <a:latin typeface="+mn-lt"/>
                <a:ea typeface="+mn-ea"/>
                <a:cs typeface="+mn-cs"/>
              </a:rPr>
              <a:t> </a:t>
            </a:r>
            <a:r>
              <a:rPr lang="pt-BR" sz="2800" dirty="0">
                <a:hlinkClick r:id="rId5"/>
              </a:rPr>
              <a:t>https://www.simple-talk.com/sql/database-administration/sql-server-2012-alwayson/</a:t>
            </a:r>
            <a:endParaRPr lang="pt-BR" sz="2800" dirty="0"/>
          </a:p>
          <a:p>
            <a:pPr fontAlgn="base"/>
            <a:endParaRPr lang="pt-BR" sz="2800" b="0" i="0" kern="1200" dirty="0">
              <a:solidFill>
                <a:schemeClr val="tx1"/>
              </a:solidFill>
              <a:effectLst/>
              <a:latin typeface="+mn-lt"/>
              <a:ea typeface="+mn-ea"/>
              <a:cs typeface="+mn-cs"/>
            </a:endParaRPr>
          </a:p>
          <a:p>
            <a:pPr fontAlgn="base">
              <a:buFont typeface="Arial" pitchFamily="34" charset="0"/>
              <a:buChar char="•"/>
            </a:pPr>
            <a:r>
              <a:rPr lang="pt-BR" sz="2800" b="1" i="0" kern="1200" dirty="0">
                <a:solidFill>
                  <a:schemeClr val="tx1"/>
                </a:solidFill>
                <a:effectLst/>
                <a:latin typeface="+mn-lt"/>
                <a:ea typeface="+mn-ea"/>
                <a:cs typeface="+mn-cs"/>
              </a:rPr>
              <a:t> Whitepaper:</a:t>
            </a:r>
          </a:p>
          <a:p>
            <a:pPr fontAlgn="base">
              <a:buFont typeface="Arial" pitchFamily="34" charset="0"/>
              <a:buChar char="•"/>
            </a:pPr>
            <a:endParaRPr lang="pt-BR" sz="2800" b="1"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800" b="1" i="0" kern="1200" dirty="0">
                <a:solidFill>
                  <a:schemeClr val="tx1"/>
                </a:solidFill>
                <a:effectLst/>
                <a:latin typeface="+mn-lt"/>
                <a:ea typeface="+mn-ea"/>
                <a:cs typeface="+mn-cs"/>
              </a:rPr>
              <a:t> </a:t>
            </a:r>
            <a:r>
              <a:rPr lang="pt-BR" sz="2800" dirty="0">
                <a:hlinkClick r:id="rId6"/>
              </a:rPr>
              <a:t>http://www.sqlskills.com/blogs/joe/alwayson-architecture-guide-building-a-high-availability-and-disaster-recovery-solution-by-using-alwayson-availability-groups/</a:t>
            </a:r>
            <a:endParaRPr lang="pt-BR" sz="2800" dirty="0"/>
          </a:p>
          <a:p>
            <a:pPr fontAlgn="base">
              <a:buFont typeface="Arial" pitchFamily="34" charset="0"/>
              <a:buChar char="•"/>
            </a:pPr>
            <a:endParaRPr lang="pt-BR" sz="2800" b="1"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800" b="1" i="0" kern="1200" dirty="0">
                <a:solidFill>
                  <a:schemeClr val="tx1"/>
                </a:solidFill>
                <a:effectLst/>
                <a:latin typeface="+mn-lt"/>
                <a:ea typeface="+mn-ea"/>
                <a:cs typeface="+mn-cs"/>
              </a:rPr>
              <a:t> </a:t>
            </a:r>
            <a:r>
              <a:rPr lang="pt-BR" sz="2800" dirty="0">
                <a:hlinkClick r:id="rId7"/>
              </a:rPr>
              <a:t>http://blogs.msdn.com/b/sqlcat/archive/2013/11/20/sql-server-2012-alwayson-high-availability-and-disaster-recovery-design-patterns.aspx</a:t>
            </a:r>
            <a:endParaRPr lang="pt-BR" sz="2800"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12</a:t>
            </a:fld>
            <a:endParaRPr lang="pt-BR" dirty="0"/>
          </a:p>
        </p:txBody>
      </p:sp>
    </p:spTree>
    <p:extLst>
      <p:ext uri="{BB962C8B-B14F-4D97-AF65-F5344CB8AC3E}">
        <p14:creationId xmlns:p14="http://schemas.microsoft.com/office/powerpoint/2010/main" val="1734190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sz="2400"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15</a:t>
            </a:fld>
            <a:endParaRPr lang="pt-BR" dirty="0"/>
          </a:p>
        </p:txBody>
      </p:sp>
    </p:spTree>
    <p:extLst>
      <p:ext uri="{BB962C8B-B14F-4D97-AF65-F5344CB8AC3E}">
        <p14:creationId xmlns:p14="http://schemas.microsoft.com/office/powerpoint/2010/main" val="1385307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sz="2400"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16</a:t>
            </a:fld>
            <a:endParaRPr lang="pt-BR" dirty="0"/>
          </a:p>
        </p:txBody>
      </p:sp>
    </p:spTree>
    <p:extLst>
      <p:ext uri="{BB962C8B-B14F-4D97-AF65-F5344CB8AC3E}">
        <p14:creationId xmlns:p14="http://schemas.microsoft.com/office/powerpoint/2010/main" val="2443335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sz="2400"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17</a:t>
            </a:fld>
            <a:endParaRPr lang="pt-BR" dirty="0"/>
          </a:p>
        </p:txBody>
      </p:sp>
    </p:spTree>
    <p:extLst>
      <p:ext uri="{BB962C8B-B14F-4D97-AF65-F5344CB8AC3E}">
        <p14:creationId xmlns:p14="http://schemas.microsoft.com/office/powerpoint/2010/main" val="48711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3</a:t>
            </a:fld>
            <a:endParaRPr lang="pt-BR" dirty="0"/>
          </a:p>
        </p:txBody>
      </p:sp>
    </p:spTree>
    <p:extLst>
      <p:ext uri="{BB962C8B-B14F-4D97-AF65-F5344CB8AC3E}">
        <p14:creationId xmlns:p14="http://schemas.microsoft.com/office/powerpoint/2010/main" val="4043333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4</a:t>
            </a:fld>
            <a:endParaRPr lang="pt-BR" dirty="0"/>
          </a:p>
        </p:txBody>
      </p:sp>
    </p:spTree>
    <p:extLst>
      <p:ext uri="{BB962C8B-B14F-4D97-AF65-F5344CB8AC3E}">
        <p14:creationId xmlns:p14="http://schemas.microsoft.com/office/powerpoint/2010/main" val="289882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92500" lnSpcReduction="20000"/>
          </a:bodyPr>
          <a:lstStyle/>
          <a:p>
            <a:r>
              <a:rPr lang="pt-BR" b="1" dirty="0"/>
              <a:t>Leitura Complementar:</a:t>
            </a:r>
          </a:p>
          <a:p>
            <a:endParaRPr lang="pt-BR" dirty="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pt-BR" dirty="0"/>
              <a:t> </a:t>
            </a:r>
            <a:r>
              <a:rPr lang="pt-BR" sz="2400" dirty="0">
                <a:hlinkClick r:id="rId3"/>
              </a:rPr>
              <a:t>http://www.sqlshack.com/sql-server-log-shipping/</a:t>
            </a:r>
            <a:endParaRPr lang="pt-BR" sz="2400" dirty="0"/>
          </a:p>
          <a:p>
            <a:pPr>
              <a:buFont typeface="Arial" pitchFamily="34" charset="0"/>
              <a:buChar char="•"/>
            </a:pPr>
            <a:endParaRPr lang="pt-BR" dirty="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pt-BR" dirty="0"/>
              <a:t> </a:t>
            </a:r>
            <a:r>
              <a:rPr lang="pt-BR" sz="2400" dirty="0">
                <a:hlinkClick r:id="rId4"/>
              </a:rPr>
              <a:t>http://www.mssqltips.com/sql-server-tip-category/100/log-shipping/</a:t>
            </a:r>
            <a:endParaRPr lang="pt-BR" sz="2400" dirty="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pt-BR" sz="2400" dirty="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pt-BR" sz="2400" dirty="0"/>
              <a:t> </a:t>
            </a:r>
            <a:r>
              <a:rPr lang="pt-BR" sz="2400" dirty="0">
                <a:hlinkClick r:id="rId5"/>
              </a:rPr>
              <a:t>http://www.mssqltips.com/sqlservertip/2301/step-by-step-sql-server-log-shipping/</a:t>
            </a:r>
            <a:endParaRPr lang="pt-BR" sz="2400" dirty="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pt-BR" sz="2400" dirty="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pt-BR" dirty="0"/>
              <a:t> </a:t>
            </a:r>
            <a:r>
              <a:rPr lang="pt-BR" sz="2400" dirty="0">
                <a:hlinkClick r:id="rId6"/>
              </a:rPr>
              <a:t>http://www.sql-server-performance.com/2002/log-shipping-70/</a:t>
            </a:r>
            <a:endParaRPr lang="pt-BR" sz="2400"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5</a:t>
            </a:fld>
            <a:endParaRPr lang="pt-BR" dirty="0"/>
          </a:p>
        </p:txBody>
      </p:sp>
    </p:spTree>
    <p:extLst>
      <p:ext uri="{BB962C8B-B14F-4D97-AF65-F5344CB8AC3E}">
        <p14:creationId xmlns:p14="http://schemas.microsoft.com/office/powerpoint/2010/main" val="37616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85000" lnSpcReduction="10000"/>
          </a:bodyPr>
          <a:lstStyle/>
          <a:p>
            <a:r>
              <a:rPr lang="pt-BR" b="1" dirty="0"/>
              <a:t>Leitura Complementar:</a:t>
            </a:r>
          </a:p>
          <a:p>
            <a:endParaRPr lang="pt-BR" dirty="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pt-BR" dirty="0"/>
              <a:t> </a:t>
            </a:r>
            <a:r>
              <a:rPr lang="pt-BR" sz="2800" dirty="0">
                <a:hlinkClick r:id="rId3"/>
              </a:rPr>
              <a:t>http://www.sqlservercentral.com/stairway/72401/</a:t>
            </a:r>
            <a:endParaRPr lang="pt-BR" sz="2800" dirty="0"/>
          </a:p>
          <a:p>
            <a:pPr>
              <a:buFont typeface="Arial" pitchFamily="34" charset="0"/>
              <a:buChar char="•"/>
            </a:pPr>
            <a:endParaRPr lang="pt-BR" dirty="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pt-BR" dirty="0"/>
              <a:t> </a:t>
            </a:r>
            <a:r>
              <a:rPr lang="pt-BR" sz="2800" dirty="0">
                <a:hlinkClick r:id="rId4"/>
              </a:rPr>
              <a:t>http://www.codeproject.com/Articles/715550/SQL-Server-Replication-Step-by-Step</a:t>
            </a:r>
            <a:endParaRPr lang="pt-BR" sz="2800" dirty="0"/>
          </a:p>
          <a:p>
            <a:pPr>
              <a:buFont typeface="Arial" pitchFamily="34" charset="0"/>
              <a:buChar char="•"/>
            </a:pPr>
            <a:endParaRPr lang="pt-BR" dirty="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pt-BR" dirty="0"/>
              <a:t> </a:t>
            </a:r>
            <a:r>
              <a:rPr lang="pt-BR" sz="2800" dirty="0">
                <a:hlinkClick r:id="rId5"/>
              </a:rPr>
              <a:t>http://download.red-gate.com/ebooks/SQL/fundamentals-of-sql-server-2012-replication.pdf</a:t>
            </a:r>
            <a:r>
              <a:rPr lang="pt-BR" sz="2800" dirty="0"/>
              <a:t> (livro grátis)</a:t>
            </a:r>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6</a:t>
            </a:fld>
            <a:endParaRPr lang="pt-BR" dirty="0"/>
          </a:p>
        </p:txBody>
      </p:sp>
    </p:spTree>
    <p:extLst>
      <p:ext uri="{BB962C8B-B14F-4D97-AF65-F5344CB8AC3E}">
        <p14:creationId xmlns:p14="http://schemas.microsoft.com/office/powerpoint/2010/main" val="423212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sz="2400"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7</a:t>
            </a:fld>
            <a:endParaRPr lang="pt-BR" dirty="0"/>
          </a:p>
        </p:txBody>
      </p:sp>
    </p:spTree>
    <p:extLst>
      <p:ext uri="{BB962C8B-B14F-4D97-AF65-F5344CB8AC3E}">
        <p14:creationId xmlns:p14="http://schemas.microsoft.com/office/powerpoint/2010/main" val="3228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sz="2400"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8</a:t>
            </a:fld>
            <a:endParaRPr lang="pt-BR" dirty="0"/>
          </a:p>
        </p:txBody>
      </p:sp>
    </p:spTree>
    <p:extLst>
      <p:ext uri="{BB962C8B-B14F-4D97-AF65-F5344CB8AC3E}">
        <p14:creationId xmlns:p14="http://schemas.microsoft.com/office/powerpoint/2010/main" val="3888316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62500" lnSpcReduction="20000"/>
          </a:bodyPr>
          <a:lstStyle/>
          <a:p>
            <a:pPr fontAlgn="base"/>
            <a:r>
              <a:rPr lang="pt-BR" sz="2400" b="1" i="0" kern="1200" dirty="0">
                <a:solidFill>
                  <a:schemeClr val="tx1"/>
                </a:solidFill>
                <a:effectLst/>
                <a:latin typeface="+mn-lt"/>
                <a:ea typeface="+mn-ea"/>
                <a:cs typeface="+mn-cs"/>
              </a:rPr>
              <a:t>Leitura Complementar:</a:t>
            </a:r>
          </a:p>
          <a:p>
            <a:pPr fontAlgn="base"/>
            <a:endParaRPr lang="pt-BR" sz="2400" b="0"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400" b="0" i="0" kern="1200" dirty="0">
                <a:solidFill>
                  <a:schemeClr val="tx1"/>
                </a:solidFill>
                <a:effectLst/>
                <a:latin typeface="+mn-lt"/>
                <a:ea typeface="+mn-ea"/>
                <a:cs typeface="+mn-cs"/>
              </a:rPr>
              <a:t> </a:t>
            </a:r>
            <a:r>
              <a:rPr lang="pt-BR" sz="2400" dirty="0">
                <a:hlinkClick r:id="rId3"/>
              </a:rPr>
              <a:t>http://www.sqlshack.com/sql-server-database-mirroring/</a:t>
            </a:r>
            <a:endParaRPr lang="pt-BR" sz="24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endParaRPr lang="pt-BR" sz="24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400" dirty="0"/>
              <a:t> </a:t>
            </a:r>
            <a:r>
              <a:rPr lang="pt-BR" sz="2400" dirty="0">
                <a:hlinkClick r:id="rId4"/>
              </a:rPr>
              <a:t>http://www.mssqltips.com/sql-server-tip-category/64/database-mirroring/</a:t>
            </a:r>
            <a:endParaRPr lang="pt-BR" sz="24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endParaRPr lang="pt-BR" sz="24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400" dirty="0"/>
              <a:t> </a:t>
            </a:r>
            <a:r>
              <a:rPr lang="pt-BR" sz="2400" dirty="0">
                <a:hlinkClick r:id="rId5"/>
              </a:rPr>
              <a:t>http://www.codeproject.com/Articles/109236/Mirroring-a-SQL-Server-Database-is-not-as-hard-as</a:t>
            </a:r>
            <a:endParaRPr lang="pt-BR" sz="24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endParaRPr lang="pt-BR" sz="2400" dirty="0"/>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400" dirty="0"/>
              <a:t> </a:t>
            </a:r>
            <a:r>
              <a:rPr lang="pt-BR" sz="2400" dirty="0">
                <a:hlinkClick r:id="rId6"/>
              </a:rPr>
              <a:t>http://fabriciolima.net/blog/2013/01/20/database-mirroring-como-fica-o-backup-do-log-quando-ocorre-um-failover-no-mirror/</a:t>
            </a:r>
            <a:r>
              <a:rPr lang="pt-BR" sz="2400" dirty="0"/>
              <a:t> </a:t>
            </a:r>
            <a:r>
              <a:rPr lang="pt-BR" sz="2400" b="0" i="0" kern="1200" dirty="0">
                <a:solidFill>
                  <a:schemeClr val="tx1"/>
                </a:solidFill>
                <a:effectLst/>
                <a:latin typeface="+mn-lt"/>
                <a:ea typeface="+mn-ea"/>
                <a:cs typeface="+mn-cs"/>
              </a:rPr>
              <a:t>(nesse link tem vários</a:t>
            </a:r>
            <a:r>
              <a:rPr lang="pt-BR" sz="2400" b="0" i="0" kern="1200" baseline="0" dirty="0">
                <a:solidFill>
                  <a:schemeClr val="tx1"/>
                </a:solidFill>
                <a:effectLst/>
                <a:latin typeface="+mn-lt"/>
                <a:ea typeface="+mn-ea"/>
                <a:cs typeface="+mn-cs"/>
              </a:rPr>
              <a:t> outros links para os outros artigos que fiz em uma série sobre o database mirroring)</a:t>
            </a:r>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endParaRPr lang="pt-BR" sz="2400" b="0" i="0" kern="1200" baseline="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 typeface="Arial" pitchFamily="34" charset="0"/>
              <a:buChar char="•"/>
              <a:tabLst/>
              <a:defRPr/>
            </a:pPr>
            <a:r>
              <a:rPr lang="pt-BR" sz="2400" b="0" i="0" kern="1200" baseline="0" dirty="0">
                <a:solidFill>
                  <a:schemeClr val="tx1"/>
                </a:solidFill>
                <a:effectLst/>
                <a:latin typeface="+mn-lt"/>
                <a:ea typeface="+mn-ea"/>
                <a:cs typeface="+mn-cs"/>
              </a:rPr>
              <a:t> </a:t>
            </a:r>
            <a:r>
              <a:rPr lang="pt-BR" sz="2400" dirty="0">
                <a:hlinkClick r:id="rId7"/>
              </a:rPr>
              <a:t>http://www.sqlservercentral.com/blogs/mssqlfun/2014/11/17/interview-questions-on-sql-server-database-mirroring/</a:t>
            </a:r>
            <a:endParaRPr lang="pt-BR" sz="2400" dirty="0"/>
          </a:p>
          <a:p>
            <a:endParaRPr lang="pt-BR" sz="2400"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9</a:t>
            </a:fld>
            <a:endParaRPr lang="pt-BR" dirty="0"/>
          </a:p>
        </p:txBody>
      </p:sp>
    </p:spTree>
    <p:extLst>
      <p:ext uri="{BB962C8B-B14F-4D97-AF65-F5344CB8AC3E}">
        <p14:creationId xmlns:p14="http://schemas.microsoft.com/office/powerpoint/2010/main" val="3196429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sz="2400" dirty="0"/>
          </a:p>
        </p:txBody>
      </p:sp>
      <p:sp>
        <p:nvSpPr>
          <p:cNvPr id="4" name="Espaço Reservado para Número de Slide 3"/>
          <p:cNvSpPr>
            <a:spLocks noGrp="1"/>
          </p:cNvSpPr>
          <p:nvPr>
            <p:ph type="sldNum" sz="quarter" idx="10"/>
          </p:nvPr>
        </p:nvSpPr>
        <p:spPr/>
        <p:txBody>
          <a:bodyPr/>
          <a:lstStyle/>
          <a:p>
            <a:fld id="{B139766B-57E8-4721-B13B-CB4C49AB33DF}" type="slidenum">
              <a:rPr lang="pt-BR" smtClean="0"/>
              <a:pPr/>
              <a:t>10</a:t>
            </a:fld>
            <a:endParaRPr lang="pt-BR" dirty="0"/>
          </a:p>
        </p:txBody>
      </p:sp>
    </p:spTree>
    <p:extLst>
      <p:ext uri="{BB962C8B-B14F-4D97-AF65-F5344CB8AC3E}">
        <p14:creationId xmlns:p14="http://schemas.microsoft.com/office/powerpoint/2010/main" val="958886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4" name="Espaço Reservado para Número de Slide 13">
            <a:extLst>
              <a:ext uri="{FF2B5EF4-FFF2-40B4-BE49-F238E27FC236}">
                <a16:creationId xmlns:a16="http://schemas.microsoft.com/office/drawing/2014/main" id="{0BB28EAE-0F5C-4E5A-A0E6-5F6DE4728B60}"/>
              </a:ext>
            </a:extLst>
          </p:cNvPr>
          <p:cNvSpPr>
            <a:spLocks noGrp="1"/>
          </p:cNvSpPr>
          <p:nvPr>
            <p:ph type="sldNum" sz="quarter" idx="4"/>
          </p:nvPr>
        </p:nvSpPr>
        <p:spPr>
          <a:xfrm>
            <a:off x="10476854" y="6602279"/>
            <a:ext cx="1715145" cy="255722"/>
          </a:xfrm>
          <a:prstGeom prst="rect">
            <a:avLst/>
          </a:prstGeom>
        </p:spPr>
        <p:txBody>
          <a:bodyPr vert="horz" lIns="91440" tIns="45720" rIns="91440" bIns="45720" rtlCol="0" anchor="ctr"/>
          <a:lstStyle>
            <a:lvl1pPr algn="r">
              <a:defRPr sz="1400" b="1">
                <a:solidFill>
                  <a:schemeClr val="bg1"/>
                </a:solidFill>
              </a:defRPr>
            </a:lvl1pPr>
          </a:lstStyle>
          <a:p>
            <a:fld id="{A76F54FF-76C4-4040-9315-59D5D23324F5}" type="slidenum">
              <a:rPr lang="pt-BR" smtClean="0"/>
              <a:pPr/>
              <a:t>‹nº›</a:t>
            </a:fld>
            <a:r>
              <a:rPr lang="pt-BR" dirty="0"/>
              <a:t> de 19</a:t>
            </a:r>
          </a:p>
        </p:txBody>
      </p:sp>
    </p:spTree>
    <p:extLst>
      <p:ext uri="{BB962C8B-B14F-4D97-AF65-F5344CB8AC3E}">
        <p14:creationId xmlns:p14="http://schemas.microsoft.com/office/powerpoint/2010/main" val="78516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4" name="Espaço Reservado para Número de Slide 13">
            <a:extLst>
              <a:ext uri="{FF2B5EF4-FFF2-40B4-BE49-F238E27FC236}">
                <a16:creationId xmlns:a16="http://schemas.microsoft.com/office/drawing/2014/main" id="{22A36D74-672D-49CB-8017-E282A50C0568}"/>
              </a:ext>
            </a:extLst>
          </p:cNvPr>
          <p:cNvSpPr>
            <a:spLocks noGrp="1"/>
          </p:cNvSpPr>
          <p:nvPr>
            <p:ph type="sldNum" sz="quarter" idx="4"/>
          </p:nvPr>
        </p:nvSpPr>
        <p:spPr>
          <a:xfrm>
            <a:off x="10476854" y="6602279"/>
            <a:ext cx="1715145" cy="255722"/>
          </a:xfrm>
          <a:prstGeom prst="rect">
            <a:avLst/>
          </a:prstGeom>
        </p:spPr>
        <p:txBody>
          <a:bodyPr vert="horz" lIns="91440" tIns="45720" rIns="91440" bIns="45720" rtlCol="0" anchor="ctr"/>
          <a:lstStyle>
            <a:lvl1pPr algn="r">
              <a:defRPr sz="1400" b="1">
                <a:solidFill>
                  <a:schemeClr val="bg1"/>
                </a:solidFill>
              </a:defRPr>
            </a:lvl1pPr>
          </a:lstStyle>
          <a:p>
            <a:fld id="{A76F54FF-76C4-4040-9315-59D5D23324F5}" type="slidenum">
              <a:rPr lang="pt-BR" smtClean="0"/>
              <a:pPr/>
              <a:t>‹nº›</a:t>
            </a:fld>
            <a:r>
              <a:rPr lang="pt-BR" dirty="0"/>
              <a:t> de 19</a:t>
            </a:r>
          </a:p>
        </p:txBody>
      </p:sp>
    </p:spTree>
    <p:extLst>
      <p:ext uri="{BB962C8B-B14F-4D97-AF65-F5344CB8AC3E}">
        <p14:creationId xmlns:p14="http://schemas.microsoft.com/office/powerpoint/2010/main" val="101582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Número de Slide 13">
            <a:extLst>
              <a:ext uri="{FF2B5EF4-FFF2-40B4-BE49-F238E27FC236}">
                <a16:creationId xmlns:a16="http://schemas.microsoft.com/office/drawing/2014/main" id="{40B20F3C-0A5E-4B62-9FB8-7ADF3ABAFD1F}"/>
              </a:ext>
            </a:extLst>
          </p:cNvPr>
          <p:cNvSpPr>
            <a:spLocks noGrp="1"/>
          </p:cNvSpPr>
          <p:nvPr>
            <p:ph type="sldNum" sz="quarter" idx="4"/>
          </p:nvPr>
        </p:nvSpPr>
        <p:spPr>
          <a:xfrm>
            <a:off x="10476854" y="6602279"/>
            <a:ext cx="1715145" cy="255722"/>
          </a:xfrm>
          <a:prstGeom prst="rect">
            <a:avLst/>
          </a:prstGeom>
        </p:spPr>
        <p:txBody>
          <a:bodyPr vert="horz" lIns="91440" tIns="45720" rIns="91440" bIns="45720" rtlCol="0" anchor="ctr"/>
          <a:lstStyle>
            <a:lvl1pPr algn="r">
              <a:defRPr sz="1400" b="1">
                <a:solidFill>
                  <a:schemeClr val="bg1"/>
                </a:solidFill>
              </a:defRPr>
            </a:lvl1pPr>
          </a:lstStyle>
          <a:p>
            <a:fld id="{A76F54FF-76C4-4040-9315-59D5D23324F5}" type="slidenum">
              <a:rPr lang="pt-BR" smtClean="0"/>
              <a:pPr/>
              <a:t>‹nº›</a:t>
            </a:fld>
            <a:r>
              <a:rPr lang="pt-BR" dirty="0"/>
              <a:t> de 19</a:t>
            </a:r>
          </a:p>
        </p:txBody>
      </p:sp>
    </p:spTree>
    <p:extLst>
      <p:ext uri="{BB962C8B-B14F-4D97-AF65-F5344CB8AC3E}">
        <p14:creationId xmlns:p14="http://schemas.microsoft.com/office/powerpoint/2010/main" val="37659091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7" name="Retângulo 6"/>
          <p:cNvSpPr/>
          <p:nvPr userDrawn="1"/>
        </p:nvSpPr>
        <p:spPr>
          <a:xfrm>
            <a:off x="1" y="6593840"/>
            <a:ext cx="12192000" cy="264160"/>
          </a:xfrm>
          <a:prstGeom prst="rect">
            <a:avLst/>
          </a:prstGeom>
          <a:solidFill>
            <a:srgbClr val="292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264" y="5802172"/>
            <a:ext cx="744049" cy="791668"/>
          </a:xfrm>
          <a:prstGeom prst="rect">
            <a:avLst/>
          </a:prstGeom>
        </p:spPr>
      </p:pic>
      <p:grpSp>
        <p:nvGrpSpPr>
          <p:cNvPr id="2" name="Grupo 1"/>
          <p:cNvGrpSpPr/>
          <p:nvPr userDrawn="1"/>
        </p:nvGrpSpPr>
        <p:grpSpPr>
          <a:xfrm>
            <a:off x="0" y="76756"/>
            <a:ext cx="9282793" cy="1242640"/>
            <a:chOff x="0" y="103559"/>
            <a:chExt cx="7835899" cy="1242641"/>
          </a:xfrm>
        </p:grpSpPr>
        <p:sp>
          <p:nvSpPr>
            <p:cNvPr id="12" name="Retângulo 11"/>
            <p:cNvSpPr/>
            <p:nvPr userDrawn="1"/>
          </p:nvSpPr>
          <p:spPr>
            <a:xfrm>
              <a:off x="0" y="103559"/>
              <a:ext cx="925620" cy="11148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tângulo 9"/>
            <p:cNvSpPr/>
            <p:nvPr userDrawn="1"/>
          </p:nvSpPr>
          <p:spPr>
            <a:xfrm>
              <a:off x="327666" y="115185"/>
              <a:ext cx="616565" cy="1212322"/>
            </a:xfrm>
            <a:custGeom>
              <a:avLst/>
              <a:gdLst>
                <a:gd name="connsiteX0" fmla="*/ 0 w 457200"/>
                <a:gd name="connsiteY0" fmla="*/ 0 h 533400"/>
                <a:gd name="connsiteX1" fmla="*/ 457200 w 457200"/>
                <a:gd name="connsiteY1" fmla="*/ 0 h 533400"/>
                <a:gd name="connsiteX2" fmla="*/ 457200 w 457200"/>
                <a:gd name="connsiteY2" fmla="*/ 533400 h 533400"/>
                <a:gd name="connsiteX3" fmla="*/ 0 w 457200"/>
                <a:gd name="connsiteY3" fmla="*/ 533400 h 533400"/>
                <a:gd name="connsiteX4" fmla="*/ 0 w 457200"/>
                <a:gd name="connsiteY4" fmla="*/ 0 h 533400"/>
                <a:gd name="connsiteX0" fmla="*/ 0 w 723900"/>
                <a:gd name="connsiteY0" fmla="*/ 0 h 533400"/>
                <a:gd name="connsiteX1" fmla="*/ 723900 w 723900"/>
                <a:gd name="connsiteY1" fmla="*/ 0 h 533400"/>
                <a:gd name="connsiteX2" fmla="*/ 457200 w 723900"/>
                <a:gd name="connsiteY2" fmla="*/ 533400 h 533400"/>
                <a:gd name="connsiteX3" fmla="*/ 0 w 723900"/>
                <a:gd name="connsiteY3" fmla="*/ 533400 h 533400"/>
                <a:gd name="connsiteX4" fmla="*/ 0 w 723900"/>
                <a:gd name="connsiteY4" fmla="*/ 0 h 533400"/>
                <a:gd name="connsiteX0" fmla="*/ 266700 w 723900"/>
                <a:gd name="connsiteY0" fmla="*/ 12700 h 533400"/>
                <a:gd name="connsiteX1" fmla="*/ 723900 w 723900"/>
                <a:gd name="connsiteY1" fmla="*/ 0 h 533400"/>
                <a:gd name="connsiteX2" fmla="*/ 457200 w 723900"/>
                <a:gd name="connsiteY2" fmla="*/ 533400 h 533400"/>
                <a:gd name="connsiteX3" fmla="*/ 0 w 723900"/>
                <a:gd name="connsiteY3" fmla="*/ 533400 h 533400"/>
                <a:gd name="connsiteX4" fmla="*/ 266700 w 723900"/>
                <a:gd name="connsiteY4" fmla="*/ 12700 h 533400"/>
                <a:gd name="connsiteX0" fmla="*/ 298174 w 723900"/>
                <a:gd name="connsiteY0" fmla="*/ 2209 h 533400"/>
                <a:gd name="connsiteX1" fmla="*/ 723900 w 723900"/>
                <a:gd name="connsiteY1" fmla="*/ 0 h 533400"/>
                <a:gd name="connsiteX2" fmla="*/ 457200 w 723900"/>
                <a:gd name="connsiteY2" fmla="*/ 533400 h 533400"/>
                <a:gd name="connsiteX3" fmla="*/ 0 w 723900"/>
                <a:gd name="connsiteY3" fmla="*/ 533400 h 533400"/>
                <a:gd name="connsiteX4" fmla="*/ 298174 w 723900"/>
                <a:gd name="connsiteY4" fmla="*/ 2209 h 533400"/>
                <a:gd name="connsiteX0" fmla="*/ 79256 w 723900"/>
                <a:gd name="connsiteY0" fmla="*/ 2209 h 533400"/>
                <a:gd name="connsiteX1" fmla="*/ 723900 w 723900"/>
                <a:gd name="connsiteY1" fmla="*/ 0 h 533400"/>
                <a:gd name="connsiteX2" fmla="*/ 457200 w 723900"/>
                <a:gd name="connsiteY2" fmla="*/ 533400 h 533400"/>
                <a:gd name="connsiteX3" fmla="*/ 0 w 723900"/>
                <a:gd name="connsiteY3" fmla="*/ 533400 h 533400"/>
                <a:gd name="connsiteX4" fmla="*/ 79256 w 723900"/>
                <a:gd name="connsiteY4" fmla="*/ 2209 h 533400"/>
                <a:gd name="connsiteX0" fmla="*/ 79256 w 457200"/>
                <a:gd name="connsiteY0" fmla="*/ 27964 h 559155"/>
                <a:gd name="connsiteX1" fmla="*/ 401963 w 457200"/>
                <a:gd name="connsiteY1" fmla="*/ 0 h 559155"/>
                <a:gd name="connsiteX2" fmla="*/ 457200 w 457200"/>
                <a:gd name="connsiteY2" fmla="*/ 559155 h 559155"/>
                <a:gd name="connsiteX3" fmla="*/ 0 w 457200"/>
                <a:gd name="connsiteY3" fmla="*/ 559155 h 559155"/>
                <a:gd name="connsiteX4" fmla="*/ 79256 w 457200"/>
                <a:gd name="connsiteY4" fmla="*/ 27964 h 559155"/>
                <a:gd name="connsiteX0" fmla="*/ 0 w 468086"/>
                <a:gd name="connsiteY0" fmla="*/ 66597 h 559155"/>
                <a:gd name="connsiteX1" fmla="*/ 412849 w 468086"/>
                <a:gd name="connsiteY1" fmla="*/ 0 h 559155"/>
                <a:gd name="connsiteX2" fmla="*/ 468086 w 468086"/>
                <a:gd name="connsiteY2" fmla="*/ 559155 h 559155"/>
                <a:gd name="connsiteX3" fmla="*/ 10886 w 468086"/>
                <a:gd name="connsiteY3" fmla="*/ 559155 h 559155"/>
                <a:gd name="connsiteX4" fmla="*/ 0 w 468086"/>
                <a:gd name="connsiteY4" fmla="*/ 66597 h 559155"/>
                <a:gd name="connsiteX0" fmla="*/ 182277 w 457200"/>
                <a:gd name="connsiteY0" fmla="*/ 337024 h 559155"/>
                <a:gd name="connsiteX1" fmla="*/ 401963 w 457200"/>
                <a:gd name="connsiteY1" fmla="*/ 0 h 559155"/>
                <a:gd name="connsiteX2" fmla="*/ 457200 w 457200"/>
                <a:gd name="connsiteY2" fmla="*/ 559155 h 559155"/>
                <a:gd name="connsiteX3" fmla="*/ 0 w 457200"/>
                <a:gd name="connsiteY3" fmla="*/ 559155 h 559155"/>
                <a:gd name="connsiteX4" fmla="*/ 182277 w 457200"/>
                <a:gd name="connsiteY4" fmla="*/ 337024 h 559155"/>
                <a:gd name="connsiteX0" fmla="*/ 53502 w 457200"/>
                <a:gd name="connsiteY0" fmla="*/ 143862 h 559155"/>
                <a:gd name="connsiteX1" fmla="*/ 401963 w 457200"/>
                <a:gd name="connsiteY1" fmla="*/ 0 h 559155"/>
                <a:gd name="connsiteX2" fmla="*/ 457200 w 457200"/>
                <a:gd name="connsiteY2" fmla="*/ 559155 h 559155"/>
                <a:gd name="connsiteX3" fmla="*/ 0 w 457200"/>
                <a:gd name="connsiteY3" fmla="*/ 559155 h 559155"/>
                <a:gd name="connsiteX4" fmla="*/ 53502 w 457200"/>
                <a:gd name="connsiteY4" fmla="*/ 143862 h 559155"/>
                <a:gd name="connsiteX0" fmla="*/ 53502 w 457200"/>
                <a:gd name="connsiteY0" fmla="*/ 143862 h 559155"/>
                <a:gd name="connsiteX1" fmla="*/ 273188 w 457200"/>
                <a:gd name="connsiteY1" fmla="*/ 0 h 559155"/>
                <a:gd name="connsiteX2" fmla="*/ 457200 w 457200"/>
                <a:gd name="connsiteY2" fmla="*/ 559155 h 559155"/>
                <a:gd name="connsiteX3" fmla="*/ 0 w 457200"/>
                <a:gd name="connsiteY3" fmla="*/ 559155 h 559155"/>
                <a:gd name="connsiteX4" fmla="*/ 53502 w 457200"/>
                <a:gd name="connsiteY4" fmla="*/ 143862 h 559155"/>
                <a:gd name="connsiteX0" fmla="*/ 0 w 468085"/>
                <a:gd name="connsiteY0" fmla="*/ 143862 h 559155"/>
                <a:gd name="connsiteX1" fmla="*/ 284073 w 468085"/>
                <a:gd name="connsiteY1" fmla="*/ 0 h 559155"/>
                <a:gd name="connsiteX2" fmla="*/ 468085 w 468085"/>
                <a:gd name="connsiteY2" fmla="*/ 559155 h 559155"/>
                <a:gd name="connsiteX3" fmla="*/ 10885 w 468085"/>
                <a:gd name="connsiteY3" fmla="*/ 559155 h 559155"/>
                <a:gd name="connsiteX4" fmla="*/ 0 w 468085"/>
                <a:gd name="connsiteY4" fmla="*/ 143862 h 559155"/>
                <a:gd name="connsiteX0" fmla="*/ 0 w 468085"/>
                <a:gd name="connsiteY0" fmla="*/ 151567 h 566860"/>
                <a:gd name="connsiteX1" fmla="*/ 263526 w 468085"/>
                <a:gd name="connsiteY1" fmla="*/ 0 h 566860"/>
                <a:gd name="connsiteX2" fmla="*/ 468085 w 468085"/>
                <a:gd name="connsiteY2" fmla="*/ 566860 h 566860"/>
                <a:gd name="connsiteX3" fmla="*/ 10885 w 468085"/>
                <a:gd name="connsiteY3" fmla="*/ 566860 h 566860"/>
                <a:gd name="connsiteX4" fmla="*/ 0 w 468085"/>
                <a:gd name="connsiteY4" fmla="*/ 151567 h 566860"/>
                <a:gd name="connsiteX0" fmla="*/ 0 w 468085"/>
                <a:gd name="connsiteY0" fmla="*/ 131021 h 566860"/>
                <a:gd name="connsiteX1" fmla="*/ 263526 w 468085"/>
                <a:gd name="connsiteY1" fmla="*/ 0 h 566860"/>
                <a:gd name="connsiteX2" fmla="*/ 468085 w 468085"/>
                <a:gd name="connsiteY2" fmla="*/ 566860 h 566860"/>
                <a:gd name="connsiteX3" fmla="*/ 10885 w 468085"/>
                <a:gd name="connsiteY3" fmla="*/ 566860 h 566860"/>
                <a:gd name="connsiteX4" fmla="*/ 0 w 468085"/>
                <a:gd name="connsiteY4" fmla="*/ 131021 h 566860"/>
                <a:gd name="connsiteX0" fmla="*/ 0 w 272888"/>
                <a:gd name="connsiteY0" fmla="*/ 131021 h 566860"/>
                <a:gd name="connsiteX1" fmla="*/ 263526 w 272888"/>
                <a:gd name="connsiteY1" fmla="*/ 0 h 566860"/>
                <a:gd name="connsiteX2" fmla="*/ 272888 w 272888"/>
                <a:gd name="connsiteY2" fmla="*/ 561723 h 566860"/>
                <a:gd name="connsiteX3" fmla="*/ 10885 w 272888"/>
                <a:gd name="connsiteY3" fmla="*/ 566860 h 566860"/>
                <a:gd name="connsiteX4" fmla="*/ 0 w 272888"/>
                <a:gd name="connsiteY4" fmla="*/ 131021 h 566860"/>
                <a:gd name="connsiteX0" fmla="*/ 0 w 272888"/>
                <a:gd name="connsiteY0" fmla="*/ 67982 h 566860"/>
                <a:gd name="connsiteX1" fmla="*/ 263526 w 272888"/>
                <a:gd name="connsiteY1" fmla="*/ 0 h 566860"/>
                <a:gd name="connsiteX2" fmla="*/ 272888 w 272888"/>
                <a:gd name="connsiteY2" fmla="*/ 561723 h 566860"/>
                <a:gd name="connsiteX3" fmla="*/ 10885 w 272888"/>
                <a:gd name="connsiteY3" fmla="*/ 566860 h 566860"/>
                <a:gd name="connsiteX4" fmla="*/ 0 w 272888"/>
                <a:gd name="connsiteY4" fmla="*/ 67982 h 566860"/>
                <a:gd name="connsiteX0" fmla="*/ 0 w 272888"/>
                <a:gd name="connsiteY0" fmla="*/ 67982 h 561723"/>
                <a:gd name="connsiteX1" fmla="*/ 263526 w 272888"/>
                <a:gd name="connsiteY1" fmla="*/ 0 h 561723"/>
                <a:gd name="connsiteX2" fmla="*/ 272888 w 272888"/>
                <a:gd name="connsiteY2" fmla="*/ 561723 h 561723"/>
                <a:gd name="connsiteX3" fmla="*/ 5264 w 272888"/>
                <a:gd name="connsiteY3" fmla="*/ 559856 h 561723"/>
                <a:gd name="connsiteX4" fmla="*/ 0 w 272888"/>
                <a:gd name="connsiteY4" fmla="*/ 67982 h 561723"/>
                <a:gd name="connsiteX0" fmla="*/ 0 w 272888"/>
                <a:gd name="connsiteY0" fmla="*/ 0 h 493741"/>
                <a:gd name="connsiteX1" fmla="*/ 263526 w 272888"/>
                <a:gd name="connsiteY1" fmla="*/ 16735 h 493741"/>
                <a:gd name="connsiteX2" fmla="*/ 272888 w 272888"/>
                <a:gd name="connsiteY2" fmla="*/ 493741 h 493741"/>
                <a:gd name="connsiteX3" fmla="*/ 5264 w 272888"/>
                <a:gd name="connsiteY3" fmla="*/ 491874 h 493741"/>
                <a:gd name="connsiteX4" fmla="*/ 0 w 272888"/>
                <a:gd name="connsiteY4" fmla="*/ 0 h 493741"/>
                <a:gd name="connsiteX0" fmla="*/ 0 w 272888"/>
                <a:gd name="connsiteY0" fmla="*/ 62335 h 556076"/>
                <a:gd name="connsiteX1" fmla="*/ 269147 w 272888"/>
                <a:gd name="connsiteY1" fmla="*/ 0 h 556076"/>
                <a:gd name="connsiteX2" fmla="*/ 272888 w 272888"/>
                <a:gd name="connsiteY2" fmla="*/ 556076 h 556076"/>
                <a:gd name="connsiteX3" fmla="*/ 5264 w 272888"/>
                <a:gd name="connsiteY3" fmla="*/ 554209 h 556076"/>
                <a:gd name="connsiteX4" fmla="*/ 0 w 272888"/>
                <a:gd name="connsiteY4" fmla="*/ 62335 h 556076"/>
                <a:gd name="connsiteX0" fmla="*/ 0 w 272888"/>
                <a:gd name="connsiteY0" fmla="*/ 45392 h 539133"/>
                <a:gd name="connsiteX1" fmla="*/ 269147 w 272888"/>
                <a:gd name="connsiteY1" fmla="*/ 0 h 539133"/>
                <a:gd name="connsiteX2" fmla="*/ 272888 w 272888"/>
                <a:gd name="connsiteY2" fmla="*/ 539133 h 539133"/>
                <a:gd name="connsiteX3" fmla="*/ 5264 w 272888"/>
                <a:gd name="connsiteY3" fmla="*/ 537266 h 539133"/>
                <a:gd name="connsiteX4" fmla="*/ 0 w 272888"/>
                <a:gd name="connsiteY4" fmla="*/ 45392 h 53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888" h="539133">
                  <a:moveTo>
                    <a:pt x="0" y="45392"/>
                  </a:moveTo>
                  <a:lnTo>
                    <a:pt x="269147" y="0"/>
                  </a:lnTo>
                  <a:lnTo>
                    <a:pt x="272888" y="539133"/>
                  </a:lnTo>
                  <a:lnTo>
                    <a:pt x="5264" y="537266"/>
                  </a:lnTo>
                  <a:cubicBezTo>
                    <a:pt x="3509" y="373308"/>
                    <a:pt x="1755" y="209350"/>
                    <a:pt x="0" y="4539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Retângulo 10"/>
            <p:cNvSpPr/>
            <p:nvPr userDrawn="1"/>
          </p:nvSpPr>
          <p:spPr>
            <a:xfrm>
              <a:off x="327666" y="231384"/>
              <a:ext cx="7508233" cy="1114816"/>
            </a:xfrm>
            <a:custGeom>
              <a:avLst/>
              <a:gdLst>
                <a:gd name="connsiteX0" fmla="*/ 0 w 4064000"/>
                <a:gd name="connsiteY0" fmla="*/ 0 h 430150"/>
                <a:gd name="connsiteX1" fmla="*/ 4064000 w 4064000"/>
                <a:gd name="connsiteY1" fmla="*/ 0 h 430150"/>
                <a:gd name="connsiteX2" fmla="*/ 4064000 w 4064000"/>
                <a:gd name="connsiteY2" fmla="*/ 430150 h 430150"/>
                <a:gd name="connsiteX3" fmla="*/ 0 w 4064000"/>
                <a:gd name="connsiteY3" fmla="*/ 430150 h 430150"/>
                <a:gd name="connsiteX4" fmla="*/ 0 w 4064000"/>
                <a:gd name="connsiteY4" fmla="*/ 0 h 430150"/>
                <a:gd name="connsiteX0" fmla="*/ 0 w 4064000"/>
                <a:gd name="connsiteY0" fmla="*/ 0 h 430150"/>
                <a:gd name="connsiteX1" fmla="*/ 4064000 w 4064000"/>
                <a:gd name="connsiteY1" fmla="*/ 0 h 430150"/>
                <a:gd name="connsiteX2" fmla="*/ 3695700 w 4064000"/>
                <a:gd name="connsiteY2" fmla="*/ 430150 h 430150"/>
                <a:gd name="connsiteX3" fmla="*/ 0 w 4064000"/>
                <a:gd name="connsiteY3" fmla="*/ 430150 h 430150"/>
                <a:gd name="connsiteX4" fmla="*/ 0 w 4064000"/>
                <a:gd name="connsiteY4" fmla="*/ 0 h 430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430150">
                  <a:moveTo>
                    <a:pt x="0" y="0"/>
                  </a:moveTo>
                  <a:lnTo>
                    <a:pt x="4064000" y="0"/>
                  </a:lnTo>
                  <a:lnTo>
                    <a:pt x="3695700" y="430150"/>
                  </a:lnTo>
                  <a:lnTo>
                    <a:pt x="0" y="430150"/>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pic>
        <p:nvPicPr>
          <p:cNvPr id="13" name="Imagem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730" y="257424"/>
            <a:ext cx="3021872" cy="1061972"/>
          </a:xfrm>
          <a:prstGeom prst="rect">
            <a:avLst/>
          </a:prstGeom>
        </p:spPr>
      </p:pic>
      <p:sp>
        <p:nvSpPr>
          <p:cNvPr id="16" name="Espaço Reservado para Número de Slide 13"/>
          <p:cNvSpPr>
            <a:spLocks noGrp="1"/>
          </p:cNvSpPr>
          <p:nvPr>
            <p:ph type="sldNum" sz="quarter" idx="4"/>
          </p:nvPr>
        </p:nvSpPr>
        <p:spPr>
          <a:xfrm>
            <a:off x="10476854" y="6602279"/>
            <a:ext cx="1715145" cy="255722"/>
          </a:xfrm>
          <a:prstGeom prst="rect">
            <a:avLst/>
          </a:prstGeom>
        </p:spPr>
        <p:txBody>
          <a:bodyPr vert="horz" lIns="91440" tIns="45720" rIns="91440" bIns="45720" rtlCol="0" anchor="ctr"/>
          <a:lstStyle>
            <a:lvl1pPr algn="r">
              <a:defRPr sz="1400" b="1">
                <a:solidFill>
                  <a:schemeClr val="bg1"/>
                </a:solidFill>
              </a:defRPr>
            </a:lvl1pPr>
          </a:lstStyle>
          <a:p>
            <a:fld id="{A76F54FF-76C4-4040-9315-59D5D23324F5}" type="slidenum">
              <a:rPr lang="pt-BR" smtClean="0"/>
              <a:pPr/>
              <a:t>‹nº›</a:t>
            </a:fld>
            <a:r>
              <a:rPr lang="pt-BR" dirty="0"/>
              <a:t> de 19</a:t>
            </a:r>
          </a:p>
        </p:txBody>
      </p:sp>
    </p:spTree>
    <p:extLst>
      <p:ext uri="{BB962C8B-B14F-4D97-AF65-F5344CB8AC3E}">
        <p14:creationId xmlns:p14="http://schemas.microsoft.com/office/powerpoint/2010/main" val="3723071190"/>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ângulo 6"/>
          <p:cNvSpPr/>
          <p:nvPr userDrawn="1"/>
        </p:nvSpPr>
        <p:spPr>
          <a:xfrm>
            <a:off x="0" y="6604000"/>
            <a:ext cx="12192000" cy="266700"/>
          </a:xfrm>
          <a:prstGeom prst="rect">
            <a:avLst/>
          </a:prstGeom>
          <a:solidFill>
            <a:srgbClr val="292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601" y="5905500"/>
            <a:ext cx="966824" cy="1028700"/>
          </a:xfrm>
          <a:prstGeom prst="rect">
            <a:avLst/>
          </a:prstGeom>
        </p:spPr>
      </p:pic>
      <p:pic>
        <p:nvPicPr>
          <p:cNvPr id="13" name="Imagem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76130" y="-60076"/>
            <a:ext cx="3021872" cy="1061972"/>
          </a:xfrm>
          <a:prstGeom prst="rect">
            <a:avLst/>
          </a:prstGeom>
        </p:spPr>
      </p:pic>
      <p:sp>
        <p:nvSpPr>
          <p:cNvPr id="8" name="Espaço Reservado para Número de Slide 13">
            <a:extLst>
              <a:ext uri="{FF2B5EF4-FFF2-40B4-BE49-F238E27FC236}">
                <a16:creationId xmlns:a16="http://schemas.microsoft.com/office/drawing/2014/main" id="{C4EC0E15-8537-43B6-A4BA-D678148275E2}"/>
              </a:ext>
            </a:extLst>
          </p:cNvPr>
          <p:cNvSpPr>
            <a:spLocks noGrp="1"/>
          </p:cNvSpPr>
          <p:nvPr>
            <p:ph type="sldNum" sz="quarter" idx="4"/>
          </p:nvPr>
        </p:nvSpPr>
        <p:spPr>
          <a:xfrm>
            <a:off x="10476854" y="6602279"/>
            <a:ext cx="1715145" cy="255722"/>
          </a:xfrm>
          <a:prstGeom prst="rect">
            <a:avLst/>
          </a:prstGeom>
        </p:spPr>
        <p:txBody>
          <a:bodyPr vert="horz" lIns="91440" tIns="45720" rIns="91440" bIns="45720" rtlCol="0" anchor="ctr"/>
          <a:lstStyle>
            <a:lvl1pPr algn="r">
              <a:defRPr sz="1400" b="1">
                <a:solidFill>
                  <a:schemeClr val="bg1"/>
                </a:solidFill>
              </a:defRPr>
            </a:lvl1pPr>
          </a:lstStyle>
          <a:p>
            <a:fld id="{A76F54FF-76C4-4040-9315-59D5D23324F5}" type="slidenum">
              <a:rPr lang="pt-BR" smtClean="0"/>
              <a:pPr/>
              <a:t>‹nº›</a:t>
            </a:fld>
            <a:r>
              <a:rPr lang="pt-BR" dirty="0"/>
              <a:t> de 19</a:t>
            </a:r>
          </a:p>
        </p:txBody>
      </p:sp>
    </p:spTree>
    <p:extLst>
      <p:ext uri="{BB962C8B-B14F-4D97-AF65-F5344CB8AC3E}">
        <p14:creationId xmlns:p14="http://schemas.microsoft.com/office/powerpoint/2010/main" val="498871859"/>
      </p:ext>
    </p:extLst>
  </p:cSld>
  <p:clrMap bg1="lt1" tx1="dk1" bg2="lt2" tx2="dk2" accent1="accent1" accent2="accent2" accent3="accent3" accent4="accent4" accent5="accent5" accent6="accent6" hlink="hlink" folHlink="folHlink"/>
  <p:sldLayoutIdLst>
    <p:sldLayoutId id="214748365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upo 11"/>
          <p:cNvGrpSpPr/>
          <p:nvPr userDrawn="1"/>
        </p:nvGrpSpPr>
        <p:grpSpPr>
          <a:xfrm>
            <a:off x="0" y="0"/>
            <a:ext cx="12192000" cy="6858000"/>
            <a:chOff x="0" y="0"/>
            <a:chExt cx="12192000" cy="6858000"/>
          </a:xfrm>
        </p:grpSpPr>
        <p:grpSp>
          <p:nvGrpSpPr>
            <p:cNvPr id="4" name="Grupo 3"/>
            <p:cNvGrpSpPr/>
            <p:nvPr userDrawn="1"/>
          </p:nvGrpSpPr>
          <p:grpSpPr>
            <a:xfrm>
              <a:off x="0" y="0"/>
              <a:ext cx="12192000" cy="6858000"/>
              <a:chOff x="0" y="0"/>
              <a:chExt cx="12192000" cy="6858000"/>
            </a:xfrm>
          </p:grpSpPr>
          <p:sp>
            <p:nvSpPr>
              <p:cNvPr id="7" name="Retângulo 6"/>
              <p:cNvSpPr/>
              <p:nvPr userDrawn="1"/>
            </p:nvSpPr>
            <p:spPr>
              <a:xfrm>
                <a:off x="0" y="0"/>
                <a:ext cx="12192000" cy="6858000"/>
              </a:xfrm>
              <a:prstGeom prst="rect">
                <a:avLst/>
              </a:prstGeom>
              <a:gradFill flip="none" rotWithShape="1">
                <a:gsLst>
                  <a:gs pos="0">
                    <a:schemeClr val="bg1"/>
                  </a:gs>
                  <a:gs pos="10000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atin typeface="Arial" panose="020B0604020202020204" pitchFamily="34" charset="0"/>
                    <a:cs typeface="Arial" panose="020B0604020202020204" pitchFamily="34" charset="0"/>
                  </a:rPr>
                  <a:t>Treinamento SQL Server</a:t>
                </a:r>
              </a:p>
            </p:txBody>
          </p:sp>
          <p:pic>
            <p:nvPicPr>
              <p:cNvPr id="2" name="Imagem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57917"/>
                <a:ext cx="12192000" cy="4300083"/>
              </a:xfrm>
              <a:prstGeom prst="rect">
                <a:avLst/>
              </a:prstGeom>
            </p:spPr>
          </p:pic>
        </p:grpSp>
        <p:pic>
          <p:nvPicPr>
            <p:cNvPr id="5" name="Imagem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44066" y="65332"/>
              <a:ext cx="3021872" cy="1061972"/>
            </a:xfrm>
            <a:prstGeom prst="rect">
              <a:avLst/>
            </a:prstGeom>
          </p:spPr>
        </p:pic>
      </p:grpSp>
      <p:sp>
        <p:nvSpPr>
          <p:cNvPr id="9" name="Espaço Reservado para Número de Slide 13">
            <a:extLst>
              <a:ext uri="{FF2B5EF4-FFF2-40B4-BE49-F238E27FC236}">
                <a16:creationId xmlns:a16="http://schemas.microsoft.com/office/drawing/2014/main" id="{93E68332-3616-4263-B4C5-0F41396DCBF7}"/>
              </a:ext>
            </a:extLst>
          </p:cNvPr>
          <p:cNvSpPr>
            <a:spLocks noGrp="1"/>
          </p:cNvSpPr>
          <p:nvPr>
            <p:ph type="sldNum" sz="quarter" idx="4"/>
          </p:nvPr>
        </p:nvSpPr>
        <p:spPr>
          <a:xfrm>
            <a:off x="10476854" y="6602279"/>
            <a:ext cx="1715145" cy="255722"/>
          </a:xfrm>
          <a:prstGeom prst="rect">
            <a:avLst/>
          </a:prstGeom>
        </p:spPr>
        <p:txBody>
          <a:bodyPr vert="horz" lIns="91440" tIns="45720" rIns="91440" bIns="45720" rtlCol="0" anchor="ctr"/>
          <a:lstStyle>
            <a:lvl1pPr algn="r">
              <a:defRPr sz="1400" b="1">
                <a:solidFill>
                  <a:schemeClr val="bg1"/>
                </a:solidFill>
              </a:defRPr>
            </a:lvl1pPr>
          </a:lstStyle>
          <a:p>
            <a:fld id="{A76F54FF-76C4-4040-9315-59D5D23324F5}" type="slidenum">
              <a:rPr lang="pt-BR" smtClean="0"/>
              <a:pPr/>
              <a:t>‹nº›</a:t>
            </a:fld>
            <a:r>
              <a:rPr lang="pt-BR" dirty="0"/>
              <a:t> de 19</a:t>
            </a:r>
          </a:p>
        </p:txBody>
      </p:sp>
    </p:spTree>
    <p:extLst>
      <p:ext uri="{BB962C8B-B14F-4D97-AF65-F5344CB8AC3E}">
        <p14:creationId xmlns:p14="http://schemas.microsoft.com/office/powerpoint/2010/main" val="830009747"/>
      </p:ext>
    </p:extLst>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www.tiagoneves.net/blog/como-o-mirror-pode-salva-a-sua-noit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brentozar.com/archive/2014/04/sql-server-2014-licensing-chang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0" y="2816890"/>
            <a:ext cx="12192000" cy="793002"/>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600" b="1" i="1" dirty="0">
                <a:solidFill>
                  <a:schemeClr val="bg1"/>
                </a:solidFill>
              </a:rPr>
              <a:t>Tarefas do dia a dia de um DBA</a:t>
            </a:r>
            <a:endParaRPr lang="pt-BR" sz="4600" dirty="0"/>
          </a:p>
        </p:txBody>
      </p:sp>
      <p:sp>
        <p:nvSpPr>
          <p:cNvPr id="5" name="Título 1"/>
          <p:cNvSpPr txBox="1">
            <a:spLocks/>
          </p:cNvSpPr>
          <p:nvPr/>
        </p:nvSpPr>
        <p:spPr>
          <a:xfrm>
            <a:off x="0" y="1603467"/>
            <a:ext cx="12192000" cy="93653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100" b="1" dirty="0">
                <a:solidFill>
                  <a:srgbClr val="292A76"/>
                </a:solidFill>
              </a:rPr>
              <a:t>Treinamento SQL Server</a:t>
            </a:r>
            <a:endParaRPr lang="pt-BR" dirty="0">
              <a:solidFill>
                <a:srgbClr val="000099"/>
              </a:solidFill>
            </a:endParaRPr>
          </a:p>
        </p:txBody>
      </p:sp>
      <p:sp>
        <p:nvSpPr>
          <p:cNvPr id="2" name="Espaço Reservado para Número de Slide 1">
            <a:extLst>
              <a:ext uri="{FF2B5EF4-FFF2-40B4-BE49-F238E27FC236}">
                <a16:creationId xmlns:a16="http://schemas.microsoft.com/office/drawing/2014/main" id="{72F1DF1C-8E62-41D9-9A0F-607046A72F90}"/>
              </a:ext>
            </a:extLst>
          </p:cNvPr>
          <p:cNvSpPr>
            <a:spLocks noGrp="1"/>
          </p:cNvSpPr>
          <p:nvPr>
            <p:ph type="sldNum" sz="quarter" idx="4"/>
          </p:nvPr>
        </p:nvSpPr>
        <p:spPr/>
        <p:txBody>
          <a:bodyPr/>
          <a:lstStyle/>
          <a:p>
            <a:fld id="{A76F54FF-76C4-4040-9315-59D5D23324F5}" type="slidenum">
              <a:rPr lang="pt-BR" smtClean="0"/>
              <a:pPr/>
              <a:t>1</a:t>
            </a:fld>
            <a:r>
              <a:rPr lang="pt-BR"/>
              <a:t> de 19</a:t>
            </a:r>
            <a:endParaRPr lang="pt-BR" dirty="0"/>
          </a:p>
        </p:txBody>
      </p:sp>
    </p:spTree>
    <p:extLst>
      <p:ext uri="{BB962C8B-B14F-4D97-AF65-F5344CB8AC3E}">
        <p14:creationId xmlns:p14="http://schemas.microsoft.com/office/powerpoint/2010/main" val="399031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83820" y="3575192"/>
            <a:ext cx="6554543" cy="1138773"/>
          </a:xfrm>
          <a:prstGeom prst="rect">
            <a:avLst/>
          </a:prstGeom>
          <a:noFill/>
        </p:spPr>
        <p:txBody>
          <a:bodyPr wrap="square" rtlCol="0">
            <a:spAutoFit/>
          </a:bodyPr>
          <a:lstStyle/>
          <a:p>
            <a:r>
              <a:rPr lang="pt-BR" sz="3400" b="1" dirty="0">
                <a:solidFill>
                  <a:schemeClr val="bg1"/>
                </a:solidFill>
              </a:rPr>
              <a:t>Tarefas do dia a dia de um DBA</a:t>
            </a:r>
          </a:p>
          <a:p>
            <a:endParaRPr lang="pt-BR" sz="3400" dirty="0"/>
          </a:p>
        </p:txBody>
      </p:sp>
      <p:sp>
        <p:nvSpPr>
          <p:cNvPr id="5" name="Título 1"/>
          <p:cNvSpPr txBox="1">
            <a:spLocks/>
          </p:cNvSpPr>
          <p:nvPr/>
        </p:nvSpPr>
        <p:spPr>
          <a:xfrm>
            <a:off x="381799" y="190500"/>
            <a:ext cx="8086476" cy="1104899"/>
          </a:xfrm>
          <a:prstGeom prst="rect">
            <a:avLst/>
          </a:prstGeom>
        </p:spPr>
        <p:txBody>
          <a:bodyPr vert="horz" lIns="91440" tIns="45720" rIns="91440" bIns="45720" rtlCol="0" anchor="ctr">
            <a:noAutofit/>
          </a:bodyPr>
          <a:lstStyle/>
          <a:p>
            <a:pPr algn="ctr">
              <a:spcAft>
                <a:spcPts val="800"/>
              </a:spcAft>
            </a:pPr>
            <a:r>
              <a:rPr lang="pt-BR" sz="4000" b="1" dirty="0">
                <a:solidFill>
                  <a:srgbClr val="002060"/>
                </a:solidFill>
                <a:cs typeface="Arial" panose="020B0604020202020204" pitchFamily="34" charset="0"/>
              </a:rPr>
              <a:t>Pós SQL 2012 – AlwaysOn Avalaibility Groups</a:t>
            </a:r>
          </a:p>
        </p:txBody>
      </p:sp>
      <p:pic>
        <p:nvPicPr>
          <p:cNvPr id="6" name="Imagem 5"/>
          <p:cNvPicPr>
            <a:picLocks noChangeAspect="1"/>
          </p:cNvPicPr>
          <p:nvPr/>
        </p:nvPicPr>
        <p:blipFill>
          <a:blip r:embed="rId3" cstate="print"/>
          <a:stretch>
            <a:fillRect/>
          </a:stretch>
        </p:blipFill>
        <p:spPr>
          <a:xfrm>
            <a:off x="2198308" y="1432162"/>
            <a:ext cx="7795385" cy="5040000"/>
          </a:xfrm>
          <a:prstGeom prst="rect">
            <a:avLst/>
          </a:prstGeom>
        </p:spPr>
      </p:pic>
      <p:sp>
        <p:nvSpPr>
          <p:cNvPr id="2" name="Espaço Reservado para Número de Slide 1">
            <a:extLst>
              <a:ext uri="{FF2B5EF4-FFF2-40B4-BE49-F238E27FC236}">
                <a16:creationId xmlns:a16="http://schemas.microsoft.com/office/drawing/2014/main" id="{4BE448B4-BCE4-495D-A435-E47AB0B8B5BC}"/>
              </a:ext>
            </a:extLst>
          </p:cNvPr>
          <p:cNvSpPr>
            <a:spLocks noGrp="1"/>
          </p:cNvSpPr>
          <p:nvPr>
            <p:ph type="sldNum" sz="quarter" idx="4"/>
          </p:nvPr>
        </p:nvSpPr>
        <p:spPr/>
        <p:txBody>
          <a:bodyPr/>
          <a:lstStyle/>
          <a:p>
            <a:fld id="{A76F54FF-76C4-4040-9315-59D5D23324F5}" type="slidenum">
              <a:rPr lang="pt-BR" smtClean="0"/>
              <a:pPr/>
              <a:t>10</a:t>
            </a:fld>
            <a:r>
              <a:rPr lang="pt-BR"/>
              <a:t> de 19</a:t>
            </a:r>
            <a:endParaRPr lang="pt-BR" dirty="0"/>
          </a:p>
        </p:txBody>
      </p:sp>
    </p:spTree>
    <p:extLst>
      <p:ext uri="{BB962C8B-B14F-4D97-AF65-F5344CB8AC3E}">
        <p14:creationId xmlns:p14="http://schemas.microsoft.com/office/powerpoint/2010/main" val="90436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83820" y="3575192"/>
            <a:ext cx="6554543" cy="1138773"/>
          </a:xfrm>
          <a:prstGeom prst="rect">
            <a:avLst/>
          </a:prstGeom>
          <a:noFill/>
        </p:spPr>
        <p:txBody>
          <a:bodyPr wrap="square" rtlCol="0">
            <a:spAutoFit/>
          </a:bodyPr>
          <a:lstStyle/>
          <a:p>
            <a:r>
              <a:rPr lang="pt-BR" sz="3400" b="1" dirty="0">
                <a:solidFill>
                  <a:schemeClr val="bg1"/>
                </a:solidFill>
              </a:rPr>
              <a:t>Tarefas do dia a dia de um DBA</a:t>
            </a:r>
          </a:p>
          <a:p>
            <a:endParaRPr lang="pt-BR" sz="3400" dirty="0"/>
          </a:p>
        </p:txBody>
      </p:sp>
      <p:sp>
        <p:nvSpPr>
          <p:cNvPr id="8" name="CaixaDeTexto 7"/>
          <p:cNvSpPr txBox="1"/>
          <p:nvPr/>
        </p:nvSpPr>
        <p:spPr>
          <a:xfrm>
            <a:off x="795130" y="1300786"/>
            <a:ext cx="11267000" cy="4493538"/>
          </a:xfrm>
          <a:prstGeom prst="rect">
            <a:avLst/>
          </a:prstGeom>
          <a:noFill/>
        </p:spPr>
        <p:txBody>
          <a:bodyPr wrap="square" rtlCol="0">
            <a:spAutoFit/>
          </a:bodyPr>
          <a:lstStyle/>
          <a:p>
            <a:r>
              <a:rPr lang="pt-BR" sz="2600" b="1" u="sng" dirty="0">
                <a:solidFill>
                  <a:srgbClr val="002060"/>
                </a:solidFill>
              </a:rPr>
              <a:t>Pontos Positivos:</a:t>
            </a:r>
          </a:p>
          <a:p>
            <a:pPr marL="285750" indent="-285750">
              <a:buFont typeface="Arial" panose="020B0604020202020204" pitchFamily="34" charset="0"/>
              <a:buChar char="•"/>
            </a:pPr>
            <a:r>
              <a:rPr lang="pt-BR" sz="2600" dirty="0">
                <a:solidFill>
                  <a:srgbClr val="002060"/>
                </a:solidFill>
              </a:rPr>
              <a:t>Mesmos benefícios do Database Mirroring</a:t>
            </a:r>
          </a:p>
          <a:p>
            <a:pPr marL="285750" indent="-285750">
              <a:buFont typeface="Arial" panose="020B0604020202020204" pitchFamily="34" charset="0"/>
              <a:buChar char="•"/>
            </a:pPr>
            <a:r>
              <a:rPr lang="pt-BR" sz="2600" dirty="0">
                <a:solidFill>
                  <a:srgbClr val="002060"/>
                </a:solidFill>
              </a:rPr>
              <a:t>É possível realizar select e Backup no servidor secundário</a:t>
            </a:r>
          </a:p>
          <a:p>
            <a:pPr marL="285750" indent="-285750">
              <a:buFont typeface="Arial" panose="020B0604020202020204" pitchFamily="34" charset="0"/>
              <a:buChar char="•"/>
            </a:pPr>
            <a:r>
              <a:rPr lang="pt-BR" sz="2600">
                <a:solidFill>
                  <a:srgbClr val="002060"/>
                </a:solidFill>
              </a:rPr>
              <a:t>Cria </a:t>
            </a:r>
            <a:r>
              <a:rPr lang="pt-BR" sz="2600" dirty="0">
                <a:solidFill>
                  <a:srgbClr val="002060"/>
                </a:solidFill>
              </a:rPr>
              <a:t>um IP virtual (Listener) o que evita a troca do nome do servidor na aplicação</a:t>
            </a:r>
          </a:p>
          <a:p>
            <a:pPr marL="285750" indent="-285750">
              <a:buFont typeface="Arial" panose="020B0604020202020204" pitchFamily="34" charset="0"/>
              <a:buChar char="•"/>
            </a:pPr>
            <a:r>
              <a:rPr lang="pt-BR" sz="2600" dirty="0">
                <a:solidFill>
                  <a:srgbClr val="002060"/>
                </a:solidFill>
              </a:rPr>
              <a:t>Permite múltiplos espelhamentos de uma database</a:t>
            </a:r>
          </a:p>
          <a:p>
            <a:endParaRPr lang="pt-BR" sz="2600" b="1" dirty="0">
              <a:solidFill>
                <a:srgbClr val="002060"/>
              </a:solidFill>
            </a:endParaRPr>
          </a:p>
          <a:p>
            <a:r>
              <a:rPr lang="pt-BR" sz="2600" b="1" u="sng" dirty="0">
                <a:solidFill>
                  <a:srgbClr val="002060"/>
                </a:solidFill>
              </a:rPr>
              <a:t>Pontos Negativos:</a:t>
            </a:r>
          </a:p>
          <a:p>
            <a:pPr marL="285750" indent="-285750">
              <a:buFont typeface="Arial" panose="020B0604020202020204" pitchFamily="34" charset="0"/>
              <a:buChar char="•"/>
            </a:pPr>
            <a:r>
              <a:rPr lang="pt-BR" sz="2600" dirty="0">
                <a:solidFill>
                  <a:srgbClr val="002060"/>
                </a:solidFill>
              </a:rPr>
              <a:t>Ainda não replica Jobs, usuários, LS e outros objetos de sistema</a:t>
            </a:r>
          </a:p>
          <a:p>
            <a:pPr marL="285750" indent="-285750">
              <a:buFont typeface="Arial" panose="020B0604020202020204" pitchFamily="34" charset="0"/>
              <a:buChar char="•"/>
            </a:pPr>
            <a:r>
              <a:rPr lang="pt-BR" sz="2600" dirty="0">
                <a:solidFill>
                  <a:srgbClr val="002060"/>
                </a:solidFill>
              </a:rPr>
              <a:t>Só está disponível na versão Enterprise do SQL Server. O Database Mirroring ainda funciona na versão Standard</a:t>
            </a:r>
          </a:p>
        </p:txBody>
      </p:sp>
      <p:sp>
        <p:nvSpPr>
          <p:cNvPr id="5" name="Título 1"/>
          <p:cNvSpPr txBox="1">
            <a:spLocks/>
          </p:cNvSpPr>
          <p:nvPr/>
        </p:nvSpPr>
        <p:spPr>
          <a:xfrm>
            <a:off x="381799" y="190500"/>
            <a:ext cx="8086476" cy="1104899"/>
          </a:xfrm>
          <a:prstGeom prst="rect">
            <a:avLst/>
          </a:prstGeom>
        </p:spPr>
        <p:txBody>
          <a:bodyPr vert="horz" lIns="91440" tIns="45720" rIns="91440" bIns="45720" rtlCol="0" anchor="ctr">
            <a:noAutofit/>
          </a:bodyPr>
          <a:lstStyle/>
          <a:p>
            <a:pPr algn="ctr">
              <a:spcAft>
                <a:spcPts val="800"/>
              </a:spcAft>
            </a:pPr>
            <a:r>
              <a:rPr lang="pt-BR" sz="4000" b="1" dirty="0">
                <a:solidFill>
                  <a:srgbClr val="002060"/>
                </a:solidFill>
                <a:cs typeface="Arial" panose="020B0604020202020204" pitchFamily="34" charset="0"/>
              </a:rPr>
              <a:t>Pós SQL 2012 – AlwaysOn Avalaibility Groups</a:t>
            </a:r>
          </a:p>
        </p:txBody>
      </p:sp>
      <p:sp>
        <p:nvSpPr>
          <p:cNvPr id="2" name="Espaço Reservado para Número de Slide 1">
            <a:extLst>
              <a:ext uri="{FF2B5EF4-FFF2-40B4-BE49-F238E27FC236}">
                <a16:creationId xmlns:a16="http://schemas.microsoft.com/office/drawing/2014/main" id="{84798B52-DD4F-472B-B3D1-3493058AB961}"/>
              </a:ext>
            </a:extLst>
          </p:cNvPr>
          <p:cNvSpPr>
            <a:spLocks noGrp="1"/>
          </p:cNvSpPr>
          <p:nvPr>
            <p:ph type="sldNum" sz="quarter" idx="4"/>
          </p:nvPr>
        </p:nvSpPr>
        <p:spPr/>
        <p:txBody>
          <a:bodyPr/>
          <a:lstStyle/>
          <a:p>
            <a:fld id="{A76F54FF-76C4-4040-9315-59D5D23324F5}" type="slidenum">
              <a:rPr lang="pt-BR" smtClean="0"/>
              <a:pPr/>
              <a:t>11</a:t>
            </a:fld>
            <a:r>
              <a:rPr lang="pt-BR"/>
              <a:t> de 19</a:t>
            </a:r>
            <a:endParaRPr lang="pt-BR" dirty="0"/>
          </a:p>
        </p:txBody>
      </p:sp>
    </p:spTree>
    <p:extLst>
      <p:ext uri="{BB962C8B-B14F-4D97-AF65-F5344CB8AC3E}">
        <p14:creationId xmlns:p14="http://schemas.microsoft.com/office/powerpoint/2010/main" val="263242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83820" y="3575192"/>
            <a:ext cx="6554543" cy="1138773"/>
          </a:xfrm>
          <a:prstGeom prst="rect">
            <a:avLst/>
          </a:prstGeom>
          <a:noFill/>
        </p:spPr>
        <p:txBody>
          <a:bodyPr wrap="square" rtlCol="0">
            <a:spAutoFit/>
          </a:bodyPr>
          <a:lstStyle/>
          <a:p>
            <a:r>
              <a:rPr lang="pt-BR" sz="3400" b="1" dirty="0">
                <a:solidFill>
                  <a:schemeClr val="bg1"/>
                </a:solidFill>
              </a:rPr>
              <a:t>Tarefas do dia a dia de um DBA</a:t>
            </a:r>
          </a:p>
          <a:p>
            <a:endParaRPr lang="pt-BR" sz="3400" dirty="0"/>
          </a:p>
        </p:txBody>
      </p:sp>
      <p:sp>
        <p:nvSpPr>
          <p:cNvPr id="8" name="CaixaDeTexto 7"/>
          <p:cNvSpPr txBox="1"/>
          <p:nvPr/>
        </p:nvSpPr>
        <p:spPr>
          <a:xfrm>
            <a:off x="417441" y="1836493"/>
            <a:ext cx="11598967" cy="4893647"/>
          </a:xfrm>
          <a:prstGeom prst="rect">
            <a:avLst/>
          </a:prstGeom>
          <a:noFill/>
        </p:spPr>
        <p:txBody>
          <a:bodyPr wrap="square" rtlCol="0">
            <a:spAutoFit/>
          </a:bodyPr>
          <a:lstStyle/>
          <a:p>
            <a:pPr marL="285750" indent="-285750">
              <a:buFont typeface="Arial" panose="020B0604020202020204" pitchFamily="34" charset="0"/>
              <a:buChar char="•"/>
            </a:pPr>
            <a:r>
              <a:rPr lang="pt-BR" sz="2600" dirty="0">
                <a:solidFill>
                  <a:srgbClr val="002060"/>
                </a:solidFill>
              </a:rPr>
              <a:t>Novidade do SQL Server 2016 para tentar finalmente acabar com o </a:t>
            </a:r>
            <a:r>
              <a:rPr lang="pt-BR" sz="2600" dirty="0" err="1">
                <a:solidFill>
                  <a:srgbClr val="002060"/>
                </a:solidFill>
              </a:rPr>
              <a:t>Mirroring</a:t>
            </a:r>
            <a:endParaRPr lang="pt-BR" sz="2600" dirty="0">
              <a:solidFill>
                <a:srgbClr val="002060"/>
              </a:solidFill>
            </a:endParaRPr>
          </a:p>
          <a:p>
            <a:pPr marL="285750" indent="-285750">
              <a:buFont typeface="Arial" panose="020B0604020202020204" pitchFamily="34" charset="0"/>
              <a:buChar char="•"/>
            </a:pPr>
            <a:r>
              <a:rPr lang="pt-BR" sz="2600" dirty="0">
                <a:solidFill>
                  <a:srgbClr val="002060"/>
                </a:solidFill>
              </a:rPr>
              <a:t>Funciona somente na Versão Standard do SQL Server 2016</a:t>
            </a:r>
          </a:p>
          <a:p>
            <a:pPr marL="285750" indent="-285750">
              <a:buFont typeface="Arial" panose="020B0604020202020204" pitchFamily="34" charset="0"/>
              <a:buChar char="•"/>
            </a:pPr>
            <a:r>
              <a:rPr lang="pt-BR" sz="2600" dirty="0">
                <a:solidFill>
                  <a:srgbClr val="002060"/>
                </a:solidFill>
              </a:rPr>
              <a:t>Máximo de dois servidores (primário e Secundário)</a:t>
            </a:r>
          </a:p>
          <a:p>
            <a:pPr marL="285750" indent="-285750">
              <a:buFont typeface="Arial" panose="020B0604020202020204" pitchFamily="34" charset="0"/>
              <a:buChar char="•"/>
            </a:pPr>
            <a:r>
              <a:rPr lang="pt-BR" sz="2600" dirty="0">
                <a:solidFill>
                  <a:srgbClr val="002060"/>
                </a:solidFill>
              </a:rPr>
              <a:t>Agora conseguimos configurar um </a:t>
            </a:r>
            <a:r>
              <a:rPr lang="pt-BR" sz="2600" dirty="0" err="1">
                <a:solidFill>
                  <a:srgbClr val="002060"/>
                </a:solidFill>
              </a:rPr>
              <a:t>Listener</a:t>
            </a:r>
            <a:r>
              <a:rPr lang="pt-BR" sz="2600" dirty="0">
                <a:solidFill>
                  <a:srgbClr val="002060"/>
                </a:solidFill>
              </a:rPr>
              <a:t> no Standard (SQL2016 SP1)</a:t>
            </a:r>
          </a:p>
          <a:p>
            <a:pPr marL="285750" indent="-285750">
              <a:buFont typeface="Arial" panose="020B0604020202020204" pitchFamily="34" charset="0"/>
              <a:buChar char="•"/>
            </a:pPr>
            <a:r>
              <a:rPr lang="pt-BR" sz="2600" dirty="0">
                <a:solidFill>
                  <a:srgbClr val="002060"/>
                </a:solidFill>
              </a:rPr>
              <a:t>Restrições:</a:t>
            </a:r>
          </a:p>
          <a:p>
            <a:pPr marL="742950" lvl="1" indent="-285750">
              <a:buFont typeface="Arial" panose="020B0604020202020204" pitchFamily="34" charset="0"/>
              <a:buChar char="•"/>
            </a:pPr>
            <a:r>
              <a:rPr lang="pt-BR" sz="2600" dirty="0">
                <a:solidFill>
                  <a:srgbClr val="002060"/>
                </a:solidFill>
              </a:rPr>
              <a:t>Não consegue fazer leitura no secundário</a:t>
            </a:r>
          </a:p>
          <a:p>
            <a:pPr marL="742950" lvl="1" indent="-285750">
              <a:buFont typeface="Arial" panose="020B0604020202020204" pitchFamily="34" charset="0"/>
              <a:buChar char="•"/>
            </a:pPr>
            <a:r>
              <a:rPr lang="pt-BR" sz="2600" dirty="0">
                <a:solidFill>
                  <a:srgbClr val="002060"/>
                </a:solidFill>
              </a:rPr>
              <a:t>Não consegue fazer backup no secundário</a:t>
            </a:r>
          </a:p>
          <a:p>
            <a:pPr marL="742950" lvl="1" indent="-285750">
              <a:buFont typeface="Arial" panose="020B0604020202020204" pitchFamily="34" charset="0"/>
              <a:buChar char="•"/>
            </a:pPr>
            <a:endParaRPr lang="pt-BR" sz="2600" dirty="0">
              <a:solidFill>
                <a:srgbClr val="002060"/>
              </a:solidFill>
            </a:endParaRPr>
          </a:p>
          <a:p>
            <a:pPr lvl="1"/>
            <a:endParaRPr lang="pt-BR" sz="2600" dirty="0">
              <a:solidFill>
                <a:srgbClr val="002060"/>
              </a:solidFill>
            </a:endParaRPr>
          </a:p>
          <a:p>
            <a:pPr marL="285750" indent="-285750">
              <a:buFont typeface="Arial" panose="020B0604020202020204" pitchFamily="34" charset="0"/>
              <a:buChar char="•"/>
            </a:pPr>
            <a:endParaRPr lang="pt-BR" sz="2600" dirty="0">
              <a:solidFill>
                <a:srgbClr val="002060"/>
              </a:solidFill>
            </a:endParaRPr>
          </a:p>
          <a:p>
            <a:pPr marL="285750" indent="-285750">
              <a:buFont typeface="Arial" panose="020B0604020202020204" pitchFamily="34" charset="0"/>
              <a:buChar char="•"/>
            </a:pPr>
            <a:endParaRPr lang="pt-BR" sz="2600" dirty="0">
              <a:solidFill>
                <a:srgbClr val="002060"/>
              </a:solidFill>
            </a:endParaRPr>
          </a:p>
          <a:p>
            <a:pPr marL="285750" indent="-285750">
              <a:buFont typeface="Arial" panose="020B0604020202020204" pitchFamily="34" charset="0"/>
              <a:buChar char="•"/>
            </a:pPr>
            <a:endParaRPr lang="pt-BR" sz="2600" dirty="0">
              <a:solidFill>
                <a:srgbClr val="002060"/>
              </a:solidFill>
            </a:endParaRPr>
          </a:p>
        </p:txBody>
      </p:sp>
      <p:sp>
        <p:nvSpPr>
          <p:cNvPr id="5" name="Título 1"/>
          <p:cNvSpPr txBox="1">
            <a:spLocks/>
          </p:cNvSpPr>
          <p:nvPr/>
        </p:nvSpPr>
        <p:spPr>
          <a:xfrm>
            <a:off x="-198782" y="195887"/>
            <a:ext cx="9462052" cy="1104899"/>
          </a:xfrm>
          <a:prstGeom prst="rect">
            <a:avLst/>
          </a:prstGeom>
        </p:spPr>
        <p:txBody>
          <a:bodyPr vert="horz" lIns="91440" tIns="45720" rIns="91440" bIns="45720" rtlCol="0" anchor="ctr">
            <a:noAutofit/>
          </a:bodyPr>
          <a:lstStyle/>
          <a:p>
            <a:pPr algn="ctr">
              <a:spcAft>
                <a:spcPts val="800"/>
              </a:spcAft>
            </a:pPr>
            <a:r>
              <a:rPr lang="pt-BR" sz="4000" b="1" dirty="0">
                <a:solidFill>
                  <a:srgbClr val="002060"/>
                </a:solidFill>
                <a:cs typeface="Arial" panose="020B0604020202020204" pitchFamily="34" charset="0"/>
              </a:rPr>
              <a:t>SQL 2016 – Basic </a:t>
            </a:r>
            <a:r>
              <a:rPr lang="pt-BR" sz="4000" b="1" dirty="0" err="1">
                <a:solidFill>
                  <a:srgbClr val="002060"/>
                </a:solidFill>
                <a:cs typeface="Arial" panose="020B0604020202020204" pitchFamily="34" charset="0"/>
              </a:rPr>
              <a:t>AlwaysOn</a:t>
            </a:r>
            <a:r>
              <a:rPr lang="pt-BR" sz="4000" b="1" dirty="0">
                <a:solidFill>
                  <a:srgbClr val="002060"/>
                </a:solidFill>
                <a:cs typeface="Arial" panose="020B0604020202020204" pitchFamily="34" charset="0"/>
              </a:rPr>
              <a:t> </a:t>
            </a:r>
            <a:r>
              <a:rPr lang="pt-BR" sz="4000" b="1" dirty="0" err="1">
                <a:solidFill>
                  <a:srgbClr val="002060"/>
                </a:solidFill>
                <a:cs typeface="Arial" panose="020B0604020202020204" pitchFamily="34" charset="0"/>
              </a:rPr>
              <a:t>Avalaibility</a:t>
            </a:r>
            <a:r>
              <a:rPr lang="pt-BR" sz="4000" b="1" dirty="0">
                <a:solidFill>
                  <a:srgbClr val="002060"/>
                </a:solidFill>
                <a:cs typeface="Arial" panose="020B0604020202020204" pitchFamily="34" charset="0"/>
              </a:rPr>
              <a:t> </a:t>
            </a:r>
            <a:r>
              <a:rPr lang="pt-BR" sz="4000" b="1" dirty="0" err="1">
                <a:solidFill>
                  <a:srgbClr val="002060"/>
                </a:solidFill>
                <a:cs typeface="Arial" panose="020B0604020202020204" pitchFamily="34" charset="0"/>
              </a:rPr>
              <a:t>Groups</a:t>
            </a:r>
            <a:endParaRPr lang="pt-BR" sz="4000" b="1" dirty="0">
              <a:solidFill>
                <a:srgbClr val="002060"/>
              </a:solidFill>
              <a:cs typeface="Arial" panose="020B0604020202020204" pitchFamily="34" charset="0"/>
            </a:endParaRPr>
          </a:p>
        </p:txBody>
      </p:sp>
      <p:sp>
        <p:nvSpPr>
          <p:cNvPr id="2" name="Espaço Reservado para Número de Slide 1">
            <a:extLst>
              <a:ext uri="{FF2B5EF4-FFF2-40B4-BE49-F238E27FC236}">
                <a16:creationId xmlns:a16="http://schemas.microsoft.com/office/drawing/2014/main" id="{2F669DAE-1DF4-493F-87A1-8705474D99C3}"/>
              </a:ext>
            </a:extLst>
          </p:cNvPr>
          <p:cNvSpPr>
            <a:spLocks noGrp="1"/>
          </p:cNvSpPr>
          <p:nvPr>
            <p:ph type="sldNum" sz="quarter" idx="4"/>
          </p:nvPr>
        </p:nvSpPr>
        <p:spPr/>
        <p:txBody>
          <a:bodyPr/>
          <a:lstStyle/>
          <a:p>
            <a:fld id="{A76F54FF-76C4-4040-9315-59D5D23324F5}" type="slidenum">
              <a:rPr lang="pt-BR" smtClean="0"/>
              <a:pPr/>
              <a:t>12</a:t>
            </a:fld>
            <a:r>
              <a:rPr lang="pt-BR"/>
              <a:t> de 19</a:t>
            </a:r>
            <a:endParaRPr lang="pt-BR" dirty="0"/>
          </a:p>
        </p:txBody>
      </p:sp>
    </p:spTree>
    <p:extLst>
      <p:ext uri="{BB962C8B-B14F-4D97-AF65-F5344CB8AC3E}">
        <p14:creationId xmlns:p14="http://schemas.microsoft.com/office/powerpoint/2010/main" val="135816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723014" y="1300366"/>
            <a:ext cx="11142922" cy="4493538"/>
          </a:xfrm>
          <a:prstGeom prst="rect">
            <a:avLst/>
          </a:prstGeom>
        </p:spPr>
        <p:txBody>
          <a:bodyPr wrap="square">
            <a:spAutoFit/>
          </a:bodyPr>
          <a:lstStyle/>
          <a:p>
            <a:pPr marL="285750" indent="-285750">
              <a:buFont typeface="Arial" panose="020B0604020202020204" pitchFamily="34" charset="0"/>
              <a:buChar char="•"/>
            </a:pPr>
            <a:r>
              <a:rPr lang="pt-BR" sz="2600" dirty="0">
                <a:solidFill>
                  <a:srgbClr val="002060"/>
                </a:solidFill>
              </a:rPr>
              <a:t>Erro:</a:t>
            </a:r>
          </a:p>
          <a:p>
            <a:pPr lvl="1"/>
            <a:r>
              <a:rPr lang="pt-BR" sz="2600" dirty="0" err="1">
                <a:solidFill>
                  <a:srgbClr val="002060"/>
                </a:solidFill>
              </a:rPr>
              <a:t>Executed</a:t>
            </a:r>
            <a:r>
              <a:rPr lang="pt-BR" sz="2600" dirty="0">
                <a:solidFill>
                  <a:srgbClr val="002060"/>
                </a:solidFill>
              </a:rPr>
              <a:t> as </a:t>
            </a:r>
            <a:r>
              <a:rPr lang="pt-BR" sz="2600" dirty="0" err="1">
                <a:solidFill>
                  <a:srgbClr val="002060"/>
                </a:solidFill>
              </a:rPr>
              <a:t>user</a:t>
            </a:r>
            <a:r>
              <a:rPr lang="pt-BR" sz="2600" dirty="0">
                <a:solidFill>
                  <a:srgbClr val="002060"/>
                </a:solidFill>
              </a:rPr>
              <a:t>: XXXX. SQL Server </a:t>
            </a:r>
            <a:r>
              <a:rPr lang="pt-BR" sz="2600" dirty="0" err="1">
                <a:solidFill>
                  <a:srgbClr val="002060"/>
                </a:solidFill>
              </a:rPr>
              <a:t>detected</a:t>
            </a:r>
            <a:r>
              <a:rPr lang="pt-BR" sz="2600" dirty="0">
                <a:solidFill>
                  <a:srgbClr val="002060"/>
                </a:solidFill>
              </a:rPr>
              <a:t> a </a:t>
            </a:r>
            <a:r>
              <a:rPr lang="pt-BR" sz="2600" dirty="0" err="1">
                <a:solidFill>
                  <a:srgbClr val="002060"/>
                </a:solidFill>
              </a:rPr>
              <a:t>logical</a:t>
            </a:r>
            <a:r>
              <a:rPr lang="pt-BR" sz="2600" dirty="0">
                <a:solidFill>
                  <a:srgbClr val="002060"/>
                </a:solidFill>
              </a:rPr>
              <a:t> </a:t>
            </a:r>
            <a:r>
              <a:rPr lang="pt-BR" sz="2600" dirty="0" err="1">
                <a:solidFill>
                  <a:srgbClr val="002060"/>
                </a:solidFill>
              </a:rPr>
              <a:t>consistency-based</a:t>
            </a:r>
            <a:r>
              <a:rPr lang="pt-BR" sz="2600" dirty="0">
                <a:solidFill>
                  <a:srgbClr val="002060"/>
                </a:solidFill>
              </a:rPr>
              <a:t> I/O </a:t>
            </a:r>
            <a:r>
              <a:rPr lang="pt-BR" sz="2600" dirty="0" err="1">
                <a:solidFill>
                  <a:srgbClr val="002060"/>
                </a:solidFill>
              </a:rPr>
              <a:t>error</a:t>
            </a:r>
            <a:r>
              <a:rPr lang="pt-BR" sz="2600" dirty="0">
                <a:solidFill>
                  <a:srgbClr val="002060"/>
                </a:solidFill>
              </a:rPr>
              <a:t>: </a:t>
            </a:r>
            <a:r>
              <a:rPr lang="pt-BR" sz="2600" dirty="0" err="1">
                <a:solidFill>
                  <a:srgbClr val="002060"/>
                </a:solidFill>
              </a:rPr>
              <a:t>incorrect</a:t>
            </a:r>
            <a:r>
              <a:rPr lang="pt-BR" sz="2600" dirty="0">
                <a:solidFill>
                  <a:srgbClr val="002060"/>
                </a:solidFill>
              </a:rPr>
              <a:t> </a:t>
            </a:r>
            <a:r>
              <a:rPr lang="pt-BR" sz="2600" dirty="0" err="1">
                <a:solidFill>
                  <a:srgbClr val="002060"/>
                </a:solidFill>
              </a:rPr>
              <a:t>checksum</a:t>
            </a:r>
            <a:r>
              <a:rPr lang="pt-BR" sz="2600" dirty="0">
                <a:solidFill>
                  <a:srgbClr val="002060"/>
                </a:solidFill>
              </a:rPr>
              <a:t> (</a:t>
            </a:r>
            <a:r>
              <a:rPr lang="pt-BR" sz="2600" dirty="0" err="1">
                <a:solidFill>
                  <a:srgbClr val="002060"/>
                </a:solidFill>
              </a:rPr>
              <a:t>expected</a:t>
            </a:r>
            <a:r>
              <a:rPr lang="pt-BR" sz="2600" dirty="0">
                <a:solidFill>
                  <a:srgbClr val="002060"/>
                </a:solidFill>
              </a:rPr>
              <a:t>: 0x00002021; </a:t>
            </a:r>
            <a:r>
              <a:rPr lang="pt-BR" sz="2600" dirty="0" err="1">
                <a:solidFill>
                  <a:srgbClr val="002060"/>
                </a:solidFill>
              </a:rPr>
              <a:t>actual</a:t>
            </a:r>
            <a:r>
              <a:rPr lang="pt-BR" sz="2600" dirty="0">
                <a:solidFill>
                  <a:srgbClr val="002060"/>
                </a:solidFill>
              </a:rPr>
              <a:t>: 0x2c1fa42f). It </a:t>
            </a:r>
            <a:r>
              <a:rPr lang="pt-BR" sz="2600" dirty="0" err="1">
                <a:solidFill>
                  <a:srgbClr val="002060"/>
                </a:solidFill>
              </a:rPr>
              <a:t>occurred</a:t>
            </a:r>
            <a:r>
              <a:rPr lang="pt-BR" sz="2600" dirty="0">
                <a:solidFill>
                  <a:srgbClr val="002060"/>
                </a:solidFill>
              </a:rPr>
              <a:t> </a:t>
            </a:r>
            <a:r>
              <a:rPr lang="pt-BR" sz="2600" dirty="0" err="1">
                <a:solidFill>
                  <a:srgbClr val="002060"/>
                </a:solidFill>
              </a:rPr>
              <a:t>during</a:t>
            </a:r>
            <a:r>
              <a:rPr lang="pt-BR" sz="2600" dirty="0">
                <a:solidFill>
                  <a:srgbClr val="002060"/>
                </a:solidFill>
              </a:rPr>
              <a:t> a </a:t>
            </a:r>
            <a:r>
              <a:rPr lang="pt-BR" sz="2600" dirty="0" err="1">
                <a:solidFill>
                  <a:srgbClr val="002060"/>
                </a:solidFill>
              </a:rPr>
              <a:t>read</a:t>
            </a:r>
            <a:r>
              <a:rPr lang="pt-BR" sz="2600" dirty="0">
                <a:solidFill>
                  <a:srgbClr val="002060"/>
                </a:solidFill>
              </a:rPr>
              <a:t> </a:t>
            </a:r>
            <a:r>
              <a:rPr lang="pt-BR" sz="2600" dirty="0" err="1">
                <a:solidFill>
                  <a:srgbClr val="002060"/>
                </a:solidFill>
              </a:rPr>
              <a:t>of</a:t>
            </a:r>
            <a:r>
              <a:rPr lang="pt-BR" sz="2600" dirty="0">
                <a:solidFill>
                  <a:srgbClr val="002060"/>
                </a:solidFill>
              </a:rPr>
              <a:t> </a:t>
            </a:r>
            <a:r>
              <a:rPr lang="pt-BR" sz="2600" dirty="0" err="1">
                <a:solidFill>
                  <a:srgbClr val="002060"/>
                </a:solidFill>
              </a:rPr>
              <a:t>page</a:t>
            </a:r>
            <a:r>
              <a:rPr lang="pt-BR" sz="2600" dirty="0">
                <a:solidFill>
                  <a:srgbClr val="002060"/>
                </a:solidFill>
              </a:rPr>
              <a:t> (1:3364270) in </a:t>
            </a:r>
            <a:r>
              <a:rPr lang="pt-BR" sz="2600" dirty="0" err="1">
                <a:solidFill>
                  <a:srgbClr val="002060"/>
                </a:solidFill>
              </a:rPr>
              <a:t>database</a:t>
            </a:r>
            <a:r>
              <a:rPr lang="pt-BR" sz="2600" dirty="0">
                <a:solidFill>
                  <a:srgbClr val="002060"/>
                </a:solidFill>
              </a:rPr>
              <a:t> ID 10 </a:t>
            </a:r>
            <a:r>
              <a:rPr lang="pt-BR" sz="2600" dirty="0" err="1">
                <a:solidFill>
                  <a:srgbClr val="002060"/>
                </a:solidFill>
              </a:rPr>
              <a:t>at</a:t>
            </a:r>
            <a:r>
              <a:rPr lang="pt-BR" sz="2600" dirty="0">
                <a:solidFill>
                  <a:srgbClr val="002060"/>
                </a:solidFill>
              </a:rPr>
              <a:t> offset 0x0000066ab5c000 in file 'E:\Dados\</a:t>
            </a:r>
            <a:r>
              <a:rPr lang="pt-BR" sz="2600" dirty="0" err="1">
                <a:solidFill>
                  <a:srgbClr val="002060"/>
                </a:solidFill>
              </a:rPr>
              <a:t>XXXX.mdf</a:t>
            </a:r>
            <a:r>
              <a:rPr lang="pt-BR" sz="2600" dirty="0">
                <a:solidFill>
                  <a:srgbClr val="002060"/>
                </a:solidFill>
              </a:rPr>
              <a:t>'. </a:t>
            </a:r>
            <a:r>
              <a:rPr lang="pt-BR" sz="2600" dirty="0" err="1">
                <a:solidFill>
                  <a:srgbClr val="FF0000"/>
                </a:solidFill>
              </a:rPr>
              <a:t>This</a:t>
            </a:r>
            <a:r>
              <a:rPr lang="pt-BR" sz="2600" dirty="0">
                <a:solidFill>
                  <a:srgbClr val="FF0000"/>
                </a:solidFill>
              </a:rPr>
              <a:t> </a:t>
            </a:r>
            <a:r>
              <a:rPr lang="pt-BR" sz="2600" dirty="0" err="1">
                <a:solidFill>
                  <a:srgbClr val="FF0000"/>
                </a:solidFill>
              </a:rPr>
              <a:t>is</a:t>
            </a:r>
            <a:r>
              <a:rPr lang="pt-BR" sz="2600" dirty="0">
                <a:solidFill>
                  <a:srgbClr val="FF0000"/>
                </a:solidFill>
              </a:rPr>
              <a:t> a </a:t>
            </a:r>
            <a:r>
              <a:rPr lang="pt-BR" sz="2600" dirty="0" err="1">
                <a:solidFill>
                  <a:srgbClr val="FF0000"/>
                </a:solidFill>
              </a:rPr>
              <a:t>severe</a:t>
            </a:r>
            <a:r>
              <a:rPr lang="pt-BR" sz="2600" dirty="0">
                <a:solidFill>
                  <a:srgbClr val="FF0000"/>
                </a:solidFill>
              </a:rPr>
              <a:t> </a:t>
            </a:r>
            <a:r>
              <a:rPr lang="pt-BR" sz="2600" dirty="0" err="1">
                <a:solidFill>
                  <a:srgbClr val="FF0000"/>
                </a:solidFill>
              </a:rPr>
              <a:t>error</a:t>
            </a:r>
            <a:r>
              <a:rPr lang="pt-BR" sz="2600" dirty="0">
                <a:solidFill>
                  <a:srgbClr val="FF0000"/>
                </a:solidFill>
              </a:rPr>
              <a:t> </a:t>
            </a:r>
            <a:r>
              <a:rPr lang="pt-BR" sz="2600" dirty="0" err="1">
                <a:solidFill>
                  <a:srgbClr val="FF0000"/>
                </a:solidFill>
              </a:rPr>
              <a:t>condition</a:t>
            </a:r>
            <a:r>
              <a:rPr lang="pt-BR" sz="2600" dirty="0">
                <a:solidFill>
                  <a:srgbClr val="FF0000"/>
                </a:solidFill>
              </a:rPr>
              <a:t> </a:t>
            </a:r>
            <a:r>
              <a:rPr lang="pt-BR" sz="2600" dirty="0" err="1">
                <a:solidFill>
                  <a:srgbClr val="FF0000"/>
                </a:solidFill>
              </a:rPr>
              <a:t>that</a:t>
            </a:r>
            <a:r>
              <a:rPr lang="pt-BR" sz="2600" dirty="0">
                <a:solidFill>
                  <a:srgbClr val="FF0000"/>
                </a:solidFill>
              </a:rPr>
              <a:t> </a:t>
            </a:r>
            <a:r>
              <a:rPr lang="pt-BR" sz="2600" dirty="0" err="1">
                <a:solidFill>
                  <a:srgbClr val="FF0000"/>
                </a:solidFill>
              </a:rPr>
              <a:t>threatens</a:t>
            </a:r>
            <a:r>
              <a:rPr lang="pt-BR" sz="2600" dirty="0">
                <a:solidFill>
                  <a:srgbClr val="FF0000"/>
                </a:solidFill>
              </a:rPr>
              <a:t> </a:t>
            </a:r>
            <a:r>
              <a:rPr lang="pt-BR" sz="2600" dirty="0" err="1">
                <a:solidFill>
                  <a:srgbClr val="FF0000"/>
                </a:solidFill>
              </a:rPr>
              <a:t>database</a:t>
            </a:r>
            <a:r>
              <a:rPr lang="pt-BR" sz="2600" dirty="0">
                <a:solidFill>
                  <a:srgbClr val="FF0000"/>
                </a:solidFill>
              </a:rPr>
              <a:t> </a:t>
            </a:r>
            <a:r>
              <a:rPr lang="pt-BR" sz="2600" dirty="0" err="1">
                <a:solidFill>
                  <a:srgbClr val="FF0000"/>
                </a:solidFill>
              </a:rPr>
              <a:t>integrity</a:t>
            </a:r>
            <a:r>
              <a:rPr lang="pt-BR" sz="2600" dirty="0">
                <a:solidFill>
                  <a:srgbClr val="FF0000"/>
                </a:solidFill>
              </a:rPr>
              <a:t> </a:t>
            </a:r>
            <a:r>
              <a:rPr lang="pt-BR" sz="2600" dirty="0" err="1">
                <a:solidFill>
                  <a:srgbClr val="FF0000"/>
                </a:solidFill>
              </a:rPr>
              <a:t>and</a:t>
            </a:r>
            <a:r>
              <a:rPr lang="pt-BR" sz="2600" dirty="0">
                <a:solidFill>
                  <a:srgbClr val="FF0000"/>
                </a:solidFill>
              </a:rPr>
              <a:t> must </a:t>
            </a:r>
            <a:r>
              <a:rPr lang="pt-BR" sz="2600" dirty="0" err="1">
                <a:solidFill>
                  <a:srgbClr val="FF0000"/>
                </a:solidFill>
              </a:rPr>
              <a:t>be</a:t>
            </a:r>
            <a:r>
              <a:rPr lang="pt-BR" sz="2600" dirty="0">
                <a:solidFill>
                  <a:srgbClr val="FF0000"/>
                </a:solidFill>
              </a:rPr>
              <a:t> </a:t>
            </a:r>
            <a:r>
              <a:rPr lang="pt-BR" sz="2600" dirty="0" err="1">
                <a:solidFill>
                  <a:srgbClr val="FF0000"/>
                </a:solidFill>
              </a:rPr>
              <a:t>corrected</a:t>
            </a:r>
            <a:r>
              <a:rPr lang="pt-BR" sz="2600" dirty="0">
                <a:solidFill>
                  <a:srgbClr val="FF0000"/>
                </a:solidFill>
              </a:rPr>
              <a:t> </a:t>
            </a:r>
            <a:r>
              <a:rPr lang="pt-BR" sz="2600" dirty="0" err="1">
                <a:solidFill>
                  <a:srgbClr val="FF0000"/>
                </a:solidFill>
              </a:rPr>
              <a:t>immediately</a:t>
            </a:r>
            <a:r>
              <a:rPr lang="pt-BR" sz="2600" dirty="0">
                <a:solidFill>
                  <a:srgbClr val="002060"/>
                </a:solidFill>
              </a:rPr>
              <a:t>. </a:t>
            </a:r>
          </a:p>
          <a:p>
            <a:pPr lvl="1"/>
            <a:endParaRPr lang="pt-BR" sz="2600" dirty="0">
              <a:solidFill>
                <a:srgbClr val="002060"/>
              </a:solidFill>
            </a:endParaRPr>
          </a:p>
          <a:p>
            <a:pPr marL="285750" indent="-285750">
              <a:buFont typeface="Arial" panose="020B0604020202020204" pitchFamily="34" charset="0"/>
              <a:buChar char="•"/>
            </a:pPr>
            <a:r>
              <a:rPr lang="pt-BR" sz="2600" dirty="0">
                <a:solidFill>
                  <a:srgbClr val="002060"/>
                </a:solidFill>
              </a:rPr>
              <a:t>Mensagem de Salvação do </a:t>
            </a:r>
            <a:r>
              <a:rPr lang="pt-BR" sz="2600" dirty="0" err="1">
                <a:solidFill>
                  <a:srgbClr val="002060"/>
                </a:solidFill>
              </a:rPr>
              <a:t>Mirror</a:t>
            </a:r>
            <a:r>
              <a:rPr lang="pt-BR" sz="2600" dirty="0">
                <a:solidFill>
                  <a:srgbClr val="002060"/>
                </a:solidFill>
              </a:rPr>
              <a:t>:</a:t>
            </a:r>
          </a:p>
          <a:p>
            <a:pPr marL="742950" lvl="1" indent="-285750">
              <a:buFont typeface="Arial" panose="020B0604020202020204" pitchFamily="34" charset="0"/>
              <a:buChar char="•"/>
            </a:pPr>
            <a:r>
              <a:rPr lang="pt-BR" sz="2600" dirty="0" err="1">
                <a:solidFill>
                  <a:srgbClr val="002060"/>
                </a:solidFill>
              </a:rPr>
              <a:t>Database</a:t>
            </a:r>
            <a:r>
              <a:rPr lang="pt-BR" sz="2600" dirty="0">
                <a:solidFill>
                  <a:srgbClr val="002060"/>
                </a:solidFill>
              </a:rPr>
              <a:t> </a:t>
            </a:r>
            <a:r>
              <a:rPr lang="pt-BR" sz="2600" dirty="0" err="1">
                <a:solidFill>
                  <a:srgbClr val="002060"/>
                </a:solidFill>
              </a:rPr>
              <a:t>mirroring</a:t>
            </a:r>
            <a:r>
              <a:rPr lang="pt-BR" sz="2600" dirty="0">
                <a:solidFill>
                  <a:srgbClr val="002060"/>
                </a:solidFill>
              </a:rPr>
              <a:t> </a:t>
            </a:r>
            <a:r>
              <a:rPr lang="pt-BR" sz="2600" dirty="0" err="1">
                <a:solidFill>
                  <a:srgbClr val="002060"/>
                </a:solidFill>
              </a:rPr>
              <a:t>successfully</a:t>
            </a:r>
            <a:r>
              <a:rPr lang="pt-BR" sz="2600" dirty="0">
                <a:solidFill>
                  <a:srgbClr val="002060"/>
                </a:solidFill>
              </a:rPr>
              <a:t> </a:t>
            </a:r>
            <a:r>
              <a:rPr lang="pt-BR" sz="2600" dirty="0" err="1">
                <a:solidFill>
                  <a:srgbClr val="002060"/>
                </a:solidFill>
              </a:rPr>
              <a:t>repaired</a:t>
            </a:r>
            <a:r>
              <a:rPr lang="pt-BR" sz="2600" dirty="0">
                <a:solidFill>
                  <a:srgbClr val="002060"/>
                </a:solidFill>
              </a:rPr>
              <a:t> </a:t>
            </a:r>
            <a:r>
              <a:rPr lang="pt-BR" sz="2600" dirty="0" err="1">
                <a:solidFill>
                  <a:srgbClr val="002060"/>
                </a:solidFill>
              </a:rPr>
              <a:t>physical</a:t>
            </a:r>
            <a:r>
              <a:rPr lang="pt-BR" sz="2600" dirty="0">
                <a:solidFill>
                  <a:srgbClr val="002060"/>
                </a:solidFill>
              </a:rPr>
              <a:t> </a:t>
            </a:r>
            <a:r>
              <a:rPr lang="pt-BR" sz="2600" dirty="0" err="1">
                <a:solidFill>
                  <a:srgbClr val="002060"/>
                </a:solidFill>
              </a:rPr>
              <a:t>page</a:t>
            </a:r>
            <a:r>
              <a:rPr lang="pt-BR" sz="2600" dirty="0">
                <a:solidFill>
                  <a:srgbClr val="002060"/>
                </a:solidFill>
              </a:rPr>
              <a:t> (1:3364270) in </a:t>
            </a:r>
            <a:r>
              <a:rPr lang="pt-BR" sz="2600" dirty="0" err="1">
                <a:solidFill>
                  <a:srgbClr val="002060"/>
                </a:solidFill>
              </a:rPr>
              <a:t>database</a:t>
            </a:r>
            <a:r>
              <a:rPr lang="pt-BR" sz="2600" dirty="0">
                <a:solidFill>
                  <a:srgbClr val="002060"/>
                </a:solidFill>
              </a:rPr>
              <a:t> "XXXXX" </a:t>
            </a:r>
            <a:r>
              <a:rPr lang="pt-BR" sz="2600" dirty="0" err="1">
                <a:solidFill>
                  <a:srgbClr val="002060"/>
                </a:solidFill>
              </a:rPr>
              <a:t>by</a:t>
            </a:r>
            <a:r>
              <a:rPr lang="pt-BR" sz="2600" dirty="0">
                <a:solidFill>
                  <a:srgbClr val="002060"/>
                </a:solidFill>
              </a:rPr>
              <a:t> </a:t>
            </a:r>
            <a:r>
              <a:rPr lang="pt-BR" sz="2600" dirty="0" err="1">
                <a:solidFill>
                  <a:srgbClr val="002060"/>
                </a:solidFill>
              </a:rPr>
              <a:t>obtaining</a:t>
            </a:r>
            <a:r>
              <a:rPr lang="pt-BR" sz="2600" dirty="0">
                <a:solidFill>
                  <a:srgbClr val="002060"/>
                </a:solidFill>
              </a:rPr>
              <a:t> a </a:t>
            </a:r>
            <a:r>
              <a:rPr lang="pt-BR" sz="2600" dirty="0" err="1">
                <a:solidFill>
                  <a:srgbClr val="002060"/>
                </a:solidFill>
              </a:rPr>
              <a:t>copy</a:t>
            </a:r>
            <a:r>
              <a:rPr lang="pt-BR" sz="2600" dirty="0">
                <a:solidFill>
                  <a:srgbClr val="002060"/>
                </a:solidFill>
              </a:rPr>
              <a:t> </a:t>
            </a:r>
            <a:r>
              <a:rPr lang="pt-BR" sz="2600" dirty="0" err="1">
                <a:solidFill>
                  <a:srgbClr val="002060"/>
                </a:solidFill>
              </a:rPr>
              <a:t>from</a:t>
            </a:r>
            <a:r>
              <a:rPr lang="pt-BR" sz="2600" dirty="0">
                <a:solidFill>
                  <a:srgbClr val="002060"/>
                </a:solidFill>
              </a:rPr>
              <a:t> </a:t>
            </a:r>
            <a:r>
              <a:rPr lang="pt-BR" sz="2600" dirty="0" err="1">
                <a:solidFill>
                  <a:srgbClr val="002060"/>
                </a:solidFill>
              </a:rPr>
              <a:t>the</a:t>
            </a:r>
            <a:r>
              <a:rPr lang="pt-BR" sz="2600" dirty="0">
                <a:solidFill>
                  <a:srgbClr val="002060"/>
                </a:solidFill>
              </a:rPr>
              <a:t> </a:t>
            </a:r>
            <a:r>
              <a:rPr lang="pt-BR" sz="2600" dirty="0" err="1">
                <a:solidFill>
                  <a:srgbClr val="002060"/>
                </a:solidFill>
              </a:rPr>
              <a:t>partner</a:t>
            </a:r>
            <a:r>
              <a:rPr lang="pt-BR" sz="2600" dirty="0">
                <a:solidFill>
                  <a:srgbClr val="002060"/>
                </a:solidFill>
              </a:rPr>
              <a:t>.</a:t>
            </a:r>
          </a:p>
        </p:txBody>
      </p:sp>
      <p:sp>
        <p:nvSpPr>
          <p:cNvPr id="5" name="Título 1"/>
          <p:cNvSpPr txBox="1">
            <a:spLocks/>
          </p:cNvSpPr>
          <p:nvPr/>
        </p:nvSpPr>
        <p:spPr>
          <a:xfrm>
            <a:off x="-198782" y="195887"/>
            <a:ext cx="9462052" cy="1104899"/>
          </a:xfrm>
          <a:prstGeom prst="rect">
            <a:avLst/>
          </a:prstGeom>
        </p:spPr>
        <p:txBody>
          <a:bodyPr vert="horz" lIns="91440" tIns="45720" rIns="91440" bIns="45720" rtlCol="0" anchor="ctr">
            <a:noAutofit/>
          </a:bodyPr>
          <a:lstStyle/>
          <a:p>
            <a:pPr algn="ctr">
              <a:spcAft>
                <a:spcPts val="800"/>
              </a:spcAft>
            </a:pPr>
            <a:r>
              <a:rPr lang="pt-BR" sz="4000" b="1" dirty="0">
                <a:solidFill>
                  <a:srgbClr val="002060"/>
                </a:solidFill>
                <a:cs typeface="Arial" panose="020B0604020202020204" pitchFamily="34" charset="0"/>
              </a:rPr>
              <a:t>Caso Real de salvação do </a:t>
            </a:r>
            <a:r>
              <a:rPr lang="pt-BR" sz="4000" b="1" dirty="0" err="1">
                <a:solidFill>
                  <a:srgbClr val="002060"/>
                </a:solidFill>
                <a:cs typeface="Arial" panose="020B0604020202020204" pitchFamily="34" charset="0"/>
              </a:rPr>
              <a:t>Mirror</a:t>
            </a:r>
            <a:endParaRPr lang="pt-BR" sz="4000" b="1" dirty="0">
              <a:solidFill>
                <a:srgbClr val="002060"/>
              </a:solidFill>
              <a:cs typeface="Arial" panose="020B0604020202020204" pitchFamily="34" charset="0"/>
            </a:endParaRPr>
          </a:p>
        </p:txBody>
      </p:sp>
      <p:sp>
        <p:nvSpPr>
          <p:cNvPr id="6" name="Retângulo 5"/>
          <p:cNvSpPr/>
          <p:nvPr/>
        </p:nvSpPr>
        <p:spPr>
          <a:xfrm>
            <a:off x="1325525" y="5991476"/>
            <a:ext cx="10774327" cy="738664"/>
          </a:xfrm>
          <a:prstGeom prst="rect">
            <a:avLst/>
          </a:prstGeom>
        </p:spPr>
        <p:txBody>
          <a:bodyPr wrap="square">
            <a:spAutoFit/>
          </a:bodyPr>
          <a:lstStyle/>
          <a:p>
            <a:r>
              <a:rPr lang="pt-BR" sz="2400" dirty="0">
                <a:hlinkClick r:id="rId2"/>
              </a:rPr>
              <a:t>POST: http://www.tiagoneves.net/blog/como-o-mirror-pode-salva-a-sua-noite/</a:t>
            </a:r>
            <a:endParaRPr lang="pt-BR" sz="2400" dirty="0"/>
          </a:p>
          <a:p>
            <a:endParaRPr lang="pt-BR" dirty="0"/>
          </a:p>
        </p:txBody>
      </p:sp>
      <p:sp>
        <p:nvSpPr>
          <p:cNvPr id="4" name="Espaço Reservado para Número de Slide 3">
            <a:extLst>
              <a:ext uri="{FF2B5EF4-FFF2-40B4-BE49-F238E27FC236}">
                <a16:creationId xmlns:a16="http://schemas.microsoft.com/office/drawing/2014/main" id="{2B334086-EB79-4783-9E0B-91AA8FCA4D73}"/>
              </a:ext>
            </a:extLst>
          </p:cNvPr>
          <p:cNvSpPr>
            <a:spLocks noGrp="1"/>
          </p:cNvSpPr>
          <p:nvPr>
            <p:ph type="sldNum" sz="quarter" idx="4"/>
          </p:nvPr>
        </p:nvSpPr>
        <p:spPr/>
        <p:txBody>
          <a:bodyPr/>
          <a:lstStyle/>
          <a:p>
            <a:fld id="{A76F54FF-76C4-4040-9315-59D5D23324F5}" type="slidenum">
              <a:rPr lang="pt-BR" smtClean="0"/>
              <a:pPr/>
              <a:t>13</a:t>
            </a:fld>
            <a:r>
              <a:rPr lang="pt-BR"/>
              <a:t> de 19</a:t>
            </a:r>
            <a:endParaRPr lang="pt-BR" dirty="0"/>
          </a:p>
        </p:txBody>
      </p:sp>
    </p:spTree>
    <p:extLst>
      <p:ext uri="{BB962C8B-B14F-4D97-AF65-F5344CB8AC3E}">
        <p14:creationId xmlns:p14="http://schemas.microsoft.com/office/powerpoint/2010/main" val="246495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en my junior DBA passes the certification exams on his first try"/>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63399" y="1424763"/>
            <a:ext cx="7641914" cy="4922875"/>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p:cNvSpPr txBox="1">
            <a:spLocks/>
          </p:cNvSpPr>
          <p:nvPr/>
        </p:nvSpPr>
        <p:spPr>
          <a:xfrm>
            <a:off x="-198782" y="195887"/>
            <a:ext cx="9462052" cy="1104899"/>
          </a:xfrm>
          <a:prstGeom prst="rect">
            <a:avLst/>
          </a:prstGeom>
        </p:spPr>
        <p:txBody>
          <a:bodyPr vert="horz" lIns="91440" tIns="45720" rIns="91440" bIns="45720" rtlCol="0" anchor="ctr">
            <a:noAutofit/>
          </a:bodyPr>
          <a:lstStyle/>
          <a:p>
            <a:pPr algn="ctr">
              <a:spcAft>
                <a:spcPts val="800"/>
              </a:spcAft>
            </a:pPr>
            <a:r>
              <a:rPr lang="pt-BR" sz="4000" b="1" dirty="0">
                <a:solidFill>
                  <a:srgbClr val="002060"/>
                </a:solidFill>
                <a:cs typeface="Arial" panose="020B0604020202020204" pitchFamily="34" charset="0"/>
              </a:rPr>
              <a:t>Comemoração da salvação do </a:t>
            </a:r>
            <a:r>
              <a:rPr lang="pt-BR" sz="4000" b="1" dirty="0" err="1">
                <a:solidFill>
                  <a:srgbClr val="002060"/>
                </a:solidFill>
                <a:cs typeface="Arial" panose="020B0604020202020204" pitchFamily="34" charset="0"/>
              </a:rPr>
              <a:t>Mirror</a:t>
            </a:r>
            <a:endParaRPr lang="pt-BR" sz="4000" b="1" dirty="0">
              <a:solidFill>
                <a:srgbClr val="002060"/>
              </a:solidFill>
              <a:cs typeface="Arial" panose="020B0604020202020204" pitchFamily="34" charset="0"/>
            </a:endParaRPr>
          </a:p>
        </p:txBody>
      </p:sp>
      <p:sp>
        <p:nvSpPr>
          <p:cNvPr id="5" name="Espaço Reservado para Número de Slide 4">
            <a:extLst>
              <a:ext uri="{FF2B5EF4-FFF2-40B4-BE49-F238E27FC236}">
                <a16:creationId xmlns:a16="http://schemas.microsoft.com/office/drawing/2014/main" id="{EB18C41B-B3C3-43CF-B068-036A1D084AA9}"/>
              </a:ext>
            </a:extLst>
          </p:cNvPr>
          <p:cNvSpPr>
            <a:spLocks noGrp="1"/>
          </p:cNvSpPr>
          <p:nvPr>
            <p:ph type="sldNum" sz="quarter" idx="4"/>
          </p:nvPr>
        </p:nvSpPr>
        <p:spPr/>
        <p:txBody>
          <a:bodyPr/>
          <a:lstStyle/>
          <a:p>
            <a:fld id="{A76F54FF-76C4-4040-9315-59D5D23324F5}" type="slidenum">
              <a:rPr lang="pt-BR" smtClean="0"/>
              <a:pPr/>
              <a:t>14</a:t>
            </a:fld>
            <a:r>
              <a:rPr lang="pt-BR"/>
              <a:t> de 19</a:t>
            </a:r>
            <a:endParaRPr lang="pt-BR" dirty="0"/>
          </a:p>
        </p:txBody>
      </p:sp>
    </p:spTree>
    <p:extLst>
      <p:ext uri="{BB962C8B-B14F-4D97-AF65-F5344CB8AC3E}">
        <p14:creationId xmlns:p14="http://schemas.microsoft.com/office/powerpoint/2010/main" val="283911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83820" y="3575192"/>
            <a:ext cx="6554543" cy="1138773"/>
          </a:xfrm>
          <a:prstGeom prst="rect">
            <a:avLst/>
          </a:prstGeom>
          <a:noFill/>
        </p:spPr>
        <p:txBody>
          <a:bodyPr wrap="square" rtlCol="0">
            <a:spAutoFit/>
          </a:bodyPr>
          <a:lstStyle/>
          <a:p>
            <a:r>
              <a:rPr lang="pt-BR" sz="3400" b="1" dirty="0">
                <a:solidFill>
                  <a:schemeClr val="bg1"/>
                </a:solidFill>
              </a:rPr>
              <a:t>Tarefas do dia a dia de um DBA</a:t>
            </a:r>
          </a:p>
          <a:p>
            <a:endParaRPr lang="pt-BR" sz="3400" dirty="0"/>
          </a:p>
        </p:txBody>
      </p:sp>
      <p:sp>
        <p:nvSpPr>
          <p:cNvPr id="8" name="CaixaDeTexto 7"/>
          <p:cNvSpPr txBox="1"/>
          <p:nvPr/>
        </p:nvSpPr>
        <p:spPr>
          <a:xfrm>
            <a:off x="795130" y="1300786"/>
            <a:ext cx="4357896" cy="4401205"/>
          </a:xfrm>
          <a:prstGeom prst="rect">
            <a:avLst/>
          </a:prstGeom>
          <a:noFill/>
        </p:spPr>
        <p:txBody>
          <a:bodyPr wrap="square" rtlCol="0">
            <a:spAutoFit/>
          </a:bodyPr>
          <a:lstStyle/>
          <a:p>
            <a:endParaRPr lang="pt-BR" sz="2800" b="1" u="sng" dirty="0"/>
          </a:p>
          <a:p>
            <a:r>
              <a:rPr lang="pt-BR" sz="2800" b="1" u="sng" dirty="0">
                <a:solidFill>
                  <a:srgbClr val="002060"/>
                </a:solidFill>
              </a:rPr>
              <a:t>Pontos Positivos:</a:t>
            </a:r>
          </a:p>
          <a:p>
            <a:pPr marL="285750" indent="-285750">
              <a:buFont typeface="Arial" panose="020B0604020202020204" pitchFamily="34" charset="0"/>
              <a:buChar char="•"/>
            </a:pPr>
            <a:r>
              <a:rPr lang="pt-BR" sz="2800" dirty="0">
                <a:solidFill>
                  <a:srgbClr val="002060"/>
                </a:solidFill>
              </a:rPr>
              <a:t>Failover de toda a instância de um servidor para o outro</a:t>
            </a:r>
          </a:p>
          <a:p>
            <a:endParaRPr lang="pt-BR" sz="2800" dirty="0">
              <a:solidFill>
                <a:srgbClr val="002060"/>
              </a:solidFill>
            </a:endParaRPr>
          </a:p>
          <a:p>
            <a:endParaRPr lang="pt-BR" sz="2800" b="1" u="sng" dirty="0">
              <a:solidFill>
                <a:srgbClr val="002060"/>
              </a:solidFill>
            </a:endParaRPr>
          </a:p>
          <a:p>
            <a:r>
              <a:rPr lang="pt-BR" sz="2800" b="1" u="sng" dirty="0">
                <a:solidFill>
                  <a:srgbClr val="002060"/>
                </a:solidFill>
              </a:rPr>
              <a:t>Pontos Negativos:</a:t>
            </a:r>
          </a:p>
          <a:p>
            <a:pPr marL="285750" indent="-285750">
              <a:buFont typeface="Arial" panose="020B0604020202020204" pitchFamily="34" charset="0"/>
              <a:buChar char="•"/>
            </a:pPr>
            <a:r>
              <a:rPr lang="pt-BR" sz="2800" dirty="0">
                <a:solidFill>
                  <a:srgbClr val="002060"/>
                </a:solidFill>
              </a:rPr>
              <a:t>O Storage é um ponto de falha</a:t>
            </a:r>
          </a:p>
        </p:txBody>
      </p:sp>
      <p:sp>
        <p:nvSpPr>
          <p:cNvPr id="5" name="Título 1"/>
          <p:cNvSpPr txBox="1">
            <a:spLocks/>
          </p:cNvSpPr>
          <p:nvPr/>
        </p:nvSpPr>
        <p:spPr>
          <a:xfrm>
            <a:off x="381799" y="190500"/>
            <a:ext cx="8086476" cy="1104899"/>
          </a:xfrm>
          <a:prstGeom prst="rect">
            <a:avLst/>
          </a:prstGeom>
        </p:spPr>
        <p:txBody>
          <a:bodyPr vert="horz" lIns="91440" tIns="45720" rIns="91440" bIns="45720" rtlCol="0" anchor="ctr">
            <a:noAutofit/>
          </a:bodyPr>
          <a:lstStyle/>
          <a:p>
            <a:pPr algn="ctr">
              <a:spcAft>
                <a:spcPts val="800"/>
              </a:spcAft>
            </a:pPr>
            <a:r>
              <a:rPr lang="pt-BR" sz="4000" b="1" dirty="0">
                <a:solidFill>
                  <a:srgbClr val="002060"/>
                </a:solidFill>
                <a:cs typeface="Arial" panose="020B0604020202020204" pitchFamily="34" charset="0"/>
              </a:rPr>
              <a:t>Até o SQL 2008 R2 – Failover Cluster</a:t>
            </a:r>
          </a:p>
        </p:txBody>
      </p:sp>
      <p:pic>
        <p:nvPicPr>
          <p:cNvPr id="6" name="Imagem 5"/>
          <p:cNvPicPr>
            <a:picLocks noChangeAspect="1"/>
          </p:cNvPicPr>
          <p:nvPr/>
        </p:nvPicPr>
        <p:blipFill>
          <a:blip r:embed="rId3" cstate="print"/>
          <a:stretch>
            <a:fillRect/>
          </a:stretch>
        </p:blipFill>
        <p:spPr>
          <a:xfrm>
            <a:off x="5027580" y="1582121"/>
            <a:ext cx="6792945" cy="4676303"/>
          </a:xfrm>
          <a:prstGeom prst="rect">
            <a:avLst/>
          </a:prstGeom>
        </p:spPr>
      </p:pic>
      <p:sp>
        <p:nvSpPr>
          <p:cNvPr id="2" name="Espaço Reservado para Número de Slide 1">
            <a:extLst>
              <a:ext uri="{FF2B5EF4-FFF2-40B4-BE49-F238E27FC236}">
                <a16:creationId xmlns:a16="http://schemas.microsoft.com/office/drawing/2014/main" id="{698C9F59-06FD-4161-A728-BE82F55C16AF}"/>
              </a:ext>
            </a:extLst>
          </p:cNvPr>
          <p:cNvSpPr>
            <a:spLocks noGrp="1"/>
          </p:cNvSpPr>
          <p:nvPr>
            <p:ph type="sldNum" sz="quarter" idx="4"/>
          </p:nvPr>
        </p:nvSpPr>
        <p:spPr/>
        <p:txBody>
          <a:bodyPr/>
          <a:lstStyle/>
          <a:p>
            <a:fld id="{A76F54FF-76C4-4040-9315-59D5D23324F5}" type="slidenum">
              <a:rPr lang="pt-BR" smtClean="0"/>
              <a:pPr/>
              <a:t>15</a:t>
            </a:fld>
            <a:r>
              <a:rPr lang="pt-BR"/>
              <a:t> de 19</a:t>
            </a:r>
            <a:endParaRPr lang="pt-BR" dirty="0"/>
          </a:p>
        </p:txBody>
      </p:sp>
    </p:spTree>
    <p:extLst>
      <p:ext uri="{BB962C8B-B14F-4D97-AF65-F5344CB8AC3E}">
        <p14:creationId xmlns:p14="http://schemas.microsoft.com/office/powerpoint/2010/main" val="9043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83820" y="3575192"/>
            <a:ext cx="6554543" cy="1138773"/>
          </a:xfrm>
          <a:prstGeom prst="rect">
            <a:avLst/>
          </a:prstGeom>
          <a:noFill/>
        </p:spPr>
        <p:txBody>
          <a:bodyPr wrap="square" rtlCol="0">
            <a:spAutoFit/>
          </a:bodyPr>
          <a:lstStyle/>
          <a:p>
            <a:r>
              <a:rPr lang="pt-BR" sz="3400" b="1" dirty="0">
                <a:solidFill>
                  <a:schemeClr val="bg1"/>
                </a:solidFill>
              </a:rPr>
              <a:t>Tarefas do dia a dia de um DBA</a:t>
            </a:r>
          </a:p>
          <a:p>
            <a:endParaRPr lang="pt-BR" sz="3400" dirty="0"/>
          </a:p>
        </p:txBody>
      </p:sp>
      <p:sp>
        <p:nvSpPr>
          <p:cNvPr id="8" name="CaixaDeTexto 7"/>
          <p:cNvSpPr txBox="1"/>
          <p:nvPr/>
        </p:nvSpPr>
        <p:spPr>
          <a:xfrm>
            <a:off x="795130" y="1300786"/>
            <a:ext cx="4357896" cy="4832092"/>
          </a:xfrm>
          <a:prstGeom prst="rect">
            <a:avLst/>
          </a:prstGeom>
          <a:noFill/>
        </p:spPr>
        <p:txBody>
          <a:bodyPr wrap="square" rtlCol="0">
            <a:spAutoFit/>
          </a:bodyPr>
          <a:lstStyle/>
          <a:p>
            <a:endParaRPr lang="pt-BR" sz="2800" b="1" u="sng" dirty="0"/>
          </a:p>
          <a:p>
            <a:r>
              <a:rPr lang="pt-BR" sz="2800" b="1" u="sng" dirty="0">
                <a:solidFill>
                  <a:srgbClr val="002060"/>
                </a:solidFill>
              </a:rPr>
              <a:t>Melhorias do Cluster:</a:t>
            </a:r>
          </a:p>
          <a:p>
            <a:endParaRPr lang="pt-BR" sz="2800" b="1" u="sng" dirty="0">
              <a:solidFill>
                <a:srgbClr val="002060"/>
              </a:solidFill>
            </a:endParaRPr>
          </a:p>
          <a:p>
            <a:pPr marL="285750" indent="-285750">
              <a:buFont typeface="Arial" panose="020B0604020202020204" pitchFamily="34" charset="0"/>
              <a:buChar char="•"/>
            </a:pPr>
            <a:r>
              <a:rPr lang="pt-BR" sz="2800" dirty="0">
                <a:solidFill>
                  <a:srgbClr val="002060"/>
                </a:solidFill>
              </a:rPr>
              <a:t>TempDB no disco local (SSD é uma opção boa)</a:t>
            </a:r>
          </a:p>
          <a:p>
            <a:pPr marL="285750" indent="-285750">
              <a:buFont typeface="Arial" panose="020B0604020202020204" pitchFamily="34" charset="0"/>
              <a:buChar char="•"/>
            </a:pPr>
            <a:endParaRPr lang="pt-BR" sz="2800" dirty="0">
              <a:solidFill>
                <a:srgbClr val="002060"/>
              </a:solidFill>
            </a:endParaRPr>
          </a:p>
          <a:p>
            <a:pPr marL="285750" indent="-285750">
              <a:buFont typeface="Arial" panose="020B0604020202020204" pitchFamily="34" charset="0"/>
              <a:buChar char="•"/>
            </a:pPr>
            <a:r>
              <a:rPr lang="pt-BR" sz="2800" dirty="0">
                <a:solidFill>
                  <a:srgbClr val="002060"/>
                </a:solidFill>
              </a:rPr>
              <a:t>Novas funcionalidades diminuíram o falso failover</a:t>
            </a:r>
          </a:p>
          <a:p>
            <a:pPr marL="285750" indent="-285750">
              <a:buFont typeface="Arial" panose="020B0604020202020204" pitchFamily="34" charset="0"/>
              <a:buChar char="•"/>
            </a:pPr>
            <a:endParaRPr lang="pt-BR" sz="2800" dirty="0">
              <a:solidFill>
                <a:srgbClr val="002060"/>
              </a:solidFill>
            </a:endParaRPr>
          </a:p>
          <a:p>
            <a:pPr marL="285750" indent="-285750">
              <a:buFont typeface="Arial" panose="020B0604020202020204" pitchFamily="34" charset="0"/>
              <a:buChar char="•"/>
            </a:pPr>
            <a:r>
              <a:rPr lang="pt-BR" sz="2800" dirty="0">
                <a:solidFill>
                  <a:srgbClr val="002060"/>
                </a:solidFill>
              </a:rPr>
              <a:t>Melhorias nos logs para análise de problemas</a:t>
            </a:r>
          </a:p>
        </p:txBody>
      </p:sp>
      <p:sp>
        <p:nvSpPr>
          <p:cNvPr id="5" name="Título 1"/>
          <p:cNvSpPr txBox="1">
            <a:spLocks/>
          </p:cNvSpPr>
          <p:nvPr/>
        </p:nvSpPr>
        <p:spPr>
          <a:xfrm>
            <a:off x="381799" y="190500"/>
            <a:ext cx="8086476" cy="1104899"/>
          </a:xfrm>
          <a:prstGeom prst="rect">
            <a:avLst/>
          </a:prstGeom>
        </p:spPr>
        <p:txBody>
          <a:bodyPr vert="horz" lIns="91440" tIns="45720" rIns="91440" bIns="45720" rtlCol="0" anchor="ctr">
            <a:noAutofit/>
          </a:bodyPr>
          <a:lstStyle/>
          <a:p>
            <a:pPr algn="ctr">
              <a:spcAft>
                <a:spcPts val="800"/>
              </a:spcAft>
            </a:pPr>
            <a:r>
              <a:rPr lang="pt-BR" sz="4000" b="1" dirty="0">
                <a:solidFill>
                  <a:srgbClr val="002060"/>
                </a:solidFill>
                <a:cs typeface="Arial" panose="020B0604020202020204" pitchFamily="34" charset="0"/>
              </a:rPr>
              <a:t>Pós SQL 2012 – </a:t>
            </a:r>
            <a:r>
              <a:rPr lang="pt-BR" sz="4000" b="1" dirty="0">
                <a:solidFill>
                  <a:srgbClr val="002060"/>
                </a:solidFill>
              </a:rPr>
              <a:t>AlwaysOn Failover Cluster</a:t>
            </a:r>
            <a:endParaRPr lang="pt-BR" sz="4000" b="1" dirty="0">
              <a:solidFill>
                <a:srgbClr val="002060"/>
              </a:solidFill>
              <a:cs typeface="Arial" panose="020B0604020202020204" pitchFamily="34" charset="0"/>
            </a:endParaRPr>
          </a:p>
        </p:txBody>
      </p:sp>
      <p:pic>
        <p:nvPicPr>
          <p:cNvPr id="7" name="Imagem 6"/>
          <p:cNvPicPr>
            <a:picLocks noChangeAspect="1"/>
          </p:cNvPicPr>
          <p:nvPr/>
        </p:nvPicPr>
        <p:blipFill>
          <a:blip r:embed="rId3" cstate="print"/>
          <a:stretch>
            <a:fillRect/>
          </a:stretch>
        </p:blipFill>
        <p:spPr>
          <a:xfrm>
            <a:off x="5259704" y="1569588"/>
            <a:ext cx="6792945" cy="4676303"/>
          </a:xfrm>
          <a:prstGeom prst="rect">
            <a:avLst/>
          </a:prstGeom>
        </p:spPr>
      </p:pic>
      <p:sp>
        <p:nvSpPr>
          <p:cNvPr id="2" name="Espaço Reservado para Número de Slide 1">
            <a:extLst>
              <a:ext uri="{FF2B5EF4-FFF2-40B4-BE49-F238E27FC236}">
                <a16:creationId xmlns:a16="http://schemas.microsoft.com/office/drawing/2014/main" id="{777519C9-197A-4E11-ACA1-F860BAF61D39}"/>
              </a:ext>
            </a:extLst>
          </p:cNvPr>
          <p:cNvSpPr>
            <a:spLocks noGrp="1"/>
          </p:cNvSpPr>
          <p:nvPr>
            <p:ph type="sldNum" sz="quarter" idx="4"/>
          </p:nvPr>
        </p:nvSpPr>
        <p:spPr/>
        <p:txBody>
          <a:bodyPr/>
          <a:lstStyle/>
          <a:p>
            <a:fld id="{A76F54FF-76C4-4040-9315-59D5D23324F5}" type="slidenum">
              <a:rPr lang="pt-BR" smtClean="0"/>
              <a:pPr/>
              <a:t>16</a:t>
            </a:fld>
            <a:r>
              <a:rPr lang="pt-BR"/>
              <a:t> de 19</a:t>
            </a:r>
            <a:endParaRPr lang="pt-BR" dirty="0"/>
          </a:p>
        </p:txBody>
      </p:sp>
    </p:spTree>
    <p:extLst>
      <p:ext uri="{BB962C8B-B14F-4D97-AF65-F5344CB8AC3E}">
        <p14:creationId xmlns:p14="http://schemas.microsoft.com/office/powerpoint/2010/main" val="9043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83820" y="3575192"/>
            <a:ext cx="6554543" cy="1138773"/>
          </a:xfrm>
          <a:prstGeom prst="rect">
            <a:avLst/>
          </a:prstGeom>
          <a:noFill/>
        </p:spPr>
        <p:txBody>
          <a:bodyPr wrap="square" rtlCol="0">
            <a:spAutoFit/>
          </a:bodyPr>
          <a:lstStyle/>
          <a:p>
            <a:r>
              <a:rPr lang="pt-BR" sz="3400" b="1" dirty="0">
                <a:solidFill>
                  <a:schemeClr val="bg1"/>
                </a:solidFill>
              </a:rPr>
              <a:t>Tarefas do dia a dia de um DBA</a:t>
            </a:r>
          </a:p>
          <a:p>
            <a:endParaRPr lang="pt-BR" sz="3400" dirty="0"/>
          </a:p>
        </p:txBody>
      </p:sp>
      <p:sp>
        <p:nvSpPr>
          <p:cNvPr id="5" name="Título 1"/>
          <p:cNvSpPr txBox="1">
            <a:spLocks/>
          </p:cNvSpPr>
          <p:nvPr/>
        </p:nvSpPr>
        <p:spPr>
          <a:xfrm>
            <a:off x="381799" y="190500"/>
            <a:ext cx="8086476" cy="1104899"/>
          </a:xfrm>
          <a:prstGeom prst="rect">
            <a:avLst/>
          </a:prstGeom>
        </p:spPr>
        <p:txBody>
          <a:bodyPr vert="horz" lIns="91440" tIns="45720" rIns="91440" bIns="45720" rtlCol="0" anchor="ctr">
            <a:noAutofit/>
          </a:bodyPr>
          <a:lstStyle/>
          <a:p>
            <a:pPr algn="ctr">
              <a:spcAft>
                <a:spcPts val="800"/>
              </a:spcAft>
            </a:pPr>
            <a:r>
              <a:rPr lang="pt-BR" sz="4000" b="1" dirty="0">
                <a:solidFill>
                  <a:srgbClr val="002060"/>
                </a:solidFill>
                <a:cs typeface="Arial" panose="020B0604020202020204" pitchFamily="34" charset="0"/>
              </a:rPr>
              <a:t>Pós SQL 2012 – </a:t>
            </a:r>
            <a:r>
              <a:rPr lang="pt-BR" sz="4000" b="1" dirty="0">
                <a:solidFill>
                  <a:srgbClr val="002060"/>
                </a:solidFill>
              </a:rPr>
              <a:t>AlwaysOn Failover Cluster</a:t>
            </a:r>
            <a:endParaRPr lang="pt-BR" sz="4000" b="1" dirty="0">
              <a:solidFill>
                <a:srgbClr val="002060"/>
              </a:solidFill>
              <a:cs typeface="Arial" panose="020B0604020202020204" pitchFamily="34" charset="0"/>
            </a:endParaRPr>
          </a:p>
        </p:txBody>
      </p:sp>
      <p:pic>
        <p:nvPicPr>
          <p:cNvPr id="9" name="Imagem 8"/>
          <p:cNvPicPr>
            <a:picLocks noChangeAspect="1"/>
          </p:cNvPicPr>
          <p:nvPr/>
        </p:nvPicPr>
        <p:blipFill>
          <a:blip r:embed="rId3" cstate="print"/>
          <a:stretch>
            <a:fillRect/>
          </a:stretch>
        </p:blipFill>
        <p:spPr>
          <a:xfrm>
            <a:off x="3876261" y="1295399"/>
            <a:ext cx="4236973" cy="5562601"/>
          </a:xfrm>
          <a:prstGeom prst="rect">
            <a:avLst/>
          </a:prstGeom>
        </p:spPr>
      </p:pic>
      <p:sp>
        <p:nvSpPr>
          <p:cNvPr id="2" name="Espaço Reservado para Número de Slide 1">
            <a:extLst>
              <a:ext uri="{FF2B5EF4-FFF2-40B4-BE49-F238E27FC236}">
                <a16:creationId xmlns:a16="http://schemas.microsoft.com/office/drawing/2014/main" id="{4783B015-1931-4100-A66B-76EA440A48B5}"/>
              </a:ext>
            </a:extLst>
          </p:cNvPr>
          <p:cNvSpPr>
            <a:spLocks noGrp="1"/>
          </p:cNvSpPr>
          <p:nvPr>
            <p:ph type="sldNum" sz="quarter" idx="4"/>
          </p:nvPr>
        </p:nvSpPr>
        <p:spPr/>
        <p:txBody>
          <a:bodyPr/>
          <a:lstStyle/>
          <a:p>
            <a:fld id="{A76F54FF-76C4-4040-9315-59D5D23324F5}" type="slidenum">
              <a:rPr lang="pt-BR" smtClean="0"/>
              <a:pPr/>
              <a:t>17</a:t>
            </a:fld>
            <a:r>
              <a:rPr lang="pt-BR"/>
              <a:t> de 19</a:t>
            </a:r>
            <a:endParaRPr lang="pt-BR" dirty="0"/>
          </a:p>
        </p:txBody>
      </p:sp>
    </p:spTree>
    <p:extLst>
      <p:ext uri="{BB962C8B-B14F-4D97-AF65-F5344CB8AC3E}">
        <p14:creationId xmlns:p14="http://schemas.microsoft.com/office/powerpoint/2010/main" val="253261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815008" y="1304013"/>
            <a:ext cx="11267000" cy="4893647"/>
          </a:xfrm>
          <a:prstGeom prst="rect">
            <a:avLst/>
          </a:prstGeom>
          <a:noFill/>
        </p:spPr>
        <p:txBody>
          <a:bodyPr wrap="square" rtlCol="0">
            <a:spAutoFit/>
          </a:bodyPr>
          <a:lstStyle/>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solidFill>
                  <a:srgbClr val="002060"/>
                </a:solidFill>
              </a:rPr>
              <a:t>Log Shipping</a:t>
            </a:r>
          </a:p>
          <a:p>
            <a:pPr marL="457200" indent="-457200">
              <a:buFont typeface="Arial" panose="020B0604020202020204" pitchFamily="34" charset="0"/>
              <a:buChar char="•"/>
            </a:pPr>
            <a:endParaRPr lang="en-US" sz="2400" b="1" dirty="0">
              <a:solidFill>
                <a:srgbClr val="002060"/>
              </a:solidFill>
            </a:endParaRPr>
          </a:p>
          <a:p>
            <a:pPr marL="457200" indent="-457200">
              <a:buFont typeface="Arial" panose="020B0604020202020204" pitchFamily="34" charset="0"/>
              <a:buChar char="•"/>
            </a:pPr>
            <a:r>
              <a:rPr lang="en-US" sz="2400" b="1" dirty="0">
                <a:solidFill>
                  <a:srgbClr val="002060"/>
                </a:solidFill>
              </a:rPr>
              <a:t>Replicação</a:t>
            </a:r>
          </a:p>
          <a:p>
            <a:pPr marL="457200" indent="-457200">
              <a:buFont typeface="Arial" panose="020B0604020202020204" pitchFamily="34" charset="0"/>
              <a:buChar char="•"/>
            </a:pPr>
            <a:endParaRPr lang="en-US" sz="2400" b="1" dirty="0">
              <a:solidFill>
                <a:srgbClr val="002060"/>
              </a:solidFill>
            </a:endParaRPr>
          </a:p>
          <a:p>
            <a:pPr marL="457200" indent="-457200">
              <a:buFont typeface="Arial" panose="020B0604020202020204" pitchFamily="34" charset="0"/>
              <a:buChar char="•"/>
            </a:pPr>
            <a:r>
              <a:rPr lang="en-US" sz="2400" b="1" dirty="0">
                <a:solidFill>
                  <a:srgbClr val="002060"/>
                </a:solidFill>
              </a:rPr>
              <a:t>Database Mirroring</a:t>
            </a:r>
          </a:p>
          <a:p>
            <a:pPr marL="457200" indent="-457200">
              <a:buFont typeface="Arial" panose="020B0604020202020204" pitchFamily="34" charset="0"/>
              <a:buChar char="•"/>
            </a:pPr>
            <a:endParaRPr lang="en-US" sz="2400" b="1" dirty="0">
              <a:solidFill>
                <a:srgbClr val="002060"/>
              </a:solidFill>
            </a:endParaRPr>
          </a:p>
          <a:p>
            <a:pPr marL="457200" indent="-457200">
              <a:buFont typeface="Arial" panose="020B0604020202020204" pitchFamily="34" charset="0"/>
              <a:buChar char="•"/>
            </a:pPr>
            <a:r>
              <a:rPr lang="en-US" sz="2400" b="1" dirty="0">
                <a:solidFill>
                  <a:srgbClr val="002060"/>
                </a:solidFill>
              </a:rPr>
              <a:t>AlwaysOn Availability Group (2012)</a:t>
            </a:r>
          </a:p>
          <a:p>
            <a:pPr marL="457200" indent="-457200">
              <a:buFont typeface="Arial" panose="020B0604020202020204" pitchFamily="34" charset="0"/>
              <a:buChar char="•"/>
            </a:pPr>
            <a:endParaRPr lang="en-US" sz="2400" b="1" dirty="0">
              <a:solidFill>
                <a:srgbClr val="002060"/>
              </a:solidFill>
            </a:endParaRPr>
          </a:p>
          <a:p>
            <a:pPr marL="457200" indent="-457200">
              <a:buFont typeface="Arial" panose="020B0604020202020204" pitchFamily="34" charset="0"/>
              <a:buChar char="•"/>
            </a:pPr>
            <a:r>
              <a:rPr lang="en-US" sz="2400" b="1" dirty="0">
                <a:solidFill>
                  <a:srgbClr val="002060"/>
                </a:solidFill>
              </a:rPr>
              <a:t>Failover Cluster</a:t>
            </a:r>
          </a:p>
          <a:p>
            <a:pPr marL="457200" indent="-457200">
              <a:buFont typeface="Arial" panose="020B0604020202020204" pitchFamily="34" charset="0"/>
              <a:buChar char="•"/>
            </a:pPr>
            <a:endParaRPr lang="en-US" sz="2400" b="1" dirty="0">
              <a:solidFill>
                <a:srgbClr val="002060"/>
              </a:solidFill>
            </a:endParaRPr>
          </a:p>
          <a:p>
            <a:pPr marL="457200" indent="-457200">
              <a:buFont typeface="Arial" panose="020B0604020202020204" pitchFamily="34" charset="0"/>
              <a:buChar char="•"/>
            </a:pPr>
            <a:r>
              <a:rPr lang="en-US" sz="2400" b="1" dirty="0">
                <a:solidFill>
                  <a:srgbClr val="002060"/>
                </a:solidFill>
              </a:rPr>
              <a:t>AlwaysOn Failover Cluster (2012)</a:t>
            </a:r>
          </a:p>
          <a:p>
            <a:pPr marL="457200" indent="-457200">
              <a:buFont typeface="Arial" panose="020B0604020202020204" pitchFamily="34" charset="0"/>
              <a:buChar char="•"/>
            </a:pPr>
            <a:endParaRPr lang="pt-BR" sz="2400" b="1" dirty="0">
              <a:solidFill>
                <a:srgbClr val="002060"/>
              </a:solidFill>
            </a:endParaRPr>
          </a:p>
        </p:txBody>
      </p:sp>
      <p:sp>
        <p:nvSpPr>
          <p:cNvPr id="7" name="Título 1"/>
          <p:cNvSpPr txBox="1">
            <a:spLocks/>
          </p:cNvSpPr>
          <p:nvPr/>
        </p:nvSpPr>
        <p:spPr>
          <a:xfrm>
            <a:off x="381799" y="206734"/>
            <a:ext cx="8086476" cy="1097279"/>
          </a:xfrm>
          <a:prstGeom prst="rect">
            <a:avLst/>
          </a:prstGeom>
        </p:spPr>
        <p:txBody>
          <a:bodyPr vert="horz" lIns="91440" tIns="45720" rIns="91440" bIns="45720" rtlCol="0" anchor="ctr">
            <a:noAutofit/>
          </a:bodyPr>
          <a:lstStyle/>
          <a:p>
            <a:pPr lvl="0" algn="ctr"/>
            <a:r>
              <a:rPr lang="pt-BR" sz="4000" b="1" dirty="0">
                <a:solidFill>
                  <a:srgbClr val="002060"/>
                </a:solidFill>
              </a:rPr>
              <a:t>Resumo</a:t>
            </a:r>
          </a:p>
        </p:txBody>
      </p:sp>
      <p:sp>
        <p:nvSpPr>
          <p:cNvPr id="2" name="Espaço Reservado para Número de Slide 1">
            <a:extLst>
              <a:ext uri="{FF2B5EF4-FFF2-40B4-BE49-F238E27FC236}">
                <a16:creationId xmlns:a16="http://schemas.microsoft.com/office/drawing/2014/main" id="{4EAD4FFA-8C36-4A0F-B510-8D83642CAB10}"/>
              </a:ext>
            </a:extLst>
          </p:cNvPr>
          <p:cNvSpPr>
            <a:spLocks noGrp="1"/>
          </p:cNvSpPr>
          <p:nvPr>
            <p:ph type="sldNum" sz="quarter" idx="4"/>
          </p:nvPr>
        </p:nvSpPr>
        <p:spPr/>
        <p:txBody>
          <a:bodyPr/>
          <a:lstStyle/>
          <a:p>
            <a:fld id="{A76F54FF-76C4-4040-9315-59D5D23324F5}" type="slidenum">
              <a:rPr lang="pt-BR" smtClean="0"/>
              <a:pPr/>
              <a:t>18</a:t>
            </a:fld>
            <a:r>
              <a:rPr lang="pt-BR"/>
              <a:t> de 19</a:t>
            </a:r>
            <a:endParaRPr lang="pt-BR" dirty="0"/>
          </a:p>
        </p:txBody>
      </p:sp>
    </p:spTree>
    <p:extLst>
      <p:ext uri="{BB962C8B-B14F-4D97-AF65-F5344CB8AC3E}">
        <p14:creationId xmlns:p14="http://schemas.microsoft.com/office/powerpoint/2010/main" val="9043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381799" y="206734"/>
            <a:ext cx="8086476" cy="1097279"/>
          </a:xfrm>
          <a:prstGeom prst="rect">
            <a:avLst/>
          </a:prstGeom>
        </p:spPr>
        <p:txBody>
          <a:bodyPr vert="horz" lIns="91440" tIns="45720" rIns="91440" bIns="45720" rtlCol="0" anchor="ctr">
            <a:noAutofit/>
          </a:bodyPr>
          <a:lstStyle/>
          <a:p>
            <a:pPr lvl="0" algn="ctr"/>
            <a:r>
              <a:rPr lang="pt-BR" sz="4000" b="1" dirty="0">
                <a:solidFill>
                  <a:srgbClr val="002060"/>
                </a:solidFill>
              </a:rPr>
              <a:t>Dúvidas</a:t>
            </a:r>
          </a:p>
        </p:txBody>
      </p:sp>
      <p:pic>
        <p:nvPicPr>
          <p:cNvPr id="4" name="Imagem 3" descr="duvidas-300x3001.jpg"/>
          <p:cNvPicPr>
            <a:picLocks noChangeAspect="1"/>
          </p:cNvPicPr>
          <p:nvPr/>
        </p:nvPicPr>
        <p:blipFill>
          <a:blip r:embed="rId2" cstate="print"/>
          <a:stretch>
            <a:fillRect/>
          </a:stretch>
        </p:blipFill>
        <p:spPr>
          <a:xfrm>
            <a:off x="3576000" y="1463817"/>
            <a:ext cx="5040000" cy="5040000"/>
          </a:xfrm>
          <a:prstGeom prst="rect">
            <a:avLst/>
          </a:prstGeom>
        </p:spPr>
      </p:pic>
      <p:sp>
        <p:nvSpPr>
          <p:cNvPr id="2" name="Espaço Reservado para Número de Slide 1">
            <a:extLst>
              <a:ext uri="{FF2B5EF4-FFF2-40B4-BE49-F238E27FC236}">
                <a16:creationId xmlns:a16="http://schemas.microsoft.com/office/drawing/2014/main" id="{6BA09DEE-8429-4794-BB9B-B23FD9B7D9D3}"/>
              </a:ext>
            </a:extLst>
          </p:cNvPr>
          <p:cNvSpPr>
            <a:spLocks noGrp="1"/>
          </p:cNvSpPr>
          <p:nvPr>
            <p:ph type="sldNum" sz="quarter" idx="4"/>
          </p:nvPr>
        </p:nvSpPr>
        <p:spPr/>
        <p:txBody>
          <a:bodyPr/>
          <a:lstStyle/>
          <a:p>
            <a:fld id="{A76F54FF-76C4-4040-9315-59D5D23324F5}" type="slidenum">
              <a:rPr lang="pt-BR" smtClean="0"/>
              <a:pPr/>
              <a:t>19</a:t>
            </a:fld>
            <a:r>
              <a:rPr lang="pt-BR"/>
              <a:t> de 19</a:t>
            </a:r>
            <a:endParaRPr lang="pt-BR" dirty="0"/>
          </a:p>
        </p:txBody>
      </p:sp>
    </p:spTree>
    <p:extLst>
      <p:ext uri="{BB962C8B-B14F-4D97-AF65-F5344CB8AC3E}">
        <p14:creationId xmlns:p14="http://schemas.microsoft.com/office/powerpoint/2010/main" val="90436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0" y="1603467"/>
            <a:ext cx="12192000" cy="93653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100" b="1" i="1" dirty="0">
                <a:solidFill>
                  <a:srgbClr val="292A76"/>
                </a:solidFill>
              </a:rPr>
              <a:t>Modulo 08</a:t>
            </a:r>
            <a:endParaRPr lang="pt-BR" sz="5400" i="1" dirty="0">
              <a:solidFill>
                <a:srgbClr val="000099"/>
              </a:solidFill>
            </a:endParaRPr>
          </a:p>
        </p:txBody>
      </p:sp>
      <p:sp>
        <p:nvSpPr>
          <p:cNvPr id="8" name="Título 1"/>
          <p:cNvSpPr txBox="1">
            <a:spLocks/>
          </p:cNvSpPr>
          <p:nvPr/>
        </p:nvSpPr>
        <p:spPr>
          <a:xfrm>
            <a:off x="0" y="2816890"/>
            <a:ext cx="12192000" cy="793002"/>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600" b="1" dirty="0">
                <a:solidFill>
                  <a:schemeClr val="bg1"/>
                </a:solidFill>
              </a:rPr>
              <a:t>Soluções de HA e DR</a:t>
            </a:r>
            <a:endParaRPr lang="pt-BR" sz="4600" dirty="0"/>
          </a:p>
        </p:txBody>
      </p:sp>
      <p:sp>
        <p:nvSpPr>
          <p:cNvPr id="2" name="Espaço Reservado para Número de Slide 1">
            <a:extLst>
              <a:ext uri="{FF2B5EF4-FFF2-40B4-BE49-F238E27FC236}">
                <a16:creationId xmlns:a16="http://schemas.microsoft.com/office/drawing/2014/main" id="{F0EC4715-97B2-48A5-80B6-33CD07D3CDF7}"/>
              </a:ext>
            </a:extLst>
          </p:cNvPr>
          <p:cNvSpPr>
            <a:spLocks noGrp="1"/>
          </p:cNvSpPr>
          <p:nvPr>
            <p:ph type="sldNum" sz="quarter" idx="4"/>
          </p:nvPr>
        </p:nvSpPr>
        <p:spPr/>
        <p:txBody>
          <a:bodyPr/>
          <a:lstStyle/>
          <a:p>
            <a:fld id="{A76F54FF-76C4-4040-9315-59D5D23324F5}" type="slidenum">
              <a:rPr lang="pt-BR" smtClean="0"/>
              <a:pPr/>
              <a:t>2</a:t>
            </a:fld>
            <a:r>
              <a:rPr lang="pt-BR"/>
              <a:t> de 19</a:t>
            </a:r>
            <a:endParaRPr lang="pt-BR" dirty="0"/>
          </a:p>
        </p:txBody>
      </p:sp>
    </p:spTree>
    <p:extLst>
      <p:ext uri="{BB962C8B-B14F-4D97-AF65-F5344CB8AC3E}">
        <p14:creationId xmlns:p14="http://schemas.microsoft.com/office/powerpoint/2010/main" val="399031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795130" y="1300786"/>
            <a:ext cx="11267000" cy="4401205"/>
          </a:xfrm>
          <a:prstGeom prst="rect">
            <a:avLst/>
          </a:prstGeom>
          <a:noFill/>
        </p:spPr>
        <p:txBody>
          <a:bodyPr wrap="square" rtlCol="0">
            <a:spAutoFit/>
          </a:bodyPr>
          <a:lstStyle/>
          <a:p>
            <a:pPr>
              <a:buFont typeface="Arial" pitchFamily="34" charset="0"/>
              <a:buChar char="•"/>
            </a:pPr>
            <a:endParaRPr lang="en-US" sz="2800" b="1" dirty="0">
              <a:solidFill>
                <a:srgbClr val="002060"/>
              </a:solidFill>
            </a:endParaRPr>
          </a:p>
          <a:p>
            <a:pPr>
              <a:buFont typeface="Arial" pitchFamily="34" charset="0"/>
              <a:buChar char="•"/>
            </a:pPr>
            <a:r>
              <a:rPr lang="en-US" sz="2800" b="1" dirty="0">
                <a:solidFill>
                  <a:srgbClr val="002060"/>
                </a:solidFill>
              </a:rPr>
              <a:t> Log Shipping</a:t>
            </a:r>
          </a:p>
          <a:p>
            <a:pPr>
              <a:buFont typeface="Arial" pitchFamily="34" charset="0"/>
              <a:buChar char="•"/>
            </a:pPr>
            <a:r>
              <a:rPr lang="pt-BR" sz="2800" b="1" dirty="0">
                <a:solidFill>
                  <a:srgbClr val="002060"/>
                </a:solidFill>
                <a:cs typeface="Arial" panose="020B0604020202020204" pitchFamily="34" charset="0"/>
              </a:rPr>
              <a:t> Replicação</a:t>
            </a:r>
          </a:p>
          <a:p>
            <a:pPr lvl="1">
              <a:buFont typeface="Arial" pitchFamily="34" charset="0"/>
              <a:buChar char="•"/>
            </a:pPr>
            <a:r>
              <a:rPr lang="pt-BR" sz="2800" b="1" dirty="0">
                <a:solidFill>
                  <a:srgbClr val="002060"/>
                </a:solidFill>
                <a:cs typeface="Arial" panose="020B0604020202020204" pitchFamily="34" charset="0"/>
              </a:rPr>
              <a:t> Transacional</a:t>
            </a:r>
          </a:p>
          <a:p>
            <a:pPr lvl="1">
              <a:buFont typeface="Arial" pitchFamily="34" charset="0"/>
              <a:buChar char="•"/>
            </a:pPr>
            <a:r>
              <a:rPr lang="pt-BR" sz="2800" b="1" dirty="0">
                <a:solidFill>
                  <a:srgbClr val="002060"/>
                </a:solidFill>
                <a:cs typeface="Arial" panose="020B0604020202020204" pitchFamily="34" charset="0"/>
              </a:rPr>
              <a:t> Merge</a:t>
            </a:r>
          </a:p>
          <a:p>
            <a:pPr>
              <a:buFont typeface="Arial" pitchFamily="34" charset="0"/>
              <a:buChar char="•"/>
            </a:pPr>
            <a:r>
              <a:rPr lang="pt-BR" sz="2800" b="1" dirty="0">
                <a:solidFill>
                  <a:srgbClr val="002060"/>
                </a:solidFill>
                <a:cs typeface="Arial" panose="020B0604020202020204" pitchFamily="34" charset="0"/>
              </a:rPr>
              <a:t> Até o SQL 2008 R2 – Database Mirroring</a:t>
            </a:r>
          </a:p>
          <a:p>
            <a:pPr>
              <a:buFont typeface="Arial" pitchFamily="34" charset="0"/>
              <a:buChar char="•"/>
            </a:pPr>
            <a:r>
              <a:rPr lang="pt-BR" sz="2800" b="1" dirty="0">
                <a:solidFill>
                  <a:srgbClr val="002060"/>
                </a:solidFill>
                <a:cs typeface="Arial" panose="020B0604020202020204" pitchFamily="34" charset="0"/>
              </a:rPr>
              <a:t> Pós SQL 2012 – AlwaysOn Avalaibility Groups</a:t>
            </a:r>
          </a:p>
          <a:p>
            <a:pPr>
              <a:buFont typeface="Arial" pitchFamily="34" charset="0"/>
              <a:buChar char="•"/>
            </a:pPr>
            <a:r>
              <a:rPr lang="pt-BR" sz="2800" b="1" dirty="0">
                <a:solidFill>
                  <a:srgbClr val="002060"/>
                </a:solidFill>
                <a:cs typeface="Arial" panose="020B0604020202020204" pitchFamily="34" charset="0"/>
              </a:rPr>
              <a:t> Até o SQL 2008 R2 – Failover Cluster</a:t>
            </a:r>
          </a:p>
          <a:p>
            <a:pPr>
              <a:buFont typeface="Arial" pitchFamily="34" charset="0"/>
              <a:buChar char="•"/>
            </a:pPr>
            <a:r>
              <a:rPr lang="pt-BR" sz="2800" b="1" dirty="0">
                <a:solidFill>
                  <a:srgbClr val="002060"/>
                </a:solidFill>
                <a:cs typeface="Arial" panose="020B0604020202020204" pitchFamily="34" charset="0"/>
              </a:rPr>
              <a:t> Pós SQL 2012 – </a:t>
            </a:r>
            <a:r>
              <a:rPr lang="pt-BR" sz="2800" b="1" dirty="0">
                <a:solidFill>
                  <a:srgbClr val="002060"/>
                </a:solidFill>
              </a:rPr>
              <a:t>AlwaysOn </a:t>
            </a:r>
            <a:r>
              <a:rPr lang="pt-BR" sz="2800" b="1" dirty="0" err="1">
                <a:solidFill>
                  <a:srgbClr val="002060"/>
                </a:solidFill>
              </a:rPr>
              <a:t>Failover</a:t>
            </a:r>
            <a:r>
              <a:rPr lang="pt-BR" sz="2800" b="1" dirty="0">
                <a:solidFill>
                  <a:srgbClr val="002060"/>
                </a:solidFill>
              </a:rPr>
              <a:t> Cluster</a:t>
            </a:r>
            <a:br>
              <a:rPr lang="pt-BR" sz="2800" b="1" dirty="0">
                <a:solidFill>
                  <a:srgbClr val="002060"/>
                </a:solidFill>
              </a:rPr>
            </a:br>
            <a:endParaRPr lang="pt-BR" sz="2800" b="1" dirty="0">
              <a:solidFill>
                <a:srgbClr val="002060"/>
              </a:solidFill>
            </a:endParaRPr>
          </a:p>
        </p:txBody>
      </p:sp>
      <p:sp>
        <p:nvSpPr>
          <p:cNvPr id="5" name="Título 1"/>
          <p:cNvSpPr txBox="1">
            <a:spLocks/>
          </p:cNvSpPr>
          <p:nvPr/>
        </p:nvSpPr>
        <p:spPr>
          <a:xfrm>
            <a:off x="381799" y="366677"/>
            <a:ext cx="8086476" cy="770391"/>
          </a:xfrm>
          <a:prstGeom prst="rect">
            <a:avLst/>
          </a:prstGeom>
        </p:spPr>
        <p:txBody>
          <a:bodyPr vert="horz" lIns="91440" tIns="45720" rIns="91440" bIns="45720" rtlCol="0" anchor="ctr">
            <a:normAutofit/>
          </a:bodyPr>
          <a:lstStyle/>
          <a:p>
            <a:pPr lvl="0" algn="ctr"/>
            <a:r>
              <a:rPr lang="pt-BR" sz="4000" b="1" dirty="0">
                <a:solidFill>
                  <a:srgbClr val="002060"/>
                </a:solidFill>
              </a:rPr>
              <a:t>Conteúdo do Modulo 08</a:t>
            </a:r>
          </a:p>
        </p:txBody>
      </p:sp>
      <p:sp>
        <p:nvSpPr>
          <p:cNvPr id="2" name="Espaço Reservado para Número de Slide 1">
            <a:extLst>
              <a:ext uri="{FF2B5EF4-FFF2-40B4-BE49-F238E27FC236}">
                <a16:creationId xmlns:a16="http://schemas.microsoft.com/office/drawing/2014/main" id="{DC65A4FE-FB6D-4054-9900-14536ED4C404}"/>
              </a:ext>
            </a:extLst>
          </p:cNvPr>
          <p:cNvSpPr>
            <a:spLocks noGrp="1"/>
          </p:cNvSpPr>
          <p:nvPr>
            <p:ph type="sldNum" sz="quarter" idx="4"/>
          </p:nvPr>
        </p:nvSpPr>
        <p:spPr/>
        <p:txBody>
          <a:bodyPr/>
          <a:lstStyle/>
          <a:p>
            <a:fld id="{A76F54FF-76C4-4040-9315-59D5D23324F5}" type="slidenum">
              <a:rPr lang="pt-BR" smtClean="0"/>
              <a:pPr/>
              <a:t>3</a:t>
            </a:fld>
            <a:r>
              <a:rPr lang="pt-BR"/>
              <a:t> de 19</a:t>
            </a:r>
            <a:endParaRPr lang="pt-BR" dirty="0"/>
          </a:p>
        </p:txBody>
      </p:sp>
    </p:spTree>
    <p:extLst>
      <p:ext uri="{BB962C8B-B14F-4D97-AF65-F5344CB8AC3E}">
        <p14:creationId xmlns:p14="http://schemas.microsoft.com/office/powerpoint/2010/main" val="9043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381799" y="366677"/>
            <a:ext cx="8086476" cy="770391"/>
          </a:xfrm>
          <a:prstGeom prst="rect">
            <a:avLst/>
          </a:prstGeom>
        </p:spPr>
        <p:txBody>
          <a:bodyPr vert="horz" lIns="91440" tIns="45720" rIns="91440" bIns="45720" rtlCol="0" anchor="ctr">
            <a:normAutofit/>
          </a:bodyPr>
          <a:lstStyle/>
          <a:p>
            <a:pPr lvl="0" algn="ctr"/>
            <a:r>
              <a:rPr lang="pt-BR" sz="4000" b="1" dirty="0">
                <a:solidFill>
                  <a:srgbClr val="002060"/>
                </a:solidFill>
              </a:rPr>
              <a:t>Licenciamento Soluções de DR e HA</a:t>
            </a:r>
          </a:p>
        </p:txBody>
      </p:sp>
      <p:sp>
        <p:nvSpPr>
          <p:cNvPr id="2" name="Retângulo 1"/>
          <p:cNvSpPr/>
          <p:nvPr/>
        </p:nvSpPr>
        <p:spPr>
          <a:xfrm>
            <a:off x="1278835" y="5352079"/>
            <a:ext cx="10180982" cy="1015663"/>
          </a:xfrm>
          <a:prstGeom prst="rect">
            <a:avLst/>
          </a:prstGeom>
        </p:spPr>
        <p:txBody>
          <a:bodyPr wrap="square">
            <a:spAutoFit/>
          </a:bodyPr>
          <a:lstStyle/>
          <a:p>
            <a:r>
              <a:rPr lang="pt-BR" sz="3000" dirty="0">
                <a:solidFill>
                  <a:srgbClr val="292A76"/>
                </a:solidFill>
              </a:rPr>
              <a:t>FONTE: </a:t>
            </a:r>
            <a:r>
              <a:rPr lang="pt-BR" sz="3000" dirty="0">
                <a:solidFill>
                  <a:srgbClr val="292A76"/>
                </a:solidFill>
                <a:hlinkClick r:id="rId3"/>
              </a:rPr>
              <a:t>https://www.brentozar.com/archive/2014/04/sql-server-2014-licensing-changes/</a:t>
            </a:r>
            <a:endParaRPr lang="pt-BR" sz="3000" dirty="0">
              <a:solidFill>
                <a:srgbClr val="292A76"/>
              </a:solidFill>
            </a:endParaRPr>
          </a:p>
        </p:txBody>
      </p:sp>
      <p:sp>
        <p:nvSpPr>
          <p:cNvPr id="3" name="Retângulo 2"/>
          <p:cNvSpPr/>
          <p:nvPr/>
        </p:nvSpPr>
        <p:spPr>
          <a:xfrm>
            <a:off x="781877" y="1411356"/>
            <a:ext cx="10429461" cy="3323987"/>
          </a:xfrm>
          <a:prstGeom prst="rect">
            <a:avLst/>
          </a:prstGeom>
        </p:spPr>
        <p:txBody>
          <a:bodyPr wrap="square">
            <a:spAutoFit/>
          </a:bodyPr>
          <a:lstStyle/>
          <a:p>
            <a:r>
              <a:rPr lang="en-US" sz="3000" dirty="0">
                <a:solidFill>
                  <a:srgbClr val="292A76"/>
                </a:solidFill>
              </a:rPr>
              <a:t>“Prior to SQL Server 2014, many shops were able to deploy a single standby server without licensing SQL Server. Log shipping, mirroring, and even failover clustering allowed for an unlicensed passive node, provided that the passive node didn’t become the primary for more than 28 days.</a:t>
            </a:r>
          </a:p>
          <a:p>
            <a:endParaRPr lang="en-US" sz="3000" dirty="0">
              <a:solidFill>
                <a:srgbClr val="292A76"/>
              </a:solidFill>
            </a:endParaRPr>
          </a:p>
          <a:p>
            <a:r>
              <a:rPr lang="en-US" sz="3000" dirty="0">
                <a:solidFill>
                  <a:srgbClr val="292A76"/>
                </a:solidFill>
              </a:rPr>
              <a:t>That’s gone.”</a:t>
            </a:r>
          </a:p>
        </p:txBody>
      </p:sp>
      <p:sp>
        <p:nvSpPr>
          <p:cNvPr id="4" name="Espaço Reservado para Número de Slide 3">
            <a:extLst>
              <a:ext uri="{FF2B5EF4-FFF2-40B4-BE49-F238E27FC236}">
                <a16:creationId xmlns:a16="http://schemas.microsoft.com/office/drawing/2014/main" id="{8CF65FBB-EFB6-4F47-BEF7-DFC0D1CE11F2}"/>
              </a:ext>
            </a:extLst>
          </p:cNvPr>
          <p:cNvSpPr>
            <a:spLocks noGrp="1"/>
          </p:cNvSpPr>
          <p:nvPr>
            <p:ph type="sldNum" sz="quarter" idx="4"/>
          </p:nvPr>
        </p:nvSpPr>
        <p:spPr/>
        <p:txBody>
          <a:bodyPr/>
          <a:lstStyle/>
          <a:p>
            <a:fld id="{A76F54FF-76C4-4040-9315-59D5D23324F5}" type="slidenum">
              <a:rPr lang="pt-BR" smtClean="0"/>
              <a:pPr/>
              <a:t>4</a:t>
            </a:fld>
            <a:r>
              <a:rPr lang="pt-BR"/>
              <a:t> de 19</a:t>
            </a:r>
            <a:endParaRPr lang="pt-BR" dirty="0"/>
          </a:p>
        </p:txBody>
      </p:sp>
    </p:spTree>
    <p:extLst>
      <p:ext uri="{BB962C8B-B14F-4D97-AF65-F5344CB8AC3E}">
        <p14:creationId xmlns:p14="http://schemas.microsoft.com/office/powerpoint/2010/main" val="253143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83820" y="3575192"/>
            <a:ext cx="6554543" cy="1138773"/>
          </a:xfrm>
          <a:prstGeom prst="rect">
            <a:avLst/>
          </a:prstGeom>
          <a:noFill/>
        </p:spPr>
        <p:txBody>
          <a:bodyPr wrap="square" rtlCol="0">
            <a:spAutoFit/>
          </a:bodyPr>
          <a:lstStyle/>
          <a:p>
            <a:r>
              <a:rPr lang="pt-BR" sz="3400" b="1" dirty="0">
                <a:solidFill>
                  <a:schemeClr val="bg1"/>
                </a:solidFill>
              </a:rPr>
              <a:t>Tarefas do dia a dia de um DBA</a:t>
            </a:r>
          </a:p>
          <a:p>
            <a:endParaRPr lang="pt-BR" sz="3400" dirty="0"/>
          </a:p>
        </p:txBody>
      </p:sp>
      <p:sp>
        <p:nvSpPr>
          <p:cNvPr id="8" name="CaixaDeTexto 7"/>
          <p:cNvSpPr txBox="1"/>
          <p:nvPr/>
        </p:nvSpPr>
        <p:spPr>
          <a:xfrm>
            <a:off x="795129" y="1300786"/>
            <a:ext cx="5615195" cy="524246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pt-BR" sz="2800" dirty="0">
                <a:solidFill>
                  <a:srgbClr val="002060"/>
                </a:solidFill>
                <a:ea typeface="Calibri" panose="020F0502020204030204" pitchFamily="34" charset="0"/>
                <a:cs typeface="Arial" panose="020B0604020202020204" pitchFamily="34" charset="0"/>
              </a:rPr>
              <a:t>É uma solução que realiza vários backup do log das bases, copia esses arquivos para o servidor de destino e em seguida restaura esse backup do Log no servidor de destino</a:t>
            </a:r>
          </a:p>
          <a:p>
            <a:pPr marL="342900" indent="-342900">
              <a:spcAft>
                <a:spcPts val="800"/>
              </a:spcAft>
              <a:buFont typeface="Arial" panose="020B0604020202020204" pitchFamily="34" charset="0"/>
              <a:buChar char="•"/>
            </a:pPr>
            <a:endParaRPr lang="pt-BR" sz="2800" dirty="0">
              <a:solidFill>
                <a:srgbClr val="002060"/>
              </a:solidFill>
              <a:ea typeface="Calibri" panose="020F0502020204030204" pitchFamily="34" charset="0"/>
              <a:cs typeface="Arial" panose="020B0604020202020204" pitchFamily="34" charset="0"/>
            </a:endParaRPr>
          </a:p>
          <a:p>
            <a:pPr marL="342900" indent="-342900">
              <a:spcAft>
                <a:spcPts val="800"/>
              </a:spcAft>
              <a:buFont typeface="Arial" panose="020B0604020202020204" pitchFamily="34" charset="0"/>
              <a:buChar char="•"/>
            </a:pPr>
            <a:r>
              <a:rPr lang="pt-BR" sz="2800" dirty="0">
                <a:solidFill>
                  <a:srgbClr val="002060"/>
                </a:solidFill>
                <a:ea typeface="Calibri" panose="020F0502020204030204" pitchFamily="34" charset="0"/>
                <a:cs typeface="Arial" panose="020B0604020202020204" pitchFamily="34" charset="0"/>
              </a:rPr>
              <a:t>A base não fica 100% disponível no servidor secundário</a:t>
            </a:r>
          </a:p>
          <a:p>
            <a:pPr marL="342900" indent="-342900">
              <a:spcAft>
                <a:spcPts val="800"/>
              </a:spcAft>
              <a:buFont typeface="Arial" panose="020B0604020202020204" pitchFamily="34" charset="0"/>
              <a:buChar char="•"/>
            </a:pPr>
            <a:endParaRPr lang="pt-BR" sz="2800" dirty="0">
              <a:solidFill>
                <a:srgbClr val="002060"/>
              </a:solidFill>
              <a:ea typeface="Calibri" panose="020F0502020204030204" pitchFamily="34" charset="0"/>
              <a:cs typeface="Arial" panose="020B0604020202020204" pitchFamily="34" charset="0"/>
            </a:endParaRPr>
          </a:p>
          <a:p>
            <a:pPr marL="342900" indent="-342900">
              <a:spcAft>
                <a:spcPts val="800"/>
              </a:spcAft>
              <a:buFont typeface="Arial" panose="020B0604020202020204" pitchFamily="34" charset="0"/>
              <a:buChar char="•"/>
            </a:pPr>
            <a:r>
              <a:rPr lang="pt-BR" sz="2800" dirty="0">
                <a:solidFill>
                  <a:srgbClr val="002060"/>
                </a:solidFill>
                <a:ea typeface="Calibri" panose="020F0502020204030204" pitchFamily="34" charset="0"/>
                <a:cs typeface="Arial" panose="020B0604020202020204" pitchFamily="34" charset="0"/>
              </a:rPr>
              <a:t>Existe perda de dados</a:t>
            </a:r>
            <a:endParaRPr lang="pt-BR" sz="2400" dirty="0">
              <a:solidFill>
                <a:srgbClr val="002060"/>
              </a:solidFill>
            </a:endParaRPr>
          </a:p>
        </p:txBody>
      </p:sp>
      <p:sp>
        <p:nvSpPr>
          <p:cNvPr id="5" name="Título 1"/>
          <p:cNvSpPr txBox="1">
            <a:spLocks/>
          </p:cNvSpPr>
          <p:nvPr/>
        </p:nvSpPr>
        <p:spPr>
          <a:xfrm>
            <a:off x="381799" y="366677"/>
            <a:ext cx="8086476" cy="770391"/>
          </a:xfrm>
          <a:prstGeom prst="rect">
            <a:avLst/>
          </a:prstGeom>
        </p:spPr>
        <p:txBody>
          <a:bodyPr vert="horz" lIns="91440" tIns="45720" rIns="91440" bIns="45720" rtlCol="0" anchor="ctr">
            <a:normAutofit/>
          </a:bodyPr>
          <a:lstStyle/>
          <a:p>
            <a:pPr algn="ctr"/>
            <a:r>
              <a:rPr lang="en-US" sz="4000" b="1" dirty="0">
                <a:solidFill>
                  <a:srgbClr val="002060"/>
                </a:solidFill>
              </a:rPr>
              <a:t>Log Shipping</a:t>
            </a:r>
            <a:endParaRPr lang="pt-BR" sz="4000" b="1" dirty="0">
              <a:solidFill>
                <a:srgbClr val="002060"/>
              </a:solidFill>
            </a:endParaRPr>
          </a:p>
        </p:txBody>
      </p:sp>
      <p:pic>
        <p:nvPicPr>
          <p:cNvPr id="6" name="Imagem 5"/>
          <p:cNvPicPr>
            <a:picLocks noChangeAspect="1"/>
          </p:cNvPicPr>
          <p:nvPr/>
        </p:nvPicPr>
        <p:blipFill>
          <a:blip r:embed="rId3" cstate="print"/>
          <a:stretch>
            <a:fillRect/>
          </a:stretch>
        </p:blipFill>
        <p:spPr>
          <a:xfrm>
            <a:off x="7181851" y="1417220"/>
            <a:ext cx="4715139" cy="5040000"/>
          </a:xfrm>
          <a:prstGeom prst="rect">
            <a:avLst/>
          </a:prstGeom>
        </p:spPr>
      </p:pic>
      <p:sp>
        <p:nvSpPr>
          <p:cNvPr id="2" name="Espaço Reservado para Número de Slide 1">
            <a:extLst>
              <a:ext uri="{FF2B5EF4-FFF2-40B4-BE49-F238E27FC236}">
                <a16:creationId xmlns:a16="http://schemas.microsoft.com/office/drawing/2014/main" id="{DC75FE1C-5F79-47D9-AB16-6EFFE316D6EC}"/>
              </a:ext>
            </a:extLst>
          </p:cNvPr>
          <p:cNvSpPr>
            <a:spLocks noGrp="1"/>
          </p:cNvSpPr>
          <p:nvPr>
            <p:ph type="sldNum" sz="quarter" idx="4"/>
          </p:nvPr>
        </p:nvSpPr>
        <p:spPr/>
        <p:txBody>
          <a:bodyPr/>
          <a:lstStyle/>
          <a:p>
            <a:fld id="{A76F54FF-76C4-4040-9315-59D5D23324F5}" type="slidenum">
              <a:rPr lang="pt-BR" smtClean="0"/>
              <a:pPr/>
              <a:t>5</a:t>
            </a:fld>
            <a:r>
              <a:rPr lang="pt-BR"/>
              <a:t> de 19</a:t>
            </a:r>
            <a:endParaRPr lang="pt-BR" dirty="0"/>
          </a:p>
        </p:txBody>
      </p:sp>
    </p:spTree>
    <p:extLst>
      <p:ext uri="{BB962C8B-B14F-4D97-AF65-F5344CB8AC3E}">
        <p14:creationId xmlns:p14="http://schemas.microsoft.com/office/powerpoint/2010/main" val="9043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83820" y="3575192"/>
            <a:ext cx="6554543" cy="1138773"/>
          </a:xfrm>
          <a:prstGeom prst="rect">
            <a:avLst/>
          </a:prstGeom>
          <a:noFill/>
        </p:spPr>
        <p:txBody>
          <a:bodyPr wrap="square" rtlCol="0">
            <a:spAutoFit/>
          </a:bodyPr>
          <a:lstStyle/>
          <a:p>
            <a:r>
              <a:rPr lang="pt-BR" sz="3400" b="1" dirty="0">
                <a:solidFill>
                  <a:schemeClr val="bg1"/>
                </a:solidFill>
              </a:rPr>
              <a:t>Tarefas do dia a dia de um DBA</a:t>
            </a:r>
          </a:p>
          <a:p>
            <a:endParaRPr lang="pt-BR" sz="3400" dirty="0"/>
          </a:p>
        </p:txBody>
      </p:sp>
      <p:sp>
        <p:nvSpPr>
          <p:cNvPr id="8" name="CaixaDeTexto 7"/>
          <p:cNvSpPr txBox="1"/>
          <p:nvPr/>
        </p:nvSpPr>
        <p:spPr>
          <a:xfrm>
            <a:off x="795130" y="1300786"/>
            <a:ext cx="11267000" cy="5119350"/>
          </a:xfrm>
          <a:prstGeom prst="rect">
            <a:avLst/>
          </a:prstGeom>
          <a:noFill/>
        </p:spPr>
        <p:txBody>
          <a:bodyPr wrap="square" rtlCol="0">
            <a:spAutoFit/>
          </a:bodyPr>
          <a:lstStyle/>
          <a:p>
            <a:pPr lvl="0">
              <a:spcAft>
                <a:spcPts val="800"/>
              </a:spcAft>
            </a:pPr>
            <a:endParaRPr lang="pt-BR" sz="2800" b="1" u="sng" dirty="0">
              <a:solidFill>
                <a:srgbClr val="002060"/>
              </a:solidFill>
              <a:ea typeface="Calibri" panose="020F0502020204030204" pitchFamily="34" charset="0"/>
              <a:cs typeface="Arial" panose="020B0604020202020204" pitchFamily="34" charset="0"/>
            </a:endParaRPr>
          </a:p>
          <a:p>
            <a:pPr lvl="0">
              <a:spcAft>
                <a:spcPts val="800"/>
              </a:spcAft>
            </a:pPr>
            <a:r>
              <a:rPr lang="pt-BR" sz="2800" b="1" u="sng" dirty="0">
                <a:solidFill>
                  <a:srgbClr val="002060"/>
                </a:solidFill>
                <a:ea typeface="Calibri" panose="020F0502020204030204" pitchFamily="34" charset="0"/>
                <a:cs typeface="Arial" panose="020B0604020202020204" pitchFamily="34" charset="0"/>
              </a:rPr>
              <a:t>Tipos de Replicação:</a:t>
            </a:r>
          </a:p>
          <a:p>
            <a:pPr lvl="0">
              <a:spcAft>
                <a:spcPts val="800"/>
              </a:spcAft>
            </a:pPr>
            <a:endParaRPr lang="pt-BR" sz="2800" b="1" dirty="0">
              <a:solidFill>
                <a:srgbClr val="002060"/>
              </a:solidFill>
              <a:ea typeface="Calibri" panose="020F0502020204030204" pitchFamily="34" charset="0"/>
              <a:cs typeface="Arial" panose="020B0604020202020204" pitchFamily="34" charset="0"/>
            </a:endParaRPr>
          </a:p>
          <a:p>
            <a:pPr marL="914400" lvl="1" indent="-457200">
              <a:spcAft>
                <a:spcPts val="800"/>
              </a:spcAft>
              <a:buFont typeface="Arial" panose="020B0604020202020204" pitchFamily="34" charset="0"/>
              <a:buChar char="•"/>
            </a:pPr>
            <a:r>
              <a:rPr lang="pt-BR" sz="2800" b="1" u="sng" dirty="0">
                <a:solidFill>
                  <a:srgbClr val="002060"/>
                </a:solidFill>
                <a:ea typeface="Calibri" panose="020F0502020204030204" pitchFamily="34" charset="0"/>
                <a:cs typeface="Arial" panose="020B0604020202020204" pitchFamily="34" charset="0"/>
              </a:rPr>
              <a:t>Snapshot:</a:t>
            </a:r>
            <a:r>
              <a:rPr lang="pt-BR" sz="2800" dirty="0">
                <a:solidFill>
                  <a:srgbClr val="002060"/>
                </a:solidFill>
                <a:ea typeface="Calibri" panose="020F0502020204030204" pitchFamily="34" charset="0"/>
                <a:cs typeface="Arial" panose="020B0604020202020204" pitchFamily="34" charset="0"/>
              </a:rPr>
              <a:t> cópia completa dos objetos replicados</a:t>
            </a:r>
          </a:p>
          <a:p>
            <a:pPr lvl="1">
              <a:spcAft>
                <a:spcPts val="800"/>
              </a:spcAft>
            </a:pPr>
            <a:endParaRPr lang="pt-BR" sz="2800" dirty="0">
              <a:solidFill>
                <a:srgbClr val="002060"/>
              </a:solidFill>
              <a:ea typeface="Calibri" panose="020F0502020204030204" pitchFamily="34" charset="0"/>
              <a:cs typeface="Arial" panose="020B0604020202020204" pitchFamily="34" charset="0"/>
            </a:endParaRPr>
          </a:p>
          <a:p>
            <a:pPr marL="914400" lvl="1" indent="-457200">
              <a:spcAft>
                <a:spcPts val="800"/>
              </a:spcAft>
              <a:buFont typeface="Arial" panose="020B0604020202020204" pitchFamily="34" charset="0"/>
              <a:buChar char="•"/>
            </a:pPr>
            <a:r>
              <a:rPr lang="pt-BR" sz="2800" b="1" u="sng" dirty="0">
                <a:solidFill>
                  <a:srgbClr val="002060"/>
                </a:solidFill>
                <a:ea typeface="Calibri" panose="020F0502020204030204" pitchFamily="34" charset="0"/>
                <a:cs typeface="Arial" panose="020B0604020202020204" pitchFamily="34" charset="0"/>
              </a:rPr>
              <a:t>Transacional:</a:t>
            </a:r>
            <a:r>
              <a:rPr lang="pt-BR" sz="2800" dirty="0">
                <a:solidFill>
                  <a:srgbClr val="002060"/>
                </a:solidFill>
                <a:ea typeface="Calibri" panose="020F0502020204030204" pitchFamily="34" charset="0"/>
                <a:cs typeface="Arial" panose="020B0604020202020204" pitchFamily="34" charset="0"/>
              </a:rPr>
              <a:t> replica as transações do servidor Publisher para o Subscriber</a:t>
            </a:r>
          </a:p>
          <a:p>
            <a:pPr lvl="1">
              <a:spcAft>
                <a:spcPts val="800"/>
              </a:spcAft>
            </a:pPr>
            <a:endParaRPr lang="pt-BR" sz="2800" dirty="0">
              <a:solidFill>
                <a:srgbClr val="002060"/>
              </a:solidFill>
              <a:ea typeface="Calibri" panose="020F0502020204030204" pitchFamily="34" charset="0"/>
              <a:cs typeface="Arial" panose="020B0604020202020204" pitchFamily="34" charset="0"/>
            </a:endParaRPr>
          </a:p>
          <a:p>
            <a:pPr marL="914400" lvl="1" indent="-457200">
              <a:spcAft>
                <a:spcPts val="800"/>
              </a:spcAft>
              <a:buFont typeface="Arial" panose="020B0604020202020204" pitchFamily="34" charset="0"/>
              <a:buChar char="•"/>
            </a:pPr>
            <a:r>
              <a:rPr lang="pt-BR" sz="2800" b="1" u="sng" dirty="0">
                <a:solidFill>
                  <a:srgbClr val="002060"/>
                </a:solidFill>
                <a:ea typeface="Calibri" panose="020F0502020204030204" pitchFamily="34" charset="0"/>
                <a:cs typeface="Arial" panose="020B0604020202020204" pitchFamily="34" charset="0"/>
              </a:rPr>
              <a:t>Merge:</a:t>
            </a:r>
            <a:r>
              <a:rPr lang="pt-BR" sz="2800" dirty="0">
                <a:solidFill>
                  <a:srgbClr val="002060"/>
                </a:solidFill>
                <a:ea typeface="Calibri" panose="020F0502020204030204" pitchFamily="34" charset="0"/>
                <a:cs typeface="Arial" panose="020B0604020202020204" pitchFamily="34" charset="0"/>
              </a:rPr>
              <a:t> permite alterações tanto no Publisher quanto no Subscriber e gerencia os conflitos que possam acontecer</a:t>
            </a:r>
            <a:endParaRPr lang="pt-BR" sz="2800" b="1" dirty="0">
              <a:solidFill>
                <a:srgbClr val="002060"/>
              </a:solidFill>
              <a:ea typeface="Calibri" panose="020F0502020204030204" pitchFamily="34" charset="0"/>
              <a:cs typeface="Arial" panose="020B0604020202020204" pitchFamily="34" charset="0"/>
            </a:endParaRPr>
          </a:p>
        </p:txBody>
      </p:sp>
      <p:sp>
        <p:nvSpPr>
          <p:cNvPr id="5" name="Título 1"/>
          <p:cNvSpPr txBox="1">
            <a:spLocks/>
          </p:cNvSpPr>
          <p:nvPr/>
        </p:nvSpPr>
        <p:spPr>
          <a:xfrm>
            <a:off x="381799" y="366677"/>
            <a:ext cx="8086476" cy="770391"/>
          </a:xfrm>
          <a:prstGeom prst="rect">
            <a:avLst/>
          </a:prstGeom>
        </p:spPr>
        <p:txBody>
          <a:bodyPr vert="horz" lIns="91440" tIns="45720" rIns="91440" bIns="45720" rtlCol="0" anchor="ctr">
            <a:normAutofit/>
          </a:bodyPr>
          <a:lstStyle/>
          <a:p>
            <a:pPr algn="ctr"/>
            <a:r>
              <a:rPr lang="pt-BR" sz="4000" b="1" dirty="0">
                <a:solidFill>
                  <a:srgbClr val="002060"/>
                </a:solidFill>
                <a:cs typeface="Arial" panose="020B0604020202020204" pitchFamily="34" charset="0"/>
              </a:rPr>
              <a:t>Replicação</a:t>
            </a:r>
            <a:endParaRPr lang="pt-BR" sz="4000" b="1" dirty="0">
              <a:solidFill>
                <a:srgbClr val="002060"/>
              </a:solidFill>
            </a:endParaRPr>
          </a:p>
        </p:txBody>
      </p:sp>
      <p:sp>
        <p:nvSpPr>
          <p:cNvPr id="2" name="Espaço Reservado para Número de Slide 1">
            <a:extLst>
              <a:ext uri="{FF2B5EF4-FFF2-40B4-BE49-F238E27FC236}">
                <a16:creationId xmlns:a16="http://schemas.microsoft.com/office/drawing/2014/main" id="{19BDAE29-B963-4C99-9180-E553471D712F}"/>
              </a:ext>
            </a:extLst>
          </p:cNvPr>
          <p:cNvSpPr>
            <a:spLocks noGrp="1"/>
          </p:cNvSpPr>
          <p:nvPr>
            <p:ph type="sldNum" sz="quarter" idx="4"/>
          </p:nvPr>
        </p:nvSpPr>
        <p:spPr/>
        <p:txBody>
          <a:bodyPr/>
          <a:lstStyle/>
          <a:p>
            <a:fld id="{A76F54FF-76C4-4040-9315-59D5D23324F5}" type="slidenum">
              <a:rPr lang="pt-BR" smtClean="0"/>
              <a:pPr/>
              <a:t>6</a:t>
            </a:fld>
            <a:r>
              <a:rPr lang="pt-BR"/>
              <a:t> de 19</a:t>
            </a:r>
            <a:endParaRPr lang="pt-BR" dirty="0"/>
          </a:p>
        </p:txBody>
      </p:sp>
    </p:spTree>
    <p:extLst>
      <p:ext uri="{BB962C8B-B14F-4D97-AF65-F5344CB8AC3E}">
        <p14:creationId xmlns:p14="http://schemas.microsoft.com/office/powerpoint/2010/main" val="263242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83820" y="3575192"/>
            <a:ext cx="6554543" cy="1138773"/>
          </a:xfrm>
          <a:prstGeom prst="rect">
            <a:avLst/>
          </a:prstGeom>
          <a:noFill/>
        </p:spPr>
        <p:txBody>
          <a:bodyPr wrap="square" rtlCol="0">
            <a:spAutoFit/>
          </a:bodyPr>
          <a:lstStyle/>
          <a:p>
            <a:r>
              <a:rPr lang="pt-BR" sz="3400" b="1" dirty="0">
                <a:solidFill>
                  <a:schemeClr val="bg1"/>
                </a:solidFill>
              </a:rPr>
              <a:t>Tarefas do dia a dia de um DBA</a:t>
            </a:r>
          </a:p>
          <a:p>
            <a:endParaRPr lang="pt-BR" sz="3400" dirty="0"/>
          </a:p>
        </p:txBody>
      </p:sp>
      <p:sp>
        <p:nvSpPr>
          <p:cNvPr id="8" name="CaixaDeTexto 7"/>
          <p:cNvSpPr txBox="1"/>
          <p:nvPr/>
        </p:nvSpPr>
        <p:spPr>
          <a:xfrm>
            <a:off x="795130" y="1300786"/>
            <a:ext cx="3748296" cy="4893647"/>
          </a:xfrm>
          <a:prstGeom prst="rect">
            <a:avLst/>
          </a:prstGeom>
          <a:noFill/>
        </p:spPr>
        <p:txBody>
          <a:bodyPr wrap="square" rtlCol="0">
            <a:spAutoFit/>
          </a:bodyPr>
          <a:lstStyle/>
          <a:p>
            <a:pPr marL="342900" indent="-342900">
              <a:buFont typeface="Arial" panose="020B0604020202020204" pitchFamily="34" charset="0"/>
              <a:buChar char="•"/>
            </a:pPr>
            <a:r>
              <a:rPr lang="pt-BR" sz="2600" dirty="0">
                <a:solidFill>
                  <a:srgbClr val="002060"/>
                </a:solidFill>
              </a:rPr>
              <a:t>Permite uma replicação quase em tempo real dos dados</a:t>
            </a:r>
          </a:p>
          <a:p>
            <a:pPr marL="342900" indent="-342900">
              <a:buFont typeface="Arial" panose="020B0604020202020204" pitchFamily="34" charset="0"/>
              <a:buChar char="•"/>
            </a:pPr>
            <a:endParaRPr lang="pt-BR" sz="2600" dirty="0">
              <a:solidFill>
                <a:srgbClr val="002060"/>
              </a:solidFill>
            </a:endParaRPr>
          </a:p>
          <a:p>
            <a:pPr marL="342900" indent="-342900">
              <a:buFont typeface="Arial" panose="020B0604020202020204" pitchFamily="34" charset="0"/>
              <a:buChar char="•"/>
            </a:pPr>
            <a:r>
              <a:rPr lang="pt-BR" sz="2600" dirty="0">
                <a:solidFill>
                  <a:srgbClr val="002060"/>
                </a:solidFill>
              </a:rPr>
              <a:t>Pode replicar apenas algumas tabelas, não precisa levar a base inteira</a:t>
            </a:r>
          </a:p>
          <a:p>
            <a:pPr marL="342900" indent="-342900">
              <a:buFont typeface="Arial" panose="020B0604020202020204" pitchFamily="34" charset="0"/>
              <a:buChar char="•"/>
            </a:pPr>
            <a:endParaRPr lang="pt-BR" sz="2600" dirty="0">
              <a:solidFill>
                <a:srgbClr val="002060"/>
              </a:solidFill>
            </a:endParaRPr>
          </a:p>
          <a:p>
            <a:pPr marL="342900" indent="-342900">
              <a:buFont typeface="Arial" panose="020B0604020202020204" pitchFamily="34" charset="0"/>
              <a:buChar char="•"/>
            </a:pPr>
            <a:r>
              <a:rPr lang="pt-BR" sz="2600" dirty="0">
                <a:solidFill>
                  <a:srgbClr val="002060"/>
                </a:solidFill>
              </a:rPr>
              <a:t>Principal caso uso: Manter um segundo servidor para relatórios</a:t>
            </a:r>
          </a:p>
        </p:txBody>
      </p:sp>
      <p:sp>
        <p:nvSpPr>
          <p:cNvPr id="5" name="Título 1"/>
          <p:cNvSpPr txBox="1">
            <a:spLocks/>
          </p:cNvSpPr>
          <p:nvPr/>
        </p:nvSpPr>
        <p:spPr>
          <a:xfrm>
            <a:off x="381799" y="366677"/>
            <a:ext cx="8086476" cy="770391"/>
          </a:xfrm>
          <a:prstGeom prst="rect">
            <a:avLst/>
          </a:prstGeom>
        </p:spPr>
        <p:txBody>
          <a:bodyPr vert="horz" lIns="91440" tIns="45720" rIns="91440" bIns="45720" rtlCol="0" anchor="ctr">
            <a:normAutofit/>
          </a:bodyPr>
          <a:lstStyle/>
          <a:p>
            <a:pPr algn="ctr"/>
            <a:r>
              <a:rPr lang="pt-BR" sz="4000" b="1" dirty="0">
                <a:solidFill>
                  <a:srgbClr val="002060"/>
                </a:solidFill>
                <a:cs typeface="Arial" panose="020B0604020202020204" pitchFamily="34" charset="0"/>
              </a:rPr>
              <a:t>Replicação Transacional</a:t>
            </a:r>
            <a:endParaRPr lang="pt-BR" sz="4000" b="1" dirty="0">
              <a:solidFill>
                <a:srgbClr val="002060"/>
              </a:solidFill>
            </a:endParaRPr>
          </a:p>
        </p:txBody>
      </p:sp>
      <p:pic>
        <p:nvPicPr>
          <p:cNvPr id="7" name="Imagem 6"/>
          <p:cNvPicPr>
            <a:picLocks noChangeAspect="1"/>
          </p:cNvPicPr>
          <p:nvPr/>
        </p:nvPicPr>
        <p:blipFill>
          <a:blip r:embed="rId3" cstate="print"/>
          <a:stretch>
            <a:fillRect/>
          </a:stretch>
        </p:blipFill>
        <p:spPr>
          <a:xfrm>
            <a:off x="4857953" y="1621130"/>
            <a:ext cx="6840000" cy="4524215"/>
          </a:xfrm>
          <a:prstGeom prst="rect">
            <a:avLst/>
          </a:prstGeom>
        </p:spPr>
      </p:pic>
      <p:sp>
        <p:nvSpPr>
          <p:cNvPr id="2" name="Espaço Reservado para Número de Slide 1">
            <a:extLst>
              <a:ext uri="{FF2B5EF4-FFF2-40B4-BE49-F238E27FC236}">
                <a16:creationId xmlns:a16="http://schemas.microsoft.com/office/drawing/2014/main" id="{7F3EACC3-7B6A-49BD-AA5F-9FBE8A3B5540}"/>
              </a:ext>
            </a:extLst>
          </p:cNvPr>
          <p:cNvSpPr>
            <a:spLocks noGrp="1"/>
          </p:cNvSpPr>
          <p:nvPr>
            <p:ph type="sldNum" sz="quarter" idx="4"/>
          </p:nvPr>
        </p:nvSpPr>
        <p:spPr/>
        <p:txBody>
          <a:bodyPr/>
          <a:lstStyle/>
          <a:p>
            <a:fld id="{A76F54FF-76C4-4040-9315-59D5D23324F5}" type="slidenum">
              <a:rPr lang="pt-BR" smtClean="0"/>
              <a:pPr/>
              <a:t>7</a:t>
            </a:fld>
            <a:r>
              <a:rPr lang="pt-BR"/>
              <a:t> de 19</a:t>
            </a:r>
            <a:endParaRPr lang="pt-BR" dirty="0"/>
          </a:p>
        </p:txBody>
      </p:sp>
    </p:spTree>
    <p:extLst>
      <p:ext uri="{BB962C8B-B14F-4D97-AF65-F5344CB8AC3E}">
        <p14:creationId xmlns:p14="http://schemas.microsoft.com/office/powerpoint/2010/main" val="9043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83820" y="3575192"/>
            <a:ext cx="6554543" cy="1138773"/>
          </a:xfrm>
          <a:prstGeom prst="rect">
            <a:avLst/>
          </a:prstGeom>
          <a:noFill/>
        </p:spPr>
        <p:txBody>
          <a:bodyPr wrap="square" rtlCol="0">
            <a:spAutoFit/>
          </a:bodyPr>
          <a:lstStyle/>
          <a:p>
            <a:r>
              <a:rPr lang="pt-BR" sz="3400" b="1" dirty="0">
                <a:solidFill>
                  <a:schemeClr val="bg1"/>
                </a:solidFill>
              </a:rPr>
              <a:t>Tarefas do dia a dia de um DBA</a:t>
            </a:r>
          </a:p>
          <a:p>
            <a:endParaRPr lang="pt-BR" sz="3400" dirty="0"/>
          </a:p>
        </p:txBody>
      </p:sp>
      <p:sp>
        <p:nvSpPr>
          <p:cNvPr id="8" name="CaixaDeTexto 7"/>
          <p:cNvSpPr txBox="1"/>
          <p:nvPr/>
        </p:nvSpPr>
        <p:spPr>
          <a:xfrm>
            <a:off x="795130" y="1300786"/>
            <a:ext cx="3748296" cy="4893647"/>
          </a:xfrm>
          <a:prstGeom prst="rect">
            <a:avLst/>
          </a:prstGeom>
          <a:noFill/>
        </p:spPr>
        <p:txBody>
          <a:bodyPr wrap="square" rtlCol="0">
            <a:spAutoFit/>
          </a:bodyPr>
          <a:lstStyle/>
          <a:p>
            <a:pPr marL="342900" indent="-342900">
              <a:buFont typeface="Arial" panose="020B0604020202020204" pitchFamily="34" charset="0"/>
              <a:buChar char="•"/>
            </a:pPr>
            <a:r>
              <a:rPr lang="pt-BR" sz="2600" dirty="0">
                <a:solidFill>
                  <a:srgbClr val="002060"/>
                </a:solidFill>
              </a:rPr>
              <a:t>Permite alteração de dados em todos os servidores.</a:t>
            </a:r>
          </a:p>
          <a:p>
            <a:pPr marL="342900" indent="-342900">
              <a:buFont typeface="Arial" panose="020B0604020202020204" pitchFamily="34" charset="0"/>
              <a:buChar char="•"/>
            </a:pPr>
            <a:endParaRPr lang="pt-BR" sz="2600" dirty="0">
              <a:solidFill>
                <a:srgbClr val="002060"/>
              </a:solidFill>
            </a:endParaRPr>
          </a:p>
          <a:p>
            <a:pPr marL="342900" indent="-342900">
              <a:buFont typeface="Arial" panose="020B0604020202020204" pitchFamily="34" charset="0"/>
              <a:buChar char="•"/>
            </a:pPr>
            <a:r>
              <a:rPr lang="pt-BR" sz="2600" dirty="0">
                <a:solidFill>
                  <a:srgbClr val="002060"/>
                </a:solidFill>
              </a:rPr>
              <a:t>Principal caso uso: Um servidor central com várias filiais que podem trabalhar OFFLINE. Quando o link voltar os dados são sincronizados entre as filiais e a central</a:t>
            </a:r>
          </a:p>
        </p:txBody>
      </p:sp>
      <p:sp>
        <p:nvSpPr>
          <p:cNvPr id="5" name="Título 1"/>
          <p:cNvSpPr txBox="1">
            <a:spLocks/>
          </p:cNvSpPr>
          <p:nvPr/>
        </p:nvSpPr>
        <p:spPr>
          <a:xfrm>
            <a:off x="381799" y="366677"/>
            <a:ext cx="8086476" cy="770391"/>
          </a:xfrm>
          <a:prstGeom prst="rect">
            <a:avLst/>
          </a:prstGeom>
        </p:spPr>
        <p:txBody>
          <a:bodyPr vert="horz" lIns="91440" tIns="45720" rIns="91440" bIns="45720" rtlCol="0" anchor="ctr">
            <a:normAutofit/>
          </a:bodyPr>
          <a:lstStyle/>
          <a:p>
            <a:pPr algn="ctr"/>
            <a:r>
              <a:rPr lang="pt-BR" sz="4000" b="1" dirty="0">
                <a:solidFill>
                  <a:srgbClr val="002060"/>
                </a:solidFill>
                <a:cs typeface="Arial" panose="020B0604020202020204" pitchFamily="34" charset="0"/>
              </a:rPr>
              <a:t>Replicação Merge</a:t>
            </a:r>
            <a:endParaRPr lang="pt-BR" sz="4000" b="1" dirty="0">
              <a:solidFill>
                <a:srgbClr val="002060"/>
              </a:solidFill>
            </a:endParaRPr>
          </a:p>
        </p:txBody>
      </p:sp>
      <p:pic>
        <p:nvPicPr>
          <p:cNvPr id="6" name="Imagem 5"/>
          <p:cNvPicPr>
            <a:picLocks noChangeAspect="1"/>
          </p:cNvPicPr>
          <p:nvPr/>
        </p:nvPicPr>
        <p:blipFill>
          <a:blip r:embed="rId3" cstate="print"/>
          <a:stretch>
            <a:fillRect/>
          </a:stretch>
        </p:blipFill>
        <p:spPr>
          <a:xfrm>
            <a:off x="4763001" y="1986913"/>
            <a:ext cx="6903720" cy="3490471"/>
          </a:xfrm>
          <a:prstGeom prst="rect">
            <a:avLst/>
          </a:prstGeom>
        </p:spPr>
      </p:pic>
      <p:sp>
        <p:nvSpPr>
          <p:cNvPr id="2" name="Espaço Reservado para Número de Slide 1">
            <a:extLst>
              <a:ext uri="{FF2B5EF4-FFF2-40B4-BE49-F238E27FC236}">
                <a16:creationId xmlns:a16="http://schemas.microsoft.com/office/drawing/2014/main" id="{6BD4D0D8-AEB9-4C7A-8B98-3C599B483FD5}"/>
              </a:ext>
            </a:extLst>
          </p:cNvPr>
          <p:cNvSpPr>
            <a:spLocks noGrp="1"/>
          </p:cNvSpPr>
          <p:nvPr>
            <p:ph type="sldNum" sz="quarter" idx="4"/>
          </p:nvPr>
        </p:nvSpPr>
        <p:spPr/>
        <p:txBody>
          <a:bodyPr/>
          <a:lstStyle/>
          <a:p>
            <a:fld id="{A76F54FF-76C4-4040-9315-59D5D23324F5}" type="slidenum">
              <a:rPr lang="pt-BR" smtClean="0"/>
              <a:pPr/>
              <a:t>8</a:t>
            </a:fld>
            <a:r>
              <a:rPr lang="pt-BR"/>
              <a:t> de 19</a:t>
            </a:r>
            <a:endParaRPr lang="pt-BR" dirty="0"/>
          </a:p>
        </p:txBody>
      </p:sp>
    </p:spTree>
    <p:extLst>
      <p:ext uri="{BB962C8B-B14F-4D97-AF65-F5344CB8AC3E}">
        <p14:creationId xmlns:p14="http://schemas.microsoft.com/office/powerpoint/2010/main" val="9043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183820" y="3575192"/>
            <a:ext cx="6554543" cy="1138773"/>
          </a:xfrm>
          <a:prstGeom prst="rect">
            <a:avLst/>
          </a:prstGeom>
          <a:noFill/>
        </p:spPr>
        <p:txBody>
          <a:bodyPr wrap="square" rtlCol="0">
            <a:spAutoFit/>
          </a:bodyPr>
          <a:lstStyle/>
          <a:p>
            <a:r>
              <a:rPr lang="pt-BR" sz="3400" b="1" dirty="0">
                <a:solidFill>
                  <a:schemeClr val="bg1"/>
                </a:solidFill>
              </a:rPr>
              <a:t>Tarefas do dia a dia de um DBA</a:t>
            </a:r>
          </a:p>
          <a:p>
            <a:endParaRPr lang="pt-BR" sz="3400" dirty="0"/>
          </a:p>
        </p:txBody>
      </p:sp>
      <p:sp>
        <p:nvSpPr>
          <p:cNvPr id="8" name="CaixaDeTexto 7"/>
          <p:cNvSpPr txBox="1"/>
          <p:nvPr/>
        </p:nvSpPr>
        <p:spPr>
          <a:xfrm>
            <a:off x="854764" y="1318911"/>
            <a:ext cx="6224795" cy="5262979"/>
          </a:xfrm>
          <a:prstGeom prst="rect">
            <a:avLst/>
          </a:prstGeom>
          <a:noFill/>
        </p:spPr>
        <p:txBody>
          <a:bodyPr wrap="square" rtlCol="0">
            <a:spAutoFit/>
          </a:bodyPr>
          <a:lstStyle/>
          <a:p>
            <a:r>
              <a:rPr lang="pt-BR" sz="2400" b="1" u="sng" dirty="0">
                <a:solidFill>
                  <a:srgbClr val="002060"/>
                </a:solidFill>
              </a:rPr>
              <a:t>Pontos Positivos:</a:t>
            </a:r>
          </a:p>
          <a:p>
            <a:pPr marL="285750" indent="-285750">
              <a:buFont typeface="Arial" panose="020B0604020202020204" pitchFamily="34" charset="0"/>
              <a:buChar char="•"/>
            </a:pPr>
            <a:r>
              <a:rPr lang="pt-BR" sz="2400" dirty="0">
                <a:solidFill>
                  <a:srgbClr val="002060"/>
                </a:solidFill>
              </a:rPr>
              <a:t>Consegue garantir dados 100% espelhados com o mirror síncrono</a:t>
            </a:r>
          </a:p>
          <a:p>
            <a:pPr marL="285750" indent="-285750">
              <a:buFont typeface="Arial" panose="020B0604020202020204" pitchFamily="34" charset="0"/>
              <a:buChar char="•"/>
            </a:pPr>
            <a:r>
              <a:rPr lang="pt-BR" sz="2400" dirty="0">
                <a:solidFill>
                  <a:srgbClr val="002060"/>
                </a:solidFill>
              </a:rPr>
              <a:t>Pode recuperar páginas de dados corrompidas</a:t>
            </a:r>
          </a:p>
          <a:p>
            <a:pPr marL="285750" indent="-285750">
              <a:buFont typeface="Arial" panose="020B0604020202020204" pitchFamily="34" charset="0"/>
              <a:buChar char="•"/>
            </a:pPr>
            <a:r>
              <a:rPr lang="pt-BR" sz="2400" dirty="0">
                <a:solidFill>
                  <a:srgbClr val="002060"/>
                </a:solidFill>
              </a:rPr>
              <a:t>Realiza um failover automático em segundos</a:t>
            </a:r>
          </a:p>
          <a:p>
            <a:endParaRPr lang="pt-BR" sz="2400" dirty="0">
              <a:solidFill>
                <a:srgbClr val="002060"/>
              </a:solidFill>
            </a:endParaRPr>
          </a:p>
          <a:p>
            <a:r>
              <a:rPr lang="pt-BR" sz="2400" b="1" u="sng" dirty="0">
                <a:solidFill>
                  <a:srgbClr val="002060"/>
                </a:solidFill>
              </a:rPr>
              <a:t>Pontos Negativos:</a:t>
            </a:r>
          </a:p>
          <a:p>
            <a:pPr marL="285750" indent="-285750">
              <a:buFont typeface="Arial" panose="020B0604020202020204" pitchFamily="34" charset="0"/>
              <a:buChar char="•"/>
            </a:pPr>
            <a:r>
              <a:rPr lang="pt-BR" sz="2400" dirty="0">
                <a:solidFill>
                  <a:srgbClr val="002060"/>
                </a:solidFill>
              </a:rPr>
              <a:t>Replica apenas em nível de base de dados</a:t>
            </a:r>
          </a:p>
          <a:p>
            <a:pPr marL="285750" indent="-285750">
              <a:buFont typeface="Arial" panose="020B0604020202020204" pitchFamily="34" charset="0"/>
              <a:buChar char="•"/>
            </a:pPr>
            <a:r>
              <a:rPr lang="pt-BR" sz="2400" dirty="0">
                <a:solidFill>
                  <a:srgbClr val="002060"/>
                </a:solidFill>
              </a:rPr>
              <a:t>Não replica Jobs, usuários, LS e outros objetos de sistema</a:t>
            </a:r>
          </a:p>
          <a:p>
            <a:pPr marL="285750" indent="-285750">
              <a:buFont typeface="Arial" panose="020B0604020202020204" pitchFamily="34" charset="0"/>
              <a:buChar char="•"/>
            </a:pPr>
            <a:r>
              <a:rPr lang="pt-BR" sz="2400" dirty="0">
                <a:solidFill>
                  <a:srgbClr val="002060"/>
                </a:solidFill>
              </a:rPr>
              <a:t>Para a aplicação funcionar com o failover automático ela tem que alterar o nome do banco em caso de falha na conexão com o primário</a:t>
            </a:r>
          </a:p>
        </p:txBody>
      </p:sp>
      <p:sp>
        <p:nvSpPr>
          <p:cNvPr id="5" name="Título 1"/>
          <p:cNvSpPr txBox="1">
            <a:spLocks/>
          </p:cNvSpPr>
          <p:nvPr/>
        </p:nvSpPr>
        <p:spPr>
          <a:xfrm>
            <a:off x="381799" y="190500"/>
            <a:ext cx="8086476" cy="1104899"/>
          </a:xfrm>
          <a:prstGeom prst="rect">
            <a:avLst/>
          </a:prstGeom>
        </p:spPr>
        <p:txBody>
          <a:bodyPr vert="horz" lIns="91440" tIns="45720" rIns="91440" bIns="45720" rtlCol="0" anchor="ctr">
            <a:noAutofit/>
          </a:bodyPr>
          <a:lstStyle/>
          <a:p>
            <a:pPr algn="ctr">
              <a:spcAft>
                <a:spcPts val="800"/>
              </a:spcAft>
            </a:pPr>
            <a:r>
              <a:rPr lang="pt-BR" sz="4000" b="1" dirty="0">
                <a:solidFill>
                  <a:srgbClr val="002060"/>
                </a:solidFill>
                <a:cs typeface="Arial" panose="020B0604020202020204" pitchFamily="34" charset="0"/>
              </a:rPr>
              <a:t>Até o SQL 2008 R2 – Database Mirroring</a:t>
            </a:r>
          </a:p>
        </p:txBody>
      </p:sp>
      <p:pic>
        <p:nvPicPr>
          <p:cNvPr id="7" name="Imagem 6"/>
          <p:cNvPicPr>
            <a:picLocks noChangeAspect="1"/>
          </p:cNvPicPr>
          <p:nvPr/>
        </p:nvPicPr>
        <p:blipFill>
          <a:blip r:embed="rId3" cstate="print"/>
          <a:stretch>
            <a:fillRect/>
          </a:stretch>
        </p:blipFill>
        <p:spPr>
          <a:xfrm>
            <a:off x="7507605" y="1430401"/>
            <a:ext cx="4112182" cy="5040000"/>
          </a:xfrm>
          <a:prstGeom prst="rect">
            <a:avLst/>
          </a:prstGeom>
        </p:spPr>
      </p:pic>
      <p:sp>
        <p:nvSpPr>
          <p:cNvPr id="2" name="Espaço Reservado para Número de Slide 1">
            <a:extLst>
              <a:ext uri="{FF2B5EF4-FFF2-40B4-BE49-F238E27FC236}">
                <a16:creationId xmlns:a16="http://schemas.microsoft.com/office/drawing/2014/main" id="{C81933D0-294F-4494-AC38-CF07D6D1F0F6}"/>
              </a:ext>
            </a:extLst>
          </p:cNvPr>
          <p:cNvSpPr>
            <a:spLocks noGrp="1"/>
          </p:cNvSpPr>
          <p:nvPr>
            <p:ph type="sldNum" sz="quarter" idx="4"/>
          </p:nvPr>
        </p:nvSpPr>
        <p:spPr/>
        <p:txBody>
          <a:bodyPr/>
          <a:lstStyle/>
          <a:p>
            <a:fld id="{A76F54FF-76C4-4040-9315-59D5D23324F5}" type="slidenum">
              <a:rPr lang="pt-BR" smtClean="0"/>
              <a:pPr/>
              <a:t>9</a:t>
            </a:fld>
            <a:r>
              <a:rPr lang="pt-BR"/>
              <a:t> de 19</a:t>
            </a:r>
            <a:endParaRPr lang="pt-BR" dirty="0"/>
          </a:p>
        </p:txBody>
      </p:sp>
    </p:spTree>
    <p:extLst>
      <p:ext uri="{BB962C8B-B14F-4D97-AF65-F5344CB8AC3E}">
        <p14:creationId xmlns:p14="http://schemas.microsoft.com/office/powerpoint/2010/main" val="9043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fade">
                                      <p:cBhvr>
                                        <p:cTn id="18" dur="500"/>
                                        <p:tgtEl>
                                          <p:spTgt spid="8">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ersonalizar design">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4158</TotalTime>
  <Words>1313</Words>
  <Application>Microsoft Office PowerPoint</Application>
  <PresentationFormat>Widescreen</PresentationFormat>
  <Paragraphs>216</Paragraphs>
  <Slides>19</Slides>
  <Notes>14</Notes>
  <HiddenSlides>0</HiddenSlides>
  <MMClips>0</MMClips>
  <ScaleCrop>false</ScaleCrop>
  <HeadingPairs>
    <vt:vector size="6" baseType="variant">
      <vt:variant>
        <vt:lpstr>Fontes usadas</vt:lpstr>
      </vt:variant>
      <vt:variant>
        <vt:i4>3</vt:i4>
      </vt:variant>
      <vt:variant>
        <vt:lpstr>Tema</vt:lpstr>
      </vt:variant>
      <vt:variant>
        <vt:i4>3</vt:i4>
      </vt:variant>
      <vt:variant>
        <vt:lpstr>Títulos de slides</vt:lpstr>
      </vt:variant>
      <vt:variant>
        <vt:i4>19</vt:i4>
      </vt:variant>
    </vt:vector>
  </HeadingPairs>
  <TitlesOfParts>
    <vt:vector size="25" baseType="lpstr">
      <vt:lpstr>Arial</vt:lpstr>
      <vt:lpstr>Calibri</vt:lpstr>
      <vt:lpstr>Calibri Light</vt:lpstr>
      <vt:lpstr>Tema do Office</vt:lpstr>
      <vt:lpstr>1_Tema do Office</vt:lpstr>
      <vt:lpstr>Personalizar design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dc:creator>
  <cp:lastModifiedBy>Luiz Vitor França Lima</cp:lastModifiedBy>
  <cp:revision>248</cp:revision>
  <dcterms:created xsi:type="dcterms:W3CDTF">2016-04-04T15:53:45Z</dcterms:created>
  <dcterms:modified xsi:type="dcterms:W3CDTF">2017-07-13T16:00:26Z</dcterms:modified>
</cp:coreProperties>
</file>