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20" r:id="rId4"/>
    <p:sldId id="258" r:id="rId5"/>
    <p:sldId id="259" r:id="rId6"/>
    <p:sldId id="260" r:id="rId7"/>
    <p:sldId id="261" r:id="rId8"/>
    <p:sldId id="322" r:id="rId9"/>
    <p:sldId id="262" r:id="rId10"/>
    <p:sldId id="263" r:id="rId11"/>
    <p:sldId id="264" r:id="rId12"/>
    <p:sldId id="265" r:id="rId13"/>
    <p:sldId id="289" r:id="rId14"/>
    <p:sldId id="267" r:id="rId15"/>
    <p:sldId id="268" r:id="rId16"/>
    <p:sldId id="269" r:id="rId17"/>
    <p:sldId id="270" r:id="rId18"/>
    <p:sldId id="271" r:id="rId19"/>
    <p:sldId id="317" r:id="rId20"/>
    <p:sldId id="274" r:id="rId21"/>
    <p:sldId id="321" r:id="rId22"/>
    <p:sldId id="277" r:id="rId23"/>
    <p:sldId id="280" r:id="rId24"/>
    <p:sldId id="318" r:id="rId25"/>
    <p:sldId id="311" r:id="rId26"/>
    <p:sldId id="312" r:id="rId27"/>
    <p:sldId id="314" r:id="rId28"/>
    <p:sldId id="315" r:id="rId29"/>
    <p:sldId id="290" r:id="rId30"/>
    <p:sldId id="279" r:id="rId31"/>
    <p:sldId id="291" r:id="rId32"/>
    <p:sldId id="305" r:id="rId33"/>
    <p:sldId id="319" r:id="rId34"/>
    <p:sldId id="281" r:id="rId35"/>
    <p:sldId id="313" r:id="rId36"/>
    <p:sldId id="306" r:id="rId37"/>
    <p:sldId id="304" r:id="rId38"/>
    <p:sldId id="295" r:id="rId39"/>
    <p:sldId id="307" r:id="rId40"/>
    <p:sldId id="296" r:id="rId41"/>
    <p:sldId id="282" r:id="rId42"/>
    <p:sldId id="297" r:id="rId43"/>
    <p:sldId id="298" r:id="rId44"/>
    <p:sldId id="308" r:id="rId45"/>
    <p:sldId id="283" r:id="rId46"/>
    <p:sldId id="316" r:id="rId47"/>
    <p:sldId id="299" r:id="rId48"/>
    <p:sldId id="309" r:id="rId49"/>
    <p:sldId id="284" r:id="rId50"/>
    <p:sldId id="300" r:id="rId51"/>
    <p:sldId id="310" r:id="rId52"/>
    <p:sldId id="285" r:id="rId53"/>
    <p:sldId id="301" r:id="rId54"/>
    <p:sldId id="302" r:id="rId55"/>
    <p:sldId id="287" r:id="rId56"/>
    <p:sldId id="28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192" autoAdjust="0"/>
  </p:normalViewPr>
  <p:slideViewPr>
    <p:cSldViewPr>
      <p:cViewPr varScale="1">
        <p:scale>
          <a:sx n="77" d="100"/>
          <a:sy n="77" d="100"/>
        </p:scale>
        <p:origin x="-17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15631-70EB-45A0-91F0-4FE16A314478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D2CC-C1DC-4B75-8C62-31B994BA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9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BE5C-773D-4E0D-8B70-2FE970A49C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860CC-C659-40FF-906E-09091A7F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1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Batbelt?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60CC-C659-40FF-906E-09091A7F8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9839-9231-4533-B409-12A816DBBD7A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69A2-E208-4537-8014-33EBDDE8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REST &amp; </a:t>
            </a:r>
            <a:br>
              <a:rPr lang="nl-BE" dirty="0" smtClean="0"/>
            </a:br>
            <a:r>
              <a:rPr lang="nl-BE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By @JefClaes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6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nl-BE" sz="2400" dirty="0" smtClean="0"/>
              <a:t>An entity, item, or just </a:t>
            </a:r>
            <a:r>
              <a:rPr lang="nl-BE" sz="2400" i="1" dirty="0" smtClean="0">
                <a:solidFill>
                  <a:srgbClr val="FFFF00"/>
                </a:solidFill>
              </a:rPr>
              <a:t>a thing </a:t>
            </a:r>
            <a:r>
              <a:rPr lang="nl-BE" sz="2400" dirty="0" smtClean="0"/>
              <a:t>you want to expose.</a:t>
            </a:r>
            <a:endParaRPr lang="nl-BE" sz="2400" dirty="0"/>
          </a:p>
          <a:p>
            <a:r>
              <a:rPr lang="nl-BE" dirty="0" smtClean="0"/>
              <a:t>REST is </a:t>
            </a:r>
            <a:r>
              <a:rPr lang="nl-BE" dirty="0" smtClean="0">
                <a:solidFill>
                  <a:srgbClr val="FFFF00"/>
                </a:solidFill>
              </a:rPr>
              <a:t>Resource Oriented.</a:t>
            </a:r>
          </a:p>
          <a:p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3165" y="3041195"/>
            <a:ext cx="5304294" cy="3022719"/>
            <a:chOff x="1793165" y="3041195"/>
            <a:chExt cx="5304294" cy="3022719"/>
          </a:xfrm>
        </p:grpSpPr>
        <p:sp>
          <p:nvSpPr>
            <p:cNvPr id="5" name="Rectangle 4"/>
            <p:cNvSpPr/>
            <p:nvPr/>
          </p:nvSpPr>
          <p:spPr>
            <a:xfrm>
              <a:off x="6156176" y="5694582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/>
                <a:t>A bank</a:t>
              </a:r>
              <a:endParaRPr lang="en-US" dirty="0"/>
            </a:p>
          </p:txBody>
        </p:sp>
        <p:pic>
          <p:nvPicPr>
            <p:cNvPr id="2050" name="Picture 2" descr="http://4.bp.blogspot.com/-ScKy15JyPGg/ThuEI3DcJ8I/AAAAAAAAFk8/zvzM1HrwJ0Q/s1600/scrooge+skiing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165" y="3041195"/>
              <a:ext cx="4139952" cy="3022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6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Something that </a:t>
            </a:r>
            <a:r>
              <a:rPr lang="nl-BE" dirty="0" smtClean="0">
                <a:solidFill>
                  <a:srgbClr val="FFFF00"/>
                </a:solidFill>
              </a:rPr>
              <a:t>identifies a resource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67544" y="2708920"/>
            <a:ext cx="84249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 smtClean="0"/>
              <a:t>BIC (= Bank Identifier Code): KREDBEBB</a:t>
            </a:r>
            <a:endParaRPr lang="nl-BE" sz="2400" dirty="0"/>
          </a:p>
          <a:p>
            <a:endParaRPr lang="nl-BE" dirty="0"/>
          </a:p>
          <a:p>
            <a:r>
              <a:rPr lang="nl-BE" sz="3200" dirty="0" smtClean="0"/>
              <a:t>URI: </a:t>
            </a:r>
            <a:r>
              <a:rPr lang="nl-BE" sz="3200" dirty="0">
                <a:solidFill>
                  <a:srgbClr val="FFC000"/>
                </a:solidFill>
              </a:rPr>
              <a:t>http://</a:t>
            </a:r>
            <a:r>
              <a:rPr lang="nl-BE" sz="3200" dirty="0" smtClean="0">
                <a:solidFill>
                  <a:srgbClr val="FFC000"/>
                </a:solidFill>
              </a:rPr>
              <a:t>myapi.com/bank/KREDBEBB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nl-BE" sz="2800" dirty="0" smtClean="0">
                <a:solidFill>
                  <a:srgbClr val="FFFF00"/>
                </a:solidFill>
              </a:rPr>
              <a:t>View</a:t>
            </a:r>
            <a:r>
              <a:rPr lang="nl-BE" sz="2800" dirty="0" smtClean="0"/>
              <a:t> on a resource’s state at </a:t>
            </a:r>
            <a:r>
              <a:rPr lang="nl-BE" sz="2800" dirty="0" smtClean="0">
                <a:solidFill>
                  <a:srgbClr val="FFFF00"/>
                </a:solidFill>
              </a:rPr>
              <a:t>an instant in time</a:t>
            </a:r>
            <a:r>
              <a:rPr lang="nl-BE" sz="2800" dirty="0" smtClean="0"/>
              <a:t>.</a:t>
            </a:r>
          </a:p>
          <a:p>
            <a:pPr marL="0" indent="0">
              <a:buNone/>
            </a:pP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536847" y="2708920"/>
            <a:ext cx="8787681" cy="2319601"/>
            <a:chOff x="536847" y="2708920"/>
            <a:chExt cx="8787681" cy="2319601"/>
          </a:xfrm>
        </p:grpSpPr>
        <p:sp>
          <p:nvSpPr>
            <p:cNvPr id="4" name="Rectangle 3"/>
            <p:cNvSpPr/>
            <p:nvPr/>
          </p:nvSpPr>
          <p:spPr>
            <a:xfrm>
              <a:off x="3850285" y="2720197"/>
              <a:ext cx="274591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BE" dirty="0" smtClean="0">
                  <a:solidFill>
                    <a:srgbClr val="FFC000"/>
                  </a:solidFill>
                </a:rPr>
                <a:t>JSON: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{</a:t>
              </a:r>
            </a:p>
            <a:p>
              <a:r>
                <a:rPr lang="nl-BE" dirty="0"/>
                <a:t> </a:t>
              </a:r>
              <a:r>
                <a:rPr lang="nl-BE" dirty="0" smtClean="0"/>
                <a:t>   "</a:t>
              </a:r>
              <a:r>
                <a:rPr lang="nl-BE" dirty="0"/>
                <a:t>BIC":"</a:t>
              </a:r>
              <a:r>
                <a:rPr lang="nl-BE" dirty="0" smtClean="0"/>
                <a:t>123“,</a:t>
              </a:r>
            </a:p>
            <a:p>
              <a:r>
                <a:rPr lang="nl-BE" dirty="0"/>
                <a:t> </a:t>
              </a:r>
              <a:r>
                <a:rPr lang="nl-BE" dirty="0" smtClean="0"/>
                <a:t>   “Name”:”KBC”</a:t>
              </a:r>
            </a:p>
            <a:p>
              <a:r>
                <a:rPr lang="nl-BE" dirty="0" smtClean="0"/>
                <a:t>}</a:t>
              </a:r>
              <a:br>
                <a:rPr lang="nl-BE" dirty="0" smtClean="0"/>
              </a:br>
              <a:r>
                <a:rPr lang="nl-BE" dirty="0" smtClean="0"/>
                <a:t/>
              </a:r>
              <a:br>
                <a:rPr lang="nl-BE" dirty="0" smtClean="0"/>
              </a:b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47" y="2708920"/>
              <a:ext cx="315503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FFC000"/>
                  </a:solidFill>
                </a:rPr>
                <a:t>XML: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/>
                <a:t>&lt;</a:t>
              </a:r>
              <a:r>
                <a:rPr lang="nl-BE" dirty="0" smtClean="0"/>
                <a:t>Bank&gt;</a:t>
              </a:r>
            </a:p>
            <a:p>
              <a:r>
                <a:rPr lang="nl-BE" dirty="0" smtClean="0"/>
                <a:t>    &lt;BIC&gt;KREDBEBB&lt;/</a:t>
              </a:r>
              <a:r>
                <a:rPr lang="nl-BE" dirty="0"/>
                <a:t>BIC</a:t>
              </a:r>
              <a:r>
                <a:rPr lang="nl-BE" dirty="0" smtClean="0"/>
                <a:t>&gt;</a:t>
              </a:r>
            </a:p>
            <a:p>
              <a:r>
                <a:rPr lang="nl-BE" dirty="0" smtClean="0"/>
                <a:t>    &lt;Name&gt;KBC&lt;/Name&gt;</a:t>
              </a:r>
            </a:p>
            <a:p>
              <a:r>
                <a:rPr lang="nl-BE" dirty="0" smtClean="0"/>
                <a:t>&lt;/</a:t>
              </a:r>
              <a:r>
                <a:rPr lang="nl-BE" dirty="0"/>
                <a:t>Bank&gt;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8617" y="2708920"/>
              <a:ext cx="274591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BE" dirty="0" smtClean="0">
                  <a:solidFill>
                    <a:srgbClr val="FFC000"/>
                  </a:solidFill>
                </a:rPr>
                <a:t>Other:</a:t>
              </a:r>
            </a:p>
            <a:p>
              <a:endParaRPr lang="nl-BE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nl-BE" dirty="0" smtClean="0"/>
                <a:t>Images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nl-BE" dirty="0" smtClean="0"/>
                <a:t>CSV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nl-BE" dirty="0" smtClean="0"/>
                <a:t>Custom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nl-BE" dirty="0" smtClean="0"/>
                <a:t>...</a:t>
              </a:r>
              <a:br>
                <a:rPr lang="nl-BE" dirty="0" smtClean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31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>
                <a:solidFill>
                  <a:srgbClr val="FFFF00"/>
                </a:solidFill>
              </a:rPr>
              <a:t>Actions</a:t>
            </a:r>
            <a:r>
              <a:rPr lang="nl-BE" dirty="0" smtClean="0"/>
              <a:t> on a resource.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67544" y="2636912"/>
            <a:ext cx="63904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Read, Update, Delete, Add</a:t>
            </a:r>
          </a:p>
          <a:p>
            <a:endParaRPr lang="nl-BE" dirty="0"/>
          </a:p>
          <a:p>
            <a:r>
              <a:rPr lang="nl-BE" sz="3600" dirty="0">
                <a:solidFill>
                  <a:srgbClr val="FFC000"/>
                </a:solidFill>
              </a:rPr>
              <a:t>GET, PUT, DELETE, POST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Hypermedia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nl-BE" sz="2000" dirty="0" smtClean="0">
                <a:solidFill>
                  <a:srgbClr val="FFFF00"/>
                </a:solidFill>
              </a:rPr>
              <a:t>HATEOAS</a:t>
            </a:r>
            <a:r>
              <a:rPr lang="nl-BE" sz="2000" dirty="0" smtClean="0"/>
              <a:t>: Hypermedia as the engine of application state</a:t>
            </a:r>
            <a:endParaRPr lang="nl-BE" sz="2000" dirty="0"/>
          </a:p>
          <a:p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060848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3600" dirty="0">
                <a:solidFill>
                  <a:srgbClr val="FFC000"/>
                </a:solidFill>
              </a:rPr>
              <a:t>Linking your API together</a:t>
            </a:r>
          </a:p>
        </p:txBody>
      </p:sp>
    </p:spTree>
    <p:extLst>
      <p:ext uri="{BB962C8B-B14F-4D97-AF65-F5344CB8AC3E}">
        <p14:creationId xmlns:p14="http://schemas.microsoft.com/office/powerpoint/2010/main" val="35361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Architectural values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Architecture of the </a:t>
            </a:r>
            <a:r>
              <a:rPr lang="nl-BE" dirty="0" smtClean="0">
                <a:solidFill>
                  <a:srgbClr val="FFFF00"/>
                </a:solidFill>
              </a:rPr>
              <a:t>WEB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Scalability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800" dirty="0">
                <a:solidFill>
                  <a:srgbClr val="FFC000"/>
                </a:solidFill>
              </a:rPr>
              <a:t>Yes, text-based, synchronous, request-response can be </a:t>
            </a:r>
            <a:r>
              <a:rPr lang="nl-BE" sz="2800" dirty="0" smtClean="0">
                <a:solidFill>
                  <a:srgbClr val="FFC000"/>
                </a:solidFill>
              </a:rPr>
              <a:t>performant.</a:t>
            </a:r>
            <a:endParaRPr lang="nl-BE" sz="2800" dirty="0">
              <a:solidFill>
                <a:srgbClr val="FFC000"/>
              </a:solidFill>
            </a:endParaRPr>
          </a:p>
          <a:p>
            <a:r>
              <a:rPr lang="nl-BE" dirty="0" smtClean="0"/>
              <a:t>Stateless</a:t>
            </a:r>
          </a:p>
          <a:p>
            <a:r>
              <a:rPr lang="nl-BE" dirty="0" smtClean="0"/>
              <a:t>Caching</a:t>
            </a:r>
          </a:p>
          <a:p>
            <a:endParaRPr lang="nl-BE" dirty="0"/>
          </a:p>
          <a:p>
            <a:endParaRPr lang="nl-B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No transactions</a:t>
            </a:r>
          </a:p>
          <a:p>
            <a:r>
              <a:rPr lang="nl-BE" dirty="0" smtClean="0"/>
              <a:t>No state</a:t>
            </a:r>
          </a:p>
          <a:p>
            <a:r>
              <a:rPr lang="nl-BE" dirty="0"/>
              <a:t>No </a:t>
            </a:r>
            <a:r>
              <a:rPr lang="nl-BE" dirty="0" smtClean="0"/>
              <a:t>guarantees</a:t>
            </a:r>
          </a:p>
          <a:p>
            <a:r>
              <a:rPr lang="nl-BE" dirty="0" smtClean="0"/>
              <a:t>HATEOAS</a:t>
            </a:r>
          </a:p>
          <a:p>
            <a:r>
              <a:rPr lang="nl-BE" dirty="0" smtClean="0"/>
              <a:t>No specific 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Consistency and Uniformity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Everybody knows how to use </a:t>
            </a:r>
            <a:r>
              <a:rPr lang="nl-BE" dirty="0" smtClean="0">
                <a:solidFill>
                  <a:srgbClr val="FFFF00"/>
                </a:solidFill>
              </a:rPr>
              <a:t>HTTP</a:t>
            </a:r>
          </a:p>
          <a:p>
            <a:pPr lvl="1"/>
            <a:r>
              <a:rPr lang="nl-BE" dirty="0"/>
              <a:t>Constraints</a:t>
            </a:r>
          </a:p>
          <a:p>
            <a:pPr lvl="1"/>
            <a:r>
              <a:rPr lang="nl-BE" dirty="0" smtClean="0"/>
              <a:t>Well </a:t>
            </a:r>
            <a:r>
              <a:rPr lang="nl-BE" dirty="0"/>
              <a:t>understood </a:t>
            </a:r>
            <a:r>
              <a:rPr lang="nl-BE" dirty="0" smtClean="0"/>
              <a:t>semantics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8007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Left-overs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Richardson’s Maturity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sz="2400" dirty="0"/>
              <a:t>Level </a:t>
            </a:r>
            <a:r>
              <a:rPr lang="nl-BE" sz="2400" dirty="0" smtClean="0"/>
              <a:t>0: POX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1600" dirty="0"/>
              <a:t/>
            </a:r>
            <a:br>
              <a:rPr lang="nl-BE" sz="1600" dirty="0"/>
            </a:br>
            <a:r>
              <a:rPr lang="nl-BE" sz="3600" dirty="0" smtClean="0"/>
              <a:t>Level </a:t>
            </a:r>
            <a:r>
              <a:rPr lang="nl-BE" sz="3600" dirty="0"/>
              <a:t>1: </a:t>
            </a:r>
            <a:r>
              <a:rPr lang="nl-BE" sz="3600" dirty="0" smtClean="0"/>
              <a:t>Resources</a:t>
            </a:r>
            <a:br>
              <a:rPr lang="nl-BE" sz="3600" dirty="0" smtClean="0"/>
            </a:br>
            <a:r>
              <a:rPr lang="nl-BE" sz="2400" dirty="0"/>
              <a:t/>
            </a:r>
            <a:br>
              <a:rPr lang="nl-BE" sz="2400" dirty="0"/>
            </a:br>
            <a:r>
              <a:rPr lang="nl-BE" sz="4800" dirty="0"/>
              <a:t>Level 2: </a:t>
            </a:r>
            <a:r>
              <a:rPr lang="nl-BE" sz="4800" dirty="0" smtClean="0"/>
              <a:t>HTTP verbs</a:t>
            </a:r>
          </a:p>
          <a:p>
            <a:pPr marL="0" indent="0" algn="ctr">
              <a:buNone/>
            </a:pPr>
            <a:r>
              <a:rPr lang="nl-BE" sz="6000" dirty="0" smtClean="0"/>
              <a:t>Level </a:t>
            </a:r>
            <a:r>
              <a:rPr lang="nl-BE" sz="6000" dirty="0"/>
              <a:t>3: Hypermedia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37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ASP.NET WebAPI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nl-BE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nl-BE" sz="4400" dirty="0" smtClean="0">
                <a:solidFill>
                  <a:srgbClr val="FFFF00"/>
                </a:solidFill>
              </a:rPr>
              <a:t>.NET </a:t>
            </a:r>
            <a:r>
              <a:rPr lang="nl-BE" sz="2000" dirty="0" smtClean="0">
                <a:solidFill>
                  <a:srgbClr val="FFFF00"/>
                </a:solidFill>
              </a:rPr>
              <a:t>(4.0)</a:t>
            </a:r>
            <a:r>
              <a:rPr lang="nl-BE" sz="4400" dirty="0" smtClean="0">
                <a:solidFill>
                  <a:srgbClr val="FFFF00"/>
                </a:solidFill>
              </a:rPr>
              <a:t> HTTP framework </a:t>
            </a:r>
          </a:p>
          <a:p>
            <a:pPr marL="0" indent="0" algn="ctr">
              <a:buNone/>
            </a:pPr>
            <a:r>
              <a:rPr lang="nl-BE" sz="4400" dirty="0" smtClean="0">
                <a:solidFill>
                  <a:srgbClr val="FFFF00"/>
                </a:solidFill>
              </a:rPr>
              <a:t>for building RESTful services.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Services (</a:t>
            </a:r>
            <a:r>
              <a:rPr lang="nl-BE" sz="2000" strike="sngStrike" dirty="0" smtClean="0"/>
              <a:t>WCF</a:t>
            </a:r>
            <a:r>
              <a:rPr lang="nl-BE" dirty="0" smtClean="0"/>
              <a:t>)</a:t>
            </a:r>
          </a:p>
          <a:p>
            <a:r>
              <a:rPr lang="nl-BE" dirty="0" smtClean="0"/>
              <a:t>AJAX back-ends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6000" dirty="0" smtClean="0"/>
              <a:t>The server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Click, click, click</a:t>
            </a:r>
          </a:p>
          <a:p>
            <a:r>
              <a:rPr lang="nl-BE" dirty="0" smtClean="0">
                <a:solidFill>
                  <a:srgbClr val="FFC000"/>
                </a:solidFill>
              </a:rPr>
              <a:t>SelfHost</a:t>
            </a:r>
          </a:p>
        </p:txBody>
      </p:sp>
    </p:spTree>
    <p:extLst>
      <p:ext uri="{BB962C8B-B14F-4D97-AF65-F5344CB8AC3E}">
        <p14:creationId xmlns:p14="http://schemas.microsoft.com/office/powerpoint/2010/main" val="26788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Selfhost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Microsoft.AspNet.WebApi.SelfHost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0" y="1556792"/>
            <a:ext cx="8229056" cy="48965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acronym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4400" dirty="0" smtClean="0">
                <a:solidFill>
                  <a:srgbClr val="FFC000"/>
                </a:solidFill>
              </a:rPr>
              <a:t>RE</a:t>
            </a:r>
            <a:r>
              <a:rPr lang="nl-BE" sz="4400" dirty="0" smtClean="0"/>
              <a:t>presentational </a:t>
            </a:r>
            <a:r>
              <a:rPr lang="nl-BE" sz="4400" dirty="0" smtClean="0">
                <a:solidFill>
                  <a:srgbClr val="FFC000"/>
                </a:solidFill>
              </a:rPr>
              <a:t>S</a:t>
            </a:r>
            <a:r>
              <a:rPr lang="nl-BE" sz="4400" dirty="0" smtClean="0"/>
              <a:t>tate </a:t>
            </a:r>
            <a:r>
              <a:rPr lang="nl-BE" sz="4400" dirty="0" smtClean="0">
                <a:solidFill>
                  <a:srgbClr val="FFC000"/>
                </a:solidFill>
              </a:rPr>
              <a:t>T</a:t>
            </a:r>
            <a:r>
              <a:rPr lang="nl-BE" sz="4400" dirty="0" smtClean="0"/>
              <a:t>ransfer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70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Simple CRUD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24936" cy="49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80920" cy="265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1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Without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Attributes [HttpGet]</a:t>
            </a:r>
          </a:p>
          <a:p>
            <a:r>
              <a:rPr lang="nl-BE" dirty="0" smtClean="0"/>
              <a:t>[NonAction]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Microsoft.AspNet.WebApi.Client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 and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628800"/>
            <a:ext cx="83153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Exception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</a:t>
            </a:r>
            <a:r>
              <a:rPr lang="en-US" dirty="0" err="1" smtClean="0"/>
              <a:t>behaviour</a:t>
            </a:r>
            <a:r>
              <a:rPr lang="en-US" dirty="0" smtClean="0"/>
              <a:t> &amp; </a:t>
            </a:r>
            <a:r>
              <a:rPr lang="en-US" dirty="0" err="1" smtClean="0"/>
              <a:t>IncludeErrorDetailPolicy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By default 500 Internal Server Error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903188" cy="399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HttpResponseException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4440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6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 is NOT...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‘Webservices using JSON’</a:t>
            </a:r>
          </a:p>
          <a:p>
            <a:endParaRPr lang="nl-BE" dirty="0"/>
          </a:p>
          <a:p>
            <a:r>
              <a:rPr lang="nl-BE" dirty="0" smtClean="0"/>
              <a:t>A protocol</a:t>
            </a:r>
          </a:p>
          <a:p>
            <a:r>
              <a:rPr lang="nl-BE" dirty="0" smtClean="0"/>
              <a:t>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177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ErrorFilters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8304529" cy="16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4529" cy="198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1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Content negotiation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XML/JSON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Supported out of the box:</a:t>
            </a:r>
          </a:p>
          <a:p>
            <a:r>
              <a:rPr lang="nl-BE" dirty="0" smtClean="0"/>
              <a:t>text/xml</a:t>
            </a:r>
          </a:p>
          <a:p>
            <a:r>
              <a:rPr lang="nl-BE" dirty="0" smtClean="0"/>
              <a:t>application/json (NewtonSoft)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Custom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512646" cy="51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7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Custom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18792" cy="224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2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HTTP Messagehandlers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HTTP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1.asp.net/umbraco-beta-media/3153115/webapi_msg_handlers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0085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DelegatingHandler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0236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DelegatingHandler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36904" cy="54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1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IoC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 is...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sz="3600" dirty="0" smtClean="0">
                <a:solidFill>
                  <a:srgbClr val="FFFF00"/>
                </a:solidFill>
              </a:rPr>
              <a:t>“An architectural style for building distributed hypermedia systems.”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2" y="1412776"/>
            <a:ext cx="8064896" cy="514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0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7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Unit testig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35585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6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testing in-memory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5146"/>
            <a:ext cx="8208912" cy="485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5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REST</a:t>
            </a:r>
          </a:p>
          <a:p>
            <a:pPr lvl="1"/>
            <a:r>
              <a:rPr lang="nl-BE" dirty="0" smtClean="0"/>
              <a:t>Concepts</a:t>
            </a:r>
          </a:p>
          <a:p>
            <a:pPr lvl="1"/>
            <a:r>
              <a:rPr lang="nl-BE" dirty="0" smtClean="0"/>
              <a:t>Architectual values</a:t>
            </a:r>
          </a:p>
          <a:p>
            <a:pPr lvl="1"/>
            <a:r>
              <a:rPr lang="nl-BE" dirty="0" smtClean="0"/>
              <a:t>Left overs</a:t>
            </a:r>
            <a:endParaRPr lang="en-US" dirty="0"/>
          </a:p>
          <a:p>
            <a:r>
              <a:rPr lang="nl-BE" dirty="0" smtClean="0"/>
              <a:t>ASP.NET  Web API</a:t>
            </a:r>
          </a:p>
          <a:p>
            <a:pPr lvl="1"/>
            <a:r>
              <a:rPr lang="nl-BE" dirty="0" smtClean="0"/>
              <a:t>Server/client</a:t>
            </a:r>
          </a:p>
          <a:p>
            <a:pPr lvl="1"/>
            <a:r>
              <a:rPr lang="nl-BE" dirty="0" smtClean="0"/>
              <a:t>Exception handling</a:t>
            </a:r>
          </a:p>
          <a:p>
            <a:pPr lvl="1"/>
            <a:r>
              <a:rPr lang="nl-BE" dirty="0" smtClean="0"/>
              <a:t>Content negotiation</a:t>
            </a:r>
          </a:p>
          <a:p>
            <a:pPr lvl="1"/>
            <a:r>
              <a:rPr lang="nl-BE" dirty="0" smtClean="0"/>
              <a:t>Message handlers</a:t>
            </a:r>
          </a:p>
          <a:p>
            <a:pPr lvl="1"/>
            <a:r>
              <a:rPr lang="nl-BE" dirty="0" smtClean="0"/>
              <a:t>IoC</a:t>
            </a:r>
          </a:p>
          <a:p>
            <a:pPr lvl="1"/>
            <a:r>
              <a:rPr lang="nl-BE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4740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 theory...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sz="4000" dirty="0" smtClean="0"/>
              <a:t>REST isn’t limited </a:t>
            </a:r>
          </a:p>
          <a:p>
            <a:pPr marL="0" indent="0" algn="ctr">
              <a:buNone/>
            </a:pPr>
            <a:r>
              <a:rPr lang="nl-BE" sz="4000" dirty="0" smtClean="0"/>
              <a:t>to a single message protocol.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701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But in practice...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6000" dirty="0" smtClean="0"/>
              <a:t>It’s all about </a:t>
            </a:r>
            <a:r>
              <a:rPr lang="nl-BE" sz="6000" dirty="0" smtClean="0">
                <a:solidFill>
                  <a:srgbClr val="FFFF00"/>
                </a:solidFill>
              </a:rPr>
              <a:t>HTTP</a:t>
            </a:r>
            <a:r>
              <a:rPr lang="nl-BE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 now you wonder..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Haven’t </a:t>
            </a:r>
            <a:r>
              <a:rPr lang="nl-BE" dirty="0"/>
              <a:t>we </a:t>
            </a:r>
            <a:r>
              <a:rPr lang="nl-BE" dirty="0" smtClean="0"/>
              <a:t>been successfully </a:t>
            </a:r>
            <a:r>
              <a:rPr lang="nl-BE" dirty="0"/>
              <a:t>building </a:t>
            </a:r>
            <a:endParaRPr lang="nl-BE" dirty="0" smtClean="0"/>
          </a:p>
          <a:p>
            <a:pPr marL="0" indent="0" algn="ctr">
              <a:buNone/>
            </a:pPr>
            <a:r>
              <a:rPr lang="nl-BE" smtClean="0"/>
              <a:t>web </a:t>
            </a:r>
            <a:r>
              <a:rPr lang="nl-BE" dirty="0"/>
              <a:t>services using </a:t>
            </a:r>
            <a:r>
              <a:rPr lang="nl-BE"/>
              <a:t>SOAP </a:t>
            </a:r>
            <a:r>
              <a:rPr lang="nl-BE" smtClean="0"/>
              <a:t>and HTTP </a:t>
            </a:r>
          </a:p>
          <a:p>
            <a:pPr marL="0" indent="0" algn="ctr">
              <a:buNone/>
            </a:pPr>
            <a:r>
              <a:rPr lang="nl-BE" smtClean="0"/>
              <a:t>for </a:t>
            </a:r>
            <a:r>
              <a:rPr lang="nl-BE" dirty="0"/>
              <a:t>over 10 years </a:t>
            </a:r>
            <a:r>
              <a:rPr lang="nl-B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Concepts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32973</TotalTime>
  <Words>370</Words>
  <Application>Microsoft Office PowerPoint</Application>
  <PresentationFormat>On-screen Show (4:3)</PresentationFormat>
  <Paragraphs>156</Paragraphs>
  <Slides>56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REST &amp;  ASP.NET Web API</vt:lpstr>
      <vt:lpstr>REST</vt:lpstr>
      <vt:lpstr>The acronym</vt:lpstr>
      <vt:lpstr>REST is NOT...</vt:lpstr>
      <vt:lpstr>REST is...</vt:lpstr>
      <vt:lpstr>In theory...</vt:lpstr>
      <vt:lpstr>But in practice...</vt:lpstr>
      <vt:lpstr>So now you wonder..</vt:lpstr>
      <vt:lpstr>Basic Concepts</vt:lpstr>
      <vt:lpstr>Resources</vt:lpstr>
      <vt:lpstr>Identifiers</vt:lpstr>
      <vt:lpstr>Representations</vt:lpstr>
      <vt:lpstr>Verbs</vt:lpstr>
      <vt:lpstr>Hypermedia</vt:lpstr>
      <vt:lpstr>Architectural values</vt:lpstr>
      <vt:lpstr>Scalability and performance</vt:lpstr>
      <vt:lpstr>Loose coupling</vt:lpstr>
      <vt:lpstr>Consistency and Uniformity</vt:lpstr>
      <vt:lpstr>Left-overs</vt:lpstr>
      <vt:lpstr>Richardson’s Maturity Model</vt:lpstr>
      <vt:lpstr>Questions?</vt:lpstr>
      <vt:lpstr>ASP.NET WebAPI</vt:lpstr>
      <vt:lpstr>What?</vt:lpstr>
      <vt:lpstr>When?</vt:lpstr>
      <vt:lpstr>The server</vt:lpstr>
      <vt:lpstr>Options</vt:lpstr>
      <vt:lpstr>Selfhost</vt:lpstr>
      <vt:lpstr>Packages</vt:lpstr>
      <vt:lpstr>Starting</vt:lpstr>
      <vt:lpstr>Simple CRUD</vt:lpstr>
      <vt:lpstr>Creating a controller</vt:lpstr>
      <vt:lpstr>Creating a controller</vt:lpstr>
      <vt:lpstr>Without conventions</vt:lpstr>
      <vt:lpstr>The Client</vt:lpstr>
      <vt:lpstr>Packages</vt:lpstr>
      <vt:lpstr>POST and GET</vt:lpstr>
      <vt:lpstr>Exception handling</vt:lpstr>
      <vt:lpstr> Default behaviour &amp; IncludeErrorDetailPolicy </vt:lpstr>
      <vt:lpstr>HttpResponseException</vt:lpstr>
      <vt:lpstr>ErrorFilters</vt:lpstr>
      <vt:lpstr>Content negotiation</vt:lpstr>
      <vt:lpstr>XML/JSON</vt:lpstr>
      <vt:lpstr>Custom formatters</vt:lpstr>
      <vt:lpstr>Custom formatters</vt:lpstr>
      <vt:lpstr>HTTP Messagehandlers</vt:lpstr>
      <vt:lpstr>HTTP intermediaries</vt:lpstr>
      <vt:lpstr> DelegatingHandler </vt:lpstr>
      <vt:lpstr>DelegatingHandler</vt:lpstr>
      <vt:lpstr>IoC</vt:lpstr>
      <vt:lpstr>IDependencyResolver</vt:lpstr>
      <vt:lpstr>IDependencyResolver</vt:lpstr>
      <vt:lpstr>Testing</vt:lpstr>
      <vt:lpstr>Unit testig</vt:lpstr>
      <vt:lpstr>Integration testing in-memory</vt:lpstr>
      <vt:lpstr>Summary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and ASP.NET Web API</dc:title>
  <dc:creator>JClaes</dc:creator>
  <cp:lastModifiedBy>JClaes</cp:lastModifiedBy>
  <cp:revision>278</cp:revision>
  <dcterms:created xsi:type="dcterms:W3CDTF">2012-08-02T05:38:20Z</dcterms:created>
  <dcterms:modified xsi:type="dcterms:W3CDTF">2012-09-12T18:00:24Z</dcterms:modified>
</cp:coreProperties>
</file>