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61" r:id="rId2"/>
    <p:sldId id="978" r:id="rId3"/>
    <p:sldId id="915" r:id="rId4"/>
    <p:sldId id="916" r:id="rId5"/>
    <p:sldId id="1006" r:id="rId6"/>
    <p:sldId id="1011" r:id="rId7"/>
    <p:sldId id="1019" r:id="rId8"/>
    <p:sldId id="1020" r:id="rId9"/>
    <p:sldId id="936" r:id="rId10"/>
    <p:sldId id="937" r:id="rId11"/>
    <p:sldId id="1030" r:id="rId12"/>
    <p:sldId id="1014" r:id="rId13"/>
    <p:sldId id="1022" r:id="rId14"/>
    <p:sldId id="1026" r:id="rId15"/>
    <p:sldId id="1027" r:id="rId16"/>
    <p:sldId id="1024" r:id="rId17"/>
    <p:sldId id="1028" r:id="rId18"/>
    <p:sldId id="1032" r:id="rId19"/>
    <p:sldId id="1033" r:id="rId20"/>
    <p:sldId id="1035" r:id="rId21"/>
    <p:sldId id="1060" r:id="rId22"/>
    <p:sldId id="1072" r:id="rId23"/>
    <p:sldId id="1064" r:id="rId24"/>
    <p:sldId id="1065" r:id="rId25"/>
    <p:sldId id="1066" r:id="rId26"/>
    <p:sldId id="1067" r:id="rId27"/>
    <p:sldId id="1068" r:id="rId28"/>
    <p:sldId id="1069" r:id="rId29"/>
    <p:sldId id="1070" r:id="rId30"/>
    <p:sldId id="1071" r:id="rId31"/>
    <p:sldId id="1085" r:id="rId32"/>
    <p:sldId id="1073" r:id="rId33"/>
    <p:sldId id="1074" r:id="rId34"/>
    <p:sldId id="1076" r:id="rId35"/>
    <p:sldId id="1075" r:id="rId36"/>
    <p:sldId id="1077" r:id="rId37"/>
    <p:sldId id="1078" r:id="rId38"/>
    <p:sldId id="1082" r:id="rId39"/>
    <p:sldId id="1083" r:id="rId40"/>
    <p:sldId id="1084" r:id="rId41"/>
    <p:sldId id="1080" r:id="rId42"/>
    <p:sldId id="1061" r:id="rId43"/>
    <p:sldId id="1062" r:id="rId44"/>
    <p:sldId id="1087" r:id="rId45"/>
    <p:sldId id="1086" r:id="rId46"/>
    <p:sldId id="1090" r:id="rId47"/>
    <p:sldId id="1091" r:id="rId48"/>
    <p:sldId id="1092" r:id="rId49"/>
    <p:sldId id="1093" r:id="rId50"/>
    <p:sldId id="1094" r:id="rId51"/>
    <p:sldId id="1041" r:id="rId52"/>
    <p:sldId id="1081" r:id="rId53"/>
    <p:sldId id="1054" r:id="rId54"/>
    <p:sldId id="1056" r:id="rId55"/>
    <p:sldId id="1095" r:id="rId56"/>
    <p:sldId id="1096" r:id="rId57"/>
    <p:sldId id="1097" r:id="rId58"/>
    <p:sldId id="1098" r:id="rId59"/>
    <p:sldId id="1099" r:id="rId60"/>
    <p:sldId id="1100" r:id="rId61"/>
  </p:sldIdLst>
  <p:sldSz cx="9144000" cy="5715000" type="screen16x1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93023"/>
    <a:srgbClr val="7B2017"/>
    <a:srgbClr val="FF3300"/>
    <a:srgbClr val="FF9900"/>
    <a:srgbClr val="EA8B00"/>
    <a:srgbClr val="00CC00"/>
    <a:srgbClr val="33CC33"/>
    <a:srgbClr val="FF33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 autoAdjust="0"/>
    <p:restoredTop sz="86000" autoAdjust="0"/>
  </p:normalViewPr>
  <p:slideViewPr>
    <p:cSldViewPr snapToGrid="0">
      <p:cViewPr varScale="1">
        <p:scale>
          <a:sx n="120" d="100"/>
          <a:sy n="120" d="100"/>
        </p:scale>
        <p:origin x="192" y="496"/>
      </p:cViewPr>
      <p:guideLst>
        <p:guide orient="horz" pos="3240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100">
                <a:latin typeface="Tahoma" pitchFamily="34" charset="0"/>
              </a:defRPr>
            </a:lvl1pPr>
          </a:lstStyle>
          <a:p>
            <a:pPr>
              <a:defRPr/>
            </a:pPr>
            <a:fld id="{9F5E422C-DFAF-CE41-B76E-A4F766FE95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4226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2463" y="698500"/>
            <a:ext cx="55768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2850"/>
            <a:ext cx="29829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444" tIns="43722" rIns="87444" bIns="43722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100">
                <a:latin typeface="Arial" charset="0"/>
              </a:defRPr>
            </a:lvl1pPr>
          </a:lstStyle>
          <a:p>
            <a:pPr>
              <a:defRPr/>
            </a:pPr>
            <a:fld id="{45412121-731D-1546-9AB4-9CB6A8CF8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99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</p:spPr>
        <p:txBody>
          <a:bodyPr anchor="b">
            <a:normAutofit/>
          </a:bodyPr>
          <a:lstStyle>
            <a:lvl1pPr algn="r">
              <a:defRPr sz="3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285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2AF7E7B4-E1A4-8949-BFB9-88C70DA735BB}" type="datetime1">
              <a:rPr lang="en-GB" smtClean="0"/>
              <a:t>11/02/2020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 smtClean="0"/>
            </a:lvl1pPr>
          </a:lstStyle>
          <a:p>
            <a:pPr>
              <a:defRPr/>
            </a:pPr>
            <a:fld id="{7381E825-D35B-4F4D-B662-8AD4B89A78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</p:spPr>
        <p:txBody>
          <a:bodyPr anchor="b">
            <a:no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6" y="4416336"/>
            <a:ext cx="7514033" cy="411427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BE226-2CD6-C84F-BD4D-0F209AD9FB37}" type="datetime1">
              <a:rPr lang="en-GB" smtClean="0"/>
              <a:t>11/02/2020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Data Science 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67FC9-978C-714D-81DB-E7272CAA70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6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7" y="571500"/>
            <a:ext cx="7514033" cy="2540000"/>
          </a:xfrm>
        </p:spPr>
        <p:txBody>
          <a:bodyPr>
            <a:normAutofit/>
          </a:bodyPr>
          <a:lstStyle>
            <a:lvl1pPr algn="ctr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1F80D-3F8D-F741-A5F5-E8FD42C68413}" type="datetime1">
              <a:rPr lang="en-GB" smtClean="0"/>
              <a:t>11/02/2020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Data Science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A9B74-0345-3B4B-A42C-A947189E18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08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8563" y="719138"/>
            <a:ext cx="457200" cy="487362"/>
          </a:xfrm>
          <a:prstGeom prst="rect">
            <a:avLst/>
          </a:prstGeom>
        </p:spPr>
        <p:txBody>
          <a:bodyPr lIns="57150" tIns="28575" rIns="57150" bIns="28575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5000" dirty="0">
                <a:effectLst/>
                <a:latin typeface="Tahoma" pitchFamily="34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863" y="2349500"/>
            <a:ext cx="457200" cy="487363"/>
          </a:xfrm>
          <a:prstGeom prst="rect">
            <a:avLst/>
          </a:prstGeom>
        </p:spPr>
        <p:txBody>
          <a:bodyPr lIns="57150" tIns="28575" rIns="57150" bIns="28575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5000" dirty="0">
                <a:effectLst/>
                <a:latin typeface="Tahoma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</p:spPr>
        <p:txBody>
          <a:bodyPr>
            <a:normAutofit/>
          </a:bodyPr>
          <a:lstStyle>
            <a:lvl1pPr algn="ctr">
              <a:defRPr sz="36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11" y="2857499"/>
            <a:ext cx="6399611" cy="3175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285739" indent="0">
              <a:buFontTx/>
              <a:buNone/>
              <a:defRPr/>
            </a:lvl2pPr>
            <a:lvl3pPr marL="571477" indent="0">
              <a:buFontTx/>
              <a:buNone/>
              <a:defRPr/>
            </a:lvl3pPr>
            <a:lvl4pPr marL="857216" indent="0">
              <a:buFontTx/>
              <a:buNone/>
              <a:defRPr/>
            </a:lvl4pPr>
            <a:lvl5pPr marL="11429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619500"/>
            <a:ext cx="7514033" cy="1206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1BC73B32-293C-1C46-891C-299F903A8D99}" type="datetime1">
              <a:rPr lang="en-GB" smtClean="0"/>
              <a:t>11/02/2020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Data Science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34EB3-7FD9-8841-BE48-14C8FFEC0C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20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757151"/>
            <a:ext cx="7514032" cy="1224000"/>
          </a:xfrm>
        </p:spPr>
        <p:txBody>
          <a:bodyPr anchor="b">
            <a:normAutofit/>
          </a:bodyPr>
          <a:lstStyle>
            <a:lvl1pPr algn="r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981151"/>
            <a:ext cx="7514033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385D77-A312-5D4A-A33E-FE6C2756DB3A}" type="datetime1">
              <a:rPr lang="en-GB" smtClean="0"/>
              <a:t>11/02/2020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Data Science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96444-66D7-EB47-93E8-E402D9B9F4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721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98563" y="719138"/>
            <a:ext cx="457200" cy="487362"/>
          </a:xfrm>
          <a:prstGeom prst="rect">
            <a:avLst/>
          </a:prstGeom>
        </p:spPr>
        <p:txBody>
          <a:bodyPr lIns="57150" tIns="28575" rIns="57150" bIns="28575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5000" dirty="0">
                <a:effectLst/>
                <a:latin typeface="Tahoma" pitchFamily="34" charset="0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0863" y="2349500"/>
            <a:ext cx="457200" cy="487363"/>
          </a:xfrm>
          <a:prstGeom prst="rect">
            <a:avLst/>
          </a:prstGeom>
        </p:spPr>
        <p:txBody>
          <a:bodyPr lIns="57150" tIns="28575" rIns="57150" bIns="28575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hangingPunct="1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5000" dirty="0">
                <a:effectLst/>
                <a:latin typeface="Tahoma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</p:spPr>
        <p:txBody>
          <a:bodyPr>
            <a:normAutofit/>
          </a:bodyPr>
          <a:lstStyle>
            <a:lvl1pPr algn="ctr">
              <a:defRPr sz="36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7" y="3238500"/>
            <a:ext cx="7514033" cy="740833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979333"/>
            <a:ext cx="7514033" cy="8466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28A68164-4C64-2841-8F00-E80CA53635E9}" type="datetime1">
              <a:rPr lang="en-GB" smtClean="0"/>
              <a:t>11/02/2020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Data Science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308E8-1411-0546-8415-9BC6C4622C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40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</p:spPr>
        <p:txBody>
          <a:bodyPr rtlCol="0">
            <a:normAutofit/>
          </a:bodyPr>
          <a:lstStyle>
            <a:lvl1pPr>
              <a:defRPr lang="en-US" sz="4400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6" y="2921000"/>
            <a:ext cx="7514035" cy="698500"/>
          </a:xfrm>
        </p:spPr>
        <p:txBody>
          <a:bodyPr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6" y="3619500"/>
            <a:ext cx="7514035" cy="12065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D487D-2127-5841-A4C9-74CF8CDDD610}" type="datetime1">
              <a:rPr lang="en-GB" smtClean="0"/>
              <a:t>11/02/2020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Data Science 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563D2-CB68-0946-BFC6-5EF30019EA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879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F33A5-949B-124E-B596-8D1CEE46F5A2}" type="datetime1">
              <a:rPr lang="en-GB" smtClean="0"/>
              <a:t>11/02/2020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Data Science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BF954-5EAD-1045-BDB4-62DBA4773D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299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4" y="571500"/>
            <a:ext cx="1327777" cy="425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6" y="571500"/>
            <a:ext cx="6014807" cy="42545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7A540-C892-D648-BA0C-C2BEB7D38870}" type="datetime1">
              <a:rPr lang="en-GB" smtClean="0"/>
              <a:t>11/02/2020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Data Science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70014-2EDA-CD4E-A7AB-D13C9E1444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939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auto">
          <a:xfrm flipV="1">
            <a:off x="201613" y="2509838"/>
            <a:ext cx="8693150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 sz="1667">
              <a:latin typeface="Tahoma" pitchFamily="34" charset="0"/>
            </a:endParaRPr>
          </a:p>
        </p:txBody>
      </p:sp>
      <p:sp>
        <p:nvSpPr>
          <p:cNvPr id="5" name="Rectangle 32"/>
          <p:cNvSpPr>
            <a:spLocks noChangeArrowheads="1"/>
          </p:cNvSpPr>
          <p:nvPr userDrawn="1"/>
        </p:nvSpPr>
        <p:spPr bwMode="auto">
          <a:xfrm>
            <a:off x="0" y="5505450"/>
            <a:ext cx="28289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defTabSz="761970" eaLnBrk="1" hangingPunct="1">
              <a:defRPr/>
            </a:pPr>
            <a:r>
              <a:rPr lang="de-DE" sz="750">
                <a:latin typeface="Tahoma" pitchFamily="34" charset="0"/>
              </a:rPr>
              <a:t>© 2013 A. Haeberlen, Z. Ives</a:t>
            </a:r>
            <a:endParaRPr lang="en-GB" sz="750">
              <a:latin typeface="Tahoma" pitchFamily="34" charset="0"/>
            </a:endParaRPr>
          </a:p>
        </p:txBody>
      </p:sp>
      <p:grpSp>
        <p:nvGrpSpPr>
          <p:cNvPr id="6" name="Group 17"/>
          <p:cNvGrpSpPr>
            <a:grpSpLocks/>
          </p:cNvGrpSpPr>
          <p:nvPr userDrawn="1"/>
        </p:nvGrpSpPr>
        <p:grpSpPr bwMode="auto">
          <a:xfrm>
            <a:off x="101600" y="0"/>
            <a:ext cx="1516063" cy="5715000"/>
            <a:chOff x="1320800" y="0"/>
            <a:chExt cx="2436813" cy="6858001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>
                <a:gd name="T0" fmla="*/ 0 w 707"/>
                <a:gd name="T1" fmla="*/ 3330 h 3357"/>
                <a:gd name="T2" fmla="*/ 156 w 707"/>
                <a:gd name="T3" fmla="*/ 3357 h 3357"/>
                <a:gd name="T4" fmla="*/ 707 w 707"/>
                <a:gd name="T5" fmla="*/ 0 h 3357"/>
                <a:gd name="T6" fmla="*/ 547 w 707"/>
                <a:gd name="T7" fmla="*/ 0 h 3357"/>
                <a:gd name="T8" fmla="*/ 0 w 707"/>
                <a:gd name="T9" fmla="*/ 3330 h 3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16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1"/>
              <a:ext cx="1229888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6996" y="5290186"/>
              <a:ext cx="1495259" cy="1567815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6996" y="5286376"/>
              <a:ext cx="2130617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1"/>
              <a:ext cx="1694286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4" name="Picture 24" descr="Penn shield.gif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31763"/>
            <a:ext cx="6588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5" y="1658938"/>
            <a:ext cx="7793037" cy="825500"/>
          </a:xfrm>
        </p:spPr>
        <p:txBody>
          <a:bodyPr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287448"/>
            <a:ext cx="6400800" cy="14605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8DA24-34D2-B741-865F-9B3FAA1638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Data Science </a:t>
            </a:r>
          </a:p>
        </p:txBody>
      </p:sp>
    </p:spTree>
    <p:extLst>
      <p:ext uri="{BB962C8B-B14F-4D97-AF65-F5344CB8AC3E}">
        <p14:creationId xmlns:p14="http://schemas.microsoft.com/office/powerpoint/2010/main" val="99378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159738"/>
            <a:ext cx="8157007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457742"/>
            <a:ext cx="8157007" cy="3762671"/>
          </a:xfrm>
        </p:spPr>
        <p:txBody>
          <a:bodyPr>
            <a:normAutofit/>
          </a:bodyPr>
          <a:lstStyle>
            <a:lvl1pPr>
              <a:defRPr sz="1750">
                <a:latin typeface="Helvetica"/>
                <a:cs typeface="Helvetica"/>
              </a:defRPr>
            </a:lvl1pPr>
            <a:lvl2pPr>
              <a:defRPr sz="1500">
                <a:latin typeface="Helvetica"/>
                <a:cs typeface="Helvetica"/>
              </a:defRPr>
            </a:lvl2pPr>
            <a:lvl3pPr>
              <a:defRPr sz="1250">
                <a:latin typeface="Helvetica"/>
                <a:cs typeface="Helvetica"/>
              </a:defRPr>
            </a:lvl3pPr>
            <a:lvl4pPr>
              <a:defRPr sz="1125">
                <a:latin typeface="Helvetica"/>
                <a:cs typeface="Helvetica"/>
              </a:defRPr>
            </a:lvl4pPr>
            <a:lvl5pPr>
              <a:defRPr sz="10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99325" y="5295900"/>
            <a:ext cx="857250" cy="303213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4DEF1A08-38B7-1844-A538-F033326A184F}" type="datetime1">
              <a:rPr lang="en-GB" smtClean="0"/>
              <a:t>11/02/2020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725" y="5281613"/>
            <a:ext cx="41433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931A1-A42B-F94C-ADA3-91D74B0ACB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8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1" y="2222499"/>
            <a:ext cx="6698060" cy="1758652"/>
          </a:xfrm>
        </p:spPr>
        <p:txBody>
          <a:bodyPr anchor="b"/>
          <a:lstStyle>
            <a:lvl1pPr algn="r">
              <a:defRPr sz="25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10" y="3981151"/>
            <a:ext cx="6698061" cy="717000"/>
          </a:xfrm>
        </p:spPr>
        <p:txBody>
          <a:bodyPr anchor="t">
            <a:normAutofit/>
          </a:bodyPr>
          <a:lstStyle>
            <a:lvl1pPr marL="0" indent="0" algn="r">
              <a:buNone/>
              <a:defRPr sz="1250">
                <a:solidFill>
                  <a:schemeClr val="tx1"/>
                </a:solidFill>
              </a:defRPr>
            </a:lvl1pPr>
            <a:lvl2pPr marL="285739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77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1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54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93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431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7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90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495B8-2F51-1C4E-BB1B-5F8EFC0C182F}" type="datetime1">
              <a:rPr lang="en-GB" smtClean="0"/>
              <a:t>11/02/2020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0DD2F-4B2A-1149-8114-29949C0222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58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140806"/>
            <a:ext cx="7514035" cy="9430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7" y="1254224"/>
            <a:ext cx="3671291" cy="389992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1254224"/>
            <a:ext cx="3671292" cy="389992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99325" y="5253038"/>
            <a:ext cx="857250" cy="3048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C7BF271F-2FF5-CE42-AC0E-7FD826697978}" type="datetime1">
              <a:rPr lang="en-GB" smtClean="0"/>
              <a:t>11/02/2020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28813" y="5253038"/>
            <a:ext cx="5313362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Data Science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3725" y="5253038"/>
            <a:ext cx="41433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94934-F064-734F-A6D3-DC27BF845CD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56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1" y="1288832"/>
            <a:ext cx="3671292" cy="37738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731885"/>
            <a:ext cx="3466903" cy="480218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285739" indent="0">
              <a:buNone/>
              <a:defRPr sz="1250" b="1"/>
            </a:lvl2pPr>
            <a:lvl3pPr marL="571477" indent="0">
              <a:buNone/>
              <a:defRPr sz="1125" b="1"/>
            </a:lvl3pPr>
            <a:lvl4pPr marL="857216" indent="0">
              <a:buNone/>
              <a:defRPr sz="1000" b="1"/>
            </a:lvl4pPr>
            <a:lvl5pPr marL="1142954" indent="0">
              <a:buNone/>
              <a:defRPr sz="1000" b="1"/>
            </a:lvl5pPr>
            <a:lvl6pPr marL="1428693" indent="0">
              <a:buNone/>
              <a:defRPr sz="1000" b="1"/>
            </a:lvl6pPr>
            <a:lvl7pPr marL="1714431" indent="0">
              <a:buNone/>
              <a:defRPr sz="1000" b="1"/>
            </a:lvl7pPr>
            <a:lvl8pPr marL="2000170" indent="0">
              <a:buNone/>
              <a:defRPr sz="1000" b="1"/>
            </a:lvl8pPr>
            <a:lvl9pPr marL="2285909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3" y="1288832"/>
            <a:ext cx="3671292" cy="377382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54DA2-EC7C-8742-BE1A-FB84C5264C2A}" type="datetime1">
              <a:rPr lang="en-GB" smtClean="0"/>
              <a:t>11/02/2020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2412-3539-B440-B8D0-04FCB9C93E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7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FC3A6-B46B-F443-826E-9F5D1966ABA9}" type="datetime1">
              <a:rPr lang="en-GB" smtClean="0"/>
              <a:t>11/02/2020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Data Science 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1EA30-EE1A-224C-B1A5-D613D649D34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97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BF698-26E5-3A47-9B33-F263E7F18A15}" type="datetime1">
              <a:rPr lang="en-GB" smtClean="0"/>
              <a:t>11/02/2020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Overview of Data Science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F828E-4B39-DC4D-A599-36004B51E2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7" y="571502"/>
            <a:ext cx="4680743" cy="45580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875"/>
            </a:lvl6pPr>
            <a:lvl7pPr>
              <a:defRPr sz="875"/>
            </a:lvl7pPr>
            <a:lvl8pPr>
              <a:defRPr sz="875"/>
            </a:lvl8pPr>
            <a:lvl9pPr>
              <a:defRPr sz="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6" y="2476500"/>
            <a:ext cx="2661841" cy="1524000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B4AFA-047C-9841-B412-AEEB6D18CD0B}" type="datetime1">
              <a:rPr lang="en-GB" smtClean="0"/>
              <a:t>11/02/2020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Data Science 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36AA5-96DB-B746-9604-8704752F63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3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000"/>
            </a:lvl1pPr>
            <a:lvl2pPr marL="285739" indent="0">
              <a:buNone/>
              <a:defRPr sz="1000"/>
            </a:lvl2pPr>
            <a:lvl3pPr marL="571477" indent="0">
              <a:buNone/>
              <a:defRPr sz="1000"/>
            </a:lvl3pPr>
            <a:lvl4pPr marL="857216" indent="0">
              <a:buNone/>
              <a:defRPr sz="1000"/>
            </a:lvl4pPr>
            <a:lvl5pPr marL="1142954" indent="0">
              <a:buNone/>
              <a:defRPr sz="1000"/>
            </a:lvl5pPr>
            <a:lvl6pPr marL="1428693" indent="0">
              <a:buNone/>
              <a:defRPr sz="1000"/>
            </a:lvl6pPr>
            <a:lvl7pPr marL="1714431" indent="0">
              <a:buNone/>
              <a:defRPr sz="1000"/>
            </a:lvl7pPr>
            <a:lvl8pPr marL="2000170" indent="0">
              <a:buNone/>
              <a:defRPr sz="1000"/>
            </a:lvl8pPr>
            <a:lvl9pPr marL="2285909" indent="0">
              <a:buNone/>
              <a:defRPr sz="1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5" y="2603499"/>
            <a:ext cx="4069619" cy="1524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85739" indent="0">
              <a:buNone/>
              <a:defRPr sz="750"/>
            </a:lvl2pPr>
            <a:lvl3pPr marL="571477" indent="0">
              <a:buNone/>
              <a:defRPr sz="625"/>
            </a:lvl3pPr>
            <a:lvl4pPr marL="857216" indent="0">
              <a:buNone/>
              <a:defRPr sz="562"/>
            </a:lvl4pPr>
            <a:lvl5pPr marL="1142954" indent="0">
              <a:buNone/>
              <a:defRPr sz="562"/>
            </a:lvl5pPr>
            <a:lvl6pPr marL="1428693" indent="0">
              <a:buNone/>
              <a:defRPr sz="562"/>
            </a:lvl6pPr>
            <a:lvl7pPr marL="1714431" indent="0">
              <a:buNone/>
              <a:defRPr sz="562"/>
            </a:lvl7pPr>
            <a:lvl8pPr marL="2000170" indent="0">
              <a:buNone/>
              <a:defRPr sz="562"/>
            </a:lvl8pPr>
            <a:lvl9pPr marL="2285909" indent="0">
              <a:buNone/>
              <a:defRPr sz="5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5C56B-F23F-A84B-9F4D-9B01E14A70B9}" type="datetime1">
              <a:rPr lang="en-GB" smtClean="0"/>
              <a:t>11/02/2020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Overview of Data Science 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6E9D2-F4C8-DD4D-B05F-697F1ABDA8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8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 sz="8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0294D564-1C39-A249-9961-1F1F4B455937}" type="datetime1">
              <a:rPr lang="en-GB" smtClean="0"/>
              <a:t>11/02/2020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731" y="5259388"/>
            <a:ext cx="4108269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 sz="8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GB"/>
              <a:t>Overview of Data Science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 sz="800" b="0" i="0" smtClean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361BC5EF-03BB-A040-9334-4208FF5B510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Rectangle 32"/>
          <p:cNvSpPr>
            <a:spLocks noChangeArrowheads="1"/>
          </p:cNvSpPr>
          <p:nvPr userDrawn="1"/>
        </p:nvSpPr>
        <p:spPr bwMode="auto">
          <a:xfrm>
            <a:off x="4384675" y="5305425"/>
            <a:ext cx="2763838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defTabSz="761970" eaLnBrk="1" hangingPunct="1">
              <a:defRPr/>
            </a:pPr>
            <a:r>
              <a:rPr lang="de-DE" sz="750" dirty="0">
                <a:latin typeface="Tahoma" pitchFamily="34" charset="0"/>
              </a:rPr>
              <a:t>© 2017-8 Z. Ives, S. Davidson, L. Ungar, C. </a:t>
            </a:r>
            <a:r>
              <a:rPr lang="de-DE" sz="750" dirty="0" err="1">
                <a:latin typeface="Tahoma" pitchFamily="34" charset="0"/>
              </a:rPr>
              <a:t>Greenberg</a:t>
            </a:r>
            <a:endParaRPr lang="en-GB" sz="750" dirty="0">
              <a:latin typeface="Tahoma" pitchFamily="34" charset="0"/>
            </a:endParaRPr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0A9D86F1-7C1E-2548-A7FF-E0355E78F7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3743" y="5305425"/>
            <a:ext cx="2763838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defTabSz="761970" eaLnBrk="1" hangingPunct="1">
              <a:defRPr/>
            </a:pPr>
            <a:r>
              <a:rPr lang="de-DE" sz="750" dirty="0" err="1">
                <a:latin typeface="Tahoma" pitchFamily="34" charset="0"/>
              </a:rPr>
              <a:t>seas.upenn.edu</a:t>
            </a:r>
            <a:r>
              <a:rPr lang="de-DE" sz="750" dirty="0">
                <a:latin typeface="Tahoma" pitchFamily="34" charset="0"/>
              </a:rPr>
              <a:t>/~cis545/</a:t>
            </a:r>
            <a:r>
              <a:rPr lang="de-DE" sz="750" dirty="0" err="1">
                <a:latin typeface="Tahoma" pitchFamily="34" charset="0"/>
              </a:rPr>
              <a:t>feedback.html</a:t>
            </a:r>
            <a:endParaRPr lang="en-GB" sz="750" dirty="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5" r:id="rId3"/>
    <p:sldLayoutId id="2147483698" r:id="rId4"/>
    <p:sldLayoutId id="2147483686" r:id="rId5"/>
    <p:sldLayoutId id="2147483687" r:id="rId6"/>
    <p:sldLayoutId id="2147483699" r:id="rId7"/>
    <p:sldLayoutId id="2147483688" r:id="rId8"/>
    <p:sldLayoutId id="2147483689" r:id="rId9"/>
    <p:sldLayoutId id="2147483690" r:id="rId10"/>
    <p:sldLayoutId id="2147483691" r:id="rId11"/>
    <p:sldLayoutId id="2147483700" r:id="rId12"/>
    <p:sldLayoutId id="2147483692" r:id="rId13"/>
    <p:sldLayoutId id="2147483701" r:id="rId14"/>
    <p:sldLayoutId id="2147483693" r:id="rId15"/>
    <p:sldLayoutId id="2147483694" r:id="rId16"/>
    <p:sldLayoutId id="2147483695" r:id="rId17"/>
    <p:sldLayoutId id="2147483702" r:id="rId18"/>
  </p:sldLayoutIdLst>
  <p:hf hdr="0" dt="0"/>
  <p:txStyles>
    <p:titleStyle>
      <a:lvl1pPr algn="ctr" defTabSz="284163" rtl="0" fontAlgn="base">
        <a:spcBef>
          <a:spcPct val="0"/>
        </a:spcBef>
        <a:spcAft>
          <a:spcPct val="0"/>
        </a:spcAft>
        <a:defRPr sz="3200" kern="1200">
          <a:ln w="3175" cmpd="sng">
            <a:noFill/>
          </a:ln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1pPr>
      <a:lvl2pPr algn="ctr" defTabSz="28416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2pPr>
      <a:lvl3pPr algn="ctr" defTabSz="28416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3pPr>
      <a:lvl4pPr algn="ctr" defTabSz="28416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4pPr>
      <a:lvl5pPr algn="ctr" defTabSz="284163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Demi" charset="0"/>
          <a:ea typeface="Franklin Gothic Demi" charset="0"/>
          <a:cs typeface="Franklin Gothic Demi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7800" indent="-177800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sz="2400" kern="1200">
          <a:solidFill>
            <a:schemeClr val="tx1"/>
          </a:solidFill>
          <a:latin typeface="Helvetica"/>
          <a:ea typeface="Constantia" charset="0"/>
          <a:cs typeface="Helvetica"/>
        </a:defRPr>
      </a:lvl1pPr>
      <a:lvl2pPr marL="463550" indent="-177800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sz="2200" kern="1200">
          <a:solidFill>
            <a:schemeClr val="tx1"/>
          </a:solidFill>
          <a:latin typeface="Helvetica"/>
          <a:ea typeface="Constantia" charset="0"/>
          <a:cs typeface="Helvetica"/>
        </a:defRPr>
      </a:lvl2pPr>
      <a:lvl3pPr marL="749300" indent="-177800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sz="2000" kern="1200">
          <a:solidFill>
            <a:schemeClr val="tx1"/>
          </a:solidFill>
          <a:latin typeface="Helvetica"/>
          <a:ea typeface="Constantia" charset="0"/>
          <a:cs typeface="Helvetica"/>
        </a:defRPr>
      </a:lvl3pPr>
      <a:lvl4pPr marL="963613" indent="-106363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kern="1200">
          <a:solidFill>
            <a:schemeClr val="tx1"/>
          </a:solidFill>
          <a:latin typeface="Helvetica"/>
          <a:ea typeface="Constantia" charset="0"/>
          <a:cs typeface="Helvetica"/>
        </a:defRPr>
      </a:lvl4pPr>
      <a:lvl5pPr marL="1249363" indent="-106363" algn="l" defTabSz="284163" rtl="0" fontAlgn="base">
        <a:spcBef>
          <a:spcPct val="20000"/>
        </a:spcBef>
        <a:spcAft>
          <a:spcPts val="375"/>
        </a:spcAft>
        <a:buClr>
          <a:srgbClr val="7F241A"/>
        </a:buClr>
        <a:buSzPct val="145000"/>
        <a:buFont typeface="Arial" charset="0"/>
        <a:buChar char="•"/>
        <a:defRPr sz="1600" kern="1200">
          <a:solidFill>
            <a:schemeClr val="tx1"/>
          </a:solidFill>
          <a:latin typeface="Helvetica"/>
          <a:ea typeface="Constantia" charset="0"/>
          <a:cs typeface="Helvetica"/>
        </a:defRPr>
      </a:lvl5pPr>
      <a:lvl6pPr marL="1571562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857301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143039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428778" indent="-142869" algn="l" defTabSz="285739" rtl="0" eaLnBrk="1" latinLnBrk="0" hangingPunct="1">
        <a:spcBef>
          <a:spcPct val="20000"/>
        </a:spcBef>
        <a:spcAft>
          <a:spcPts val="37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87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7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1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285739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90DD-9D3A-3C48-B1F3-F6EA7DAD3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855" y="885825"/>
            <a:ext cx="5373704" cy="218016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12897-BEEE-F34D-8F1D-B917E7C7E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24" y="3330222"/>
            <a:ext cx="6745757" cy="1157112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</a:rPr>
              <a:t>11-February-2020</a:t>
            </a:r>
          </a:p>
          <a:p>
            <a:pPr algn="ctr"/>
            <a:r>
              <a:rPr lang="en-US" sz="7200" dirty="0" err="1">
                <a:solidFill>
                  <a:schemeClr val="tx2"/>
                </a:solidFill>
              </a:rPr>
              <a:t>Sepi</a:t>
            </a:r>
            <a:r>
              <a:rPr lang="en-US" sz="7200" dirty="0">
                <a:solidFill>
                  <a:schemeClr val="tx2"/>
                </a:solidFill>
              </a:rPr>
              <a:t> </a:t>
            </a:r>
            <a:r>
              <a:rPr lang="en-US" sz="7200" dirty="0" err="1">
                <a:solidFill>
                  <a:schemeClr val="tx2"/>
                </a:solidFill>
              </a:rPr>
              <a:t>Chakaveh</a:t>
            </a:r>
            <a:r>
              <a:rPr lang="en-US" sz="7200" dirty="0">
                <a:solidFill>
                  <a:schemeClr val="tx2"/>
                </a:solidFill>
              </a:rPr>
              <a:t> &amp; </a:t>
            </a:r>
            <a:r>
              <a:rPr lang="en-US" sz="7200" dirty="0" err="1">
                <a:solidFill>
                  <a:schemeClr val="tx2"/>
                </a:solidFill>
              </a:rPr>
              <a:t>Assel</a:t>
            </a:r>
            <a:r>
              <a:rPr lang="en-US" sz="7200" dirty="0">
                <a:solidFill>
                  <a:schemeClr val="tx2"/>
                </a:solidFill>
              </a:rPr>
              <a:t> </a:t>
            </a:r>
            <a:r>
              <a:rPr lang="en-US" sz="7200" dirty="0" err="1">
                <a:solidFill>
                  <a:schemeClr val="tx2"/>
                </a:solidFill>
              </a:rPr>
              <a:t>Altayeva</a:t>
            </a:r>
            <a:endParaRPr lang="en-US" sz="7200" dirty="0">
              <a:solidFill>
                <a:schemeClr val="tx2"/>
              </a:solidFill>
            </a:endParaRPr>
          </a:p>
          <a:p>
            <a:endParaRPr lang="en-US" sz="7200" dirty="0">
              <a:solidFill>
                <a:schemeClr val="tx2"/>
              </a:solidFill>
            </a:endParaRPr>
          </a:p>
          <a:p>
            <a:endParaRPr lang="en-US" sz="7200" dirty="0">
              <a:solidFill>
                <a:schemeClr val="tx2"/>
              </a:solidFill>
            </a:endParaRPr>
          </a:p>
          <a:p>
            <a:endParaRPr lang="en-US" sz="7200" dirty="0">
              <a:solidFill>
                <a:schemeClr val="tx2"/>
              </a:solidFill>
            </a:endParaRPr>
          </a:p>
          <a:p>
            <a:endParaRPr lang="en-US" sz="7200" dirty="0">
              <a:solidFill>
                <a:schemeClr val="tx2"/>
              </a:solidFill>
            </a:endParaRPr>
          </a:p>
          <a:p>
            <a:pPr algn="ctr"/>
            <a:r>
              <a:rPr lang="en-US" sz="7200" b="1" dirty="0">
                <a:solidFill>
                  <a:schemeClr val="tx2"/>
                </a:solidFill>
              </a:rPr>
              <a:t>Overview Data Science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D0B42-C52B-3F4B-B869-932B1E78F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302" y="285750"/>
            <a:ext cx="3151699" cy="120015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8BD2-411E-2A4A-9797-3D310BCB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Overview of Data Science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12D18-977B-8847-A654-D517A0E2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81E825-D35B-4F4D-B662-8AD4B89A78E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1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1112838" y="160338"/>
            <a:ext cx="7515225" cy="1089025"/>
          </a:xfrm>
        </p:spPr>
        <p:txBody>
          <a:bodyPr/>
          <a:lstStyle/>
          <a:p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What If the Dictionary</a:t>
            </a:r>
            <a:b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</a:br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Isn’t Consistent?  Padding</a:t>
            </a:r>
            <a:r>
              <a:rPr lang="is-IS" altLang="x-none" dirty="0">
                <a:ln>
                  <a:noFill/>
                </a:ln>
                <a:solidFill>
                  <a:schemeClr val="tx2"/>
                </a:solidFill>
              </a:rPr>
              <a:t>…</a:t>
            </a:r>
            <a:endParaRPr lang="en-US" altLang="x-none" dirty="0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70263" y="5295900"/>
            <a:ext cx="3551056" cy="303213"/>
          </a:xfrm>
        </p:spPr>
        <p:txBody>
          <a:bodyPr/>
          <a:lstStyle/>
          <a:p>
            <a:pPr>
              <a:defRPr/>
            </a:pPr>
            <a:r>
              <a:rPr lang="en-GB"/>
              <a:t>Overview of Data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5438F1-CC96-5C42-A32C-95B65957701E}" type="slidenum">
              <a:rPr lang="en-GB"/>
              <a:pPr>
                <a:defRPr/>
              </a:pPr>
              <a:t>10</a:t>
            </a:fld>
            <a:endParaRPr lang="en-GB"/>
          </a:p>
        </p:txBody>
      </p:sp>
      <p:pic>
        <p:nvPicPr>
          <p:cNvPr id="39940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8" y="1220788"/>
            <a:ext cx="4062412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2890838" y="4800600"/>
            <a:ext cx="1789112" cy="20161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27488" y="3429000"/>
            <a:ext cx="504825" cy="29527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154363" y="3684588"/>
            <a:ext cx="503237" cy="29527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39944" name="TextBox 8"/>
          <p:cNvSpPr txBox="1">
            <a:spLocks noChangeArrowheads="1"/>
          </p:cNvSpPr>
          <p:nvPr/>
        </p:nvSpPr>
        <p:spPr bwMode="auto">
          <a:xfrm>
            <a:off x="5764213" y="1514475"/>
            <a:ext cx="2279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>
                <a:latin typeface="Constantia" charset="0"/>
                <a:ea typeface="Constantia" charset="0"/>
                <a:cs typeface="Constantia" charset="0"/>
              </a:rPr>
              <a:t>(first, second)</a:t>
            </a:r>
          </a:p>
        </p:txBody>
      </p:sp>
      <p:sp>
        <p:nvSpPr>
          <p:cNvPr id="39945" name="TextBox 9"/>
          <p:cNvSpPr txBox="1">
            <a:spLocks noChangeArrowheads="1"/>
          </p:cNvSpPr>
          <p:nvPr/>
        </p:nvSpPr>
        <p:spPr bwMode="auto">
          <a:xfrm>
            <a:off x="6451600" y="1963738"/>
            <a:ext cx="2279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>
                <a:latin typeface="Constantia" charset="0"/>
                <a:ea typeface="Constantia" charset="0"/>
                <a:cs typeface="Constantia" charset="0"/>
              </a:rPr>
              <a:t>(second, third)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443538" y="1700213"/>
            <a:ext cx="666750" cy="5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05463" y="1963738"/>
            <a:ext cx="946150" cy="21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0"/>
            <a:ext cx="8157007" cy="52204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tx2"/>
                </a:solidFill>
              </a:rPr>
              <a:t>Reading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41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267" y="1684860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2800" y="1684861"/>
            <a:ext cx="7701200" cy="7540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https://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raw.githubusercontent.com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asel-datascience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/ODS2020/master/Week_2_Data_Prep/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Salaries.csv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788" y="2438914"/>
            <a:ext cx="7178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tx2"/>
                </a:solidFill>
              </a:rPr>
              <a:t>Note: </a:t>
            </a:r>
            <a:r>
              <a:rPr lang="en-US" sz="1200" dirty="0">
                <a:solidFill>
                  <a:schemeClr val="tx2"/>
                </a:solidFill>
              </a:rPr>
              <a:t>The above command has many optional arguments to fine-tune the data import process.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43" y="2809135"/>
            <a:ext cx="53244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8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Another Example: </a:t>
            </a:r>
            <a:r>
              <a:rPr lang="en-US" dirty="0" err="1">
                <a:solidFill>
                  <a:schemeClr val="tx2"/>
                </a:solidFill>
              </a:rPr>
              <a:t>read_table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60" y="639099"/>
            <a:ext cx="8157007" cy="3762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3"/>
                </a:solidFill>
                <a:latin typeface="Helvetica" pitchFamily="2" charset="0"/>
                <a:cs typeface="Courier New" panose="02070309020205020404" pitchFamily="49" charset="0"/>
              </a:rPr>
              <a:t>In []: </a:t>
            </a:r>
            <a:r>
              <a:rPr lang="en-US" sz="1600" dirty="0">
                <a:solidFill>
                  <a:schemeClr val="tx2"/>
                </a:solidFill>
                <a:latin typeface="Helvetica" pitchFamily="2" charset="0"/>
                <a:cs typeface="Courier New" panose="02070309020205020404" pitchFamily="49" charset="0"/>
              </a:rPr>
              <a:t>df1 = </a:t>
            </a:r>
            <a:r>
              <a:rPr lang="en-US" sz="1600" dirty="0" err="1">
                <a:solidFill>
                  <a:schemeClr val="tx2"/>
                </a:solidFill>
                <a:latin typeface="Helvetica" pitchFamily="2" charset="0"/>
                <a:cs typeface="Courier New" panose="02070309020205020404" pitchFamily="49" charset="0"/>
              </a:rPr>
              <a:t>pd.read_table</a:t>
            </a:r>
            <a:r>
              <a:rPr lang="en-US" sz="1600" dirty="0">
                <a:solidFill>
                  <a:schemeClr val="tx2"/>
                </a:solidFill>
                <a:latin typeface="Helvetica" pitchFamily="2" charset="0"/>
                <a:cs typeface="Courier New" panose="02070309020205020404" pitchFamily="49" charset="0"/>
              </a:rPr>
              <a:t>(" https://</a:t>
            </a:r>
            <a:r>
              <a:rPr lang="en-US" sz="1600" dirty="0" err="1">
                <a:solidFill>
                  <a:schemeClr val="tx2"/>
                </a:solidFill>
                <a:latin typeface="Helvetica" pitchFamily="2" charset="0"/>
                <a:cs typeface="Courier New" panose="02070309020205020404" pitchFamily="49" charset="0"/>
              </a:rPr>
              <a:t>raw.githubusercontent.com</a:t>
            </a:r>
            <a:r>
              <a:rPr lang="en-US" sz="1600" dirty="0">
                <a:solidFill>
                  <a:schemeClr val="tx2"/>
                </a:solidFill>
                <a:latin typeface="Helvetica" pitchFamily="2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chemeClr val="tx2"/>
                </a:solidFill>
                <a:latin typeface="Helvetica" pitchFamily="2" charset="0"/>
                <a:cs typeface="Courier New" panose="02070309020205020404" pitchFamily="49" charset="0"/>
              </a:rPr>
              <a:t>asel-datascience</a:t>
            </a:r>
            <a:r>
              <a:rPr lang="en-US" sz="1600" dirty="0">
                <a:solidFill>
                  <a:schemeClr val="tx2"/>
                </a:solidFill>
                <a:latin typeface="Helvetica" pitchFamily="2" charset="0"/>
                <a:cs typeface="Courier New" panose="02070309020205020404" pitchFamily="49" charset="0"/>
              </a:rPr>
              <a:t>/ODS2020/master/Week_2_Data_Prep/</a:t>
            </a:r>
            <a:r>
              <a:rPr lang="en-US" sz="1600" dirty="0" err="1">
                <a:solidFill>
                  <a:schemeClr val="tx2"/>
                </a:solidFill>
                <a:latin typeface="Helvetica" pitchFamily="2" charset="0"/>
                <a:cs typeface="Courier New" panose="02070309020205020404" pitchFamily="49" charset="0"/>
              </a:rPr>
              <a:t>Salaries.csv</a:t>
            </a:r>
            <a:r>
              <a:rPr lang="en-US" sz="1600" dirty="0">
                <a:solidFill>
                  <a:schemeClr val="tx2"/>
                </a:solidFill>
                <a:latin typeface="Helvetica" pitchFamily="2" charset="0"/>
                <a:cs typeface="Courier New" panose="02070309020205020404" pitchFamily="49" charset="0"/>
              </a:rPr>
              <a:t> ”,</a:t>
            </a:r>
            <a:r>
              <a:rPr lang="en-US" sz="1600" dirty="0" err="1">
                <a:solidFill>
                  <a:schemeClr val="tx2"/>
                </a:solidFill>
                <a:latin typeface="Helvetica" pitchFamily="2" charset="0"/>
                <a:cs typeface="Courier New" panose="02070309020205020404" pitchFamily="49" charset="0"/>
              </a:rPr>
              <a:t>sep</a:t>
            </a:r>
            <a:r>
              <a:rPr lang="en-US" sz="1600" dirty="0">
                <a:solidFill>
                  <a:schemeClr val="tx2"/>
                </a:solidFill>
                <a:latin typeface="Helvetica" pitchFamily="2" charset="0"/>
                <a:cs typeface="Courier New" panose="02070309020205020404" pitchFamily="49" charset="0"/>
              </a:rPr>
              <a:t>=’,’)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Helvetica" pitchFamily="2" charset="0"/>
                <a:cs typeface="Courier New" panose="02070309020205020404" pitchFamily="49" charset="0"/>
              </a:rPr>
              <a:t>df1.head()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/>
                </a:solidFill>
              </a:rPr>
              <a:t>Out []: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310"/>
          <a:stretch/>
        </p:blipFill>
        <p:spPr>
          <a:xfrm>
            <a:off x="1533517" y="3195970"/>
            <a:ext cx="8752285" cy="208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7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 Bit More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72" y="1249493"/>
            <a:ext cx="8157007" cy="108975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Hierarchical Indices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 =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https://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raw.githubusercontent.com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asel-datascience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/ODS2020/master/Week_2_Data_Prep/</a:t>
            </a:r>
            <a:r>
              <a:rPr lang="en-US" sz="18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Salaries.csv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”,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=[‘discipline’,’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’])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1832"/>
          <a:stretch/>
        </p:blipFill>
        <p:spPr>
          <a:xfrm>
            <a:off x="521472" y="2857500"/>
            <a:ext cx="83915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5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 Bit More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72" y="1249493"/>
            <a:ext cx="8157007" cy="265575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The file may not have a fixed delimiter, using whitespace or some other pattern to separate fields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Use a regular expression as a delimiter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Skip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2566987"/>
            <a:ext cx="5057775" cy="581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62" y="3869531"/>
            <a:ext cx="54768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Reading Large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2" y="1284561"/>
            <a:ext cx="8157007" cy="396198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When processing very large files, you may only want to read in a small piece of a file or iterate through smaller chunks of the file.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Scenario 1: Read only a small number of rows from a large file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specify that with </a:t>
            </a:r>
            <a:r>
              <a:rPr lang="en-US" sz="1800" i="1" dirty="0" err="1">
                <a:solidFill>
                  <a:schemeClr val="accent3"/>
                </a:solidFill>
              </a:rPr>
              <a:t>nrows</a:t>
            </a:r>
            <a:endParaRPr lang="en-US" sz="1800" dirty="0">
              <a:solidFill>
                <a:schemeClr val="accent3"/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Scenario 2: read a file </a:t>
            </a:r>
            <a:r>
              <a:rPr lang="en-US" sz="1800" dirty="0">
                <a:solidFill>
                  <a:schemeClr val="tx2"/>
                </a:solidFill>
              </a:rPr>
              <a:t>in pieces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specify a </a:t>
            </a:r>
            <a:r>
              <a:rPr lang="en-US" sz="1800" i="1" dirty="0" err="1">
                <a:solidFill>
                  <a:schemeClr val="accent3"/>
                </a:solidFill>
              </a:rPr>
              <a:t>chunksize</a:t>
            </a:r>
            <a:r>
              <a:rPr lang="en-US" sz="1800" dirty="0">
                <a:solidFill>
                  <a:schemeClr val="tx2"/>
                </a:solidFill>
              </a:rPr>
              <a:t> as a number of row: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33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Iterating over Chunks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70263" y="1457743"/>
            <a:ext cx="8157007" cy="85683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Iterate over the parts of the file according to the </a:t>
            </a:r>
            <a:r>
              <a:rPr lang="en-US" i="1" dirty="0" err="1">
                <a:solidFill>
                  <a:schemeClr val="tx2"/>
                </a:solidFill>
              </a:rPr>
              <a:t>chunksize</a:t>
            </a:r>
            <a:endParaRPr lang="en-US" i="1" dirty="0">
              <a:solidFill>
                <a:schemeClr val="tx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16" y="2522825"/>
            <a:ext cx="72009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75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267" y="1684860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36685" y="1684860"/>
            <a:ext cx="7701200" cy="55399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0390" y="2241369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395" y="2825984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4813" y="2825983"/>
            <a:ext cx="7701200" cy="55399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sz="15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8518" y="3524899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2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685" y="3556261"/>
            <a:ext cx="24209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rank             </a:t>
            </a:r>
          </a:p>
          <a:p>
            <a:r>
              <a:rPr lang="en-US" sz="1500" dirty="0"/>
              <a:t>discipline  </a:t>
            </a:r>
          </a:p>
          <a:p>
            <a:r>
              <a:rPr lang="en-US" sz="1500" dirty="0" err="1"/>
              <a:t>phd</a:t>
            </a:r>
            <a:r>
              <a:rPr lang="en-US" sz="1500" dirty="0"/>
              <a:t> </a:t>
            </a:r>
          </a:p>
          <a:p>
            <a:r>
              <a:rPr lang="en-US" sz="1500" dirty="0"/>
              <a:t>service      </a:t>
            </a:r>
          </a:p>
          <a:p>
            <a:r>
              <a:rPr lang="en-US" sz="1500" dirty="0"/>
              <a:t>sex              </a:t>
            </a:r>
          </a:p>
          <a:p>
            <a:r>
              <a:rPr lang="en-US" sz="1500" dirty="0"/>
              <a:t>salary         </a:t>
            </a:r>
          </a:p>
          <a:p>
            <a:r>
              <a:rPr lang="en-US" sz="1500" dirty="0" err="1"/>
              <a:t>dtype</a:t>
            </a:r>
            <a:r>
              <a:rPr lang="en-US" sz="1500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5286" y="3554389"/>
            <a:ext cx="2420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object</a:t>
            </a:r>
          </a:p>
          <a:p>
            <a:r>
              <a:rPr lang="en-US" sz="1500" dirty="0"/>
              <a:t>object</a:t>
            </a:r>
          </a:p>
          <a:p>
            <a:r>
              <a:rPr lang="en-US" sz="1500" dirty="0"/>
              <a:t>int64</a:t>
            </a:r>
          </a:p>
          <a:p>
            <a:r>
              <a:rPr lang="en-US" sz="1500" dirty="0"/>
              <a:t>int64</a:t>
            </a:r>
          </a:p>
          <a:p>
            <a:r>
              <a:rPr lang="en-US" sz="1500" dirty="0"/>
              <a:t>object</a:t>
            </a:r>
          </a:p>
          <a:p>
            <a:r>
              <a:rPr lang="en-US" sz="1500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1794476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36096"/>
              </p:ext>
            </p:extLst>
          </p:nvPr>
        </p:nvGraphicFramePr>
        <p:xfrm>
          <a:off x="695794" y="2058338"/>
          <a:ext cx="6323350" cy="27755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5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df.attribute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98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dtypes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list the types of the columns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9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columns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list the column names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axes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list the row labels</a:t>
                      </a:r>
                      <a:r>
                        <a:rPr lang="en-US" sz="1800" baseline="0" dirty="0">
                          <a:solidFill>
                            <a:schemeClr val="tx2"/>
                          </a:solidFill>
                        </a:rPr>
                        <a:t> and column names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774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ndim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number of dimensions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4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size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number of elements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54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shape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return a tuple</a:t>
                      </a:r>
                      <a:r>
                        <a:rPr lang="en-US" sz="1800" baseline="0" dirty="0">
                          <a:solidFill>
                            <a:schemeClr val="tx2"/>
                          </a:solidFill>
                        </a:rPr>
                        <a:t> representing the dimensionality 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54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values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2"/>
                          </a:solidFill>
                        </a:rPr>
                        <a:t>numpy</a:t>
                      </a:r>
                      <a:r>
                        <a:rPr lang="en-US" sz="1800" baseline="0" dirty="0">
                          <a:solidFill>
                            <a:schemeClr val="tx2"/>
                          </a:solidFill>
                        </a:rPr>
                        <a:t> representation of the data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CDFCA-BCFD-0647-8457-28678E9B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Overview of Data Science </a:t>
            </a:r>
          </a:p>
        </p:txBody>
      </p:sp>
    </p:spTree>
    <p:extLst>
      <p:ext uri="{BB962C8B-B14F-4D97-AF65-F5344CB8AC3E}">
        <p14:creationId xmlns:p14="http://schemas.microsoft.com/office/powerpoint/2010/main" val="354486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112838" y="160338"/>
            <a:ext cx="7515225" cy="1089025"/>
          </a:xfrm>
        </p:spPr>
        <p:txBody>
          <a:bodyPr/>
          <a:lstStyle/>
          <a:p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What Does Big Data Involve?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838" y="1457325"/>
            <a:ext cx="7515225" cy="3762375"/>
          </a:xfrm>
        </p:spPr>
        <p:txBody>
          <a:bodyPr rtlCol="0"/>
          <a:lstStyle/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Acquisition, access </a:t>
            </a:r>
            <a:r>
              <a:rPr lang="en-US" dirty="0"/>
              <a:t>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may exist without being accessible</a:t>
            </a:r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Wrangling</a:t>
            </a:r>
            <a:r>
              <a:rPr lang="en-US" dirty="0"/>
              <a:t>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may be in the wrong form</a:t>
            </a:r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Integration, representation 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relationships may not be captured</a:t>
            </a:r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Cleaning, filtering </a:t>
            </a:r>
            <a:r>
              <a:rPr lang="en-US" dirty="0"/>
              <a:t>–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may have variable quality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70263" y="5295900"/>
            <a:ext cx="7743462" cy="304800"/>
          </a:xfrm>
        </p:spPr>
        <p:txBody>
          <a:bodyPr/>
          <a:lstStyle/>
          <a:p>
            <a:pPr algn="ctr">
              <a:defRPr/>
            </a:pPr>
            <a:r>
              <a:rPr lang="en-GB" sz="1000" dirty="0"/>
              <a:t>Overview of Data Science</a:t>
            </a:r>
          </a:p>
          <a:p>
            <a:pPr algn="ctr">
              <a:defRPr/>
            </a:pPr>
            <a:endParaRPr lang="en-GB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0B6DA-C53F-7545-8DA7-A4E98980244A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18419"/>
              </p:ext>
            </p:extLst>
          </p:nvPr>
        </p:nvGraphicFramePr>
        <p:xfrm>
          <a:off x="1259512" y="1771579"/>
          <a:ext cx="6323350" cy="346663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2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9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df.method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head( [n] ), tail( [n] 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first/last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</a:rPr>
                        <a:t> n rows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describe()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generate descriptive statistics (for numeric columns only)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5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max(), min()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return max/min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</a:rPr>
                        <a:t> values for all numeric columns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mean(), median()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return mean/median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</a:rPr>
                        <a:t> values for all numeric columns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std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standard deviation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sample([n])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returns a random sample of the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</a:rPr>
                        <a:t> data frame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dropna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drop all the records with missing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8650" y="1217581"/>
            <a:ext cx="7585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Unlike attributes, </a:t>
            </a:r>
            <a:r>
              <a:rPr lang="en-US" sz="1500" i="1" dirty="0">
                <a:solidFill>
                  <a:schemeClr val="tx2"/>
                </a:solidFill>
              </a:rPr>
              <a:t>python</a:t>
            </a:r>
            <a:r>
              <a:rPr lang="en-US" sz="1500" dirty="0">
                <a:solidFill>
                  <a:schemeClr val="tx2"/>
                </a:solidFill>
              </a:rPr>
              <a:t> methods have </a:t>
            </a:r>
            <a:r>
              <a:rPr lang="en-US" sz="1500" i="1" dirty="0">
                <a:solidFill>
                  <a:schemeClr val="tx2"/>
                </a:solidFill>
              </a:rPr>
              <a:t>parenthesis.</a:t>
            </a:r>
          </a:p>
          <a:p>
            <a:r>
              <a:rPr lang="en-US" sz="1500" dirty="0">
                <a:solidFill>
                  <a:schemeClr val="tx2"/>
                </a:solidFill>
              </a:rPr>
              <a:t>All attributes and methods can be listed with a </a:t>
            </a:r>
            <a:r>
              <a:rPr lang="en-US" sz="1500" i="1" dirty="0" err="1">
                <a:solidFill>
                  <a:schemeClr val="tx2"/>
                </a:solidFill>
              </a:rPr>
              <a:t>dir</a:t>
            </a:r>
            <a:r>
              <a:rPr lang="en-US" sz="1500" i="1" dirty="0">
                <a:solidFill>
                  <a:schemeClr val="tx2"/>
                </a:solidFill>
              </a:rPr>
              <a:t>() </a:t>
            </a:r>
            <a:r>
              <a:rPr lang="en-US" sz="1500" dirty="0">
                <a:solidFill>
                  <a:schemeClr val="tx2"/>
                </a:solidFill>
              </a:rPr>
              <a:t>function: </a:t>
            </a:r>
            <a:r>
              <a:rPr lang="en-US" sz="15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4E657-BB51-CD4C-B09C-FB2010CF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Overview of Data Science </a:t>
            </a:r>
          </a:p>
        </p:txBody>
      </p:sp>
    </p:spTree>
    <p:extLst>
      <p:ext uri="{BB962C8B-B14F-4D97-AF65-F5344CB8AC3E}">
        <p14:creationId xmlns:p14="http://schemas.microsoft.com/office/powerpoint/2010/main" val="1493035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96FDA4-882E-4192-B73E-C5C993930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2950" y="1266421"/>
            <a:ext cx="3076576" cy="3968916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2838" y="141288"/>
            <a:ext cx="7515225" cy="942975"/>
          </a:xfrm>
        </p:spPr>
        <p:txBody>
          <a:bodyPr rtlCol="0">
            <a:normAutofit fontScale="90000"/>
          </a:bodyPr>
          <a:lstStyle/>
          <a:p>
            <a:pPr defTabSz="285739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/>
                </a:solidFill>
              </a:rPr>
              <a:t>Accessing Elements of a </a:t>
            </a:r>
            <a:r>
              <a:rPr lang="en-US" dirty="0" err="1">
                <a:solidFill>
                  <a:schemeClr val="tx2"/>
                </a:solidFill>
              </a:rPr>
              <a:t>DataFrame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by Index: </a:t>
            </a:r>
            <a:r>
              <a:rPr lang="en-US" dirty="0" err="1">
                <a:solidFill>
                  <a:schemeClr val="tx2"/>
                </a:solidFill>
              </a:rPr>
              <a:t>iloc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2226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46" b="57071"/>
          <a:stretch>
            <a:fillRect/>
          </a:stretch>
        </p:blipFill>
        <p:spPr>
          <a:xfrm>
            <a:off x="1149316" y="1333501"/>
            <a:ext cx="2319338" cy="16224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Overview of Data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8D12C-4B50-E84D-B877-D8A9809525BE}" type="slidenum">
              <a:rPr lang="en-GB"/>
              <a:pPr>
                <a:defRPr/>
              </a:pPr>
              <a:t>21</a:t>
            </a:fld>
            <a:endParaRPr lang="en-GB"/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3187666" y="1544638"/>
            <a:ext cx="1714500" cy="765175"/>
          </a:xfrm>
          <a:prstGeom prst="bentConnector3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29041" y="1084263"/>
            <a:ext cx="6064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nstantia" charset="0"/>
                <a:ea typeface="Constantia" charset="0"/>
                <a:cs typeface="Constantia" charset="0"/>
              </a:rPr>
              <a:t>row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68354" y="2144713"/>
            <a:ext cx="2119312" cy="3270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01729" y="1784351"/>
            <a:ext cx="528637" cy="11715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cxnSp>
        <p:nvCxnSpPr>
          <p:cNvPr id="18" name="Elbow Connector 17"/>
          <p:cNvCxnSpPr>
            <a:stCxn id="15" idx="2"/>
          </p:cNvCxnSpPr>
          <p:nvPr/>
        </p:nvCxnSpPr>
        <p:spPr>
          <a:xfrm rot="16200000" flipH="1">
            <a:off x="3083686" y="1537494"/>
            <a:ext cx="239712" cy="307657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665504" y="2759076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>
                <a:latin typeface="Constantia" charset="0"/>
                <a:ea typeface="Constantia" charset="0"/>
                <a:cs typeface="Constantia" charset="0"/>
              </a:rPr>
              <a:t>column</a:t>
            </a:r>
          </a:p>
        </p:txBody>
      </p:sp>
      <p:sp>
        <p:nvSpPr>
          <p:cNvPr id="21" name="Oval 20"/>
          <p:cNvSpPr/>
          <p:nvPr/>
        </p:nvSpPr>
        <p:spPr>
          <a:xfrm>
            <a:off x="1401729" y="2144713"/>
            <a:ext cx="452437" cy="327025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  <p:cxnSp>
        <p:nvCxnSpPr>
          <p:cNvPr id="22" name="Elbow Connector 21"/>
          <p:cNvCxnSpPr>
            <a:cxnSpLocks/>
            <a:stCxn id="21" idx="4"/>
          </p:cNvCxnSpPr>
          <p:nvPr/>
        </p:nvCxnSpPr>
        <p:spPr>
          <a:xfrm rot="16200000" flipH="1">
            <a:off x="2185558" y="1914128"/>
            <a:ext cx="2159001" cy="3274220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070316" y="4164417"/>
            <a:ext cx="565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7030A0"/>
                </a:solidFill>
                <a:latin typeface="Constantia" charset="0"/>
                <a:ea typeface="Constantia" charset="0"/>
                <a:cs typeface="Constantia" charset="0"/>
              </a:rPr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417213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5" grpId="0" animBg="1"/>
      <p:bldP spid="15" grpId="1" animBg="1"/>
      <p:bldP spid="20" grpId="0"/>
      <p:bldP spid="20" grpId="1"/>
      <p:bldP spid="21" grpId="0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1112838" y="160338"/>
            <a:ext cx="7515225" cy="1089025"/>
          </a:xfrm>
        </p:spPr>
        <p:txBody>
          <a:bodyPr/>
          <a:lstStyle/>
          <a:p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“Bulk” Operations over </a:t>
            </a:r>
            <a:b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</a:br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Structured Data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838" y="1457325"/>
            <a:ext cx="7515225" cy="3762375"/>
          </a:xfrm>
        </p:spPr>
        <p:txBody>
          <a:bodyPr rtlCol="0"/>
          <a:lstStyle/>
          <a:p>
            <a:pPr marL="0" indent="0" defTabSz="285739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b="1" dirty="0">
                <a:solidFill>
                  <a:schemeClr val="tx2"/>
                </a:solidFill>
              </a:rPr>
              <a:t>Extracting subsets </a:t>
            </a:r>
            <a:r>
              <a:rPr lang="en-US" dirty="0">
                <a:solidFill>
                  <a:schemeClr val="tx2"/>
                </a:solidFill>
              </a:rPr>
              <a:t>of a </a:t>
            </a:r>
            <a:r>
              <a:rPr lang="en-US" dirty="0" err="1">
                <a:solidFill>
                  <a:schemeClr val="tx2"/>
                </a:solidFill>
              </a:rPr>
              <a:t>DataFrame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464326" lvl="1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Selection / filtering – I want rows with certain data values</a:t>
            </a:r>
          </a:p>
          <a:p>
            <a:pPr marL="464326" lvl="1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Projection – I want certain columns</a:t>
            </a:r>
          </a:p>
          <a:p>
            <a:pPr marL="464326" lvl="1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0" indent="0" defTabSz="285739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b="1" dirty="0">
                <a:solidFill>
                  <a:schemeClr val="tx2"/>
                </a:solidFill>
              </a:rPr>
              <a:t>Changing a </a:t>
            </a:r>
            <a:r>
              <a:rPr lang="en-US" b="1" dirty="0" err="1">
                <a:solidFill>
                  <a:schemeClr val="tx2"/>
                </a:solidFill>
              </a:rPr>
              <a:t>DataFrame’s</a:t>
            </a:r>
            <a:r>
              <a:rPr lang="en-US" b="1" dirty="0">
                <a:solidFill>
                  <a:schemeClr val="tx2"/>
                </a:solidFill>
              </a:rPr>
              <a:t> Schema</a:t>
            </a:r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dirty="0">
              <a:solidFill>
                <a:schemeClr val="tx2"/>
              </a:solidFill>
            </a:endParaRPr>
          </a:p>
          <a:p>
            <a:pPr marL="0" indent="0" defTabSz="285739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b="1" dirty="0">
                <a:solidFill>
                  <a:schemeClr val="tx2"/>
                </a:solidFill>
              </a:rPr>
              <a:t>Composition</a:t>
            </a:r>
            <a:r>
              <a:rPr lang="en-US" dirty="0">
                <a:solidFill>
                  <a:schemeClr val="tx2"/>
                </a:solidFill>
              </a:rPr>
              <a:t> of </a:t>
            </a:r>
            <a:r>
              <a:rPr lang="en-US" dirty="0" err="1">
                <a:solidFill>
                  <a:schemeClr val="tx2"/>
                </a:solidFill>
              </a:rPr>
              <a:t>DataFrames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464326" lvl="1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Concatenation – append a table to another (more rows)</a:t>
            </a:r>
          </a:p>
          <a:p>
            <a:pPr marL="464326" lvl="1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Joining – merge rows (expand # of columns)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Overview of Data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F16C44-FBB1-EB42-92FA-F09750A1C14C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83ECD5-D9DE-434C-9FA4-D0A4DD10D625}"/>
              </a:ext>
            </a:extLst>
          </p:cNvPr>
          <p:cNvSpPr txBox="1"/>
          <p:nvPr/>
        </p:nvSpPr>
        <p:spPr>
          <a:xfrm rot="19197244">
            <a:off x="316788" y="351445"/>
            <a:ext cx="15921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Key  Data </a:t>
            </a:r>
          </a:p>
          <a:p>
            <a:r>
              <a:rPr lang="en-US" b="1" i="1" dirty="0"/>
              <a:t>Wrangling </a:t>
            </a:r>
          </a:p>
          <a:p>
            <a:r>
              <a:rPr lang="en-US" b="1" i="1" dirty="0"/>
              <a:t>Methods!</a:t>
            </a:r>
          </a:p>
        </p:txBody>
      </p:sp>
    </p:spTree>
    <p:extLst>
      <p:ext uri="{BB962C8B-B14F-4D97-AF65-F5344CB8AC3E}">
        <p14:creationId xmlns:p14="http://schemas.microsoft.com/office/powerpoint/2010/main" val="183241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3317" y="1792697"/>
            <a:ext cx="781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When selecting one column, it is possible to use single set of brackets, but the resulting object will be  a Series (not a </a:t>
            </a:r>
            <a:r>
              <a:rPr lang="en-US" sz="1800" dirty="0" err="1">
                <a:solidFill>
                  <a:schemeClr val="tx2"/>
                </a:solidFill>
              </a:rPr>
              <a:t>DataFrame</a:t>
            </a:r>
            <a:r>
              <a:rPr lang="en-US" sz="1800" dirty="0">
                <a:solidFill>
                  <a:schemeClr val="tx2"/>
                </a:solidFill>
              </a:rPr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267" y="2475252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6685" y="2475252"/>
            <a:ext cx="7701200" cy="55399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350" y="3344856"/>
            <a:ext cx="781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When we need to select more than one column and/or make the output to be a </a:t>
            </a:r>
            <a:r>
              <a:rPr lang="en-US" sz="1800" dirty="0" err="1">
                <a:solidFill>
                  <a:schemeClr val="tx2"/>
                </a:solidFill>
              </a:rPr>
              <a:t>DataFrame</a:t>
            </a:r>
            <a:r>
              <a:rPr lang="en-US" sz="1800" dirty="0">
                <a:solidFill>
                  <a:schemeClr val="tx2"/>
                </a:solidFill>
              </a:rPr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300" y="4027411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31718" y="4027411"/>
            <a:ext cx="7701200" cy="55399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2923326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3317" y="1792697"/>
            <a:ext cx="78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267" y="2475252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6685" y="2475252"/>
            <a:ext cx="7701200" cy="55399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350" y="3344856"/>
            <a:ext cx="7813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Notice that the first row has a position 0, and the last value in the range is omitted:</a:t>
            </a:r>
          </a:p>
          <a:p>
            <a:r>
              <a:rPr lang="en-US" sz="1800" dirty="0">
                <a:solidFill>
                  <a:schemeClr val="tx2"/>
                </a:solidFill>
              </a:rPr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3189729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Frames: method </a:t>
            </a:r>
            <a:r>
              <a:rPr lang="en-US" dirty="0" err="1">
                <a:solidFill>
                  <a:schemeClr val="tx2"/>
                </a:solidFill>
              </a:rPr>
              <a:t>loc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3317" y="1792697"/>
            <a:ext cx="781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If we need to select a range of rows, using their labels we can use method </a:t>
            </a:r>
            <a:r>
              <a:rPr lang="en-US" sz="1800" dirty="0" err="1">
                <a:solidFill>
                  <a:schemeClr val="tx2"/>
                </a:solidFill>
              </a:rPr>
              <a:t>loc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267" y="2475252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6685" y="2475252"/>
            <a:ext cx="7701200" cy="55399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5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770" y="3318957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08" y="2960000"/>
            <a:ext cx="171473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12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Frames: method </a:t>
            </a:r>
            <a:r>
              <a:rPr lang="en-US" dirty="0" err="1">
                <a:solidFill>
                  <a:schemeClr val="tx2"/>
                </a:solidFill>
              </a:rPr>
              <a:t>iloc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3317" y="1792697"/>
            <a:ext cx="781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If we need to select a range of rows and/or columns, using their positions we can use method </a:t>
            </a:r>
            <a:r>
              <a:rPr lang="en-US" sz="1800" dirty="0" err="1">
                <a:solidFill>
                  <a:schemeClr val="tx2"/>
                </a:solidFill>
              </a:rPr>
              <a:t>iloc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267" y="2475252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6685" y="2475252"/>
            <a:ext cx="7701200" cy="55399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803" y="3318957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85" y="2995387"/>
            <a:ext cx="1800381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97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Frames: method </a:t>
            </a:r>
            <a:r>
              <a:rPr lang="en-US" dirty="0" err="1">
                <a:solidFill>
                  <a:schemeClr val="tx2"/>
                </a:solidFill>
              </a:rPr>
              <a:t>iloc</a:t>
            </a:r>
            <a:r>
              <a:rPr lang="en-US" dirty="0">
                <a:solidFill>
                  <a:schemeClr val="tx2"/>
                </a:solidFill>
              </a:rPr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8651" y="1633589"/>
            <a:ext cx="7701200" cy="101566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sz="1500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052" y="2737627"/>
            <a:ext cx="7701200" cy="7848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052" y="3727363"/>
            <a:ext cx="7701200" cy="147732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1500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500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sz="1500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sz="1500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sz="1500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sz="1500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sz="1500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185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317" y="1792697"/>
            <a:ext cx="781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267" y="2646702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6685" y="2646702"/>
            <a:ext cx="7701200" cy="101566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3770" y="3490407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59" y="3813572"/>
            <a:ext cx="3151575" cy="14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34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317" y="1792697"/>
            <a:ext cx="78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58150" y="2210282"/>
            <a:ext cx="813463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6268" y="2210282"/>
            <a:ext cx="7990444" cy="5078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6647" y="3053987"/>
            <a:ext cx="813463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68" y="2969919"/>
            <a:ext cx="2732007" cy="23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2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38" y="268288"/>
            <a:ext cx="7513637" cy="579437"/>
          </a:xfrm>
        </p:spPr>
        <p:txBody>
          <a:bodyPr rtlCol="0">
            <a:normAutofit/>
          </a:bodyPr>
          <a:lstStyle/>
          <a:p>
            <a:pPr defTabSz="285739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/>
                </a:solidFill>
              </a:rPr>
              <a:t>Some Examples of Structured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28738" y="725488"/>
            <a:ext cx="3455987" cy="479425"/>
          </a:xfrm>
        </p:spPr>
        <p:txBody>
          <a:bodyPr rtlCol="0"/>
          <a:lstStyle/>
          <a:p>
            <a:pPr defTabSz="285739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dirty="0"/>
              <a:t>JSON Object</a:t>
            </a:r>
          </a:p>
        </p:txBody>
      </p:sp>
      <p:sp>
        <p:nvSpPr>
          <p:cNvPr id="29699" name="Content Placeholder 6"/>
          <p:cNvSpPr>
            <a:spLocks noGrp="1"/>
          </p:cNvSpPr>
          <p:nvPr>
            <p:ph sz="half" idx="2"/>
          </p:nvPr>
        </p:nvSpPr>
        <p:spPr>
          <a:xfrm>
            <a:off x="1112838" y="1289050"/>
            <a:ext cx="3671887" cy="377348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x-none" sz="1400" dirty="0">
                <a:solidFill>
                  <a:schemeClr val="tx2"/>
                </a:solidFill>
              </a:rPr>
              <a:t>{ "meta" : </a:t>
            </a:r>
          </a:p>
          <a:p>
            <a:pPr marL="284163" lvl="1" indent="0">
              <a:buFont typeface="Arial" charset="0"/>
              <a:buNone/>
            </a:pPr>
            <a:r>
              <a:rPr lang="en-US" altLang="x-none" sz="1400" dirty="0">
                <a:solidFill>
                  <a:schemeClr val="tx2"/>
                </a:solidFill>
              </a:rPr>
              <a:t>{ "view" : </a:t>
            </a:r>
          </a:p>
          <a:p>
            <a:pPr marL="569913" lvl="2" indent="0">
              <a:buFont typeface="Arial" charset="0"/>
              <a:buNone/>
            </a:pPr>
            <a:r>
              <a:rPr lang="en-US" altLang="x-none" sz="1400" dirty="0">
                <a:solidFill>
                  <a:schemeClr val="tx2"/>
                </a:solidFill>
              </a:rPr>
              <a:t>{ "id" : "rhe8-mgbb", </a:t>
            </a:r>
            <a:br>
              <a:rPr lang="en-US" altLang="x-none" sz="1400" dirty="0">
                <a:solidFill>
                  <a:schemeClr val="tx2"/>
                </a:solidFill>
              </a:rPr>
            </a:br>
            <a:r>
              <a:rPr lang="en-US" altLang="x-none" sz="1400" dirty="0">
                <a:solidFill>
                  <a:schemeClr val="tx2"/>
                </a:solidFill>
              </a:rPr>
              <a:t>"name" : "Medallion Vehicles - Authorized", "attribution" : "Taxi and Limousine Commission (TLC)", </a:t>
            </a:r>
            <a:br>
              <a:rPr lang="en-US" altLang="x-none" sz="1400" dirty="0">
                <a:solidFill>
                  <a:schemeClr val="tx2"/>
                </a:solidFill>
              </a:rPr>
            </a:br>
            <a:r>
              <a:rPr lang="en-US" altLang="x-none" sz="1400" dirty="0">
                <a:solidFill>
                  <a:schemeClr val="tx2"/>
                </a:solidFill>
              </a:rPr>
              <a:t>"</a:t>
            </a:r>
            <a:r>
              <a:rPr lang="en-US" altLang="x-none" sz="1400" dirty="0" err="1">
                <a:solidFill>
                  <a:schemeClr val="tx2"/>
                </a:solidFill>
              </a:rPr>
              <a:t>averageRating</a:t>
            </a:r>
            <a:r>
              <a:rPr lang="en-US" altLang="x-none" sz="1400" dirty="0">
                <a:solidFill>
                  <a:schemeClr val="tx2"/>
                </a:solidFill>
              </a:rPr>
              <a:t>" : 0, </a:t>
            </a:r>
            <a:br>
              <a:rPr lang="en-US" altLang="x-none" sz="1400" dirty="0">
                <a:solidFill>
                  <a:schemeClr val="tx2"/>
                </a:solidFill>
              </a:rPr>
            </a:br>
            <a:r>
              <a:rPr lang="en-US" altLang="x-none" sz="1400" dirty="0">
                <a:solidFill>
                  <a:schemeClr val="tx2"/>
                </a:solidFill>
              </a:rPr>
              <a:t>"category" : "Transportation", </a:t>
            </a:r>
            <a:br>
              <a:rPr lang="en-US" altLang="x-none" sz="1400" dirty="0">
                <a:solidFill>
                  <a:schemeClr val="tx2"/>
                </a:solidFill>
              </a:rPr>
            </a:br>
            <a:r>
              <a:rPr lang="en-US" altLang="x-none" sz="1400" dirty="0">
                <a:solidFill>
                  <a:schemeClr val="tx2"/>
                </a:solidFill>
              </a:rPr>
              <a:t>"</a:t>
            </a:r>
            <a:r>
              <a:rPr lang="en-US" altLang="x-none" sz="1400" dirty="0" err="1">
                <a:solidFill>
                  <a:schemeClr val="tx2"/>
                </a:solidFill>
              </a:rPr>
              <a:t>createdAt</a:t>
            </a:r>
            <a:r>
              <a:rPr lang="en-US" altLang="x-none" sz="1400" dirty="0">
                <a:solidFill>
                  <a:schemeClr val="tx2"/>
                </a:solidFill>
              </a:rPr>
              <a:t>" : 1362166028, </a:t>
            </a:r>
            <a:br>
              <a:rPr lang="en-US" altLang="x-none" sz="1400" dirty="0">
                <a:solidFill>
                  <a:schemeClr val="tx2"/>
                </a:solidFill>
              </a:rPr>
            </a:br>
            <a:r>
              <a:rPr lang="en-US" altLang="x-none" sz="1400" dirty="0">
                <a:solidFill>
                  <a:schemeClr val="tx2"/>
                </a:solidFill>
              </a:rPr>
              <a:t>"description" : ”Medallion vehicles authorized to operate in New York City. ", </a:t>
            </a:r>
            <a:br>
              <a:rPr lang="en-US" altLang="x-none" sz="1400" dirty="0">
                <a:solidFill>
                  <a:schemeClr val="tx2"/>
                </a:solidFill>
              </a:rPr>
            </a:br>
            <a:r>
              <a:rPr lang="en-US" altLang="x-none" sz="1400" dirty="0">
                <a:solidFill>
                  <a:schemeClr val="tx2"/>
                </a:solidFill>
              </a:rPr>
              <a:t>"</a:t>
            </a:r>
            <a:r>
              <a:rPr lang="en-US" altLang="x-none" sz="1400" dirty="0" err="1">
                <a:solidFill>
                  <a:schemeClr val="tx2"/>
                </a:solidFill>
              </a:rPr>
              <a:t>displayType</a:t>
            </a:r>
            <a:r>
              <a:rPr lang="en-US" altLang="x-none" sz="1400" dirty="0">
                <a:solidFill>
                  <a:schemeClr val="tx2"/>
                </a:solidFill>
              </a:rPr>
              <a:t>" : "table", </a:t>
            </a:r>
            <a:br>
              <a:rPr lang="en-US" altLang="x-none" sz="1400" dirty="0">
                <a:solidFill>
                  <a:schemeClr val="tx2"/>
                </a:solidFill>
              </a:rPr>
            </a:br>
            <a:r>
              <a:rPr lang="en-US" altLang="x-none" sz="1400" dirty="0">
                <a:solidFill>
                  <a:schemeClr val="tx2"/>
                </a:solidFill>
              </a:rPr>
              <a:t>"</a:t>
            </a:r>
            <a:r>
              <a:rPr lang="en-US" altLang="x-none" sz="1400" dirty="0" err="1">
                <a:solidFill>
                  <a:schemeClr val="tx2"/>
                </a:solidFill>
              </a:rPr>
              <a:t>downloadCount</a:t>
            </a:r>
            <a:r>
              <a:rPr lang="en-US" altLang="x-none" sz="1400" dirty="0">
                <a:solidFill>
                  <a:schemeClr val="tx2"/>
                </a:solidFill>
              </a:rPr>
              <a:t>" : 47921, </a:t>
            </a:r>
          </a:p>
          <a:p>
            <a:pPr marL="569913" lvl="2" indent="0">
              <a:buFont typeface="Arial" charset="0"/>
              <a:buNone/>
            </a:pPr>
            <a:r>
              <a:rPr lang="is-IS" altLang="x-none" sz="1400" dirty="0">
                <a:solidFill>
                  <a:schemeClr val="tx2"/>
                </a:solidFill>
              </a:rPr>
              <a:t>…</a:t>
            </a:r>
            <a:endParaRPr lang="en-US" altLang="x-none" sz="1400" dirty="0">
              <a:solidFill>
                <a:schemeClr val="tx2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160963" y="731838"/>
            <a:ext cx="3467100" cy="481012"/>
          </a:xfrm>
        </p:spPr>
        <p:txBody>
          <a:bodyPr rtlCol="0"/>
          <a:lstStyle/>
          <a:p>
            <a:pPr defTabSz="285739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dirty="0"/>
              <a:t>Python Dictionary</a:t>
            </a:r>
          </a:p>
        </p:txBody>
      </p:sp>
      <p:sp>
        <p:nvSpPr>
          <p:cNvPr id="29701" name="Content Placeholder 8"/>
          <p:cNvSpPr>
            <a:spLocks noGrp="1"/>
          </p:cNvSpPr>
          <p:nvPr>
            <p:ph sz="quarter" idx="4"/>
          </p:nvPr>
        </p:nvSpPr>
        <p:spPr>
          <a:xfrm>
            <a:off x="4956175" y="1289050"/>
            <a:ext cx="3347316" cy="10477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x-none" dirty="0">
                <a:solidFill>
                  <a:schemeClr val="tx2"/>
                </a:solidFill>
              </a:rPr>
              <a:t>{‘a’: [‘apple’, ‘atom’], </a:t>
            </a:r>
            <a:br>
              <a:rPr lang="en-US" altLang="x-none" dirty="0">
                <a:solidFill>
                  <a:schemeClr val="tx2"/>
                </a:solidFill>
              </a:rPr>
            </a:br>
            <a:r>
              <a:rPr lang="en-US" altLang="x-none" dirty="0">
                <a:solidFill>
                  <a:schemeClr val="tx2"/>
                </a:solidFill>
              </a:rPr>
              <a:t>‘b’: [‘bat’, ‘bar’, ‘book]}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E1C64-7F04-C446-B315-E35774413B34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BEE14-33F5-644E-BB00-431776D1A57F}"/>
              </a:ext>
            </a:extLst>
          </p:cNvPr>
          <p:cNvSpPr txBox="1"/>
          <p:nvPr/>
        </p:nvSpPr>
        <p:spPr>
          <a:xfrm>
            <a:off x="4956175" y="2484582"/>
            <a:ext cx="3670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File formats that store data in a way easily understood by machines are commonly referred to as machine readable . Common </a:t>
            </a:r>
            <a:r>
              <a:rPr lang="en-US" sz="1400" dirty="0" err="1">
                <a:solidFill>
                  <a:schemeClr val="tx2"/>
                </a:solidFill>
              </a:rPr>
              <a:t>machinereadable</a:t>
            </a:r>
            <a:r>
              <a:rPr lang="en-US" sz="1400" dirty="0">
                <a:solidFill>
                  <a:schemeClr val="tx2"/>
                </a:solidFill>
              </a:rPr>
              <a:t> formats include the following: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 • Comma-Separated Values (CSV)</a:t>
            </a:r>
          </a:p>
          <a:p>
            <a:r>
              <a:rPr lang="en-US" sz="1400" dirty="0">
                <a:solidFill>
                  <a:schemeClr val="tx2"/>
                </a:solidFill>
              </a:rPr>
              <a:t> • JavaScript Object Notation (JSON) </a:t>
            </a:r>
          </a:p>
          <a:p>
            <a:r>
              <a:rPr lang="en-US" sz="1400" dirty="0">
                <a:solidFill>
                  <a:schemeClr val="tx2"/>
                </a:solidFill>
              </a:rPr>
              <a:t>• Extensible Markup Language (XML)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Frame: filtering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3256" y="1796009"/>
            <a:ext cx="7813623" cy="149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267" y="2853048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6685" y="2853047"/>
            <a:ext cx="7701200" cy="55399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048" y="4697439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7466" y="4697438"/>
            <a:ext cx="7701200" cy="55399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8450" y="3507912"/>
            <a:ext cx="7813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Any Boolean operator can be used to subset the data: </a:t>
            </a:r>
          </a:p>
          <a:p>
            <a:r>
              <a:rPr lang="en-US" sz="1800" dirty="0">
                <a:solidFill>
                  <a:schemeClr val="tx2"/>
                </a:solidFill>
              </a:rPr>
              <a:t>&gt;   greater;     &gt;= greater or equal;</a:t>
            </a:r>
          </a:p>
          <a:p>
            <a:r>
              <a:rPr lang="en-US" sz="1800" dirty="0">
                <a:solidFill>
                  <a:schemeClr val="tx2"/>
                </a:solidFill>
              </a:rPr>
              <a:t>&lt;   less;           &lt;= less or equal;</a:t>
            </a:r>
          </a:p>
          <a:p>
            <a:r>
              <a:rPr lang="en-US" sz="1800" dirty="0">
                <a:solidFill>
                  <a:schemeClr val="tx2"/>
                </a:solidFill>
              </a:rPr>
              <a:t>== equal;        != not equal;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DFD40-59DD-4244-AA20-A0C5CDB86841}"/>
              </a:ext>
            </a:extLst>
          </p:cNvPr>
          <p:cNvSpPr txBox="1"/>
          <p:nvPr/>
        </p:nvSpPr>
        <p:spPr>
          <a:xfrm>
            <a:off x="-46027" y="4355"/>
            <a:ext cx="2083071" cy="203132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rgbClr val="7B2017"/>
                </a:solidFill>
              </a:rPr>
              <a:t>Abstractly:</a:t>
            </a:r>
          </a:p>
          <a:p>
            <a:r>
              <a:rPr lang="en-US" sz="1800" b="1" i="1" dirty="0">
                <a:solidFill>
                  <a:srgbClr val="7B2017"/>
                </a:solidFill>
              </a:rPr>
              <a:t>select</a:t>
            </a:r>
            <a:r>
              <a:rPr lang="en-US" sz="1800" b="1" dirty="0">
                <a:solidFill>
                  <a:srgbClr val="7B2017"/>
                </a:solidFill>
              </a:rPr>
              <a:t>(Table T)</a:t>
            </a:r>
          </a:p>
          <a:p>
            <a:endParaRPr lang="en-US" sz="1800" dirty="0">
              <a:solidFill>
                <a:srgbClr val="7B2017"/>
              </a:solidFill>
            </a:endParaRPr>
          </a:p>
          <a:p>
            <a:r>
              <a:rPr lang="en-US" sz="1800" dirty="0">
                <a:solidFill>
                  <a:srgbClr val="7B2017"/>
                </a:solidFill>
              </a:rPr>
              <a:t>Returns: a subset</a:t>
            </a:r>
          </a:p>
          <a:p>
            <a:r>
              <a:rPr lang="en-US" sz="1800" dirty="0">
                <a:solidFill>
                  <a:srgbClr val="7B2017"/>
                </a:solidFill>
              </a:rPr>
              <a:t>of T, T’, with fewer</a:t>
            </a:r>
            <a:br>
              <a:rPr lang="en-US" sz="1800" dirty="0">
                <a:solidFill>
                  <a:srgbClr val="7B2017"/>
                </a:solidFill>
              </a:rPr>
            </a:br>
            <a:r>
              <a:rPr lang="en-US" sz="1800" dirty="0">
                <a:solidFill>
                  <a:srgbClr val="7B2017"/>
                </a:solidFill>
              </a:rPr>
              <a:t>rows but the same</a:t>
            </a:r>
            <a:br>
              <a:rPr lang="en-US" sz="1800" dirty="0">
                <a:solidFill>
                  <a:srgbClr val="7B2017"/>
                </a:solidFill>
              </a:rPr>
            </a:br>
            <a:r>
              <a:rPr lang="en-US" sz="1800" dirty="0">
                <a:solidFill>
                  <a:srgbClr val="7B2017"/>
                </a:solidFill>
              </a:rPr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28518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1112838" y="160338"/>
            <a:ext cx="7515225" cy="1089025"/>
          </a:xfrm>
        </p:spPr>
        <p:txBody>
          <a:bodyPr/>
          <a:lstStyle/>
          <a:p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Transposing Rows + Columns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70263" y="5295900"/>
            <a:ext cx="3551056" cy="303213"/>
          </a:xfrm>
        </p:spPr>
        <p:txBody>
          <a:bodyPr/>
          <a:lstStyle/>
          <a:p>
            <a:pPr>
              <a:defRPr/>
            </a:pPr>
            <a:r>
              <a:rPr lang="en-GB"/>
              <a:t>Overview of Data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16D2B8-5C40-8945-B0E8-3FC5EB753F1F}" type="slidenum">
              <a:rPr lang="en-GB"/>
              <a:pPr>
                <a:defRPr/>
              </a:pPr>
              <a:t>31</a:t>
            </a:fld>
            <a:endParaRPr lang="en-GB"/>
          </a:p>
        </p:txBody>
      </p:sp>
      <p:pic>
        <p:nvPicPr>
          <p:cNvPr id="4198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4500" y="1592263"/>
            <a:ext cx="3771900" cy="3492500"/>
          </a:xfrm>
        </p:spPr>
      </p:pic>
      <p:sp>
        <p:nvSpPr>
          <p:cNvPr id="7" name="Rounded Rectangle 6"/>
          <p:cNvSpPr/>
          <p:nvPr/>
        </p:nvSpPr>
        <p:spPr>
          <a:xfrm>
            <a:off x="2984500" y="4048125"/>
            <a:ext cx="2286000" cy="725488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3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3647" y="1424869"/>
            <a:ext cx="781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Missing values are marked as </a:t>
            </a:r>
            <a:r>
              <a:rPr lang="en-US" sz="1800" dirty="0" err="1">
                <a:solidFill>
                  <a:schemeClr val="tx2"/>
                </a:solidFill>
              </a:rPr>
              <a:t>NaN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58150" y="2031037"/>
            <a:ext cx="813463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6268" y="2031037"/>
            <a:ext cx="7990444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values# Read a dataset with missing values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https://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raw.githubusercontent.com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asel-datascience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/ODS2020/master/Week_2_Data_Prep/</a:t>
            </a:r>
            <a:r>
              <a:rPr lang="en-US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flights.csv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68542" y="2714244"/>
            <a:ext cx="813463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5876" y="2714244"/>
            <a:ext cx="7990444" cy="46166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60027" y="3279990"/>
            <a:ext cx="8134638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76" y="3432546"/>
            <a:ext cx="8128124" cy="161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74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1954" y="1351361"/>
            <a:ext cx="819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50208"/>
              </p:ext>
            </p:extLst>
          </p:nvPr>
        </p:nvGraphicFramePr>
        <p:xfrm>
          <a:off x="695793" y="2099561"/>
          <a:ext cx="7781457" cy="312406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6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4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df.method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dropna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()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Drop missing observations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dropna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(how='all')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Drop observations where all cells is NA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52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dropna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(axis=1, how='all')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Drop column if all the values are</a:t>
                      </a:r>
                      <a:r>
                        <a:rPr lang="en-US" sz="1600" baseline="0" dirty="0">
                          <a:solidFill>
                            <a:schemeClr val="tx2"/>
                          </a:solidFill>
                        </a:rPr>
                        <a:t> missing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dropna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(thresh = 5)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Drop rows that contain less than 5 non-missing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fillna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(0)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Replace missing values with zeros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isnull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returns True if the value is missing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notnull</a:t>
                      </a:r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Returns True for non-missing values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781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112838" y="160338"/>
            <a:ext cx="7515225" cy="1089025"/>
          </a:xfrm>
        </p:spPr>
        <p:txBody>
          <a:bodyPr/>
          <a:lstStyle/>
          <a:p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Getting Rid of Dirty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838" y="1457325"/>
            <a:ext cx="7515225" cy="642938"/>
          </a:xfrm>
        </p:spPr>
        <p:txBody>
          <a:bodyPr rtlCol="0"/>
          <a:lstStyle/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 err="1">
                <a:solidFill>
                  <a:schemeClr val="tx2"/>
                </a:solidFill>
              </a:rPr>
              <a:t>DataFrames</a:t>
            </a:r>
            <a:r>
              <a:rPr lang="en-US" dirty="0">
                <a:solidFill>
                  <a:schemeClr val="tx2"/>
                </a:solidFill>
              </a:rPr>
              <a:t> use the value </a:t>
            </a:r>
            <a:r>
              <a:rPr lang="en-US" b="1" dirty="0" err="1">
                <a:solidFill>
                  <a:schemeClr val="tx2"/>
                </a:solidFill>
              </a:rPr>
              <a:t>NaN</a:t>
            </a:r>
            <a:r>
              <a:rPr lang="en-US" dirty="0">
                <a:solidFill>
                  <a:schemeClr val="tx2"/>
                </a:solidFill>
              </a:rPr>
              <a:t> to represent a “null” (missing) value</a:t>
            </a:r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Overview of Data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98B31-5C43-9D48-9DF8-8B412D5455BB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56327" name="TextBox 7"/>
          <p:cNvSpPr txBox="1">
            <a:spLocks noChangeArrowheads="1"/>
          </p:cNvSpPr>
          <p:nvPr/>
        </p:nvSpPr>
        <p:spPr bwMode="auto">
          <a:xfrm>
            <a:off x="5335588" y="3479800"/>
            <a:ext cx="3598862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x-none" b="1" dirty="0" err="1">
                <a:solidFill>
                  <a:schemeClr val="tx2"/>
                </a:solidFill>
                <a:latin typeface="Constantia" charset="0"/>
                <a:ea typeface="Constantia" charset="0"/>
                <a:cs typeface="Constantia" charset="0"/>
              </a:rPr>
              <a:t>dropna</a:t>
            </a:r>
            <a:r>
              <a:rPr lang="en-US" altLang="x-none" dirty="0">
                <a:solidFill>
                  <a:schemeClr val="tx2"/>
                </a:solidFill>
                <a:latin typeface="Constantia" charset="0"/>
                <a:ea typeface="Constantia" charset="0"/>
                <a:cs typeface="Constantia" charset="0"/>
              </a:rPr>
              <a:t> – remove rows</a:t>
            </a:r>
          </a:p>
          <a:p>
            <a:pPr algn="l" eaLnBrk="1" hangingPunct="1"/>
            <a:r>
              <a:rPr lang="en-US" altLang="x-none" b="1" dirty="0" err="1">
                <a:solidFill>
                  <a:schemeClr val="tx2"/>
                </a:solidFill>
                <a:latin typeface="Constantia" charset="0"/>
                <a:ea typeface="Constantia" charset="0"/>
                <a:cs typeface="Constantia" charset="0"/>
              </a:rPr>
              <a:t>fillna</a:t>
            </a:r>
            <a:r>
              <a:rPr lang="en-US" altLang="x-none" dirty="0">
                <a:solidFill>
                  <a:schemeClr val="tx2"/>
                </a:solidFill>
                <a:latin typeface="Constantia" charset="0"/>
                <a:ea typeface="Constantia" charset="0"/>
                <a:cs typeface="Constantia" charset="0"/>
              </a:rPr>
              <a:t> – substitute value</a:t>
            </a:r>
          </a:p>
          <a:p>
            <a:pPr algn="l" eaLnBrk="1" hangingPunct="1"/>
            <a:endParaRPr lang="en-US" altLang="x-none" dirty="0">
              <a:solidFill>
                <a:schemeClr val="tx2"/>
              </a:solidFill>
              <a:latin typeface="Constantia" charset="0"/>
              <a:ea typeface="Constantia" charset="0"/>
              <a:cs typeface="Constantia" charset="0"/>
            </a:endParaRPr>
          </a:p>
          <a:p>
            <a:pPr algn="l" eaLnBrk="1" hangingPunct="1"/>
            <a:r>
              <a:rPr lang="en-US" altLang="x-none" i="1" dirty="0">
                <a:solidFill>
                  <a:schemeClr val="tx2"/>
                </a:solidFill>
                <a:latin typeface="Constantia" charset="0"/>
                <a:ea typeface="Constantia" charset="0"/>
                <a:cs typeface="Constantia" charset="0"/>
              </a:rPr>
              <a:t>Beware </a:t>
            </a:r>
            <a:r>
              <a:rPr lang="en-US" altLang="x-none" i="1" dirty="0" err="1">
                <a:solidFill>
                  <a:schemeClr val="tx2"/>
                </a:solidFill>
                <a:latin typeface="Constantia" charset="0"/>
                <a:ea typeface="Constantia" charset="0"/>
                <a:cs typeface="Constantia" charset="0"/>
              </a:rPr>
              <a:t>NaN</a:t>
            </a:r>
            <a:r>
              <a:rPr lang="en-US" altLang="x-none" i="1" dirty="0">
                <a:solidFill>
                  <a:schemeClr val="tx2"/>
                </a:solidFill>
                <a:latin typeface="Constantia" charset="0"/>
                <a:ea typeface="Constantia" charset="0"/>
                <a:cs typeface="Constantia" charset="0"/>
              </a:rPr>
              <a:t> in string column!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9528"/>
            <a:ext cx="4248150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746177"/>
            <a:ext cx="59055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70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317" y="1632502"/>
            <a:ext cx="78136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When summing the data, missing values will be treated as zero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If all values are missing, the sum will be equal to </a:t>
            </a:r>
            <a:r>
              <a:rPr lang="en-US" sz="1800" dirty="0" err="1">
                <a:solidFill>
                  <a:schemeClr val="tx2"/>
                </a:solidFill>
              </a:rPr>
              <a:t>NaN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</a:rPr>
              <a:t>cumsum</a:t>
            </a:r>
            <a:r>
              <a:rPr lang="en-US" sz="1800" dirty="0">
                <a:solidFill>
                  <a:schemeClr val="tx2"/>
                </a:solidFill>
              </a:rPr>
              <a:t>() and </a:t>
            </a:r>
            <a:r>
              <a:rPr lang="en-US" sz="1800" dirty="0" err="1">
                <a:solidFill>
                  <a:schemeClr val="tx2"/>
                </a:solidFill>
              </a:rPr>
              <a:t>cumprod</a:t>
            </a:r>
            <a:r>
              <a:rPr lang="en-US" sz="1800" dirty="0">
                <a:solidFill>
                  <a:schemeClr val="tx2"/>
                </a:solidFill>
              </a:rPr>
              <a:t>() methods ignore missing values but preserve them in the resulting arrays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Missing values in </a:t>
            </a:r>
            <a:r>
              <a:rPr lang="en-US" sz="1800" dirty="0" err="1">
                <a:solidFill>
                  <a:schemeClr val="tx2"/>
                </a:solidFill>
              </a:rPr>
              <a:t>GroupBy</a:t>
            </a:r>
            <a:r>
              <a:rPr lang="en-US" sz="1800" dirty="0">
                <a:solidFill>
                  <a:schemeClr val="tx2"/>
                </a:solidFill>
              </a:rPr>
              <a:t> method are excluded (just like in R)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Many descriptive statistics methods have </a:t>
            </a:r>
            <a:r>
              <a:rPr lang="en-US" sz="1800" i="1" dirty="0" err="1">
                <a:solidFill>
                  <a:schemeClr val="tx2"/>
                </a:solidFill>
              </a:rPr>
              <a:t>skipna</a:t>
            </a:r>
            <a:r>
              <a:rPr lang="en-US" sz="1800" i="1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option to control if missing data should be excluded . This value is set to </a:t>
            </a:r>
            <a:r>
              <a:rPr lang="en-US" sz="1800" i="1" dirty="0">
                <a:solidFill>
                  <a:schemeClr val="tx2"/>
                </a:solidFill>
              </a:rPr>
              <a:t>True </a:t>
            </a:r>
            <a:r>
              <a:rPr lang="en-US" sz="1800" dirty="0">
                <a:solidFill>
                  <a:schemeClr val="tx2"/>
                </a:solidFill>
              </a:rPr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330722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1112838" y="160338"/>
            <a:ext cx="7515225" cy="1089025"/>
          </a:xfrm>
        </p:spPr>
        <p:txBody>
          <a:bodyPr/>
          <a:lstStyle/>
          <a:p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A Common Concept:</a:t>
            </a:r>
            <a:b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</a:br>
            <a:r>
              <a:rPr lang="en-US" altLang="x-none" i="1" dirty="0">
                <a:ln>
                  <a:noFill/>
                </a:ln>
                <a:solidFill>
                  <a:schemeClr val="tx2"/>
                </a:solidFill>
              </a:rPr>
              <a:t>Map</a:t>
            </a:r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ping elements of 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838" y="1457325"/>
            <a:ext cx="7515225" cy="3762375"/>
          </a:xfrm>
        </p:spPr>
        <p:txBody>
          <a:bodyPr rtlCol="0"/>
          <a:lstStyle/>
          <a:p>
            <a:pPr marL="0" indent="0" defTabSz="285739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Suppose we have</a:t>
            </a:r>
            <a:r>
              <a:rPr lang="is-IS" dirty="0">
                <a:solidFill>
                  <a:schemeClr val="tx2"/>
                </a:solidFill>
              </a:rPr>
              <a:t>…</a:t>
            </a:r>
            <a:endParaRPr lang="en-US" dirty="0">
              <a:solidFill>
                <a:schemeClr val="tx2"/>
              </a:solidFill>
            </a:endParaRPr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list: [1, 2, 3, 4, </a:t>
            </a:r>
            <a:r>
              <a:rPr lang="is-IS" dirty="0">
                <a:solidFill>
                  <a:schemeClr val="tx2"/>
                </a:solidFill>
              </a:rPr>
              <a:t>…]</a:t>
            </a:r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is-IS" dirty="0">
              <a:solidFill>
                <a:schemeClr val="tx2"/>
              </a:solidFill>
            </a:endParaRPr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i="1" dirty="0">
                <a:solidFill>
                  <a:schemeClr val="tx2"/>
                </a:solidFill>
              </a:rPr>
              <a:t>M</a:t>
            </a:r>
            <a:r>
              <a:rPr lang="is-IS" i="1" dirty="0">
                <a:solidFill>
                  <a:schemeClr val="tx2"/>
                </a:solidFill>
              </a:rPr>
              <a:t>ap </a:t>
            </a:r>
            <a:r>
              <a:rPr lang="is-IS" dirty="0">
                <a:solidFill>
                  <a:schemeClr val="tx2"/>
                </a:solidFill>
              </a:rPr>
              <a:t>each element of the list by applying function f(x) = x * 2</a:t>
            </a:r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is-IS" dirty="0"/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Overview of Data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46CABF-D977-9144-8079-785F6754B340}" type="slidenum">
              <a:rPr lang="en-GB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851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1112838" y="160338"/>
            <a:ext cx="7515225" cy="1089025"/>
          </a:xfrm>
        </p:spPr>
        <p:txBody>
          <a:bodyPr/>
          <a:lstStyle/>
          <a:p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General Value Substitution</a:t>
            </a:r>
            <a:b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</a:br>
            <a:r>
              <a:rPr lang="en-US" altLang="x-none" i="1" dirty="0">
                <a:ln>
                  <a:noFill/>
                </a:ln>
                <a:solidFill>
                  <a:schemeClr val="tx2"/>
                </a:solidFill>
              </a:rPr>
              <a:t>map</a:t>
            </a:r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838" y="1358900"/>
            <a:ext cx="7515225" cy="477838"/>
          </a:xfrm>
        </p:spPr>
        <p:txBody>
          <a:bodyPr rtlCol="0">
            <a:normAutofit fontScale="92500"/>
          </a:bodyPr>
          <a:lstStyle/>
          <a:p>
            <a:pPr marL="0" indent="0" defTabSz="285739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To replace a value based on some conditions, use </a:t>
            </a:r>
            <a:r>
              <a:rPr lang="en-US" b="1" dirty="0" err="1">
                <a:solidFill>
                  <a:schemeClr val="tx2"/>
                </a:solidFill>
              </a:rPr>
              <a:t>applymap</a:t>
            </a:r>
            <a:r>
              <a:rPr lang="is-IS" dirty="0">
                <a:solidFill>
                  <a:schemeClr val="tx2"/>
                </a:solidFill>
              </a:rPr>
              <a:t> and a function!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Overview of Data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5B7E2-046E-2D49-AFC2-1C88117A5487}" type="slidenum">
              <a:rPr lang="en-GB"/>
              <a:pPr>
                <a:defRPr/>
              </a:pPr>
              <a:t>37</a:t>
            </a:fld>
            <a:endParaRPr lang="en-GB"/>
          </a:p>
        </p:txBody>
      </p:sp>
      <p:pic>
        <p:nvPicPr>
          <p:cNvPr id="58373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063" y="1722922"/>
            <a:ext cx="3551056" cy="39415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196C3-3D8B-42F8-BB82-3CCA702018D3}"/>
              </a:ext>
            </a:extLst>
          </p:cNvPr>
          <p:cNvSpPr txBox="1"/>
          <p:nvPr/>
        </p:nvSpPr>
        <p:spPr>
          <a:xfrm>
            <a:off x="332071" y="2175310"/>
            <a:ext cx="2666564" cy="193899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7B2017"/>
                </a:solidFill>
              </a:rPr>
              <a:t>Abstractly:</a:t>
            </a:r>
          </a:p>
          <a:p>
            <a:r>
              <a:rPr lang="en-US" b="1" i="1" dirty="0">
                <a:solidFill>
                  <a:srgbClr val="7B2017"/>
                </a:solidFill>
              </a:rPr>
              <a:t>apply</a:t>
            </a:r>
            <a:r>
              <a:rPr lang="en-US" b="1" dirty="0">
                <a:solidFill>
                  <a:srgbClr val="7B2017"/>
                </a:solidFill>
              </a:rPr>
              <a:t>(Table </a:t>
            </a:r>
            <a:r>
              <a:rPr lang="en-US" b="1" dirty="0" err="1">
                <a:solidFill>
                  <a:srgbClr val="7B2017"/>
                </a:solidFill>
              </a:rPr>
              <a:t>T,f</a:t>
            </a:r>
            <a:r>
              <a:rPr lang="en-US" b="1" dirty="0">
                <a:solidFill>
                  <a:srgbClr val="7B2017"/>
                </a:solidFill>
              </a:rPr>
              <a:t>)</a:t>
            </a:r>
          </a:p>
          <a:p>
            <a:endParaRPr lang="en-US" dirty="0">
              <a:solidFill>
                <a:srgbClr val="7B2017"/>
              </a:solidFill>
            </a:endParaRPr>
          </a:p>
          <a:p>
            <a:r>
              <a:rPr lang="en-US" dirty="0">
                <a:solidFill>
                  <a:srgbClr val="7B2017"/>
                </a:solidFill>
              </a:rPr>
              <a:t>Returns: a new Table</a:t>
            </a:r>
            <a:br>
              <a:rPr lang="en-US" dirty="0">
                <a:solidFill>
                  <a:srgbClr val="7B2017"/>
                </a:solidFill>
              </a:rPr>
            </a:br>
            <a:r>
              <a:rPr lang="en-US" dirty="0">
                <a:solidFill>
                  <a:srgbClr val="7B2017"/>
                </a:solidFill>
              </a:rPr>
              <a:t>T’ with all cell content</a:t>
            </a:r>
          </a:p>
          <a:p>
            <a:r>
              <a:rPr lang="en-US" dirty="0">
                <a:solidFill>
                  <a:srgbClr val="7B2017"/>
                </a:solidFill>
              </a:rPr>
              <a:t>c replaced by f(c)</a:t>
            </a:r>
          </a:p>
        </p:txBody>
      </p:sp>
    </p:spTree>
    <p:extLst>
      <p:ext uri="{BB962C8B-B14F-4D97-AF65-F5344CB8AC3E}">
        <p14:creationId xmlns:p14="http://schemas.microsoft.com/office/powerpoint/2010/main" val="1186936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1112838" y="160338"/>
            <a:ext cx="7515225" cy="1089025"/>
          </a:xfrm>
        </p:spPr>
        <p:txBody>
          <a:bodyPr/>
          <a:lstStyle/>
          <a:p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Restructuring the</a:t>
            </a:r>
            <a:b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</a:br>
            <a:r>
              <a:rPr lang="en-US" altLang="x-none" dirty="0" err="1">
                <a:ln>
                  <a:noFill/>
                </a:ln>
                <a:solidFill>
                  <a:schemeClr val="tx2"/>
                </a:solidFill>
              </a:rPr>
              <a:t>DataFrame</a:t>
            </a:r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838" y="1157605"/>
            <a:ext cx="4137025" cy="3762375"/>
          </a:xfrm>
        </p:spPr>
        <p:txBody>
          <a:bodyPr rtlCol="0"/>
          <a:lstStyle/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Change column name</a:t>
            </a:r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dirty="0"/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dirty="0"/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dirty="0"/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dirty="0"/>
              <a:t>Change index columns</a:t>
            </a:r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dirty="0"/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dirty="0"/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dirty="0"/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Overview of Data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EEFBFA-BBFF-9D40-85DB-91996B536A95}" type="slidenum">
              <a:rPr lang="en-GB"/>
              <a:pPr>
                <a:defRPr/>
              </a:pPr>
              <a:t>38</a:t>
            </a:fld>
            <a:endParaRPr lang="en-GB"/>
          </a:p>
        </p:txBody>
      </p:sp>
      <p:pic>
        <p:nvPicPr>
          <p:cNvPr id="63493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30" y="1709738"/>
            <a:ext cx="3313113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1533843"/>
            <a:ext cx="2870835" cy="303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575300" y="1170305"/>
            <a:ext cx="3205163" cy="4429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8587" indent="-178587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7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464326" indent="-178587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750064" indent="-178587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964368" indent="-107152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125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250107" indent="-107152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571562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1857301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143039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428778" indent="-142869" algn="l" defTabSz="285739" rtl="0" eaLnBrk="1" latinLnBrk="0" hangingPunct="1">
              <a:spcBef>
                <a:spcPct val="20000"/>
              </a:spcBef>
              <a:spcAft>
                <a:spcPts val="375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875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dirty="0"/>
              <a:t>Change </a:t>
            </a:r>
            <a:r>
              <a:rPr lang="en-US"/>
              <a:t>column type</a:t>
            </a:r>
            <a:endParaRPr lang="en-US" dirty="0"/>
          </a:p>
        </p:txBody>
      </p:sp>
      <p:pic>
        <p:nvPicPr>
          <p:cNvPr id="63496" name="Picture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325" y="4566232"/>
            <a:ext cx="3273425" cy="1035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10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408" y="3270249"/>
            <a:ext cx="2012632" cy="2437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209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1112838" y="160338"/>
            <a:ext cx="7515225" cy="1089025"/>
          </a:xfrm>
        </p:spPr>
        <p:txBody>
          <a:bodyPr/>
          <a:lstStyle/>
          <a:p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Concatenating </a:t>
            </a:r>
            <a:r>
              <a:rPr lang="en-US" altLang="x-none" dirty="0" err="1">
                <a:ln>
                  <a:noFill/>
                </a:ln>
                <a:solidFill>
                  <a:schemeClr val="tx2"/>
                </a:solidFill>
              </a:rPr>
              <a:t>DataFrames</a:t>
            </a:r>
            <a:endParaRPr lang="en-US" altLang="x-none" dirty="0">
              <a:ln>
                <a:noFill/>
              </a:ln>
              <a:solidFill>
                <a:schemeClr val="tx2"/>
              </a:solidFill>
            </a:endParaRPr>
          </a:p>
        </p:txBody>
      </p:sp>
      <p:pic>
        <p:nvPicPr>
          <p:cNvPr id="60418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8763" y="1806208"/>
            <a:ext cx="3560762" cy="31178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Overview of Data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FA95CD-FF98-DA40-85E1-340CDA1596FC}" type="slidenum">
              <a:rPr lang="en-GB"/>
              <a:pPr>
                <a:defRPr/>
              </a:pPr>
              <a:t>39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BFBF6-8453-489F-A995-77AA7FFBE2DA}"/>
              </a:ext>
            </a:extLst>
          </p:cNvPr>
          <p:cNvSpPr txBox="1"/>
          <p:nvPr/>
        </p:nvSpPr>
        <p:spPr>
          <a:xfrm>
            <a:off x="332071" y="2175310"/>
            <a:ext cx="365035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7B2017"/>
                </a:solidFill>
              </a:rPr>
              <a:t>Abstractly:</a:t>
            </a:r>
          </a:p>
          <a:p>
            <a:r>
              <a:rPr lang="en-US" b="1" i="1" dirty="0">
                <a:solidFill>
                  <a:srgbClr val="7B2017"/>
                </a:solidFill>
              </a:rPr>
              <a:t>append</a:t>
            </a:r>
            <a:r>
              <a:rPr lang="en-US" b="1" dirty="0">
                <a:solidFill>
                  <a:srgbClr val="7B2017"/>
                </a:solidFill>
              </a:rPr>
              <a:t>(Table T1,Table T2)</a:t>
            </a:r>
          </a:p>
          <a:p>
            <a:endParaRPr lang="en-US" dirty="0">
              <a:solidFill>
                <a:srgbClr val="7B2017"/>
              </a:solidFill>
            </a:endParaRPr>
          </a:p>
          <a:p>
            <a:r>
              <a:rPr lang="en-US" dirty="0">
                <a:solidFill>
                  <a:srgbClr val="7B2017"/>
                </a:solidFill>
              </a:rPr>
              <a:t>Returns: if T1, T2 have the</a:t>
            </a:r>
            <a:br>
              <a:rPr lang="en-US" dirty="0">
                <a:solidFill>
                  <a:srgbClr val="7B2017"/>
                </a:solidFill>
              </a:rPr>
            </a:br>
            <a:r>
              <a:rPr lang="en-US" dirty="0">
                <a:solidFill>
                  <a:srgbClr val="7B2017"/>
                </a:solidFill>
              </a:rPr>
              <a:t>same schema, Table T’ with</a:t>
            </a:r>
            <a:br>
              <a:rPr lang="en-US" dirty="0">
                <a:solidFill>
                  <a:srgbClr val="7B2017"/>
                </a:solidFill>
              </a:rPr>
            </a:br>
            <a:r>
              <a:rPr lang="en-US" dirty="0">
                <a:solidFill>
                  <a:srgbClr val="7B2017"/>
                </a:solidFill>
              </a:rPr>
              <a:t>all rows in T1 followed by all</a:t>
            </a:r>
            <a:br>
              <a:rPr lang="en-US" dirty="0">
                <a:solidFill>
                  <a:srgbClr val="7B2017"/>
                </a:solidFill>
              </a:rPr>
            </a:br>
            <a:r>
              <a:rPr lang="en-US" dirty="0">
                <a:solidFill>
                  <a:srgbClr val="7B2017"/>
                </a:solidFill>
              </a:rPr>
              <a:t>rows in T2</a:t>
            </a:r>
          </a:p>
          <a:p>
            <a:endParaRPr lang="en-US" dirty="0">
              <a:solidFill>
                <a:srgbClr val="7B2017"/>
              </a:solidFill>
            </a:endParaRPr>
          </a:p>
          <a:p>
            <a:r>
              <a:rPr lang="en-US" dirty="0">
                <a:solidFill>
                  <a:srgbClr val="7B2017"/>
                </a:solidFill>
              </a:rPr>
              <a:t>May want to eliminate</a:t>
            </a:r>
          </a:p>
          <a:p>
            <a:r>
              <a:rPr lang="en-US" dirty="0">
                <a:solidFill>
                  <a:srgbClr val="7B2017"/>
                </a:solidFill>
              </a:rPr>
              <a:t>duplicates</a:t>
            </a:r>
          </a:p>
        </p:txBody>
      </p:sp>
    </p:spTree>
    <p:extLst>
      <p:ext uri="{BB962C8B-B14F-4D97-AF65-F5344CB8AC3E}">
        <p14:creationId xmlns:p14="http://schemas.microsoft.com/office/powerpoint/2010/main" val="11198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Some Examples of Structured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28738" y="725488"/>
            <a:ext cx="3455987" cy="479425"/>
          </a:xfrm>
        </p:spPr>
        <p:txBody>
          <a:bodyPr rtlCol="0"/>
          <a:lstStyle/>
          <a:p>
            <a:pPr defTabSz="285739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dirty="0"/>
              <a:t>Relational Database Table</a:t>
            </a:r>
          </a:p>
        </p:txBody>
      </p:sp>
      <p:sp>
        <p:nvSpPr>
          <p:cNvPr id="30723" name="Content Placeholder 6"/>
          <p:cNvSpPr>
            <a:spLocks noGrp="1"/>
          </p:cNvSpPr>
          <p:nvPr>
            <p:ph sz="half" idx="2"/>
          </p:nvPr>
        </p:nvSpPr>
        <p:spPr>
          <a:xfrm>
            <a:off x="533937" y="3076575"/>
            <a:ext cx="3671887" cy="1700967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charset="0"/>
              <a:buNone/>
            </a:pPr>
            <a:r>
              <a:rPr lang="en-US" altLang="x-none" dirty="0">
                <a:solidFill>
                  <a:schemeClr val="tx2"/>
                </a:solidFill>
              </a:rPr>
              <a:t>[{‘name’: ‘Carson Wentz’,</a:t>
            </a:r>
            <a:br>
              <a:rPr lang="en-US" altLang="x-none" dirty="0">
                <a:solidFill>
                  <a:schemeClr val="tx2"/>
                </a:solidFill>
              </a:rPr>
            </a:br>
            <a:r>
              <a:rPr lang="en-US" altLang="x-none" dirty="0">
                <a:solidFill>
                  <a:schemeClr val="tx2"/>
                </a:solidFill>
              </a:rPr>
              <a:t>   ‘height’: 6’ 5’’,</a:t>
            </a:r>
            <a:br>
              <a:rPr lang="en-US" altLang="x-none" dirty="0">
                <a:solidFill>
                  <a:schemeClr val="tx2"/>
                </a:solidFill>
              </a:rPr>
            </a:br>
            <a:r>
              <a:rPr lang="en-US" altLang="x-none" dirty="0">
                <a:solidFill>
                  <a:schemeClr val="tx2"/>
                </a:solidFill>
              </a:rPr>
              <a:t>   ‘age’: 25},</a:t>
            </a:r>
          </a:p>
          <a:p>
            <a:pPr marL="0" indent="0">
              <a:buFont typeface="Arial" charset="0"/>
              <a:buNone/>
            </a:pPr>
            <a:r>
              <a:rPr lang="en-US" altLang="x-none" dirty="0">
                <a:solidFill>
                  <a:schemeClr val="tx2"/>
                </a:solidFill>
              </a:rPr>
              <a:t>  {‘name’: ‘Zach Ertz’,</a:t>
            </a:r>
            <a:br>
              <a:rPr lang="en-US" altLang="x-none" dirty="0">
                <a:solidFill>
                  <a:schemeClr val="tx2"/>
                </a:solidFill>
              </a:rPr>
            </a:br>
            <a:r>
              <a:rPr lang="en-US" altLang="x-none" dirty="0">
                <a:solidFill>
                  <a:schemeClr val="tx2"/>
                </a:solidFill>
              </a:rPr>
              <a:t>    ‘height’: 6’ 5’’,</a:t>
            </a:r>
            <a:br>
              <a:rPr lang="en-US" altLang="x-none" dirty="0">
                <a:solidFill>
                  <a:schemeClr val="tx2"/>
                </a:solidFill>
              </a:rPr>
            </a:br>
            <a:r>
              <a:rPr lang="en-US" altLang="x-none" dirty="0">
                <a:solidFill>
                  <a:schemeClr val="tx2"/>
                </a:solidFill>
              </a:rPr>
              <a:t>    ‘age’: 27},</a:t>
            </a:r>
            <a:br>
              <a:rPr lang="en-US" altLang="x-none" dirty="0">
                <a:solidFill>
                  <a:schemeClr val="tx2"/>
                </a:solidFill>
              </a:rPr>
            </a:br>
            <a:r>
              <a:rPr lang="is-IS" altLang="x-none" dirty="0">
                <a:solidFill>
                  <a:schemeClr val="tx2"/>
                </a:solidFill>
              </a:rPr>
              <a:t>…]</a:t>
            </a:r>
            <a:endParaRPr lang="en-US" altLang="x-none" dirty="0">
              <a:solidFill>
                <a:schemeClr val="tx2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160963" y="731838"/>
            <a:ext cx="3467100" cy="481012"/>
          </a:xfrm>
        </p:spPr>
        <p:txBody>
          <a:bodyPr rtlCol="0"/>
          <a:lstStyle/>
          <a:p>
            <a:pPr defTabSz="285739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dirty="0"/>
              <a:t>Vector of Numbers</a:t>
            </a:r>
          </a:p>
        </p:txBody>
      </p:sp>
      <p:sp>
        <p:nvSpPr>
          <p:cNvPr id="30725" name="Content Placeholder 8"/>
          <p:cNvSpPr>
            <a:spLocks noGrp="1"/>
          </p:cNvSpPr>
          <p:nvPr>
            <p:ph sz="quarter" idx="4"/>
          </p:nvPr>
        </p:nvSpPr>
        <p:spPr>
          <a:xfrm>
            <a:off x="4956175" y="1289050"/>
            <a:ext cx="3670300" cy="377348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x-none" dirty="0">
                <a:solidFill>
                  <a:schemeClr val="tx2"/>
                </a:solidFill>
              </a:rPr>
              <a:t>[3,14,15,92,65,45,</a:t>
            </a:r>
            <a:r>
              <a:rPr lang="is-IS" altLang="x-none" dirty="0">
                <a:solidFill>
                  <a:schemeClr val="tx2"/>
                </a:solidFill>
              </a:rPr>
              <a:t>…]</a:t>
            </a:r>
          </a:p>
          <a:p>
            <a:pPr marL="0" indent="0">
              <a:buFont typeface="Arial" charset="0"/>
              <a:buNone/>
            </a:pPr>
            <a:endParaRPr lang="is-IS" altLang="x-none" dirty="0"/>
          </a:p>
          <a:p>
            <a:pPr marL="0" indent="0">
              <a:buFont typeface="Arial" charset="0"/>
              <a:buNone/>
            </a:pPr>
            <a:endParaRPr lang="is-IS" altLang="x-none" dirty="0"/>
          </a:p>
          <a:p>
            <a:pPr marL="0" indent="0">
              <a:buFont typeface="Arial" charset="0"/>
              <a:buNone/>
            </a:pPr>
            <a:endParaRPr lang="is-IS" altLang="x-none" dirty="0"/>
          </a:p>
          <a:p>
            <a:pPr marL="0" indent="0">
              <a:buNone/>
            </a:pPr>
            <a:r>
              <a:rPr lang="is-IS" altLang="x-none" dirty="0">
                <a:solidFill>
                  <a:schemeClr val="tx2"/>
                </a:solidFill>
              </a:rPr>
              <a:t>(‘</a:t>
            </a:r>
            <a:r>
              <a:rPr lang="en-US" dirty="0">
                <a:solidFill>
                  <a:schemeClr val="tx2"/>
                </a:solidFill>
              </a:rPr>
              <a:t>Carson Wentz</a:t>
            </a:r>
            <a:r>
              <a:rPr lang="is-IS" altLang="x-none" dirty="0">
                <a:solidFill>
                  <a:schemeClr val="tx2"/>
                </a:solidFill>
              </a:rPr>
              <a:t>’, </a:t>
            </a:r>
            <a:r>
              <a:rPr lang="en-US" dirty="0">
                <a:solidFill>
                  <a:schemeClr val="tx2"/>
                </a:solidFill>
              </a:rPr>
              <a:t>6’ 5’’</a:t>
            </a:r>
            <a:r>
              <a:rPr lang="is-IS" altLang="x-none" dirty="0">
                <a:solidFill>
                  <a:schemeClr val="tx2"/>
                </a:solidFill>
              </a:rPr>
              <a:t>, 25)</a:t>
            </a:r>
            <a:endParaRPr lang="en-US" altLang="x-none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2D7397-478E-7F43-A70E-F3435A6AD80A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30728" name="Text Placeholder 7"/>
          <p:cNvSpPr txBox="1">
            <a:spLocks/>
          </p:cNvSpPr>
          <p:nvPr/>
        </p:nvSpPr>
        <p:spPr bwMode="auto">
          <a:xfrm>
            <a:off x="5057775" y="3076575"/>
            <a:ext cx="34671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284163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24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1pPr>
            <a:lvl2pPr marL="284163" defTabSz="284163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22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2pPr>
            <a:lvl3pPr marL="569913" defTabSz="284163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20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3pPr>
            <a:lvl4pPr marL="855663" defTabSz="284163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4pPr>
            <a:lvl5pPr marL="1141413" defTabSz="284163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5pPr>
            <a:lvl6pPr marL="1598613" defTabSz="284163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6pPr>
            <a:lvl7pPr marL="2055813" defTabSz="284163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7pPr>
            <a:lvl8pPr marL="2513013" defTabSz="284163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8pPr>
            <a:lvl9pPr marL="2970213" defTabSz="284163" fontAlgn="base">
              <a:spcBef>
                <a:spcPct val="20000"/>
              </a:spcBef>
              <a:spcAft>
                <a:spcPts val="375"/>
              </a:spcAft>
              <a:buClr>
                <a:srgbClr val="7F241A"/>
              </a:buClr>
              <a:buSzPct val="145000"/>
              <a:buFont typeface="Arial" charset="0"/>
              <a:buChar char="•"/>
              <a:defRPr sz="1600">
                <a:solidFill>
                  <a:schemeClr val="tx1"/>
                </a:solidFill>
                <a:latin typeface="Constantia" charset="0"/>
                <a:ea typeface="Constantia" charset="0"/>
                <a:cs typeface="Constantia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x-none" sz="2000" dirty="0">
                <a:solidFill>
                  <a:srgbClr val="7F241A"/>
                </a:solidFill>
              </a:rPr>
              <a:t>Tuple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85499"/>
              </p:ext>
            </p:extLst>
          </p:nvPr>
        </p:nvGraphicFramePr>
        <p:xfrm>
          <a:off x="129375" y="1726981"/>
          <a:ext cx="38374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Carson Wentz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>
                          <a:solidFill>
                            <a:schemeClr val="tx2"/>
                          </a:solidFill>
                        </a:rPr>
                        <a:t> 6’ 5’’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Zack Ertz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857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>
                          <a:solidFill>
                            <a:schemeClr val="tx2"/>
                          </a:solidFill>
                        </a:rPr>
                        <a:t> 6’ 5’’</a:t>
                      </a:r>
                      <a:endParaRPr lang="en-US" sz="14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8387" y="923885"/>
            <a:ext cx="6240798" cy="4510127"/>
          </a:xfrm>
        </p:spPr>
      </p:pic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1112838" y="160338"/>
            <a:ext cx="7515225" cy="1089025"/>
          </a:xfrm>
        </p:spPr>
        <p:txBody>
          <a:bodyPr/>
          <a:lstStyle/>
          <a:p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Merging (Joining) </a:t>
            </a:r>
            <a:r>
              <a:rPr lang="en-US" altLang="x-none" dirty="0" err="1">
                <a:ln>
                  <a:noFill/>
                </a:ln>
                <a:solidFill>
                  <a:schemeClr val="tx2"/>
                </a:solidFill>
              </a:rPr>
              <a:t>DataFrames</a:t>
            </a:r>
            <a:endParaRPr lang="en-US" altLang="x-none" dirty="0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Overview of Data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B0BDD-FDF1-BC44-A31F-0F4CA00C27BE}" type="slidenum">
              <a:rPr lang="en-GB"/>
              <a:pPr>
                <a:defRPr/>
              </a:pPr>
              <a:t>40</a:t>
            </a:fld>
            <a:endParaRPr lang="en-GB"/>
          </a:p>
        </p:txBody>
      </p:sp>
      <p:sp>
        <p:nvSpPr>
          <p:cNvPr id="61445" name="TextBox 6"/>
          <p:cNvSpPr txBox="1">
            <a:spLocks noChangeArrowheads="1"/>
          </p:cNvSpPr>
          <p:nvPr/>
        </p:nvSpPr>
        <p:spPr bwMode="auto">
          <a:xfrm>
            <a:off x="5451293" y="4155123"/>
            <a:ext cx="3633788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/>
            <a:r>
              <a:rPr lang="en-US" altLang="x-none" sz="1600" dirty="0">
                <a:latin typeface="Constantia" charset="0"/>
                <a:ea typeface="Constantia" charset="0"/>
                <a:cs typeface="Constantia" charset="0"/>
              </a:rPr>
              <a:t>“inner”:  matches</a:t>
            </a:r>
          </a:p>
          <a:p>
            <a:pPr algn="l" eaLnBrk="1" hangingPunct="1"/>
            <a:r>
              <a:rPr lang="en-US" altLang="x-none" sz="1600" dirty="0">
                <a:latin typeface="Constantia" charset="0"/>
                <a:ea typeface="Constantia" charset="0"/>
                <a:cs typeface="Constantia" charset="0"/>
              </a:rPr>
              <a:t>“left”: matches + left rows, </a:t>
            </a:r>
            <a:r>
              <a:rPr lang="en-US" altLang="x-none" sz="1600" dirty="0" err="1">
                <a:latin typeface="Constantia" charset="0"/>
                <a:ea typeface="Constantia" charset="0"/>
                <a:cs typeface="Constantia" charset="0"/>
              </a:rPr>
              <a:t>NaN</a:t>
            </a:r>
            <a:r>
              <a:rPr lang="en-US" altLang="x-none" sz="1600" dirty="0">
                <a:latin typeface="Constantia" charset="0"/>
                <a:ea typeface="Constantia" charset="0"/>
                <a:cs typeface="Constantia" charset="0"/>
              </a:rPr>
              <a:t> padded</a:t>
            </a:r>
          </a:p>
          <a:p>
            <a:pPr algn="l" eaLnBrk="1" hangingPunct="1"/>
            <a:r>
              <a:rPr lang="en-US" altLang="x-none" sz="1600" dirty="0">
                <a:latin typeface="Constantia" charset="0"/>
                <a:ea typeface="Constantia" charset="0"/>
                <a:cs typeface="Constantia" charset="0"/>
              </a:rPr>
              <a:t>“right”: matches + right rows</a:t>
            </a:r>
          </a:p>
          <a:p>
            <a:pPr algn="l" eaLnBrk="1" hangingPunct="1"/>
            <a:r>
              <a:rPr lang="en-US" altLang="x-none" sz="1600" dirty="0">
                <a:latin typeface="Constantia" charset="0"/>
                <a:ea typeface="Constantia" charset="0"/>
                <a:cs typeface="Constantia" charset="0"/>
              </a:rPr>
              <a:t>“outer”: matches + all rows padded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A02085-B506-4779-97EE-C69B9A297217}"/>
                  </a:ext>
                </a:extLst>
              </p:cNvPr>
              <p:cNvSpPr txBox="1"/>
              <p:nvPr/>
            </p:nvSpPr>
            <p:spPr>
              <a:xfrm>
                <a:off x="97438" y="963306"/>
                <a:ext cx="2737929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solidFill>
                      <a:srgbClr val="7B2017"/>
                    </a:solidFill>
                  </a:rPr>
                  <a:t>Abstractly:</a:t>
                </a:r>
              </a:p>
              <a:p>
                <a:r>
                  <a:rPr lang="en-US" b="1" i="1" dirty="0">
                    <a:solidFill>
                      <a:srgbClr val="7B2017"/>
                    </a:solidFill>
                  </a:rPr>
                  <a:t>join</a:t>
                </a:r>
                <a:r>
                  <a:rPr lang="en-US" b="1" dirty="0">
                    <a:solidFill>
                      <a:srgbClr val="7B2017"/>
                    </a:solidFill>
                  </a:rPr>
                  <a:t>(Table T1,</a:t>
                </a:r>
                <a:br>
                  <a:rPr lang="en-US" b="1" dirty="0">
                    <a:solidFill>
                      <a:srgbClr val="7B2017"/>
                    </a:solidFill>
                  </a:rPr>
                </a:br>
                <a:r>
                  <a:rPr lang="en-US" b="1" dirty="0">
                    <a:solidFill>
                      <a:srgbClr val="7B2017"/>
                    </a:solidFill>
                  </a:rPr>
                  <a:t>Table T2)</a:t>
                </a:r>
              </a:p>
              <a:p>
                <a:endParaRPr lang="en-US" dirty="0">
                  <a:solidFill>
                    <a:srgbClr val="7B2017"/>
                  </a:solidFill>
                </a:endParaRPr>
              </a:p>
              <a:p>
                <a:r>
                  <a:rPr lang="en-US" dirty="0">
                    <a:solidFill>
                      <a:srgbClr val="7B2017"/>
                    </a:solidFill>
                  </a:rPr>
                  <a:t>Returns: table T’</a:t>
                </a:r>
                <a:br>
                  <a:rPr lang="en-US" dirty="0">
                    <a:solidFill>
                      <a:srgbClr val="7B2017"/>
                    </a:solidFill>
                  </a:rPr>
                </a:br>
                <a:r>
                  <a:rPr lang="en-US" dirty="0">
                    <a:solidFill>
                      <a:srgbClr val="7B2017"/>
                    </a:solidFill>
                  </a:rPr>
                  <a:t>with all columns in T1,</a:t>
                </a:r>
              </a:p>
              <a:p>
                <a:r>
                  <a:rPr lang="en-US" dirty="0">
                    <a:solidFill>
                      <a:srgbClr val="7B2017"/>
                    </a:solidFill>
                  </a:rPr>
                  <a:t>T2; </a:t>
                </a:r>
                <a:br>
                  <a:rPr lang="en-US" dirty="0">
                    <a:solidFill>
                      <a:srgbClr val="7B2017"/>
                    </a:solidFill>
                  </a:rPr>
                </a:br>
                <a:r>
                  <a:rPr lang="en-US" dirty="0">
                    <a:solidFill>
                      <a:srgbClr val="7B2017"/>
                    </a:solidFill>
                  </a:rPr>
                  <a:t>all combinations of</a:t>
                </a:r>
              </a:p>
              <a:p>
                <a:r>
                  <a:rPr lang="en-US" dirty="0">
                    <a:solidFill>
                      <a:srgbClr val="7B2017"/>
                    </a:solidFill>
                  </a:rPr>
                  <a:t>t1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B201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7B2017"/>
                    </a:solidFill>
                  </a:rPr>
                  <a:t> T1, t2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7B201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7B2017"/>
                    </a:solidFill>
                  </a:rPr>
                  <a:t> T2,</a:t>
                </a:r>
                <a:br>
                  <a:rPr lang="en-US" dirty="0">
                    <a:solidFill>
                      <a:srgbClr val="7B2017"/>
                    </a:solidFill>
                  </a:rPr>
                </a:br>
                <a:r>
                  <a:rPr lang="en-US" dirty="0">
                    <a:solidFill>
                      <a:srgbClr val="7B2017"/>
                    </a:solidFill>
                  </a:rPr>
                  <a:t>when they match</a:t>
                </a:r>
                <a:br>
                  <a:rPr lang="en-US" dirty="0">
                    <a:solidFill>
                      <a:srgbClr val="7B2017"/>
                    </a:solidFill>
                  </a:rPr>
                </a:br>
                <a:r>
                  <a:rPr lang="en-US" dirty="0" err="1">
                    <a:solidFill>
                      <a:srgbClr val="7B2017"/>
                    </a:solidFill>
                  </a:rPr>
                  <a:t>left_on</a:t>
                </a:r>
                <a:r>
                  <a:rPr lang="en-US" dirty="0">
                    <a:solidFill>
                      <a:srgbClr val="7B2017"/>
                    </a:solidFill>
                  </a:rPr>
                  <a:t>, </a:t>
                </a:r>
                <a:r>
                  <a:rPr lang="en-US" dirty="0" err="1">
                    <a:solidFill>
                      <a:srgbClr val="7B2017"/>
                    </a:solidFill>
                  </a:rPr>
                  <a:t>right_on</a:t>
                </a:r>
                <a:br>
                  <a:rPr lang="en-US" dirty="0">
                    <a:solidFill>
                      <a:srgbClr val="7B2017"/>
                    </a:solidFill>
                  </a:rPr>
                </a:br>
                <a:r>
                  <a:rPr lang="en-US" dirty="0">
                    <a:solidFill>
                      <a:srgbClr val="7B2017"/>
                    </a:solidFill>
                  </a:rPr>
                  <a:t>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A02085-B506-4779-97EE-C69B9A297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8" y="963306"/>
                <a:ext cx="2737929" cy="3785652"/>
              </a:xfrm>
              <a:prstGeom prst="rect">
                <a:avLst/>
              </a:prstGeom>
              <a:blipFill>
                <a:blip r:embed="rId3"/>
                <a:stretch>
                  <a:fillRect l="-2450" t="-805" r="-1559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467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0263" y="1867627"/>
            <a:ext cx="7813623" cy="659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i="1" dirty="0">
                <a:solidFill>
                  <a:schemeClr val="tx2"/>
                </a:solidFill>
              </a:rPr>
              <a:t>Q: How can </a:t>
            </a:r>
            <a:r>
              <a:rPr lang="en-US" sz="1800" i="1" dirty="0" err="1">
                <a:solidFill>
                  <a:schemeClr val="tx2"/>
                </a:solidFill>
              </a:rPr>
              <a:t>fillna</a:t>
            </a:r>
            <a:r>
              <a:rPr lang="en-US" sz="1800" i="1" dirty="0">
                <a:solidFill>
                  <a:schemeClr val="tx2"/>
                </a:solidFill>
              </a:rPr>
              <a:t> and </a:t>
            </a:r>
            <a:r>
              <a:rPr lang="en-US" sz="1800" i="1" dirty="0" err="1">
                <a:solidFill>
                  <a:schemeClr val="tx2"/>
                </a:solidFill>
              </a:rPr>
              <a:t>dropna</a:t>
            </a:r>
            <a:r>
              <a:rPr lang="en-US" sz="1800" i="1" dirty="0">
                <a:solidFill>
                  <a:schemeClr val="tx2"/>
                </a:solidFill>
              </a:rPr>
              <a:t> be implemented with </a:t>
            </a:r>
            <a:r>
              <a:rPr lang="en-US" sz="1800" i="1" dirty="0" err="1">
                <a:solidFill>
                  <a:schemeClr val="tx2"/>
                </a:solidFill>
              </a:rPr>
              <a:t>applymap</a:t>
            </a:r>
            <a:r>
              <a:rPr lang="en-US" sz="1800" i="1" dirty="0">
                <a:solidFill>
                  <a:schemeClr val="tx2"/>
                </a:solidFill>
              </a:rPr>
              <a:t>?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888736" y="851501"/>
            <a:ext cx="65582" cy="410357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98100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F3CE0B-52A6-4C1A-BE96-5C40F9EAEBAF}"/>
              </a:ext>
            </a:extLst>
          </p:cNvPr>
          <p:cNvSpPr/>
          <p:nvPr/>
        </p:nvSpPr>
        <p:spPr>
          <a:xfrm>
            <a:off x="1342724" y="1963554"/>
            <a:ext cx="7021630" cy="3157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49" name="Title 6"/>
          <p:cNvSpPr>
            <a:spLocks noGrp="1"/>
          </p:cNvSpPr>
          <p:nvPr>
            <p:ph type="title"/>
          </p:nvPr>
        </p:nvSpPr>
        <p:spPr>
          <a:xfrm>
            <a:off x="1112838" y="160338"/>
            <a:ext cx="7515225" cy="1089025"/>
          </a:xfrm>
        </p:spPr>
        <p:txBody>
          <a:bodyPr/>
          <a:lstStyle/>
          <a:p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Thinking Beyond Iteration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12838" y="1457326"/>
            <a:ext cx="7515225" cy="865504"/>
          </a:xfrm>
        </p:spPr>
        <p:txBody>
          <a:bodyPr rtlCol="0">
            <a:normAutofit/>
          </a:bodyPr>
          <a:lstStyle/>
          <a:p>
            <a:pPr marL="0" indent="0" defTabSz="285739" fontAlgn="auto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Iteration in Python is generally VERY slow, leading to articles like…</a:t>
            </a:r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70263" y="5295900"/>
            <a:ext cx="3551056" cy="3032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GB"/>
              <a:t>Overview of Data Science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73B8E-7E27-2145-9F0E-91EE09051D9B}" type="slidenum">
              <a:rPr lang="en-GB"/>
              <a:pPr>
                <a:defRPr/>
              </a:pPr>
              <a:t>42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05F332-8176-4426-8CFE-DECD71C2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2780264"/>
            <a:ext cx="6448425" cy="1885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01A73B-D82A-4B94-AF82-8217D056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78" y="2184082"/>
            <a:ext cx="37242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5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6"/>
          <p:cNvSpPr>
            <a:spLocks noGrp="1"/>
          </p:cNvSpPr>
          <p:nvPr>
            <p:ph type="title"/>
          </p:nvPr>
        </p:nvSpPr>
        <p:spPr>
          <a:xfrm>
            <a:off x="1112838" y="160338"/>
            <a:ext cx="7515225" cy="1089025"/>
          </a:xfrm>
        </p:spPr>
        <p:txBody>
          <a:bodyPr/>
          <a:lstStyle/>
          <a:p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Thinking Beyond Iteration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69913" y="1171575"/>
            <a:ext cx="8307387" cy="4124325"/>
          </a:xfrm>
        </p:spPr>
        <p:txBody>
          <a:bodyPr rtlCol="0">
            <a:noAutofit/>
          </a:bodyPr>
          <a:lstStyle/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Again: Iteration in Python is generally VERY slow</a:t>
            </a:r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000" b="1" dirty="0">
                <a:solidFill>
                  <a:schemeClr val="tx2"/>
                </a:solidFill>
              </a:rPr>
              <a:t>Order doesn’t actually matter – left-to-right, right-to-left, top-to-bottom, etc. – as long as we combine the final output in the right way</a:t>
            </a:r>
            <a:endParaRPr lang="en-US" sz="2000" dirty="0">
              <a:solidFill>
                <a:schemeClr val="tx2"/>
              </a:solidFill>
            </a:endParaRPr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2000" dirty="0">
                <a:solidFill>
                  <a:schemeClr val="tx2"/>
                </a:solidFill>
              </a:rPr>
              <a:t>So is there a way to do this that does multiple operations </a:t>
            </a:r>
            <a:r>
              <a:rPr lang="en-US" sz="2000" b="1" dirty="0">
                <a:solidFill>
                  <a:schemeClr val="tx2"/>
                </a:solidFill>
              </a:rPr>
              <a:t>at the same time or in any arbitrary order?</a:t>
            </a:r>
            <a:endParaRPr lang="en-US" sz="2000" dirty="0">
              <a:solidFill>
                <a:schemeClr val="tx2"/>
              </a:solidFill>
            </a:endParaRPr>
          </a:p>
          <a:p>
            <a:pPr marL="178587" indent="-178587" defTabSz="285739" fontAlgn="auto">
              <a:buClr>
                <a:schemeClr val="accent1">
                  <a:lumMod val="75000"/>
                </a:schemeClr>
              </a:buClr>
              <a:buFont typeface="Wingdings" charset="2"/>
              <a:buChar char="Ø"/>
              <a:defRPr/>
            </a:pPr>
            <a:r>
              <a:rPr lang="en-US" sz="2000" dirty="0">
                <a:solidFill>
                  <a:schemeClr val="tx2"/>
                </a:solidFill>
              </a:rPr>
              <a:t>Old idea in computer science: “single instruction, multiple data” aka “vector operations” aka “bulk operations” aka “operations over collections”</a:t>
            </a:r>
          </a:p>
          <a:p>
            <a:pPr marL="285739" lvl="1" indent="0" defTabSz="285739" fontAlgn="auto">
              <a:buClr>
                <a:schemeClr val="accent1">
                  <a:lumMod val="75000"/>
                </a:schemeClr>
              </a:buClr>
              <a:buFont typeface="Arial"/>
              <a:buNone/>
              <a:defRPr/>
            </a:pPr>
            <a:r>
              <a:rPr lang="en-US" sz="1800" i="1" dirty="0"/>
              <a:t>	</a:t>
            </a:r>
            <a:r>
              <a:rPr lang="en-US" sz="1800" i="1" dirty="0">
                <a:solidFill>
                  <a:schemeClr val="accent4"/>
                </a:solidFill>
              </a:rPr>
              <a:t>“Do the same thing over every element of this </a:t>
            </a:r>
            <a:r>
              <a:rPr lang="en-US" sz="1800" i="1" dirty="0" err="1">
                <a:solidFill>
                  <a:schemeClr val="accent4"/>
                </a:solidFill>
              </a:rPr>
              <a:t>DataFrame</a:t>
            </a:r>
            <a:r>
              <a:rPr lang="en-US" sz="1800" i="1" dirty="0">
                <a:solidFill>
                  <a:schemeClr val="accent4"/>
                </a:solidFill>
              </a:rPr>
              <a:t>”</a:t>
            </a:r>
            <a:endParaRPr lang="en-US" sz="1800" dirty="0">
              <a:solidFill>
                <a:schemeClr val="accent4"/>
              </a:solidFill>
            </a:endParaRPr>
          </a:p>
          <a:p>
            <a:pPr marL="464326" lvl="1" indent="-178587" defTabSz="285739" fontAlgn="auto">
              <a:buClr>
                <a:schemeClr val="accent1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sz="1800" dirty="0">
                <a:solidFill>
                  <a:schemeClr val="tx2"/>
                </a:solidFill>
              </a:rPr>
              <a:t>The basis of parallel computers, GPU computing, supercomputers, vector instructions, databases, MapReduce, TensorFlow, </a:t>
            </a:r>
            <a:r>
              <a:rPr lang="is-IS" sz="1800" dirty="0">
                <a:solidFill>
                  <a:schemeClr val="tx2"/>
                </a:solidFill>
              </a:rPr>
              <a:t>…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73B8E-7E27-2145-9F0E-91EE09051D9B}" type="slidenum">
              <a:rPr lang="en-GB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32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GroupBy</a:t>
            </a:r>
            <a:r>
              <a:rPr lang="en-US" dirty="0">
                <a:solidFill>
                  <a:schemeClr val="tx2"/>
                </a:solidFill>
              </a:rPr>
              <a:t> Mechanisms in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inionPro-Regular"/>
              </a:rPr>
              <a:t>Step 1: Data contained in a pandas object, whether a Series, </a:t>
            </a:r>
            <a:r>
              <a:rPr lang="en-US" sz="2000" dirty="0" err="1">
                <a:solidFill>
                  <a:schemeClr val="tx2"/>
                </a:solidFill>
                <a:latin typeface="MinionPro-Regular"/>
              </a:rPr>
              <a:t>DataFrame</a:t>
            </a:r>
            <a:r>
              <a:rPr lang="en-US" sz="2000" dirty="0">
                <a:solidFill>
                  <a:schemeClr val="tx2"/>
                </a:solidFill>
                <a:latin typeface="MinionPro-Regular"/>
              </a:rPr>
              <a:t>, is </a:t>
            </a:r>
            <a:r>
              <a:rPr lang="en-US" sz="2000" i="1" dirty="0">
                <a:solidFill>
                  <a:schemeClr val="tx2"/>
                </a:solidFill>
                <a:latin typeface="MinionPro-It"/>
              </a:rPr>
              <a:t>split </a:t>
            </a:r>
            <a:r>
              <a:rPr lang="en-US" sz="2000" dirty="0">
                <a:solidFill>
                  <a:schemeClr val="tx2"/>
                </a:solidFill>
                <a:latin typeface="MinionPro-Regular"/>
              </a:rPr>
              <a:t>into groups based on one or more </a:t>
            </a:r>
            <a:r>
              <a:rPr lang="en-US" sz="2000" i="1" dirty="0">
                <a:solidFill>
                  <a:schemeClr val="tx2"/>
                </a:solidFill>
                <a:latin typeface="MinionPro-It"/>
              </a:rPr>
              <a:t>keys </a:t>
            </a:r>
            <a:r>
              <a:rPr lang="en-US" sz="2000" dirty="0">
                <a:solidFill>
                  <a:schemeClr val="tx2"/>
                </a:solidFill>
                <a:latin typeface="MinionPro-Regular"/>
              </a:rPr>
              <a:t>that you provide.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latin typeface="MinionPro-Regular"/>
              </a:rPr>
              <a:t>The splitting is performed on a particular axis of an object. </a:t>
            </a:r>
          </a:p>
          <a:p>
            <a:pPr lvl="2"/>
            <a:r>
              <a:rPr lang="en-US" sz="1600" dirty="0">
                <a:solidFill>
                  <a:schemeClr val="tx2"/>
                </a:solidFill>
                <a:latin typeface="MinionPro-Regular"/>
              </a:rPr>
              <a:t>For example, a </a:t>
            </a:r>
            <a:r>
              <a:rPr lang="en-US" sz="1600" dirty="0" err="1">
                <a:solidFill>
                  <a:schemeClr val="tx2"/>
                </a:solidFill>
                <a:latin typeface="MinionPro-Regular"/>
              </a:rPr>
              <a:t>DataFrame</a:t>
            </a:r>
            <a:r>
              <a:rPr lang="en-US" sz="1600" dirty="0">
                <a:solidFill>
                  <a:schemeClr val="tx2"/>
                </a:solidFill>
                <a:latin typeface="MinionPro-Regular"/>
              </a:rPr>
              <a:t> can be grouped on its rows (</a:t>
            </a:r>
            <a:r>
              <a:rPr lang="en-US" sz="1600" dirty="0">
                <a:solidFill>
                  <a:schemeClr val="tx2"/>
                </a:solidFill>
                <a:latin typeface="UbuntuMono-Regular"/>
              </a:rPr>
              <a:t>axis=0</a:t>
            </a:r>
            <a:r>
              <a:rPr lang="en-US" sz="1600" dirty="0">
                <a:solidFill>
                  <a:schemeClr val="tx2"/>
                </a:solidFill>
                <a:latin typeface="MinionPro-Regular"/>
              </a:rPr>
              <a:t>) or its columns (</a:t>
            </a:r>
            <a:r>
              <a:rPr lang="en-US" sz="1600" dirty="0">
                <a:solidFill>
                  <a:schemeClr val="tx2"/>
                </a:solidFill>
                <a:latin typeface="UbuntuMono-Regular"/>
              </a:rPr>
              <a:t>axis=1</a:t>
            </a:r>
            <a:r>
              <a:rPr lang="en-US" sz="1600" dirty="0">
                <a:solidFill>
                  <a:schemeClr val="tx2"/>
                </a:solidFill>
                <a:latin typeface="MinionPro-Regular"/>
              </a:rPr>
              <a:t>). </a:t>
            </a:r>
          </a:p>
          <a:p>
            <a:r>
              <a:rPr lang="en-US" sz="2000" dirty="0">
                <a:solidFill>
                  <a:schemeClr val="tx2"/>
                </a:solidFill>
                <a:latin typeface="MinionPro-Regular"/>
              </a:rPr>
              <a:t>Step 2: </a:t>
            </a:r>
            <a:r>
              <a:rPr lang="en-US" sz="2000" i="1" dirty="0">
                <a:solidFill>
                  <a:schemeClr val="tx2"/>
                </a:solidFill>
                <a:latin typeface="MinionPro-Regular"/>
              </a:rPr>
              <a:t>Apply</a:t>
            </a:r>
            <a:r>
              <a:rPr lang="en-US" sz="2000" dirty="0">
                <a:solidFill>
                  <a:schemeClr val="tx2"/>
                </a:solidFill>
                <a:latin typeface="MinionPro-Regular"/>
              </a:rPr>
              <a:t> a function to each group, producing a new value per group.</a:t>
            </a:r>
          </a:p>
          <a:p>
            <a:r>
              <a:rPr lang="en-US" sz="2000" dirty="0">
                <a:solidFill>
                  <a:schemeClr val="tx2"/>
                </a:solidFill>
                <a:latin typeface="MinionPro-Regular"/>
              </a:rPr>
              <a:t>Step 3: The results of all those function applications are </a:t>
            </a:r>
            <a:r>
              <a:rPr lang="en-US" sz="2000" i="1" dirty="0">
                <a:solidFill>
                  <a:schemeClr val="tx2"/>
                </a:solidFill>
                <a:latin typeface="MinionPro-It"/>
              </a:rPr>
              <a:t>combined </a:t>
            </a:r>
            <a:r>
              <a:rPr lang="en-US" sz="2000" dirty="0">
                <a:solidFill>
                  <a:schemeClr val="tx2"/>
                </a:solidFill>
                <a:latin typeface="MinionPro-Regular"/>
              </a:rPr>
              <a:t>into a result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295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GroupBy</a:t>
            </a:r>
            <a:r>
              <a:rPr lang="en-US" dirty="0">
                <a:solidFill>
                  <a:schemeClr val="tx2"/>
                </a:solidFill>
              </a:rPr>
              <a:t> Mechanisms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91" y="1191062"/>
            <a:ext cx="5896749" cy="44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90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Group on Multiple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8" y="1545236"/>
            <a:ext cx="6762750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16" y="2286885"/>
            <a:ext cx="4133850" cy="2657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31567" y="3672590"/>
            <a:ext cx="3651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Check the function </a:t>
            </a:r>
            <a:r>
              <a:rPr lang="en-US" i="1" dirty="0">
                <a:solidFill>
                  <a:schemeClr val="tx2"/>
                </a:solidFill>
              </a:rPr>
              <a:t>unstack</a:t>
            </a:r>
            <a:r>
              <a:rPr lang="en-US" dirty="0">
                <a:solidFill>
                  <a:schemeClr val="tx2"/>
                </a:solidFill>
              </a:rPr>
              <a:t>()…</a:t>
            </a:r>
          </a:p>
        </p:txBody>
      </p:sp>
    </p:spTree>
    <p:extLst>
      <p:ext uri="{BB962C8B-B14F-4D97-AF65-F5344CB8AC3E}">
        <p14:creationId xmlns:p14="http://schemas.microsoft.com/office/powerpoint/2010/main" val="303432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Aggregate on All Columns, But…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976360"/>
            <a:ext cx="4676775" cy="257175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902891" y="1491523"/>
            <a:ext cx="2154915" cy="813216"/>
          </a:xfrm>
          <a:prstGeom prst="wedgeEllipseCallout">
            <a:avLst>
              <a:gd name="adj1" fmla="val -61078"/>
              <a:gd name="adj2" fmla="val 889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Something is missing….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5170" y="4484151"/>
            <a:ext cx="270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numeric columns</a:t>
            </a:r>
          </a:p>
        </p:txBody>
      </p:sp>
    </p:spTree>
    <p:extLst>
      <p:ext uri="{BB962C8B-B14F-4D97-AF65-F5344CB8AC3E}">
        <p14:creationId xmlns:p14="http://schemas.microsoft.com/office/powerpoint/2010/main" val="362879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Iterating over Groups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79" y="1329948"/>
            <a:ext cx="4524375" cy="1143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03157" y="2735704"/>
            <a:ext cx="5823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What if you have multiple </a:t>
            </a:r>
            <a:r>
              <a:rPr lang="en-US" dirty="0" err="1">
                <a:solidFill>
                  <a:schemeClr val="tx2"/>
                </a:solidFill>
              </a:rPr>
              <a:t>groupby</a:t>
            </a:r>
            <a:r>
              <a:rPr lang="en-US" dirty="0">
                <a:solidFill>
                  <a:schemeClr val="tx2"/>
                </a:solidFill>
              </a:rPr>
              <a:t> columns/keys?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57" y="3323913"/>
            <a:ext cx="56673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9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Syntactic Sugars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089" y="1408451"/>
            <a:ext cx="3638550" cy="809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002089" y="2484073"/>
            <a:ext cx="5666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are syntactic sugar for</a:t>
            </a:r>
            <a:r>
              <a:rPr lang="en-US" dirty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20" y="2981403"/>
            <a:ext cx="4324350" cy="771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36685" y="4737384"/>
            <a:ext cx="7663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chemeClr val="tx2"/>
                </a:solidFill>
              </a:rPr>
              <a:t>Note:</a:t>
            </a:r>
            <a:r>
              <a:rPr lang="en-US" sz="1500" dirty="0">
                <a:solidFill>
                  <a:schemeClr val="tx2"/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</p:spTree>
    <p:extLst>
      <p:ext uri="{BB962C8B-B14F-4D97-AF65-F5344CB8AC3E}">
        <p14:creationId xmlns:p14="http://schemas.microsoft.com/office/powerpoint/2010/main" val="108378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Pandas: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457743"/>
            <a:ext cx="8157007" cy="121670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one-dimensional labeled array capable of holding any data type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Imagine a column in an excel sheet.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91" y="2882699"/>
            <a:ext cx="5929862" cy="22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21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Grouping with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6" y="1101725"/>
            <a:ext cx="8157007" cy="233476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Using Python functions is a more generic way of defining a group mapping.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Any function passed as a group key will be called once per index value, with the return values being used as the group names.</a:t>
            </a:r>
          </a:p>
          <a:p>
            <a:r>
              <a:rPr lang="en-US" sz="2000" dirty="0">
                <a:solidFill>
                  <a:schemeClr val="tx2"/>
                </a:solidFill>
              </a:rPr>
              <a:t>You can use both native functions as well as customs ones (lambdas)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162" y="2982466"/>
            <a:ext cx="2112346" cy="26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Frames </a:t>
            </a:r>
            <a:r>
              <a:rPr lang="en-US" i="1" dirty="0" err="1">
                <a:solidFill>
                  <a:schemeClr val="tx2"/>
                </a:solidFill>
              </a:rPr>
              <a:t>groupby</a:t>
            </a:r>
            <a:r>
              <a:rPr lang="en-US" dirty="0">
                <a:solidFill>
                  <a:schemeClr val="tx2"/>
                </a:solidFill>
              </a:rPr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3731" y="1397146"/>
            <a:ext cx="7813623" cy="273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800" i="1" dirty="0" err="1">
                <a:solidFill>
                  <a:schemeClr val="tx2"/>
                </a:solidFill>
              </a:rPr>
              <a:t>groupby</a:t>
            </a:r>
            <a:r>
              <a:rPr lang="en-US" sz="1800" dirty="0">
                <a:solidFill>
                  <a:schemeClr val="tx2"/>
                </a:solidFill>
              </a:rPr>
              <a:t> performance notes:</a:t>
            </a:r>
          </a:p>
          <a:p>
            <a:pPr marL="742950" lvl="1" indent="-285750"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no grouping/splitting occurs until it's needed. Creating the </a:t>
            </a:r>
            <a:r>
              <a:rPr lang="en-US" sz="1800" i="1" dirty="0" err="1">
                <a:solidFill>
                  <a:schemeClr val="tx2"/>
                </a:solidFill>
              </a:rPr>
              <a:t>groupby</a:t>
            </a:r>
            <a:r>
              <a:rPr lang="en-US" sz="1800" dirty="0">
                <a:solidFill>
                  <a:schemeClr val="tx2"/>
                </a:solidFill>
              </a:rPr>
              <a:t> object only verifies that you have passed a valid mapping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- by default the group keys are sorted during the </a:t>
            </a:r>
            <a:r>
              <a:rPr lang="en-US" sz="1800" i="1" dirty="0" err="1">
                <a:solidFill>
                  <a:schemeClr val="tx2"/>
                </a:solidFill>
              </a:rPr>
              <a:t>groupby</a:t>
            </a:r>
            <a:r>
              <a:rPr lang="en-US" sz="1800" dirty="0">
                <a:solidFill>
                  <a:schemeClr val="tx2"/>
                </a:solidFill>
              </a:rPr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267" y="3936303"/>
            <a:ext cx="784017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500" dirty="0"/>
              <a:t>     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26925" y="4004383"/>
            <a:ext cx="7701200" cy="55399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sz="15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sz="15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sz="15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sz="15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16921452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3256" y="1796009"/>
            <a:ext cx="7813623" cy="1801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2"/>
                </a:solidFill>
              </a:rPr>
              <a:t>Calculate the basic statistics for the </a:t>
            </a:r>
            <a:r>
              <a:rPr lang="en-US" sz="1800" i="1" dirty="0">
                <a:solidFill>
                  <a:schemeClr val="tx2"/>
                </a:solidFill>
              </a:rPr>
              <a:t>salary</a:t>
            </a:r>
            <a:r>
              <a:rPr lang="en-US" sz="1800" dirty="0">
                <a:solidFill>
                  <a:schemeClr val="tx2"/>
                </a:solidFill>
              </a:rPr>
              <a:t> column;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2"/>
                </a:solidFill>
              </a:rPr>
              <a:t>Find how many values in the </a:t>
            </a:r>
            <a:r>
              <a:rPr lang="en-US" sz="1800" i="1" dirty="0">
                <a:solidFill>
                  <a:schemeClr val="tx2"/>
                </a:solidFill>
              </a:rPr>
              <a:t>salary</a:t>
            </a:r>
            <a:r>
              <a:rPr lang="en-US" sz="1800" dirty="0">
                <a:solidFill>
                  <a:schemeClr val="tx2"/>
                </a:solidFill>
              </a:rPr>
              <a:t> column (use </a:t>
            </a:r>
            <a:r>
              <a:rPr lang="en-US" sz="1800" i="1" dirty="0">
                <a:solidFill>
                  <a:schemeClr val="tx2"/>
                </a:solidFill>
              </a:rPr>
              <a:t>count</a:t>
            </a:r>
            <a:r>
              <a:rPr lang="en-US" sz="1800" dirty="0">
                <a:solidFill>
                  <a:schemeClr val="tx2"/>
                </a:solidFill>
              </a:rPr>
              <a:t> method);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2"/>
                </a:solidFill>
              </a:rPr>
              <a:t>Calculate the average salary;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888736" y="851501"/>
            <a:ext cx="65582" cy="410357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9187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3317" y="1613452"/>
            <a:ext cx="81346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Aggregating a Series or all of the columns of a </a:t>
            </a:r>
            <a:r>
              <a:rPr lang="en-US" sz="1800" dirty="0" err="1">
                <a:solidFill>
                  <a:schemeClr val="tx2"/>
                </a:solidFill>
              </a:rPr>
              <a:t>DataFrame</a:t>
            </a:r>
            <a:r>
              <a:rPr lang="en-US" sz="1800" dirty="0">
                <a:solidFill>
                  <a:schemeClr val="tx2"/>
                </a:solidFill>
              </a:rPr>
              <a:t> is a matter of using aggregate with the desired function or calling a method like </a:t>
            </a:r>
            <a:r>
              <a:rPr lang="en-US" sz="1800" i="1" dirty="0">
                <a:solidFill>
                  <a:schemeClr val="tx2"/>
                </a:solidFill>
              </a:rPr>
              <a:t>mean</a:t>
            </a:r>
            <a:r>
              <a:rPr lang="en-US" sz="1800" dirty="0">
                <a:solidFill>
                  <a:schemeClr val="tx2"/>
                </a:solidFill>
              </a:rPr>
              <a:t> or </a:t>
            </a:r>
            <a:r>
              <a:rPr lang="en-US" sz="1800" i="1" dirty="0">
                <a:solidFill>
                  <a:schemeClr val="tx2"/>
                </a:solidFill>
              </a:rPr>
              <a:t>std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Aggregation - computing a summary statistic about each group, i.e.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compute group sums or means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compute group sizes/counts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Common aggregation functions: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min, max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count, sum, prod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mean, median, mode, mad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</a:rPr>
              <a:t>std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var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0219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61558"/>
              </p:ext>
            </p:extLst>
          </p:nvPr>
        </p:nvGraphicFramePr>
        <p:xfrm>
          <a:off x="628650" y="1553766"/>
          <a:ext cx="7658100" cy="312406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2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df.method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600" dirty="0"/>
                        <a:t>describe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Basic statistics (count, mean, </a:t>
                      </a:r>
                      <a:r>
                        <a:rPr lang="en-US" sz="1600" dirty="0" err="1"/>
                        <a:t>std</a:t>
                      </a:r>
                      <a:r>
                        <a:rPr lang="en-US" sz="1600" dirty="0"/>
                        <a:t>, min, quantiles, max)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53">
                <a:tc>
                  <a:txBody>
                    <a:bodyPr/>
                    <a:lstStyle/>
                    <a:p>
                      <a:r>
                        <a:rPr lang="en-US" sz="1600" dirty="0"/>
                        <a:t>min, max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Minimum</a:t>
                      </a:r>
                      <a:r>
                        <a:rPr lang="en-US" sz="1600" baseline="0" dirty="0"/>
                        <a:t> and maximum values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52">
                <a:tc>
                  <a:txBody>
                    <a:bodyPr/>
                    <a:lstStyle/>
                    <a:p>
                      <a:r>
                        <a:rPr lang="en-US" sz="1600" dirty="0"/>
                        <a:t>mean, median, mode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Arithmetic average, median and mode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600" dirty="0" err="1"/>
                        <a:t>var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std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Variance and standard deviation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102">
                <a:tc>
                  <a:txBody>
                    <a:bodyPr/>
                    <a:lstStyle/>
                    <a:p>
                      <a:r>
                        <a:rPr lang="en-US" sz="1600" dirty="0" err="1"/>
                        <a:t>sem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Standard error of mean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600" dirty="0"/>
                        <a:t>skew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Sample skewness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27">
                <a:tc>
                  <a:txBody>
                    <a:bodyPr/>
                    <a:lstStyle/>
                    <a:p>
                      <a:r>
                        <a:rPr lang="en-US" sz="1600" dirty="0" err="1"/>
                        <a:t>kurt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kurtosis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8456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Aggregate on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28" y="1697985"/>
            <a:ext cx="48863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899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Aggregate with Multiple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457742"/>
            <a:ext cx="3127375" cy="21099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You can pass a list of functions or function names; you will get back a </a:t>
            </a:r>
            <a:r>
              <a:rPr lang="en-US" sz="2000" dirty="0" err="1">
                <a:solidFill>
                  <a:schemeClr val="tx2"/>
                </a:solidFill>
              </a:rPr>
              <a:t>DataFrame</a:t>
            </a:r>
            <a:r>
              <a:rPr lang="en-US" sz="2000" dirty="0">
                <a:solidFill>
                  <a:schemeClr val="tx2"/>
                </a:solidFill>
              </a:rPr>
              <a:t> with column names taken from the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557" y="1316402"/>
            <a:ext cx="53530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394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Aggregate: Renaming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57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4" y="1176276"/>
            <a:ext cx="8934143" cy="40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447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Different Functions for Different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581" y="1457742"/>
            <a:ext cx="3316574" cy="376267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Pass a </a:t>
            </a:r>
            <a:r>
              <a:rPr lang="en-US" sz="2000" i="1" dirty="0" err="1">
                <a:solidFill>
                  <a:schemeClr val="tx2"/>
                </a:solidFill>
              </a:rPr>
              <a:t>dict</a:t>
            </a:r>
            <a:r>
              <a:rPr lang="en-US" sz="2000" dirty="0">
                <a:solidFill>
                  <a:schemeClr val="tx2"/>
                </a:solidFill>
              </a:rPr>
              <a:t> to </a:t>
            </a:r>
            <a:r>
              <a:rPr lang="en-US" sz="2000" i="1" dirty="0" err="1">
                <a:solidFill>
                  <a:schemeClr val="tx2"/>
                </a:solidFill>
              </a:rPr>
              <a:t>agg</a:t>
            </a:r>
            <a:r>
              <a:rPr lang="en-US" sz="2000" dirty="0">
                <a:solidFill>
                  <a:schemeClr val="tx2"/>
                </a:solidFill>
              </a:rPr>
              <a:t> that contains a mapping of column names to any of the function specifications listed so far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15" y="1904337"/>
            <a:ext cx="4938478" cy="356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632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7EB7-B258-8040-A091-3731A64D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b="1" dirty="0">
                <a:solidFill>
                  <a:schemeClr val="tx2"/>
                </a:solidFill>
              </a:rPr>
            </a:br>
            <a:r>
              <a:rPr lang="en-GB" b="1" dirty="0">
                <a:solidFill>
                  <a:schemeClr val="tx2"/>
                </a:solidFill>
              </a:rPr>
              <a:t>SHORT TUTORIAL DATA WRANGLING</a:t>
            </a:r>
            <a:br>
              <a:rPr lang="en-GB" b="1" dirty="0"/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DFC25-BB5B-1A4A-9566-9394E0C3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tx2"/>
                </a:solidFill>
              </a:rPr>
              <a:t>Correcting data from Google Analytics by creating a new page URL</a:t>
            </a:r>
          </a:p>
          <a:p>
            <a:r>
              <a:rPr lang="en-GB" dirty="0">
                <a:solidFill>
                  <a:schemeClr val="tx2"/>
                </a:solidFill>
              </a:rPr>
              <a:t>Group data</a:t>
            </a:r>
          </a:p>
          <a:p>
            <a:r>
              <a:rPr lang="en-GB" dirty="0">
                <a:solidFill>
                  <a:schemeClr val="tx2"/>
                </a:solidFill>
              </a:rPr>
              <a:t>Fix data types</a:t>
            </a:r>
          </a:p>
          <a:p>
            <a:r>
              <a:rPr lang="en-GB" dirty="0">
                <a:solidFill>
                  <a:schemeClr val="tx2"/>
                </a:solidFill>
              </a:rPr>
              <a:t>Drop columns</a:t>
            </a:r>
          </a:p>
          <a:p>
            <a:r>
              <a:rPr lang="en-GB" dirty="0">
                <a:solidFill>
                  <a:schemeClr val="tx2"/>
                </a:solidFill>
              </a:rPr>
              <a:t>Replace data values</a:t>
            </a:r>
          </a:p>
          <a:p>
            <a:r>
              <a:rPr lang="en-GB" dirty="0">
                <a:solidFill>
                  <a:schemeClr val="tx2"/>
                </a:solidFill>
              </a:rPr>
              <a:t>Join two dataset to create a new dataset</a:t>
            </a:r>
          </a:p>
          <a:p>
            <a:r>
              <a:rPr lang="en-GB" dirty="0">
                <a:solidFill>
                  <a:schemeClr val="tx2"/>
                </a:solidFill>
              </a:rPr>
              <a:t>Save new datasets as CSV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 download the notebook from the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 https://</a:t>
            </a:r>
            <a:r>
              <a:rPr lang="en-GB" dirty="0" err="1">
                <a:solidFill>
                  <a:schemeClr val="tx2"/>
                </a:solidFill>
              </a:rPr>
              <a:t>github.com</a:t>
            </a:r>
            <a:r>
              <a:rPr lang="en-GB" dirty="0">
                <a:solidFill>
                  <a:schemeClr val="tx2"/>
                </a:solidFill>
              </a:rPr>
              <a:t>/</a:t>
            </a:r>
            <a:r>
              <a:rPr lang="en-GB" dirty="0" err="1">
                <a:solidFill>
                  <a:schemeClr val="tx2"/>
                </a:solidFill>
              </a:rPr>
              <a:t>asel-datascience</a:t>
            </a:r>
            <a:r>
              <a:rPr lang="en-GB" dirty="0">
                <a:solidFill>
                  <a:schemeClr val="tx2"/>
                </a:solidFill>
              </a:rPr>
              <a:t>/ODS2020/tree/master/Week_3_Data_Wrangling</a:t>
            </a:r>
          </a:p>
          <a:p>
            <a:pPr marL="0" indent="0">
              <a:buNone/>
            </a:pPr>
            <a:br>
              <a:rPr lang="en-GB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C4069-4AF0-9249-9368-D2EF1392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73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DataFrames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37" y="1381599"/>
            <a:ext cx="6549162" cy="34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00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FC38-A8DA-C648-ADA1-1895DF8D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8F5618B-988F-464E-8934-DE130837A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9" y="96662"/>
            <a:ext cx="8297661" cy="5406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DF6D1-F109-064F-A385-80ADD40E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5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Create a </a:t>
            </a:r>
            <a:r>
              <a:rPr lang="en-US" b="1" dirty="0" err="1">
                <a:solidFill>
                  <a:schemeClr val="tx2"/>
                </a:solidFill>
              </a:rPr>
              <a:t>DataFrame</a:t>
            </a:r>
            <a:r>
              <a:rPr lang="en-US" b="1" dirty="0">
                <a:solidFill>
                  <a:schemeClr val="tx2"/>
                </a:solidFill>
              </a:rPr>
              <a:t> from </a:t>
            </a:r>
            <a:r>
              <a:rPr lang="en-US" b="1" dirty="0" err="1">
                <a:solidFill>
                  <a:schemeClr val="tx2"/>
                </a:solidFill>
              </a:rPr>
              <a:t>Dict</a:t>
            </a:r>
            <a:r>
              <a:rPr lang="en-US" b="1" dirty="0">
                <a:solidFill>
                  <a:schemeClr val="tx2"/>
                </a:solidFill>
              </a:rPr>
              <a:t> of </a:t>
            </a:r>
            <a:r>
              <a:rPr lang="en-US" b="1" dirty="0" err="1">
                <a:solidFill>
                  <a:schemeClr val="tx2"/>
                </a:solidFill>
              </a:rPr>
              <a:t>ndarrays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237" y="3711054"/>
            <a:ext cx="5275405" cy="53860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All the </a:t>
            </a:r>
            <a:r>
              <a:rPr lang="en-US" b="1" dirty="0" err="1">
                <a:solidFill>
                  <a:schemeClr val="tx2"/>
                </a:solidFill>
              </a:rPr>
              <a:t>ndarrays</a:t>
            </a:r>
            <a:r>
              <a:rPr lang="en-US" dirty="0">
                <a:solidFill>
                  <a:schemeClr val="tx2"/>
                </a:solidFill>
              </a:rPr>
              <a:t> must be of same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5" y="1249493"/>
            <a:ext cx="8048625" cy="234315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578645" y="3985693"/>
            <a:ext cx="1894840" cy="263964"/>
          </a:xfrm>
          <a:prstGeom prst="wedgeRectCallout">
            <a:avLst>
              <a:gd name="adj1" fmla="val -41700"/>
              <a:gd name="adj2" fmla="val -236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index</a:t>
            </a:r>
          </a:p>
        </p:txBody>
      </p:sp>
    </p:spTree>
    <p:extLst>
      <p:ext uri="{BB962C8B-B14F-4D97-AF65-F5344CB8AC3E}">
        <p14:creationId xmlns:p14="http://schemas.microsoft.com/office/powerpoint/2010/main" val="353663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Create a </a:t>
            </a:r>
            <a:r>
              <a:rPr lang="en-US" b="1" dirty="0" err="1">
                <a:solidFill>
                  <a:schemeClr val="tx2"/>
                </a:solidFill>
              </a:rPr>
              <a:t>DataFrame</a:t>
            </a:r>
            <a:r>
              <a:rPr lang="en-US" b="1" dirty="0">
                <a:solidFill>
                  <a:schemeClr val="tx2"/>
                </a:solidFill>
              </a:rPr>
              <a:t> from </a:t>
            </a:r>
            <a:r>
              <a:rPr lang="en-US" b="1" dirty="0" err="1">
                <a:solidFill>
                  <a:schemeClr val="tx2"/>
                </a:solidFill>
              </a:rPr>
              <a:t>Dict</a:t>
            </a:r>
            <a:r>
              <a:rPr lang="en-US" b="1" dirty="0">
                <a:solidFill>
                  <a:schemeClr val="tx2"/>
                </a:solidFill>
              </a:rPr>
              <a:t> of </a:t>
            </a:r>
            <a:r>
              <a:rPr lang="en-US" b="1" dirty="0" err="1">
                <a:solidFill>
                  <a:schemeClr val="tx2"/>
                </a:solidFill>
              </a:rPr>
              <a:t>ndarrays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237" y="3711054"/>
            <a:ext cx="5275405" cy="53860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The length of the index should equal to the length of the arrays.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D931A1-A42B-F94C-ADA3-91D74B0ACBA8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6" name="Rectangular Callout 5"/>
          <p:cNvSpPr/>
          <p:nvPr/>
        </p:nvSpPr>
        <p:spPr>
          <a:xfrm>
            <a:off x="578645" y="3985693"/>
            <a:ext cx="1894840" cy="263964"/>
          </a:xfrm>
          <a:prstGeom prst="wedgeRectCallout">
            <a:avLst>
              <a:gd name="adj1" fmla="val -41700"/>
              <a:gd name="adj2" fmla="val -236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index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5" y="1396440"/>
            <a:ext cx="74295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112838" y="160338"/>
            <a:ext cx="7515225" cy="1089025"/>
          </a:xfrm>
        </p:spPr>
        <p:txBody>
          <a:bodyPr/>
          <a:lstStyle/>
          <a:p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Creating a </a:t>
            </a:r>
            <a:r>
              <a:rPr lang="en-US" altLang="x-none" dirty="0" err="1">
                <a:ln>
                  <a:noFill/>
                </a:ln>
                <a:solidFill>
                  <a:schemeClr val="tx2"/>
                </a:solidFill>
              </a:rPr>
              <a:t>DataFrame</a:t>
            </a:r>
            <a:b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</a:br>
            <a:r>
              <a:rPr lang="en-US" altLang="x-none" dirty="0">
                <a:ln>
                  <a:noFill/>
                </a:ln>
                <a:solidFill>
                  <a:schemeClr val="tx2"/>
                </a:solidFill>
              </a:rPr>
              <a:t>from a List of Maps (“A Table”)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70263" y="5295900"/>
            <a:ext cx="3551056" cy="303213"/>
          </a:xfrm>
        </p:spPr>
        <p:txBody>
          <a:bodyPr/>
          <a:lstStyle/>
          <a:p>
            <a:pPr>
              <a:defRPr/>
            </a:pPr>
            <a:r>
              <a:rPr lang="en-GB"/>
              <a:t>Overview of Data Science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F42823-E573-6E49-BEF3-B5EA079E01AE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877888" y="3281363"/>
            <a:ext cx="825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i="1"/>
              <a:t>Index</a:t>
            </a:r>
          </a:p>
        </p:txBody>
      </p:sp>
      <p:sp>
        <p:nvSpPr>
          <p:cNvPr id="8" name="Bent Arrow 7"/>
          <p:cNvSpPr/>
          <p:nvPr/>
        </p:nvSpPr>
        <p:spPr>
          <a:xfrm flipV="1">
            <a:off x="1425575" y="3724275"/>
            <a:ext cx="720725" cy="9826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solidFill>
                <a:schemeClr val="tx1"/>
              </a:solidFill>
            </a:endParaRPr>
          </a:p>
        </p:txBody>
      </p:sp>
      <p:pic>
        <p:nvPicPr>
          <p:cNvPr id="38918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76538" y="1457325"/>
            <a:ext cx="4187825" cy="376237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nn">
  <a:themeElements>
    <a:clrScheme name="Penn">
      <a:dk1>
        <a:srgbClr val="0B4183"/>
      </a:dk1>
      <a:lt1>
        <a:sysClr val="window" lastClr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Slide" id="{4F434F8D-F868-9242-AC3A-201D64C651F0}" vid="{96E9793C-346A-7742-A344-97DB0A3B50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Slide</Template>
  <TotalTime>25733</TotalTime>
  <Words>3135</Words>
  <Application>Microsoft Macintosh PowerPoint</Application>
  <PresentationFormat>On-screen Show (16:10)</PresentationFormat>
  <Paragraphs>490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Arial</vt:lpstr>
      <vt:lpstr>Cambria Math</vt:lpstr>
      <vt:lpstr>Constantia</vt:lpstr>
      <vt:lpstr>Corbel</vt:lpstr>
      <vt:lpstr>Courier New</vt:lpstr>
      <vt:lpstr>Franklin Gothic Demi</vt:lpstr>
      <vt:lpstr>Helvetica</vt:lpstr>
      <vt:lpstr>MinionPro-It</vt:lpstr>
      <vt:lpstr>MinionPro-Regular</vt:lpstr>
      <vt:lpstr>Tahoma</vt:lpstr>
      <vt:lpstr>Times New Roman</vt:lpstr>
      <vt:lpstr>UbuntuMono-Regular</vt:lpstr>
      <vt:lpstr>Wingdings</vt:lpstr>
      <vt:lpstr>Penn</vt:lpstr>
      <vt:lpstr>Data Wrangling</vt:lpstr>
      <vt:lpstr>What Does Big Data Involve?</vt:lpstr>
      <vt:lpstr>Some Examples of Structured Data</vt:lpstr>
      <vt:lpstr>Some Examples of Structured Data</vt:lpstr>
      <vt:lpstr>Pandas: Series</vt:lpstr>
      <vt:lpstr>DataFrames</vt:lpstr>
      <vt:lpstr>Create a DataFrame from Dict of ndarrays</vt:lpstr>
      <vt:lpstr>Create a DataFrame from Dict of ndarrays</vt:lpstr>
      <vt:lpstr>Creating a DataFrame from a List of Maps (“A Table”)</vt:lpstr>
      <vt:lpstr>What If the Dictionary Isn’t Consistent?  Padding…</vt:lpstr>
      <vt:lpstr>PowerPoint Presentation</vt:lpstr>
      <vt:lpstr>Reading data using pandas</vt:lpstr>
      <vt:lpstr>Another Example: read_table()</vt:lpstr>
      <vt:lpstr>A Bit More Reading</vt:lpstr>
      <vt:lpstr>A Bit More Reading</vt:lpstr>
      <vt:lpstr>Reading Large Files</vt:lpstr>
      <vt:lpstr>Iterating over Chunks</vt:lpstr>
      <vt:lpstr>Data Frame data types</vt:lpstr>
      <vt:lpstr>Data Frames attributes</vt:lpstr>
      <vt:lpstr>Data Frames methods</vt:lpstr>
      <vt:lpstr>Accessing Elements of a DataFrame by Index: iloc</vt:lpstr>
      <vt:lpstr>“Bulk” Operations over  Structured Data Objects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Data Frame: filtering selection</vt:lpstr>
      <vt:lpstr>Transposing Rows + Columns</vt:lpstr>
      <vt:lpstr>Missing Values</vt:lpstr>
      <vt:lpstr>Missing Values</vt:lpstr>
      <vt:lpstr>Getting Rid of Dirty Data</vt:lpstr>
      <vt:lpstr>Missing Values</vt:lpstr>
      <vt:lpstr>A Common Concept: Mapping elements of a collection</vt:lpstr>
      <vt:lpstr>General Value Substitution mapping</vt:lpstr>
      <vt:lpstr>Restructuring the DataFrame Schema</vt:lpstr>
      <vt:lpstr>Concatenating DataFrames</vt:lpstr>
      <vt:lpstr>Merging (Joining) DataFrames</vt:lpstr>
      <vt:lpstr>      Hands-on exercises</vt:lpstr>
      <vt:lpstr>Thinking Beyond Iteration</vt:lpstr>
      <vt:lpstr>Thinking Beyond Iteration</vt:lpstr>
      <vt:lpstr>GroupBy Mechanisms in Pandas</vt:lpstr>
      <vt:lpstr>GroupBy Mechanisms</vt:lpstr>
      <vt:lpstr>Group on Multiple Columns</vt:lpstr>
      <vt:lpstr>Aggregate on All Columns, But…</vt:lpstr>
      <vt:lpstr>Iterating over Groups</vt:lpstr>
      <vt:lpstr>Syntactic Sugars</vt:lpstr>
      <vt:lpstr>Grouping with Functions</vt:lpstr>
      <vt:lpstr>Data Frames groupby method</vt:lpstr>
      <vt:lpstr>      Hands-on exercises</vt:lpstr>
      <vt:lpstr>Aggregation Functions in Pandas</vt:lpstr>
      <vt:lpstr>Basic Descriptive Statistics</vt:lpstr>
      <vt:lpstr>Aggregate on Series</vt:lpstr>
      <vt:lpstr>Aggregate with Multiple Functions</vt:lpstr>
      <vt:lpstr>Aggregate: Renaming </vt:lpstr>
      <vt:lpstr>Different Functions for Different Columns</vt:lpstr>
      <vt:lpstr> SHORT TUTORIAL DATA WRANGLING </vt:lpstr>
      <vt:lpstr>PowerPoint Presentation</vt:lpstr>
    </vt:vector>
  </TitlesOfParts>
  <Manager>Peter Druschel</Manager>
  <Company/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Representing Data</dc:title>
  <dc:subject>Scalable and Cloud Computing</dc:subject>
  <dc:creator>Zachary Ives</dc:creator>
  <cp:keywords>NETS 212</cp:keywords>
  <dc:description>http://www.cis.upenn.edu/~nets212/</dc:description>
  <cp:lastModifiedBy>POERNOMO Amina</cp:lastModifiedBy>
  <cp:revision>233</cp:revision>
  <cp:lastPrinted>2017-01-23T16:50:21Z</cp:lastPrinted>
  <dcterms:created xsi:type="dcterms:W3CDTF">2017-01-03T15:51:00Z</dcterms:created>
  <dcterms:modified xsi:type="dcterms:W3CDTF">2020-02-11T11:54:04Z</dcterms:modified>
  <cp:category>Lecture</cp:category>
</cp:coreProperties>
</file>