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237" y="3248698"/>
            <a:ext cx="5250726" cy="31041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54864" y="3631310"/>
            <a:ext cx="2433320" cy="3088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1264" y="4391698"/>
            <a:ext cx="3598380" cy="310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62487" y="2045976"/>
            <a:ext cx="5227319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1568" y="1253090"/>
            <a:ext cx="9184005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dirty="0">
                <a:solidFill>
                  <a:srgbClr val="FFFFFF"/>
                </a:solidFill>
                <a:latin typeface="Palatino Linotype"/>
                <a:cs typeface="Palatino Linotype"/>
              </a:rPr>
              <a:t>Crafting</a:t>
            </a:r>
            <a:r>
              <a:rPr sz="89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895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Compelling</a:t>
            </a:r>
            <a:r>
              <a:rPr sz="8950" b="1" spc="-5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110" dirty="0">
                <a:solidFill>
                  <a:srgbClr val="FFFFFF"/>
                </a:solidFill>
                <a:latin typeface="Palatino Linotype"/>
                <a:cs typeface="Palatino Linotype"/>
              </a:rPr>
              <a:t>Pitch </a:t>
            </a:r>
            <a:r>
              <a:rPr sz="8950" b="1" dirty="0">
                <a:solidFill>
                  <a:srgbClr val="FFFFFF"/>
                </a:solidFill>
                <a:latin typeface="Palatino Linotype"/>
                <a:cs typeface="Palatino Linotype"/>
              </a:rPr>
              <a:t>Deck</a:t>
            </a:r>
            <a:r>
              <a:rPr sz="8950" b="1" spc="-3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90" dirty="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sz="8950" b="1" spc="-4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125" dirty="0">
                <a:solidFill>
                  <a:srgbClr val="FFFFFF"/>
                </a:solidFill>
                <a:latin typeface="Palatino Linotype"/>
                <a:cs typeface="Palatino Linotype"/>
              </a:rPr>
              <a:t>a </a:t>
            </a:r>
            <a:r>
              <a:rPr sz="89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Revolutionary </a:t>
            </a:r>
            <a:r>
              <a:rPr sz="8950" b="1" spc="-235" dirty="0">
                <a:solidFill>
                  <a:srgbClr val="FFFFFF"/>
                </a:solidFill>
                <a:latin typeface="Palatino Linotype"/>
                <a:cs typeface="Palatino Linotype"/>
              </a:rPr>
              <a:t>Money</a:t>
            </a:r>
            <a:r>
              <a:rPr sz="8950" b="1" spc="-5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Tracking </a:t>
            </a:r>
            <a:r>
              <a:rPr sz="8950" b="1" spc="-800" dirty="0">
                <a:solidFill>
                  <a:srgbClr val="FFFFFF"/>
                </a:solidFill>
                <a:latin typeface="Palatino Linotype"/>
                <a:cs typeface="Palatino Linotype"/>
              </a:rPr>
              <a:t>W</a:t>
            </a:r>
            <a:r>
              <a:rPr sz="8950" b="1" spc="-155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8950" b="1" spc="-150" dirty="0">
                <a:solidFill>
                  <a:srgbClr val="FFFFFF"/>
                </a:solidFill>
                <a:latin typeface="Palatino Linotype"/>
                <a:cs typeface="Palatino Linotype"/>
              </a:rPr>
              <a:t>b</a:t>
            </a:r>
            <a:r>
              <a:rPr sz="8950" b="1" spc="-4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8950" b="1" spc="-430" dirty="0">
                <a:solidFill>
                  <a:srgbClr val="FFFFFF"/>
                </a:solidFill>
                <a:latin typeface="Palatino Linotype"/>
                <a:cs typeface="Palatino Linotype"/>
              </a:rPr>
              <a:t>App</a:t>
            </a:r>
            <a:endParaRPr sz="895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6052185" cy="39928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25755">
              <a:lnSpc>
                <a:spcPct val="101299"/>
              </a:lnSpc>
              <a:spcBef>
                <a:spcPts val="60"/>
              </a:spcBef>
            </a:pPr>
            <a:r>
              <a:rPr sz="3950" spc="50" dirty="0">
                <a:solidFill>
                  <a:srgbClr val="000000"/>
                </a:solidFill>
              </a:rPr>
              <a:t>Introduction</a:t>
            </a:r>
            <a:r>
              <a:rPr sz="3950" spc="-60" dirty="0">
                <a:solidFill>
                  <a:srgbClr val="000000"/>
                </a:solidFill>
              </a:rPr>
              <a:t> </a:t>
            </a:r>
            <a:r>
              <a:rPr sz="3950" spc="50" dirty="0">
                <a:solidFill>
                  <a:srgbClr val="000000"/>
                </a:solidFill>
              </a:rPr>
              <a:t>to</a:t>
            </a:r>
            <a:r>
              <a:rPr sz="3950" spc="-1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Our</a:t>
            </a:r>
            <a:r>
              <a:rPr sz="3950" spc="-254" dirty="0">
                <a:solidFill>
                  <a:srgbClr val="000000"/>
                </a:solidFill>
              </a:rPr>
              <a:t> </a:t>
            </a:r>
            <a:r>
              <a:rPr sz="3950" spc="-125" dirty="0">
                <a:solidFill>
                  <a:srgbClr val="000000"/>
                </a:solidFill>
              </a:rPr>
              <a:t>Web </a:t>
            </a:r>
            <a:r>
              <a:rPr sz="3950" spc="-25" dirty="0">
                <a:solidFill>
                  <a:srgbClr val="000000"/>
                </a:solidFill>
              </a:rPr>
              <a:t>App</a:t>
            </a:r>
            <a:endParaRPr sz="3950"/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Welcome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110" dirty="0">
                <a:solidFill>
                  <a:srgbClr val="000000"/>
                </a:solidFill>
                <a:latin typeface="Century Gothic"/>
                <a:cs typeface="Century Gothic"/>
              </a:rPr>
              <a:t>our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65" dirty="0">
                <a:solidFill>
                  <a:srgbClr val="000000"/>
                </a:solidFill>
                <a:latin typeface="Century Gothic"/>
                <a:cs typeface="Century Gothic"/>
              </a:rPr>
              <a:t>presentation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35" dirty="0">
                <a:solidFill>
                  <a:srgbClr val="000000"/>
                </a:solidFill>
                <a:latin typeface="Century Gothic"/>
                <a:cs typeface="Century Gothic"/>
              </a:rPr>
              <a:t>on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Crafting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-225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50" dirty="0">
                <a:solidFill>
                  <a:srgbClr val="000000"/>
                </a:solidFill>
                <a:latin typeface="Century Gothic"/>
                <a:cs typeface="Century Gothic"/>
              </a:rPr>
              <a:t>Compelling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110" dirty="0">
                <a:solidFill>
                  <a:srgbClr val="000000"/>
                </a:solidFill>
                <a:latin typeface="Century Gothic"/>
                <a:cs typeface="Century Gothic"/>
              </a:rPr>
              <a:t>Pitch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Deck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75" dirty="0">
                <a:solidFill>
                  <a:srgbClr val="000000"/>
                </a:solidFill>
                <a:latin typeface="Century Gothic"/>
                <a:cs typeface="Century Gothic"/>
              </a:rPr>
              <a:t>for</a:t>
            </a:r>
            <a:r>
              <a:rPr sz="2450" b="0" spc="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-50" dirty="0">
                <a:solidFill>
                  <a:srgbClr val="000000"/>
                </a:solidFill>
                <a:latin typeface="Century Gothic"/>
                <a:cs typeface="Century Gothic"/>
              </a:rPr>
              <a:t>a 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revolutionary</a:t>
            </a:r>
            <a:r>
              <a:rPr sz="2450" b="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70" dirty="0">
                <a:solidFill>
                  <a:srgbClr val="000000"/>
                </a:solidFill>
                <a:latin typeface="Century Gothic"/>
                <a:cs typeface="Century Gothic"/>
              </a:rPr>
              <a:t>money</a:t>
            </a:r>
            <a:r>
              <a:rPr sz="2450" b="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tracking</a:t>
            </a:r>
            <a:r>
              <a:rPr sz="2450" b="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-25" dirty="0">
                <a:solidFill>
                  <a:srgbClr val="000000"/>
                </a:solidFill>
                <a:latin typeface="Century Gothic"/>
                <a:cs typeface="Century Gothic"/>
              </a:rPr>
              <a:t>web </a:t>
            </a:r>
            <a:r>
              <a:rPr sz="2450" b="0" spc="-95" dirty="0">
                <a:solidFill>
                  <a:srgbClr val="000000"/>
                </a:solidFill>
                <a:latin typeface="Century Gothic"/>
                <a:cs typeface="Century Gothic"/>
              </a:rPr>
              <a:t>app.</a:t>
            </a:r>
            <a:r>
              <a:rPr sz="2450" b="0" spc="-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235" dirty="0">
                <a:solidFill>
                  <a:srgbClr val="000000"/>
                </a:solidFill>
                <a:latin typeface="Century Gothic"/>
                <a:cs typeface="Century Gothic"/>
              </a:rPr>
              <a:t>This</a:t>
            </a:r>
            <a:r>
              <a:rPr sz="2450"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-40" dirty="0">
                <a:solidFill>
                  <a:srgbClr val="000000"/>
                </a:solidFill>
                <a:latin typeface="Century Gothic"/>
                <a:cs typeface="Century Gothic"/>
              </a:rPr>
              <a:t>app</a:t>
            </a:r>
            <a:r>
              <a:rPr sz="2450"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135" dirty="0">
                <a:solidFill>
                  <a:srgbClr val="000000"/>
                </a:solidFill>
                <a:latin typeface="Century Gothic"/>
                <a:cs typeface="Century Gothic"/>
              </a:rPr>
              <a:t>aims</a:t>
            </a:r>
            <a:r>
              <a:rPr sz="2450"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2450" b="0" spc="-6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enhance</a:t>
            </a:r>
            <a:r>
              <a:rPr sz="2450" b="0" spc="-5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60" dirty="0">
                <a:solidFill>
                  <a:srgbClr val="000000"/>
                </a:solidFill>
                <a:latin typeface="Century Gothic"/>
                <a:cs typeface="Century Gothic"/>
              </a:rPr>
              <a:t>your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ﬁnancial</a:t>
            </a:r>
            <a:r>
              <a:rPr sz="2450" b="0" spc="39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management</a:t>
            </a:r>
            <a:r>
              <a:rPr sz="2450" b="0" spc="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-10" dirty="0">
                <a:solidFill>
                  <a:srgbClr val="000000"/>
                </a:solidFill>
                <a:latin typeface="Century Gothic"/>
                <a:cs typeface="Century Gothic"/>
              </a:rPr>
              <a:t>experience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and</a:t>
            </a:r>
            <a:r>
              <a:rPr sz="2450" b="0" spc="8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provide</a:t>
            </a:r>
            <a:r>
              <a:rPr sz="2450" b="0" spc="7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dirty="0">
                <a:solidFill>
                  <a:srgbClr val="000000"/>
                </a:solidFill>
                <a:latin typeface="Century Gothic"/>
                <a:cs typeface="Century Gothic"/>
              </a:rPr>
              <a:t>unparalleled</a:t>
            </a:r>
            <a:r>
              <a:rPr sz="2450" b="0" spc="7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175" dirty="0">
                <a:solidFill>
                  <a:srgbClr val="000000"/>
                </a:solidFill>
                <a:latin typeface="Century Gothic"/>
                <a:cs typeface="Century Gothic"/>
              </a:rPr>
              <a:t>insights</a:t>
            </a:r>
            <a:r>
              <a:rPr sz="2450" b="0" spc="8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75" dirty="0">
                <a:solidFill>
                  <a:srgbClr val="000000"/>
                </a:solidFill>
                <a:latin typeface="Century Gothic"/>
                <a:cs typeface="Century Gothic"/>
              </a:rPr>
              <a:t>into </a:t>
            </a:r>
            <a:r>
              <a:rPr sz="2450" b="0" spc="80" dirty="0">
                <a:solidFill>
                  <a:srgbClr val="000000"/>
                </a:solidFill>
                <a:latin typeface="Century Gothic"/>
                <a:cs typeface="Century Gothic"/>
              </a:rPr>
              <a:t>your</a:t>
            </a:r>
            <a:r>
              <a:rPr sz="2450" b="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80" dirty="0">
                <a:solidFill>
                  <a:srgbClr val="000000"/>
                </a:solidFill>
                <a:latin typeface="Century Gothic"/>
                <a:cs typeface="Century Gothic"/>
              </a:rPr>
              <a:t>spending</a:t>
            </a:r>
            <a:r>
              <a:rPr sz="2450" b="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50" b="0" spc="45" dirty="0">
                <a:solidFill>
                  <a:srgbClr val="000000"/>
                </a:solidFill>
                <a:latin typeface="Century Gothic"/>
                <a:cs typeface="Century Gothic"/>
              </a:rPr>
              <a:t>habits.</a:t>
            </a:r>
            <a:endParaRPr sz="2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7" y="2026926"/>
            <a:ext cx="5642610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dirty="0"/>
              <a:t>Understanding</a:t>
            </a:r>
            <a:r>
              <a:rPr sz="3450" spc="-80" dirty="0"/>
              <a:t> </a:t>
            </a:r>
            <a:r>
              <a:rPr sz="3450" dirty="0"/>
              <a:t>the</a:t>
            </a:r>
            <a:r>
              <a:rPr sz="3450" spc="-40" dirty="0"/>
              <a:t> </a:t>
            </a:r>
            <a:r>
              <a:rPr sz="3450" spc="-10" dirty="0"/>
              <a:t>Problem</a:t>
            </a:r>
            <a:endParaRPr sz="3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6061" y="3596995"/>
            <a:ext cx="1633308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38708" y="3596995"/>
            <a:ext cx="2845435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0280" y="5119382"/>
            <a:ext cx="2810217" cy="310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6061" y="5881382"/>
            <a:ext cx="2735033" cy="3088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195" y="3135224"/>
            <a:ext cx="5331460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Many</a:t>
            </a:r>
            <a:r>
              <a:rPr sz="245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Century Gothic"/>
                <a:cs typeface="Century Gothic"/>
              </a:rPr>
              <a:t>individuals</a:t>
            </a:r>
            <a:r>
              <a:rPr sz="245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Century Gothic"/>
                <a:cs typeface="Century Gothic"/>
              </a:rPr>
              <a:t>struggle</a:t>
            </a:r>
            <a:r>
              <a:rPr sz="245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450" spc="65" dirty="0">
                <a:latin typeface="Century Gothic"/>
                <a:cs typeface="Century Gothic"/>
              </a:rPr>
              <a:t>budgeting</a:t>
            </a:r>
            <a:r>
              <a:rPr sz="2450" spc="-30" dirty="0"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5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tracking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spc="40" dirty="0">
                <a:latin typeface="Century Gothic"/>
                <a:cs typeface="Century Gothic"/>
              </a:rPr>
              <a:t>expenses 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effectively.</a:t>
            </a:r>
            <a:r>
              <a:rPr sz="245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5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r>
              <a:rPr sz="245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45" dirty="0">
                <a:solidFill>
                  <a:srgbClr val="FFFFFF"/>
                </a:solidFill>
                <a:latin typeface="Century Gothic"/>
                <a:cs typeface="Century Gothic"/>
              </a:rPr>
              <a:t>addresses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these</a:t>
            </a:r>
            <a:r>
              <a:rPr sz="245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issues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offering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2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5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Century Gothic"/>
                <a:cs typeface="Century Gothic"/>
              </a:rPr>
              <a:t>user- </a:t>
            </a:r>
            <a:r>
              <a:rPr sz="2450" spc="90" dirty="0">
                <a:solidFill>
                  <a:srgbClr val="FFFFFF"/>
                </a:solidFill>
                <a:latin typeface="Century Gothic"/>
                <a:cs typeface="Century Gothic"/>
              </a:rPr>
              <a:t>friendly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 interface</a:t>
            </a:r>
            <a:r>
              <a:rPr sz="245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simpliﬁes </a:t>
            </a:r>
            <a:r>
              <a:rPr sz="2450" dirty="0">
                <a:latin typeface="Century Gothic"/>
                <a:cs typeface="Century Gothic"/>
              </a:rPr>
              <a:t>ﬁnancial</a:t>
            </a:r>
            <a:r>
              <a:rPr sz="2450" spc="75" dirty="0">
                <a:latin typeface="Century Gothic"/>
                <a:cs typeface="Century Gothic"/>
              </a:rPr>
              <a:t> planning</a:t>
            </a:r>
            <a:r>
              <a:rPr sz="2450" spc="80" dirty="0"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50" spc="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60" dirty="0">
                <a:solidFill>
                  <a:srgbClr val="FFFFFF"/>
                </a:solidFill>
                <a:latin typeface="Century Gothic"/>
                <a:cs typeface="Century Gothic"/>
              </a:rPr>
              <a:t>empowers 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take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Century Gothic"/>
                <a:cs typeface="Century Gothic"/>
              </a:rPr>
              <a:t>their </a:t>
            </a:r>
            <a:r>
              <a:rPr sz="2450" spc="55" dirty="0">
                <a:latin typeface="Century Gothic"/>
                <a:cs typeface="Century Gothic"/>
              </a:rPr>
              <a:t>personal</a:t>
            </a:r>
            <a:r>
              <a:rPr sz="2450" spc="-5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ﬁnances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Unique</a:t>
            </a:r>
            <a:r>
              <a:rPr spc="-190" dirty="0"/>
              <a:t> </a:t>
            </a:r>
            <a:r>
              <a:rPr spc="65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7385" y="3596995"/>
            <a:ext cx="3105975" cy="30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51861" y="3596995"/>
            <a:ext cx="660273" cy="2477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0280" y="3977995"/>
            <a:ext cx="1687410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80280" y="4357382"/>
            <a:ext cx="2424772" cy="2494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195" y="3135224"/>
            <a:ext cx="5471795" cy="3069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14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5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r>
              <a:rPr sz="245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includes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Century Gothic"/>
                <a:cs typeface="Century Gothic"/>
              </a:rPr>
              <a:t>unique</a:t>
            </a:r>
            <a:r>
              <a:rPr sz="245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features </a:t>
            </a:r>
            <a:r>
              <a:rPr sz="2450" spc="85" dirty="0">
                <a:solidFill>
                  <a:srgbClr val="FFFFFF"/>
                </a:solidFill>
                <a:latin typeface="Century Gothic"/>
                <a:cs typeface="Century Gothic"/>
              </a:rPr>
              <a:t>such</a:t>
            </a:r>
            <a:r>
              <a:rPr sz="2450" spc="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45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automated</a:t>
            </a:r>
            <a:r>
              <a:rPr sz="2450" spc="9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tracking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450" spc="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real- </a:t>
            </a:r>
            <a:r>
              <a:rPr sz="2450" spc="140" dirty="0">
                <a:latin typeface="Century Gothic"/>
                <a:cs typeface="Century Gothic"/>
              </a:rPr>
              <a:t>time</a:t>
            </a:r>
            <a:r>
              <a:rPr sz="2450" spc="-40" dirty="0">
                <a:latin typeface="Century Gothic"/>
                <a:cs typeface="Century Gothic"/>
              </a:rPr>
              <a:t> </a:t>
            </a:r>
            <a:r>
              <a:rPr sz="2450" spc="55" dirty="0">
                <a:latin typeface="Century Gothic"/>
                <a:cs typeface="Century Gothic"/>
              </a:rPr>
              <a:t>alerts</a:t>
            </a:r>
            <a:r>
              <a:rPr sz="2450" spc="5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5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personalized </a:t>
            </a:r>
            <a:r>
              <a:rPr sz="2450" dirty="0">
                <a:latin typeface="Century Gothic"/>
                <a:cs typeface="Century Gothic"/>
              </a:rPr>
              <a:t>ﬁnancial</a:t>
            </a:r>
            <a:r>
              <a:rPr sz="2450" spc="155" dirty="0">
                <a:latin typeface="Century Gothic"/>
                <a:cs typeface="Century Gothic"/>
              </a:rPr>
              <a:t> </a:t>
            </a:r>
            <a:r>
              <a:rPr sz="2450" spc="-80" dirty="0">
                <a:latin typeface="Century Gothic"/>
                <a:cs typeface="Century Gothic"/>
              </a:rPr>
              <a:t>advice</a:t>
            </a:r>
            <a:r>
              <a:rPr sz="2450" spc="-8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Century Gothic"/>
                <a:cs typeface="Century Gothic"/>
              </a:rPr>
              <a:t>These</a:t>
            </a:r>
            <a:r>
              <a:rPr sz="2450" spc="1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features</a:t>
            </a:r>
            <a:r>
              <a:rPr sz="2450" spc="1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450" spc="55" dirty="0">
                <a:solidFill>
                  <a:srgbClr val="FFFFFF"/>
                </a:solidFill>
                <a:latin typeface="Century Gothic"/>
                <a:cs typeface="Century Gothic"/>
              </a:rPr>
              <a:t>designed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5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make</a:t>
            </a:r>
            <a:r>
              <a:rPr sz="245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money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management</a:t>
            </a:r>
            <a:r>
              <a:rPr sz="2450" spc="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450" spc="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only</a:t>
            </a:r>
            <a:r>
              <a:rPr sz="2450" spc="1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easier</a:t>
            </a:r>
            <a:r>
              <a:rPr sz="2450" spc="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Century Gothic"/>
                <a:cs typeface="Century Gothic"/>
              </a:rPr>
              <a:t>but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9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engaging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informative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Century Gothic"/>
                <a:cs typeface="Century Gothic"/>
              </a:rPr>
              <a:t>users.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94193"/>
            <a:ext cx="5721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" dirty="0">
                <a:solidFill>
                  <a:srgbClr val="000000"/>
                </a:solidFill>
              </a:rPr>
              <a:t>Target</a:t>
            </a:r>
            <a:r>
              <a:rPr sz="6000" spc="-380" dirty="0">
                <a:solidFill>
                  <a:srgbClr val="000000"/>
                </a:solidFill>
              </a:rPr>
              <a:t> </a:t>
            </a:r>
            <a:r>
              <a:rPr sz="6000" spc="-80" dirty="0">
                <a:solidFill>
                  <a:srgbClr val="000000"/>
                </a:solidFill>
              </a:rPr>
              <a:t>Audience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8857" y="2935922"/>
            <a:ext cx="993267" cy="2421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7045" y="3248698"/>
            <a:ext cx="2022182" cy="308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71374" y="3250311"/>
            <a:ext cx="1385697" cy="247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440916" y="3629698"/>
            <a:ext cx="1307465" cy="2494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7045" y="4012310"/>
            <a:ext cx="1107249" cy="308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53192" y="2788539"/>
            <a:ext cx="6073775" cy="2307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14" dirty="0">
                <a:latin typeface="Century Gothic"/>
                <a:cs typeface="Century Gothic"/>
              </a:rPr>
              <a:t>Our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target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audience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spc="75" dirty="0">
                <a:latin typeface="Century Gothic"/>
                <a:cs typeface="Century Gothic"/>
              </a:rPr>
              <a:t>includes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spc="45" dirty="0">
                <a:latin typeface="Century Gothic"/>
                <a:cs typeface="Century Gothic"/>
              </a:rPr>
              <a:t>young </a:t>
            </a:r>
            <a:r>
              <a:rPr sz="2450" spc="65" dirty="0">
                <a:latin typeface="Century Gothic"/>
                <a:cs typeface="Century Gothic"/>
              </a:rPr>
              <a:t>professionals,</a:t>
            </a:r>
            <a:r>
              <a:rPr sz="2450" spc="-30" dirty="0">
                <a:latin typeface="Century Gothic"/>
                <a:cs typeface="Century Gothic"/>
              </a:rPr>
              <a:t> </a:t>
            </a:r>
            <a:r>
              <a:rPr sz="2450" spc="100" dirty="0">
                <a:latin typeface="Century Gothic"/>
                <a:cs typeface="Century Gothic"/>
              </a:rPr>
              <a:t>students,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and</a:t>
            </a:r>
            <a:r>
              <a:rPr sz="2450" spc="-30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anyone </a:t>
            </a:r>
            <a:r>
              <a:rPr sz="2450" spc="95" dirty="0">
                <a:latin typeface="Century Gothic"/>
                <a:cs typeface="Century Gothic"/>
              </a:rPr>
              <a:t>looking</a:t>
            </a:r>
            <a:r>
              <a:rPr sz="2450" dirty="0">
                <a:latin typeface="Century Gothic"/>
                <a:cs typeface="Century Gothic"/>
              </a:rPr>
              <a:t> to </a:t>
            </a:r>
            <a:r>
              <a:rPr sz="2450" spc="55" dirty="0">
                <a:latin typeface="Century Gothic"/>
                <a:cs typeface="Century Gothic"/>
              </a:rPr>
              <a:t>improve</a:t>
            </a:r>
            <a:r>
              <a:rPr sz="2450" dirty="0">
                <a:latin typeface="Century Gothic"/>
                <a:cs typeface="Century Gothic"/>
              </a:rPr>
              <a:t> </a:t>
            </a:r>
            <a:r>
              <a:rPr sz="2450" spc="130" dirty="0">
                <a:latin typeface="Century Gothic"/>
                <a:cs typeface="Century Gothic"/>
              </a:rPr>
              <a:t>their</a:t>
            </a:r>
            <a:r>
              <a:rPr sz="2450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ﬁnancial </a:t>
            </a:r>
            <a:r>
              <a:rPr sz="2450" dirty="0">
                <a:latin typeface="Century Gothic"/>
                <a:cs typeface="Century Gothic"/>
              </a:rPr>
              <a:t>literacy.</a:t>
            </a:r>
            <a:r>
              <a:rPr sz="2450" spc="-45" dirty="0">
                <a:latin typeface="Century Gothic"/>
                <a:cs typeface="Century Gothic"/>
              </a:rPr>
              <a:t> </a:t>
            </a:r>
            <a:r>
              <a:rPr sz="2450" spc="229" dirty="0">
                <a:latin typeface="Century Gothic"/>
                <a:cs typeface="Century Gothic"/>
              </a:rPr>
              <a:t>By</a:t>
            </a:r>
            <a:r>
              <a:rPr sz="2450" spc="-40" dirty="0">
                <a:latin typeface="Century Gothic"/>
                <a:cs typeface="Century Gothic"/>
              </a:rPr>
              <a:t> </a:t>
            </a:r>
            <a:r>
              <a:rPr sz="2450" spc="90" dirty="0">
                <a:latin typeface="Century Gothic"/>
                <a:cs typeface="Century Gothic"/>
              </a:rPr>
              <a:t>understanding</a:t>
            </a:r>
            <a:r>
              <a:rPr sz="2450" spc="-40" dirty="0">
                <a:latin typeface="Century Gothic"/>
                <a:cs typeface="Century Gothic"/>
              </a:rPr>
              <a:t> </a:t>
            </a:r>
            <a:r>
              <a:rPr sz="2450" spc="130" dirty="0">
                <a:latin typeface="Century Gothic"/>
                <a:cs typeface="Century Gothic"/>
              </a:rPr>
              <a:t>their</a:t>
            </a:r>
            <a:r>
              <a:rPr sz="2450" spc="-40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needs, </a:t>
            </a:r>
            <a:r>
              <a:rPr sz="2450" dirty="0">
                <a:latin typeface="Century Gothic"/>
                <a:cs typeface="Century Gothic"/>
              </a:rPr>
              <a:t>we</a:t>
            </a:r>
            <a:r>
              <a:rPr sz="2450" spc="-50" dirty="0">
                <a:latin typeface="Century Gothic"/>
                <a:cs typeface="Century Gothic"/>
              </a:rPr>
              <a:t> can </a:t>
            </a:r>
            <a:r>
              <a:rPr sz="2450" spc="75" dirty="0">
                <a:latin typeface="Century Gothic"/>
                <a:cs typeface="Century Gothic"/>
              </a:rPr>
              <a:t>tailor</a:t>
            </a:r>
            <a:r>
              <a:rPr sz="2450" spc="-45" dirty="0">
                <a:latin typeface="Century Gothic"/>
                <a:cs typeface="Century Gothic"/>
              </a:rPr>
              <a:t> </a:t>
            </a:r>
            <a:r>
              <a:rPr sz="2450" spc="110" dirty="0">
                <a:latin typeface="Century Gothic"/>
                <a:cs typeface="Century Gothic"/>
              </a:rPr>
              <a:t>our</a:t>
            </a:r>
            <a:r>
              <a:rPr sz="2450" spc="-50" dirty="0">
                <a:latin typeface="Century Gothic"/>
                <a:cs typeface="Century Gothic"/>
              </a:rPr>
              <a:t> </a:t>
            </a:r>
            <a:r>
              <a:rPr sz="2450" spc="-40" dirty="0">
                <a:latin typeface="Century Gothic"/>
                <a:cs typeface="Century Gothic"/>
              </a:rPr>
              <a:t>app</a:t>
            </a:r>
            <a:r>
              <a:rPr sz="2450" spc="-4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to</a:t>
            </a:r>
            <a:r>
              <a:rPr sz="2450" spc="-50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provide </a:t>
            </a:r>
            <a:r>
              <a:rPr sz="2450" spc="165" dirty="0">
                <a:latin typeface="Century Gothic"/>
                <a:cs typeface="Century Gothic"/>
              </a:rPr>
              <a:t>maximum</a:t>
            </a:r>
            <a:r>
              <a:rPr sz="2450" spc="-6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value</a:t>
            </a:r>
            <a:r>
              <a:rPr sz="2450" spc="-6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and</a:t>
            </a:r>
            <a:r>
              <a:rPr sz="2450" spc="-60" dirty="0">
                <a:latin typeface="Century Gothic"/>
                <a:cs typeface="Century Gothic"/>
              </a:rPr>
              <a:t> </a:t>
            </a:r>
            <a:r>
              <a:rPr sz="2450" spc="70" dirty="0">
                <a:latin typeface="Century Gothic"/>
                <a:cs typeface="Century Gothic"/>
              </a:rPr>
              <a:t>support.</a:t>
            </a:r>
            <a:endParaRPr sz="2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2487" y="2036451"/>
            <a:ext cx="564134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Market</a:t>
            </a:r>
            <a:r>
              <a:rPr sz="4750" spc="-254" dirty="0"/>
              <a:t> </a:t>
            </a:r>
            <a:r>
              <a:rPr sz="4750" spc="-10" dirty="0"/>
              <a:t>Opportunity</a:t>
            </a:r>
            <a:endParaRPr sz="4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9271" y="3214382"/>
            <a:ext cx="2176145" cy="3088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62195" y="3135224"/>
            <a:ext cx="553339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15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5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Century Gothic"/>
                <a:cs typeface="Century Gothic"/>
              </a:rPr>
              <a:t>market</a:t>
            </a:r>
            <a:r>
              <a:rPr sz="245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5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ﬁnancial</a:t>
            </a:r>
            <a:r>
              <a:rPr sz="2450" spc="5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apps</a:t>
            </a:r>
            <a:r>
              <a:rPr sz="2450" spc="40" dirty="0">
                <a:latin typeface="Century Gothic"/>
                <a:cs typeface="Century Gothic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rapidly</a:t>
            </a:r>
            <a:r>
              <a:rPr sz="245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Century Gothic"/>
                <a:cs typeface="Century Gothic"/>
              </a:rPr>
              <a:t>growing,</a:t>
            </a:r>
            <a:r>
              <a:rPr sz="245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55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45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45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increasing 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Century Gothic"/>
                <a:cs typeface="Century Gothic"/>
              </a:rPr>
              <a:t>seeking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Century Gothic"/>
                <a:cs typeface="Century Gothic"/>
              </a:rPr>
              <a:t>solutions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better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money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management.</a:t>
            </a:r>
            <a:endParaRPr sz="2450">
              <a:latin typeface="Century Gothic"/>
              <a:cs typeface="Century Gothic"/>
            </a:endParaRPr>
          </a:p>
          <a:p>
            <a:pPr marL="12700" marR="22225">
              <a:lnSpc>
                <a:spcPct val="102000"/>
              </a:lnSpc>
            </a:pPr>
            <a:r>
              <a:rPr sz="2450" spc="114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5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r>
              <a:rPr sz="245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20" dirty="0">
                <a:solidFill>
                  <a:srgbClr val="FFFFFF"/>
                </a:solidFill>
                <a:latin typeface="Century Gothic"/>
                <a:cs typeface="Century Gothic"/>
              </a:rPr>
              <a:t>positions</a:t>
            </a:r>
            <a:r>
              <a:rPr sz="245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14" dirty="0">
                <a:solidFill>
                  <a:srgbClr val="FFFFFF"/>
                </a:solidFill>
                <a:latin typeface="Century Gothic"/>
                <a:cs typeface="Century Gothic"/>
              </a:rPr>
              <a:t>itself</a:t>
            </a:r>
            <a:r>
              <a:rPr sz="245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00" dirty="0">
                <a:solidFill>
                  <a:srgbClr val="FFFFFF"/>
                </a:solidFill>
                <a:latin typeface="Century Gothic"/>
                <a:cs typeface="Century Gothic"/>
              </a:rPr>
              <a:t>uniquely</a:t>
            </a:r>
            <a:r>
              <a:rPr sz="245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capture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2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05" dirty="0">
                <a:solidFill>
                  <a:srgbClr val="FFFFFF"/>
                </a:solidFill>
                <a:latin typeface="Century Gothic"/>
                <a:cs typeface="Century Gothic"/>
              </a:rPr>
              <a:t>signiﬁcant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5" dirty="0">
                <a:solidFill>
                  <a:srgbClr val="FFFFFF"/>
                </a:solidFill>
                <a:latin typeface="Century Gothic"/>
                <a:cs typeface="Century Gothic"/>
              </a:rPr>
              <a:t>share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65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expanding</a:t>
            </a:r>
            <a:r>
              <a:rPr sz="2450" spc="2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Century Gothic"/>
                <a:cs typeface="Century Gothic"/>
              </a:rPr>
              <a:t>market.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560" y="1419873"/>
            <a:ext cx="621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000000"/>
                </a:solidFill>
              </a:rPr>
              <a:t>Monetization</a:t>
            </a:r>
            <a:r>
              <a:rPr sz="4800" spc="-204" dirty="0">
                <a:solidFill>
                  <a:srgbClr val="000000"/>
                </a:solidFill>
              </a:rPr>
              <a:t> </a:t>
            </a:r>
            <a:r>
              <a:rPr sz="4800" spc="-10" dirty="0">
                <a:solidFill>
                  <a:srgbClr val="000000"/>
                </a:solidFill>
              </a:rPr>
              <a:t>Strategy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24" y="2948444"/>
            <a:ext cx="2647988" cy="2494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247" y="5148719"/>
            <a:ext cx="3848150" cy="249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45322" y="2808326"/>
            <a:ext cx="5833745" cy="2663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3510" marR="5080" indent="-131445" algn="r">
              <a:lnSpc>
                <a:spcPct val="117900"/>
              </a:lnSpc>
              <a:spcBef>
                <a:spcPts val="75"/>
              </a:spcBef>
            </a:pPr>
            <a:r>
              <a:rPr sz="2450" spc="60" dirty="0">
                <a:latin typeface="Century Gothic"/>
                <a:cs typeface="Century Gothic"/>
              </a:rPr>
              <a:t>We</a:t>
            </a:r>
            <a:r>
              <a:rPr sz="2450" spc="-1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plan</a:t>
            </a:r>
            <a:r>
              <a:rPr sz="2450" spc="-1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to</a:t>
            </a:r>
            <a:r>
              <a:rPr sz="2450" spc="-10" dirty="0">
                <a:latin typeface="Century Gothic"/>
                <a:cs typeface="Century Gothic"/>
              </a:rPr>
              <a:t> adopt</a:t>
            </a:r>
            <a:r>
              <a:rPr sz="2450" spc="-15" dirty="0">
                <a:latin typeface="Century Gothic"/>
                <a:cs typeface="Century Gothic"/>
              </a:rPr>
              <a:t> </a:t>
            </a:r>
            <a:r>
              <a:rPr sz="2450" spc="-225" dirty="0">
                <a:latin typeface="Century Gothic"/>
                <a:cs typeface="Century Gothic"/>
              </a:rPr>
              <a:t>a</a:t>
            </a:r>
            <a:r>
              <a:rPr sz="2450" spc="-10" dirty="0">
                <a:latin typeface="Century Gothic"/>
                <a:cs typeface="Century Gothic"/>
              </a:rPr>
              <a:t> </a:t>
            </a:r>
            <a:r>
              <a:rPr sz="2450" spc="130" dirty="0">
                <a:latin typeface="Century Gothic"/>
                <a:cs typeface="Century Gothic"/>
              </a:rPr>
              <a:t>freemium</a:t>
            </a:r>
            <a:r>
              <a:rPr sz="2450" spc="-15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model, </a:t>
            </a:r>
            <a:r>
              <a:rPr sz="2450" spc="70" dirty="0">
                <a:latin typeface="Century Gothic"/>
                <a:cs typeface="Century Gothic"/>
              </a:rPr>
              <a:t>offering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basic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features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spc="75" dirty="0">
                <a:latin typeface="Century Gothic"/>
                <a:cs typeface="Century Gothic"/>
              </a:rPr>
              <a:t>for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free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spc="95" dirty="0">
                <a:latin typeface="Century Gothic"/>
                <a:cs typeface="Century Gothic"/>
              </a:rPr>
              <a:t>while </a:t>
            </a:r>
            <a:r>
              <a:rPr sz="2450" dirty="0">
                <a:latin typeface="Century Gothic"/>
                <a:cs typeface="Century Gothic"/>
              </a:rPr>
              <a:t>charging</a:t>
            </a:r>
            <a:r>
              <a:rPr sz="2450" spc="160" dirty="0">
                <a:latin typeface="Century Gothic"/>
                <a:cs typeface="Century Gothic"/>
              </a:rPr>
              <a:t> </a:t>
            </a:r>
            <a:r>
              <a:rPr sz="2450" spc="75" dirty="0">
                <a:latin typeface="Century Gothic"/>
                <a:cs typeface="Century Gothic"/>
              </a:rPr>
              <a:t>for</a:t>
            </a:r>
            <a:r>
              <a:rPr sz="2450" spc="155" dirty="0">
                <a:latin typeface="Century Gothic"/>
                <a:cs typeface="Century Gothic"/>
              </a:rPr>
              <a:t> premium</a:t>
            </a:r>
            <a:r>
              <a:rPr sz="2450" spc="16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services.</a:t>
            </a:r>
            <a:r>
              <a:rPr sz="2450" spc="155" dirty="0">
                <a:latin typeface="Century Gothic"/>
                <a:cs typeface="Century Gothic"/>
              </a:rPr>
              <a:t> </a:t>
            </a:r>
            <a:r>
              <a:rPr sz="2450" spc="215" dirty="0">
                <a:latin typeface="Century Gothic"/>
                <a:cs typeface="Century Gothic"/>
              </a:rPr>
              <a:t>This </a:t>
            </a:r>
            <a:r>
              <a:rPr sz="2450" spc="50" dirty="0">
                <a:latin typeface="Century Gothic"/>
                <a:cs typeface="Century Gothic"/>
              </a:rPr>
              <a:t>strategy</a:t>
            </a:r>
            <a:r>
              <a:rPr sz="2450" spc="-30" dirty="0">
                <a:latin typeface="Century Gothic"/>
                <a:cs typeface="Century Gothic"/>
              </a:rPr>
              <a:t> </a:t>
            </a:r>
            <a:r>
              <a:rPr sz="2450" spc="155" dirty="0">
                <a:latin typeface="Century Gothic"/>
                <a:cs typeface="Century Gothic"/>
              </a:rPr>
              <a:t>will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attract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spc="160" dirty="0">
                <a:latin typeface="Century Gothic"/>
                <a:cs typeface="Century Gothic"/>
              </a:rPr>
              <a:t>users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spc="95" dirty="0">
                <a:latin typeface="Century Gothic"/>
                <a:cs typeface="Century Gothic"/>
              </a:rPr>
              <a:t>while </a:t>
            </a:r>
            <a:r>
              <a:rPr sz="2450" dirty="0">
                <a:latin typeface="Century Gothic"/>
                <a:cs typeface="Century Gothic"/>
              </a:rPr>
              <a:t>generating</a:t>
            </a:r>
            <a:r>
              <a:rPr sz="2450" spc="12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revenue</a:t>
            </a:r>
            <a:r>
              <a:rPr sz="2450" spc="114" dirty="0">
                <a:latin typeface="Century Gothic"/>
                <a:cs typeface="Century Gothic"/>
              </a:rPr>
              <a:t> </a:t>
            </a:r>
            <a:r>
              <a:rPr sz="2450" spc="135" dirty="0">
                <a:latin typeface="Century Gothic"/>
                <a:cs typeface="Century Gothic"/>
              </a:rPr>
              <a:t>from</a:t>
            </a:r>
            <a:r>
              <a:rPr sz="2450" spc="114" dirty="0">
                <a:latin typeface="Century Gothic"/>
                <a:cs typeface="Century Gothic"/>
              </a:rPr>
              <a:t> </a:t>
            </a:r>
            <a:r>
              <a:rPr sz="2450" spc="90" dirty="0">
                <a:latin typeface="Century Gothic"/>
                <a:cs typeface="Century Gothic"/>
              </a:rPr>
              <a:t>those</a:t>
            </a:r>
            <a:r>
              <a:rPr sz="2450" spc="120" dirty="0"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who </a:t>
            </a:r>
            <a:r>
              <a:rPr sz="2450" spc="65" dirty="0">
                <a:latin typeface="Century Gothic"/>
                <a:cs typeface="Century Gothic"/>
              </a:rPr>
              <a:t>seek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spc="-80" dirty="0">
                <a:latin typeface="Century Gothic"/>
                <a:cs typeface="Century Gothic"/>
              </a:rPr>
              <a:t>advanced</a:t>
            </a:r>
            <a:r>
              <a:rPr sz="2450" spc="-25" dirty="0"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functionalities.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User</a:t>
            </a:r>
            <a:r>
              <a:rPr spc="-290" dirty="0"/>
              <a:t> </a:t>
            </a:r>
            <a:r>
              <a:rPr spc="-10" dirty="0"/>
              <a:t>Testimonials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3587" y="3977995"/>
            <a:ext cx="1261491" cy="24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95175" y="4738382"/>
            <a:ext cx="2387752" cy="2494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89323" y="4358995"/>
            <a:ext cx="1038098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195" y="3135224"/>
            <a:ext cx="5378450" cy="2688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Feedback</a:t>
            </a:r>
            <a:r>
              <a:rPr sz="245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10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beta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60" dirty="0">
                <a:solidFill>
                  <a:srgbClr val="FFFFFF"/>
                </a:solidFill>
                <a:latin typeface="Century Gothic"/>
                <a:cs typeface="Century Gothic"/>
              </a:rPr>
              <a:t>users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been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Century Gothic"/>
                <a:cs typeface="Century Gothic"/>
              </a:rPr>
              <a:t>overwhelmingly</a:t>
            </a:r>
            <a:r>
              <a:rPr sz="245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positive.</a:t>
            </a:r>
            <a:endParaRPr sz="2450">
              <a:latin typeface="Century Gothic"/>
              <a:cs typeface="Century Gothic"/>
            </a:endParaRPr>
          </a:p>
          <a:p>
            <a:pPr marL="1163320" marR="157480" indent="-1151255">
              <a:lnSpc>
                <a:spcPct val="102000"/>
              </a:lnSpc>
            </a:pPr>
            <a:r>
              <a:rPr sz="2450" spc="110" dirty="0">
                <a:solidFill>
                  <a:srgbClr val="FFFFFF"/>
                </a:solidFill>
                <a:latin typeface="Century Gothic"/>
                <a:cs typeface="Century Gothic"/>
              </a:rPr>
              <a:t>They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45" dirty="0">
                <a:solidFill>
                  <a:srgbClr val="FFFFFF"/>
                </a:solidFill>
                <a:latin typeface="Century Gothic"/>
                <a:cs typeface="Century Gothic"/>
              </a:rPr>
              <a:t>highlight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app's</a:t>
            </a:r>
            <a:r>
              <a:rPr sz="245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05" dirty="0">
                <a:latin typeface="Century Gothic"/>
                <a:cs typeface="Century Gothic"/>
              </a:rPr>
              <a:t>intuitive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45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7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45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impact</a:t>
            </a:r>
            <a:r>
              <a:rPr sz="245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7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245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65" dirty="0">
                <a:solidFill>
                  <a:srgbClr val="FFFFFF"/>
                </a:solidFill>
                <a:latin typeface="Century Gothic"/>
                <a:cs typeface="Century Gothic"/>
              </a:rPr>
              <a:t>has</a:t>
            </a:r>
            <a:r>
              <a:rPr sz="245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had</a:t>
            </a:r>
            <a:endParaRPr sz="2450">
              <a:latin typeface="Century Gothic"/>
              <a:cs typeface="Century Gothic"/>
            </a:endParaRPr>
          </a:p>
          <a:p>
            <a:pPr marL="12700" marR="65405">
              <a:lnSpc>
                <a:spcPct val="102000"/>
              </a:lnSpc>
            </a:pPr>
            <a:r>
              <a:rPr sz="2450" spc="6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30" dirty="0">
                <a:solidFill>
                  <a:srgbClr val="FFFFFF"/>
                </a:solidFill>
                <a:latin typeface="Century Gothic"/>
                <a:cs typeface="Century Gothic"/>
              </a:rPr>
              <a:t>their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ﬁnancial</a:t>
            </a:r>
            <a:r>
              <a:rPr sz="2450" spc="75" dirty="0">
                <a:latin typeface="Century Gothic"/>
                <a:cs typeface="Century Gothic"/>
              </a:rPr>
              <a:t> </a:t>
            </a:r>
            <a:r>
              <a:rPr sz="2450" spc="55" dirty="0">
                <a:latin typeface="Century Gothic"/>
                <a:cs typeface="Century Gothic"/>
              </a:rPr>
              <a:t>habits</a:t>
            </a:r>
            <a:r>
              <a:rPr sz="2450" spc="5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45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215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validates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10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Century Gothic"/>
                <a:cs typeface="Century Gothic"/>
              </a:rPr>
              <a:t>approach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450" dirty="0">
                <a:solidFill>
                  <a:srgbClr val="FFFFFF"/>
                </a:solidFill>
                <a:latin typeface="Century Gothic"/>
                <a:cs typeface="Century Gothic"/>
              </a:rPr>
              <a:t>encourages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135" dirty="0">
                <a:solidFill>
                  <a:srgbClr val="FFFFFF"/>
                </a:solidFill>
                <a:latin typeface="Century Gothic"/>
                <a:cs typeface="Century Gothic"/>
              </a:rPr>
              <a:t>further</a:t>
            </a:r>
            <a:r>
              <a:rPr sz="245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entury Gothic"/>
                <a:cs typeface="Century Gothic"/>
              </a:rPr>
              <a:t>development.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8004" y="2406599"/>
            <a:ext cx="672274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0" spc="-10" dirty="0">
                <a:solidFill>
                  <a:srgbClr val="000000"/>
                </a:solidFill>
              </a:rPr>
              <a:t>Conclusion</a:t>
            </a:r>
            <a:endParaRPr sz="10000"/>
          </a:p>
        </p:txBody>
      </p:sp>
      <p:sp>
        <p:nvSpPr>
          <p:cNvPr id="4" name="object 4"/>
          <p:cNvSpPr txBox="1"/>
          <p:nvPr/>
        </p:nvSpPr>
        <p:spPr>
          <a:xfrm>
            <a:off x="4492116" y="4660112"/>
            <a:ext cx="9294495" cy="1545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</a:pPr>
            <a:r>
              <a:rPr sz="2450" spc="180" dirty="0">
                <a:latin typeface="Century Gothic"/>
                <a:cs typeface="Century Gothic"/>
              </a:rPr>
              <a:t>In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conclusion,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spc="110" dirty="0">
                <a:latin typeface="Century Gothic"/>
                <a:cs typeface="Century Gothic"/>
              </a:rPr>
              <a:t>our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revolutionary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spc="70" dirty="0">
                <a:latin typeface="Century Gothic"/>
                <a:cs typeface="Century Gothic"/>
              </a:rPr>
              <a:t>money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tracking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web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-40" dirty="0">
                <a:latin typeface="Century Gothic"/>
                <a:cs typeface="Century Gothic"/>
              </a:rPr>
              <a:t>app</a:t>
            </a:r>
            <a:r>
              <a:rPr sz="2450" spc="10" dirty="0">
                <a:latin typeface="Century Gothic"/>
                <a:cs typeface="Century Gothic"/>
              </a:rPr>
              <a:t> </a:t>
            </a:r>
            <a:r>
              <a:rPr sz="2450" spc="180" dirty="0">
                <a:latin typeface="Century Gothic"/>
                <a:cs typeface="Century Gothic"/>
              </a:rPr>
              <a:t>is </a:t>
            </a:r>
            <a:r>
              <a:rPr sz="2450" dirty="0">
                <a:latin typeface="Century Gothic"/>
                <a:cs typeface="Century Gothic"/>
              </a:rPr>
              <a:t>poised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to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spc="110" dirty="0">
                <a:latin typeface="Century Gothic"/>
                <a:cs typeface="Century Gothic"/>
              </a:rPr>
              <a:t>transform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spc="75" dirty="0">
                <a:latin typeface="Century Gothic"/>
                <a:cs typeface="Century Gothic"/>
              </a:rPr>
              <a:t>the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way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spc="85" dirty="0">
                <a:latin typeface="Century Gothic"/>
                <a:cs typeface="Century Gothic"/>
              </a:rPr>
              <a:t>individuals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manage</a:t>
            </a:r>
            <a:r>
              <a:rPr sz="2450" spc="5" dirty="0">
                <a:latin typeface="Century Gothic"/>
                <a:cs typeface="Century Gothic"/>
              </a:rPr>
              <a:t> </a:t>
            </a:r>
            <a:r>
              <a:rPr sz="2450" spc="120" dirty="0">
                <a:latin typeface="Century Gothic"/>
                <a:cs typeface="Century Gothic"/>
              </a:rPr>
              <a:t>their </a:t>
            </a:r>
            <a:r>
              <a:rPr sz="2450" dirty="0">
                <a:latin typeface="Century Gothic"/>
                <a:cs typeface="Century Gothic"/>
              </a:rPr>
              <a:t>ﬁnances.</a:t>
            </a:r>
            <a:r>
              <a:rPr sz="2450" spc="55" dirty="0">
                <a:latin typeface="Century Gothic"/>
                <a:cs typeface="Century Gothic"/>
              </a:rPr>
              <a:t> </a:t>
            </a:r>
            <a:r>
              <a:rPr sz="2450" spc="204" dirty="0">
                <a:latin typeface="Century Gothic"/>
                <a:cs typeface="Century Gothic"/>
              </a:rPr>
              <a:t>With</a:t>
            </a:r>
            <a:r>
              <a:rPr sz="2450" spc="55" dirty="0">
                <a:latin typeface="Century Gothic"/>
                <a:cs typeface="Century Gothic"/>
              </a:rPr>
              <a:t> </a:t>
            </a:r>
            <a:r>
              <a:rPr sz="2450" spc="195" dirty="0">
                <a:latin typeface="Century Gothic"/>
                <a:cs typeface="Century Gothic"/>
              </a:rPr>
              <a:t>its</a:t>
            </a:r>
            <a:r>
              <a:rPr sz="2450" spc="55" dirty="0">
                <a:latin typeface="Century Gothic"/>
                <a:cs typeface="Century Gothic"/>
              </a:rPr>
              <a:t> </a:t>
            </a:r>
            <a:r>
              <a:rPr sz="2450" spc="95" dirty="0">
                <a:latin typeface="Century Gothic"/>
                <a:cs typeface="Century Gothic"/>
              </a:rPr>
              <a:t>unique</a:t>
            </a:r>
            <a:r>
              <a:rPr sz="2450" spc="5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features</a:t>
            </a:r>
            <a:r>
              <a:rPr sz="2450" spc="6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and</a:t>
            </a:r>
            <a:r>
              <a:rPr sz="2450" spc="50" dirty="0">
                <a:latin typeface="Century Gothic"/>
                <a:cs typeface="Century Gothic"/>
              </a:rPr>
              <a:t> </a:t>
            </a:r>
            <a:r>
              <a:rPr sz="2450" spc="130" dirty="0">
                <a:latin typeface="Century Gothic"/>
                <a:cs typeface="Century Gothic"/>
              </a:rPr>
              <a:t>strong</a:t>
            </a:r>
            <a:r>
              <a:rPr sz="2450" spc="55" dirty="0">
                <a:latin typeface="Century Gothic"/>
                <a:cs typeface="Century Gothic"/>
              </a:rPr>
              <a:t> </a:t>
            </a:r>
            <a:r>
              <a:rPr sz="2450" spc="85" dirty="0">
                <a:latin typeface="Century Gothic"/>
                <a:cs typeface="Century Gothic"/>
              </a:rPr>
              <a:t>market </a:t>
            </a:r>
            <a:r>
              <a:rPr sz="2450" dirty="0">
                <a:latin typeface="Century Gothic"/>
                <a:cs typeface="Century Gothic"/>
              </a:rPr>
              <a:t>potential,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we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75" dirty="0">
                <a:latin typeface="Century Gothic"/>
                <a:cs typeface="Century Gothic"/>
              </a:rPr>
              <a:t>invite</a:t>
            </a:r>
            <a:r>
              <a:rPr sz="2450" spc="2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you</a:t>
            </a:r>
            <a:r>
              <a:rPr sz="2450" spc="20" dirty="0">
                <a:latin typeface="Century Gothic"/>
                <a:cs typeface="Century Gothic"/>
              </a:rPr>
              <a:t> </a:t>
            </a:r>
            <a:r>
              <a:rPr sz="2450" dirty="0">
                <a:latin typeface="Century Gothic"/>
                <a:cs typeface="Century Gothic"/>
              </a:rPr>
              <a:t>to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110" dirty="0">
                <a:latin typeface="Century Gothic"/>
                <a:cs typeface="Century Gothic"/>
              </a:rPr>
              <a:t>join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204" dirty="0">
                <a:latin typeface="Century Gothic"/>
                <a:cs typeface="Century Gothic"/>
              </a:rPr>
              <a:t>us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60" dirty="0">
                <a:latin typeface="Century Gothic"/>
                <a:cs typeface="Century Gothic"/>
              </a:rPr>
              <a:t>on</a:t>
            </a:r>
            <a:r>
              <a:rPr sz="2450" spc="20" dirty="0">
                <a:latin typeface="Century Gothic"/>
                <a:cs typeface="Century Gothic"/>
              </a:rPr>
              <a:t> </a:t>
            </a:r>
            <a:r>
              <a:rPr sz="2450" spc="185" dirty="0">
                <a:latin typeface="Century Gothic"/>
                <a:cs typeface="Century Gothic"/>
              </a:rPr>
              <a:t>this</a:t>
            </a:r>
            <a:r>
              <a:rPr sz="2450" spc="15" dirty="0">
                <a:latin typeface="Century Gothic"/>
                <a:cs typeface="Century Gothic"/>
              </a:rPr>
              <a:t> </a:t>
            </a:r>
            <a:r>
              <a:rPr sz="2450" spc="55" dirty="0">
                <a:latin typeface="Century Gothic"/>
                <a:cs typeface="Century Gothic"/>
              </a:rPr>
              <a:t>exciting</a:t>
            </a:r>
            <a:r>
              <a:rPr sz="2450" spc="20" dirty="0">
                <a:latin typeface="Century Gothic"/>
                <a:cs typeface="Century Gothic"/>
              </a:rPr>
              <a:t> </a:t>
            </a:r>
            <a:r>
              <a:rPr sz="2450" spc="-10" dirty="0">
                <a:latin typeface="Century Gothic"/>
                <a:cs typeface="Century Gothic"/>
              </a:rPr>
              <a:t>journey.</a:t>
            </a:r>
            <a:endParaRPr sz="2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</Words>
  <Application>Microsoft Office PowerPoint</Application>
  <PresentationFormat>Custom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Palatino Linotype</vt:lpstr>
      <vt:lpstr>Office Theme</vt:lpstr>
      <vt:lpstr>PowerPoint Presentation</vt:lpstr>
      <vt:lpstr>Introduction to Our Web App Welcome to our presentation on Crafting a Compelling Pitch Deck for a revolutionary money tracking web app. This app aims to enhance your ﬁnancial management experience and provide unparalleled insights into your spending habits.</vt:lpstr>
      <vt:lpstr>Understanding the Problem</vt:lpstr>
      <vt:lpstr>Unique Features</vt:lpstr>
      <vt:lpstr>Target Audience</vt:lpstr>
      <vt:lpstr>Market Opportunity</vt:lpstr>
      <vt:lpstr>Monetization Strategy</vt:lpstr>
      <vt:lpstr>User Testimonials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Bryant Jefa</cp:lastModifiedBy>
  <cp:revision>1</cp:revision>
  <dcterms:created xsi:type="dcterms:W3CDTF">2025-01-11T06:50:14Z</dcterms:created>
  <dcterms:modified xsi:type="dcterms:W3CDTF">2025-01-11T06:51:19Z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2025-01-11T00:00:00Z</vt:filetime>
  </property>
  <property fmtid="{D5CDD505-2E9C-101B-9397-08002B2CF9AE}" pid="5" name="Producer">
    <vt:lpwstr>GPL Ghostscript 10.04.0</vt:lpwstr>
  </property>
</Properties>
</file>