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65" r:id="rId3"/>
    <p:sldId id="264" r:id="rId4"/>
    <p:sldId id="257" r:id="rId5"/>
    <p:sldId id="258" r:id="rId6"/>
    <p:sldId id="262" r:id="rId7"/>
    <p:sldId id="263" r:id="rId8"/>
    <p:sldId id="268" r:id="rId9"/>
    <p:sldId id="266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15-12-2021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15-12-2021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597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15-12-2021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314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15-12-2021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799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15-12-2021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50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15-12-2021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79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15-12-2021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281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15-12-2021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203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15-12-2021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648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00782E-343E-4D98-8EC4-D0CA7ABED54C}" type="datetimeFigureOut">
              <a:rPr lang="es-CL" smtClean="0"/>
              <a:t>15-12-2021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4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15-12-2021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723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00782E-343E-4D98-8EC4-D0CA7ABED54C}" type="datetimeFigureOut">
              <a:rPr lang="es-CL" smtClean="0"/>
              <a:t>15-12-2021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29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bit-bst.com/blog/definici%C3%B3n-de-iaas-paas-y-saas-en-qu%C3%A9-se-diferencian" TargetMode="External"/><Relationship Id="rId3" Type="http://schemas.openxmlformats.org/officeDocument/2006/relationships/hyperlink" Target="https://azure.microsoft.com/es-es/pricing/calculator/" TargetMode="External"/><Relationship Id="rId7" Type="http://schemas.openxmlformats.org/officeDocument/2006/relationships/hyperlink" Target="https://www.hostingplus.cl/blog/conoce-los-diferentes-tipos-de-hosting-y-descubre-sus-ventajas/" TargetMode="External"/><Relationship Id="rId2" Type="http://schemas.openxmlformats.org/officeDocument/2006/relationships/hyperlink" Target="https://calculator.aws/#/createCalculator/Farg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kubernetes-engine" TargetMode="External"/><Relationship Id="rId5" Type="http://schemas.openxmlformats.org/officeDocument/2006/relationships/hyperlink" Target="https://aws.amazon.com/es/eks/" TargetMode="External"/><Relationship Id="rId10" Type="http://schemas.openxmlformats.org/officeDocument/2006/relationships/hyperlink" Target="https://github.com/Jefer698/Solemne-3-Optativo" TargetMode="External"/><Relationship Id="rId4" Type="http://schemas.openxmlformats.org/officeDocument/2006/relationships/hyperlink" Target="https://cloud.google.com/products/calculator" TargetMode="External"/><Relationship Id="rId9" Type="http://schemas.openxmlformats.org/officeDocument/2006/relationships/hyperlink" Target="https://www.redhat.com/es/topics/cloud-computing/what-is-caa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anbrust.net/2013/09/15/building-the-blog-part-2-choosing-wordpres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devopedia.org/docker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pps.stackexchange.com/questions/301/what-is-cloud-vs-saas-vs-as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7C096-E33F-4CBF-AB8B-06C08083C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92" y="817675"/>
            <a:ext cx="11933619" cy="3566160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PRESENTACIÓN  IMPLEMENTACIÓN SITIO WEB E-COMMERCE</a:t>
            </a:r>
            <a:endParaRPr lang="es-CL" dirty="0">
              <a:latin typeface="Algerian" panose="04020705040A02060702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46B9DC-3443-4597-A481-A24F7B8B3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Alumno: Jefersson Muñoz Zapata</a:t>
            </a:r>
          </a:p>
          <a:p>
            <a:r>
              <a:rPr lang="es-ES" dirty="0"/>
              <a:t>Profesor: Jorge briones</a:t>
            </a:r>
            <a:endParaRPr lang="es-CL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1C75894-1439-4B98-B703-D1D5CD92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750" y="193666"/>
            <a:ext cx="2194603" cy="9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1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DDA06-1E03-4C5A-93CF-4CEA99F7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26" y="965551"/>
            <a:ext cx="3352375" cy="6844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CONCLUSIÓN</a:t>
            </a:r>
          </a:p>
        </p:txBody>
      </p:sp>
      <p:sp>
        <p:nvSpPr>
          <p:cNvPr id="7" name="Globo: flecha derecha e izquierda 6">
            <a:extLst>
              <a:ext uri="{FF2B5EF4-FFF2-40B4-BE49-F238E27FC236}">
                <a16:creationId xmlns:a16="http://schemas.microsoft.com/office/drawing/2014/main" id="{3683A2B4-96A4-4F7C-86E7-D750F364F84B}"/>
              </a:ext>
            </a:extLst>
          </p:cNvPr>
          <p:cNvSpPr/>
          <p:nvPr/>
        </p:nvSpPr>
        <p:spPr>
          <a:xfrm>
            <a:off x="4523401" y="1971413"/>
            <a:ext cx="1844975" cy="4240587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Flecha: hacia la izquierda 32">
            <a:extLst>
              <a:ext uri="{FF2B5EF4-FFF2-40B4-BE49-F238E27FC236}">
                <a16:creationId xmlns:a16="http://schemas.microsoft.com/office/drawing/2014/main" id="{C012CBE7-6D8A-4F45-8B42-7D255AE1FF8F}"/>
              </a:ext>
            </a:extLst>
          </p:cNvPr>
          <p:cNvSpPr/>
          <p:nvPr/>
        </p:nvSpPr>
        <p:spPr>
          <a:xfrm rot="19023867">
            <a:off x="3092085" y="4575230"/>
            <a:ext cx="2468600" cy="11216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RESULTADOS</a:t>
            </a:r>
            <a:endParaRPr lang="es-CL" dirty="0"/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3468FB4B-5368-46C8-A7A8-B722E8AF1047}"/>
              </a:ext>
            </a:extLst>
          </p:cNvPr>
          <p:cNvSpPr/>
          <p:nvPr/>
        </p:nvSpPr>
        <p:spPr>
          <a:xfrm rot="19696111">
            <a:off x="5310893" y="2205925"/>
            <a:ext cx="2429680" cy="111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PREGUNTAS</a:t>
            </a:r>
            <a:endParaRPr lang="es-CL" dirty="0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0C678129-DF47-4843-B64F-8529C7352051}"/>
              </a:ext>
            </a:extLst>
          </p:cNvPr>
          <p:cNvSpPr/>
          <p:nvPr/>
        </p:nvSpPr>
        <p:spPr>
          <a:xfrm rot="1208505">
            <a:off x="5548280" y="4938709"/>
            <a:ext cx="2568118" cy="1050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RESPUESTAS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740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748EC-BC07-4259-91A2-90C95019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REPOSITORIO 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D9042-3927-4591-914F-BFA07D7BA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563" y="3429000"/>
            <a:ext cx="11106865" cy="297567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CL" dirty="0">
                <a:hlinkClick r:id="rId2"/>
              </a:rPr>
              <a:t>AWS </a:t>
            </a:r>
            <a:r>
              <a:rPr lang="es-CL" dirty="0" err="1">
                <a:hlinkClick r:id="rId2"/>
              </a:rPr>
              <a:t>Pricing</a:t>
            </a:r>
            <a:r>
              <a:rPr lang="es-CL" dirty="0">
                <a:hlinkClick r:id="rId2"/>
              </a:rPr>
              <a:t> </a:t>
            </a:r>
            <a:r>
              <a:rPr lang="es-CL" dirty="0" err="1">
                <a:hlinkClick r:id="rId2"/>
              </a:rPr>
              <a:t>Calculator</a:t>
            </a:r>
            <a:endParaRPr lang="es-C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CL" dirty="0">
                <a:hlinkClick r:id="rId3"/>
              </a:rPr>
              <a:t>Calculadora de precios | Microsoft Azure</a:t>
            </a:r>
            <a:endParaRPr lang="es-C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CL" dirty="0">
                <a:hlinkClick r:id="rId4"/>
              </a:rPr>
              <a:t>Calculadora de precios de Google Cloud  |  Google Cloud</a:t>
            </a:r>
            <a:endParaRPr lang="es-C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hlinkClick r:id="rId5"/>
              </a:rPr>
              <a:t>Servicio</a:t>
            </a:r>
            <a:r>
              <a:rPr lang="pt-BR" dirty="0">
                <a:hlinkClick r:id="rId5"/>
              </a:rPr>
              <a:t> de Kubernetes administrado – </a:t>
            </a:r>
            <a:r>
              <a:rPr lang="pt-BR" dirty="0" err="1">
                <a:hlinkClick r:id="rId5"/>
              </a:rPr>
              <a:t>Amazon</a:t>
            </a:r>
            <a:r>
              <a:rPr lang="pt-BR" dirty="0">
                <a:hlinkClick r:id="rId5"/>
              </a:rPr>
              <a:t> EKS – </a:t>
            </a:r>
            <a:r>
              <a:rPr lang="pt-BR" dirty="0" err="1">
                <a:hlinkClick r:id="rId5"/>
              </a:rPr>
              <a:t>Amazon</a:t>
            </a:r>
            <a:r>
              <a:rPr lang="pt-BR" dirty="0">
                <a:hlinkClick r:id="rId5"/>
              </a:rPr>
              <a:t> Web Services</a:t>
            </a: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CL" dirty="0">
                <a:hlinkClick r:id="rId6"/>
              </a:rPr>
              <a:t>Kubernetes: Google Kubernetes Engine (GKE)  |  Kubernetes Engine  |  Google Cloud</a:t>
            </a:r>
            <a:endParaRPr lang="es-C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>
                <a:hlinkClick r:id="rId7"/>
              </a:rPr>
              <a:t>Conoce los diferentes tipos de hosting y descubre sus ventajas | Blog | HostingPlus.cl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>
                <a:hlinkClick r:id="rId8"/>
              </a:rPr>
              <a:t>Definición de IaaS, PaaS y SaaS ¿En qué se diferencian? (ambit-bst.com)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>
                <a:hlinkClick r:id="rId9"/>
              </a:rPr>
              <a:t>¿Qué es </a:t>
            </a:r>
            <a:r>
              <a:rPr lang="es-ES" dirty="0" err="1">
                <a:hlinkClick r:id="rId9"/>
              </a:rPr>
              <a:t>CaaS</a:t>
            </a:r>
            <a:r>
              <a:rPr lang="es-ES" dirty="0">
                <a:hlinkClick r:id="rId9"/>
              </a:rPr>
              <a:t>? (redhat.com)</a:t>
            </a:r>
            <a:endParaRPr lang="es-ES" dirty="0"/>
          </a:p>
          <a:p>
            <a:endParaRPr lang="pt-BR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920979-8731-4625-A499-8EA5F0AF6E7C}"/>
              </a:ext>
            </a:extLst>
          </p:cNvPr>
          <p:cNvSpPr txBox="1">
            <a:spLocks/>
          </p:cNvSpPr>
          <p:nvPr/>
        </p:nvSpPr>
        <p:spPr>
          <a:xfrm>
            <a:off x="1097280" y="2666234"/>
            <a:ext cx="9404723" cy="762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BIBLIOGRAFÍA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E7086D2-0D01-40E5-80E8-018B6706B273}"/>
              </a:ext>
            </a:extLst>
          </p:cNvPr>
          <p:cNvSpPr txBox="1">
            <a:spLocks/>
          </p:cNvSpPr>
          <p:nvPr/>
        </p:nvSpPr>
        <p:spPr>
          <a:xfrm>
            <a:off x="1255713" y="2205319"/>
            <a:ext cx="4836094" cy="589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CL" dirty="0">
                <a:hlinkClick r:id="rId10"/>
              </a:rPr>
              <a:t>Jefer698/Solemne-3-Optativo (github.com)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3658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887D2-C861-4562-BE90-E6BAC8E0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640B6F-3CEF-4BF1-A0B0-566436EB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WordPress + Docker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Análisis Servicios Hosting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Servicios en la nube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Análisis plataformas que ofrecen servicios en la nube </a:t>
            </a:r>
            <a:r>
              <a:rPr lang="es-ES" dirty="0" err="1"/>
              <a:t>Iaas</a:t>
            </a: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Análisis plataformas que ofrecen servicios en la nube Caas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Conclusión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734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5D353-3C37-4DC5-9DE1-BB2599AD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5" y="363894"/>
            <a:ext cx="10058400" cy="814202"/>
          </a:xfrm>
        </p:spPr>
        <p:txBody>
          <a:bodyPr/>
          <a:lstStyle/>
          <a:p>
            <a:r>
              <a:rPr lang="es-ES" dirty="0"/>
              <a:t>WORDPRESS + DOCKER</a:t>
            </a:r>
            <a:endParaRPr lang="es-CL" dirty="0"/>
          </a:p>
        </p:txBody>
      </p:sp>
      <p:pic>
        <p:nvPicPr>
          <p:cNvPr id="5" name="Marcador de contenido 4" descr="Logotipo&#10;&#10;Descripción generada automáticamente">
            <a:extLst>
              <a:ext uri="{FF2B5EF4-FFF2-40B4-BE49-F238E27FC236}">
                <a16:creationId xmlns:a16="http://schemas.microsoft.com/office/drawing/2014/main" id="{87D89DAF-859E-40B3-95C0-78FFC16E1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192" y="3299660"/>
            <a:ext cx="2319280" cy="1400530"/>
          </a:xfrm>
        </p:spPr>
      </p:pic>
      <p:pic>
        <p:nvPicPr>
          <p:cNvPr id="8" name="Imagen 7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FC8159AF-FD83-46FF-8F59-9D37DFCCF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05765" y="1931436"/>
            <a:ext cx="8871696" cy="422191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E839E9D-E7E1-4A0E-8315-B1D59CD84D25}"/>
              </a:ext>
            </a:extLst>
          </p:cNvPr>
          <p:cNvSpPr txBox="1"/>
          <p:nvPr/>
        </p:nvSpPr>
        <p:spPr>
          <a:xfrm>
            <a:off x="15372654" y="5521690"/>
            <a:ext cx="107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00">
                <a:hlinkClick r:id="rId5" tooltip="https://devopedia.org/docker"/>
              </a:rPr>
              <a:t>Esta foto</a:t>
            </a:r>
            <a:r>
              <a:rPr lang="es-CL" sz="900"/>
              <a:t> de Autor desconocido está bajo licencia </a:t>
            </a:r>
            <a:r>
              <a:rPr lang="es-CL" sz="900">
                <a:hlinkClick r:id="rId6" tooltip="https://creativecommons.org/licenses/by-sa/3.0/"/>
              </a:rPr>
              <a:t>CC BY-SA</a:t>
            </a:r>
            <a:endParaRPr lang="es-CL" sz="900"/>
          </a:p>
        </p:txBody>
      </p:sp>
    </p:spTree>
    <p:extLst>
      <p:ext uri="{BB962C8B-B14F-4D97-AF65-F5344CB8AC3E}">
        <p14:creationId xmlns:p14="http://schemas.microsoft.com/office/powerpoint/2010/main" val="331068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DDA06-1E03-4C5A-93CF-4CEA99F7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5273"/>
            <a:ext cx="10058400" cy="710993"/>
          </a:xfrm>
        </p:spPr>
        <p:txBody>
          <a:bodyPr>
            <a:normAutofit fontScale="90000"/>
          </a:bodyPr>
          <a:lstStyle/>
          <a:p>
            <a:r>
              <a:rPr lang="es-ES" dirty="0"/>
              <a:t>SERVICIOS HOSTING</a:t>
            </a:r>
            <a:endParaRPr lang="es-CL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ECFC98BD-217D-45F3-BDB6-208195703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565099"/>
              </p:ext>
            </p:extLst>
          </p:nvPr>
        </p:nvGraphicFramePr>
        <p:xfrm>
          <a:off x="281192" y="1160972"/>
          <a:ext cx="1151373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910">
                  <a:extLst>
                    <a:ext uri="{9D8B030D-6E8A-4147-A177-3AD203B41FA5}">
                      <a16:colId xmlns:a16="http://schemas.microsoft.com/office/drawing/2014/main" val="1437302381"/>
                    </a:ext>
                  </a:extLst>
                </a:gridCol>
                <a:gridCol w="3837910">
                  <a:extLst>
                    <a:ext uri="{9D8B030D-6E8A-4147-A177-3AD203B41FA5}">
                      <a16:colId xmlns:a16="http://schemas.microsoft.com/office/drawing/2014/main" val="496803969"/>
                    </a:ext>
                  </a:extLst>
                </a:gridCol>
                <a:gridCol w="3837910">
                  <a:extLst>
                    <a:ext uri="{9D8B030D-6E8A-4147-A177-3AD203B41FA5}">
                      <a16:colId xmlns:a16="http://schemas.microsoft.com/office/drawing/2014/main" val="3014221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Hosting Compartido</a:t>
                      </a:r>
                    </a:p>
                    <a:p>
                      <a:r>
                        <a:rPr lang="es-CL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ECOMMERCE ESTÁNDAR</a:t>
                      </a:r>
                    </a:p>
                    <a:p>
                      <a:r>
                        <a:rPr lang="es-CL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$24.990/mes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Servidores Virtuales VPS</a:t>
                      </a:r>
                      <a:endParaRPr lang="es-CL" sz="1400" b="1" dirty="0"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  <a:p>
                      <a:r>
                        <a:rPr lang="es-CL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$79.900/mes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Servidores Dedicados</a:t>
                      </a:r>
                      <a:endParaRPr lang="es-CL" sz="1400" dirty="0"/>
                    </a:p>
                    <a:p>
                      <a:r>
                        <a:rPr lang="es-CL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$139.900/mes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2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Precio + IVA anual</a:t>
                      </a:r>
                    </a:p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$299.900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Precio + IVA anual</a:t>
                      </a:r>
                    </a:p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$958.800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Precio + IVA anual</a:t>
                      </a:r>
                    </a:p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$1.678.800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Espacio total</a:t>
                      </a:r>
                    </a:p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GB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Espacio total</a:t>
                      </a:r>
                    </a:p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GB SSD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Espacio total</a:t>
                      </a:r>
                    </a:p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HDD x 1 TB Espacio Disco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2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Tu mejor opción si manejas un blog o tienda online. Servidores especialmente configurados para operar con WordPress y las plataformas de Ecommerce 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Proporciona mayor libertad para instalar software personalizado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Permite tener el control completo de las necesidades de alojamiento de un proyecto o sitio web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3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Compartir recursos implica que si un sitio se vuelve realmente “pesado” podría disminuir la velocidad de los otros sitios que comparten el mismo servidor.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Mucho menos flexibilidad y opciones, comparado con un VPS o un Dedicado.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Requiere de mayor conocimiento técnico por parte del usuario en comparación a un hosting compartido.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Como en el hosting compartido, otros sitios podrían disminuir la velocidad del resto.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Es el más costoso de los tres servicios.</a:t>
                      </a:r>
                    </a:p>
                    <a:p>
                      <a:pPr lvl="0"/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Requiere altos niveles de conocimiento técnico.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42188"/>
                  </a:ext>
                </a:extLst>
              </a:tr>
            </a:tbl>
          </a:graphicData>
        </a:graphic>
      </p:graphicFrame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D5F0F32E-8C08-4E1B-ABC9-0CCD08B73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192" y="3365747"/>
            <a:ext cx="267050" cy="267050"/>
          </a:xfrm>
          <a:prstGeom prst="rect">
            <a:avLst/>
          </a:prstGeom>
        </p:spPr>
      </p:pic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5C01B5E8-ACFA-4170-BFA2-4D8F2757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9054" y="3369410"/>
            <a:ext cx="267050" cy="267050"/>
          </a:xfrm>
          <a:prstGeom prst="rect">
            <a:avLst/>
          </a:prstGeom>
        </p:spPr>
      </p:pic>
      <p:pic>
        <p:nvPicPr>
          <p:cNvPr id="11" name="Gráfico 10" descr="Marca de verificación con relleno sólido">
            <a:extLst>
              <a:ext uri="{FF2B5EF4-FFF2-40B4-BE49-F238E27FC236}">
                <a16:creationId xmlns:a16="http://schemas.microsoft.com/office/drawing/2014/main" id="{6E305328-C86B-4F0D-917A-1C5F72D9D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1988" y="3369410"/>
            <a:ext cx="267050" cy="267050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7F1EC598-64F3-4E46-BD77-E25F887FB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085" y="4322128"/>
            <a:ext cx="267050" cy="267050"/>
          </a:xfrm>
          <a:prstGeom prst="rect">
            <a:avLst/>
          </a:prstGeom>
        </p:spPr>
      </p:pic>
      <p:pic>
        <p:nvPicPr>
          <p:cNvPr id="14" name="Gráfico 13" descr="Cerrar con relleno sólido">
            <a:extLst>
              <a:ext uri="{FF2B5EF4-FFF2-40B4-BE49-F238E27FC236}">
                <a16:creationId xmlns:a16="http://schemas.microsoft.com/office/drawing/2014/main" id="{A1270E3B-0E0A-4049-BB7E-136D4048A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192" y="5429978"/>
            <a:ext cx="267050" cy="267050"/>
          </a:xfrm>
          <a:prstGeom prst="rect">
            <a:avLst/>
          </a:prstGeom>
        </p:spPr>
      </p:pic>
      <p:pic>
        <p:nvPicPr>
          <p:cNvPr id="15" name="Gráfico 14" descr="Cerrar con relleno sólido">
            <a:extLst>
              <a:ext uri="{FF2B5EF4-FFF2-40B4-BE49-F238E27FC236}">
                <a16:creationId xmlns:a16="http://schemas.microsoft.com/office/drawing/2014/main" id="{FBB1B912-39AF-4464-8074-AEA649BA1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054" y="4291620"/>
            <a:ext cx="267050" cy="267050"/>
          </a:xfrm>
          <a:prstGeom prst="rect">
            <a:avLst/>
          </a:prstGeom>
        </p:spPr>
      </p:pic>
      <p:pic>
        <p:nvPicPr>
          <p:cNvPr id="16" name="Gráfico 15" descr="Cerrar con relleno sólido">
            <a:extLst>
              <a:ext uri="{FF2B5EF4-FFF2-40B4-BE49-F238E27FC236}">
                <a16:creationId xmlns:a16="http://schemas.microsoft.com/office/drawing/2014/main" id="{CF63B306-F743-406C-B1D4-390AF03BC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054" y="5164336"/>
            <a:ext cx="267050" cy="267050"/>
          </a:xfrm>
          <a:prstGeom prst="rect">
            <a:avLst/>
          </a:prstGeom>
        </p:spPr>
      </p:pic>
      <p:pic>
        <p:nvPicPr>
          <p:cNvPr id="17" name="Gráfico 16" descr="Cerrar con relleno sólido">
            <a:extLst>
              <a:ext uri="{FF2B5EF4-FFF2-40B4-BE49-F238E27FC236}">
                <a16:creationId xmlns:a16="http://schemas.microsoft.com/office/drawing/2014/main" id="{D958DACD-B214-417F-B84F-B903F6AC5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1988" y="4336725"/>
            <a:ext cx="267050" cy="267050"/>
          </a:xfrm>
          <a:prstGeom prst="rect">
            <a:avLst/>
          </a:prstGeom>
        </p:spPr>
      </p:pic>
      <p:pic>
        <p:nvPicPr>
          <p:cNvPr id="18" name="Gráfico 17" descr="Cerrar con relleno sólido">
            <a:extLst>
              <a:ext uri="{FF2B5EF4-FFF2-40B4-BE49-F238E27FC236}">
                <a16:creationId xmlns:a16="http://schemas.microsoft.com/office/drawing/2014/main" id="{9DA06FB4-12E7-4E4D-81AB-4D163B905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1988" y="4756436"/>
            <a:ext cx="267050" cy="2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DDA06-1E03-4C5A-93CF-4CEA99F7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EN LA NUBE</a:t>
            </a:r>
            <a:endParaRPr lang="es-CL" dirty="0"/>
          </a:p>
        </p:txBody>
      </p:sp>
      <p:pic>
        <p:nvPicPr>
          <p:cNvPr id="6" name="Imagen 5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074FF1B-4392-4644-A380-DC715CF9E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5166" y="2076435"/>
            <a:ext cx="5480320" cy="34385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333B573-A2AC-4454-99FA-65FE39FF37E6}"/>
              </a:ext>
            </a:extLst>
          </p:cNvPr>
          <p:cNvSpPr txBox="1"/>
          <p:nvPr/>
        </p:nvSpPr>
        <p:spPr>
          <a:xfrm>
            <a:off x="1642242" y="5514960"/>
            <a:ext cx="6638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00" dirty="0">
                <a:hlinkClick r:id="rId3" tooltip="https://webapps.stackexchange.com/questions/301/what-is-cloud-vs-saas-vs-asp"/>
              </a:rPr>
              <a:t>Esta foto</a:t>
            </a:r>
            <a:r>
              <a:rPr lang="es-CL" sz="900" dirty="0"/>
              <a:t> de Autor desconocido está bajo licencia </a:t>
            </a:r>
            <a:r>
              <a:rPr lang="es-CL" sz="900" dirty="0">
                <a:hlinkClick r:id="rId4" tooltip="https://creativecommons.org/licenses/by-sa/3.0/"/>
              </a:rPr>
              <a:t>CC BY-SA</a:t>
            </a:r>
            <a:endParaRPr lang="es-CL" sz="9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3BC0B62-A417-45D0-9BC7-90C33506F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526" y="2076435"/>
            <a:ext cx="2496107" cy="32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3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DDA06-1E03-4C5A-93CF-4CEA99F7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PLATAFORMAS QUE OFRECEN SERVICIOS EN LA NUBE </a:t>
            </a:r>
            <a:r>
              <a:rPr lang="es-ES" dirty="0" err="1"/>
              <a:t>Iass</a:t>
            </a:r>
            <a:endParaRPr lang="es-CL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ECFC98BD-217D-45F3-BDB6-208195703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430949"/>
              </p:ext>
            </p:extLst>
          </p:nvPr>
        </p:nvGraphicFramePr>
        <p:xfrm>
          <a:off x="666545" y="2433320"/>
          <a:ext cx="10585190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595">
                  <a:extLst>
                    <a:ext uri="{9D8B030D-6E8A-4147-A177-3AD203B41FA5}">
                      <a16:colId xmlns:a16="http://schemas.microsoft.com/office/drawing/2014/main" val="1437302381"/>
                    </a:ext>
                  </a:extLst>
                </a:gridCol>
                <a:gridCol w="5292595">
                  <a:extLst>
                    <a:ext uri="{9D8B030D-6E8A-4147-A177-3AD203B41FA5}">
                      <a16:colId xmlns:a16="http://schemas.microsoft.com/office/drawing/2014/main" val="496803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Elastic Compute Cloud (Amazon EC2)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IaaS (infraestructura como servicio)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2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Los costos van a depender del modelo de compra que elija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Tiene costos bajo demanda, costos por 1 año o costos por 3 años</a:t>
                      </a:r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Existen cuatro modelos de compra de instancias de Amazon EC2: bajo demanda, Savings </a:t>
                      </a:r>
                      <a:r>
                        <a:rPr lang="es-CL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Plans</a:t>
                      </a:r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instancias reservadas e instancias de spot.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Pague solo por los recursos que utiliza y cancele su uso en cualquier momento.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2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Confiable, escalable, infraestructura bajo demanda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Optimice los costos y la eficacia de TI en una infraestructura en la nube completa que ofrezca opciones y flexibilidad, aumente la escalabilidad y el rendimiento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35742"/>
                  </a:ext>
                </a:extLst>
              </a:tr>
            </a:tbl>
          </a:graphicData>
        </a:graphic>
      </p:graphicFrame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D5F0F32E-8C08-4E1B-ABC9-0CCD08B73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545" y="3975629"/>
            <a:ext cx="267050" cy="267050"/>
          </a:xfrm>
          <a:prstGeom prst="rect">
            <a:avLst/>
          </a:prstGeom>
        </p:spPr>
      </p:pic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5C01B5E8-ACFA-4170-BFA2-4D8F2757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475" y="3773964"/>
            <a:ext cx="267050" cy="2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3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DDA06-1E03-4C5A-93CF-4CEA99F7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PLATAFORMAS QUE OFRECEN SERVICIOS EN LA NUBE Caas</a:t>
            </a:r>
            <a:endParaRPr lang="es-CL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ECFC98BD-217D-45F3-BDB6-208195703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256276"/>
              </p:ext>
            </p:extLst>
          </p:nvPr>
        </p:nvGraphicFramePr>
        <p:xfrm>
          <a:off x="243281" y="1860918"/>
          <a:ext cx="1165230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4103">
                  <a:extLst>
                    <a:ext uri="{9D8B030D-6E8A-4147-A177-3AD203B41FA5}">
                      <a16:colId xmlns:a16="http://schemas.microsoft.com/office/drawing/2014/main" val="1437302381"/>
                    </a:ext>
                  </a:extLst>
                </a:gridCol>
                <a:gridCol w="3884103">
                  <a:extLst>
                    <a:ext uri="{9D8B030D-6E8A-4147-A177-3AD203B41FA5}">
                      <a16:colId xmlns:a16="http://schemas.microsoft.com/office/drawing/2014/main" val="496803969"/>
                    </a:ext>
                  </a:extLst>
                </a:gridCol>
                <a:gridCol w="3884103">
                  <a:extLst>
                    <a:ext uri="{9D8B030D-6E8A-4147-A177-3AD203B41FA5}">
                      <a16:colId xmlns:a16="http://schemas.microsoft.com/office/drawing/2014/main" val="254782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Amazon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Elastic Kubernetes Service (EKS)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Azure Kubernetes Service (AKS)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Google Kubernetes Engine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s-CL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2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Existen dos tipos de modelos de cargos para Amazon ECS. Amazon ECS en AWS Outposts sigue el mismo modelo de tipo de lanzamiento Amazon EC2.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 AKS es gratuito. Solo se paga por los recursos de la plataforma Azure que se utilizan</a:t>
                      </a:r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Operar contenedores en clústeres estándar con hasta cinco nodos es gratuito, pero a partir de seis requiere una tasa fija por clúster y hora.</a:t>
                      </a:r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      Puede ejecutar EKS en AWS con Amazon Elastic Compute Cloud (Amazon EC2) o AWS Fargate, y en las instalaciones con AWS Outposts.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     Eficiencia de la utilización de los recursos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     GKE facilita las tareas de despliegue, actualización y gestión de tus aplicaciones y servicios, lo que te permite desarrollar e iterar aplicaciones rápidamente.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26351"/>
                  </a:ext>
                </a:extLst>
              </a:tr>
            </a:tbl>
          </a:graphicData>
        </a:graphic>
      </p:graphicFrame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D5F0F32E-8C08-4E1B-ABC9-0CCD08B73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410" y="3488503"/>
            <a:ext cx="267050" cy="267050"/>
          </a:xfrm>
          <a:prstGeom prst="rect">
            <a:avLst/>
          </a:prstGeom>
        </p:spPr>
      </p:pic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5C01B5E8-ACFA-4170-BFA2-4D8F2757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4903" y="3488503"/>
            <a:ext cx="267050" cy="267050"/>
          </a:xfrm>
          <a:prstGeom prst="rect">
            <a:avLst/>
          </a:prstGeom>
        </p:spPr>
      </p:pic>
      <p:pic>
        <p:nvPicPr>
          <p:cNvPr id="11" name="Gráfico 10" descr="Marca de verificación con relleno sólido">
            <a:extLst>
              <a:ext uri="{FF2B5EF4-FFF2-40B4-BE49-F238E27FC236}">
                <a16:creationId xmlns:a16="http://schemas.microsoft.com/office/drawing/2014/main" id="{9715FE19-4BBB-43F1-A69C-47128DFCC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7098" y="3488503"/>
            <a:ext cx="267050" cy="2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2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DDA06-1E03-4C5A-93CF-4CEA99F7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6" y="276537"/>
            <a:ext cx="10142975" cy="1400530"/>
          </a:xfrm>
        </p:spPr>
        <p:txBody>
          <a:bodyPr>
            <a:normAutofit/>
          </a:bodyPr>
          <a:lstStyle/>
          <a:p>
            <a:r>
              <a:rPr lang="es-ES" dirty="0"/>
              <a:t>CASOS DIFERENTES EMPRESAS SERVICIOS HOSTING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A8C1C8-FE93-486E-89FF-D5B89B20527E}"/>
              </a:ext>
            </a:extLst>
          </p:cNvPr>
          <p:cNvSpPr txBox="1"/>
          <p:nvPr/>
        </p:nvSpPr>
        <p:spPr>
          <a:xfrm>
            <a:off x="709127" y="1883772"/>
            <a:ext cx="10343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PYME</a:t>
            </a:r>
          </a:p>
          <a:p>
            <a:endParaRPr lang="es-ES" dirty="0"/>
          </a:p>
          <a:p>
            <a:r>
              <a:rPr lang="es-ES" dirty="0"/>
              <a:t>SERVICIOS HOSTING: Hosting Compartido </a:t>
            </a:r>
          </a:p>
          <a:p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E04BA12-7741-4AC5-B07C-5BB9000B29D9}"/>
              </a:ext>
            </a:extLst>
          </p:cNvPr>
          <p:cNvSpPr txBox="1"/>
          <p:nvPr/>
        </p:nvSpPr>
        <p:spPr>
          <a:xfrm>
            <a:off x="709127" y="3084101"/>
            <a:ext cx="10343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CASO MEDIANA EMPRESA</a:t>
            </a:r>
          </a:p>
          <a:p>
            <a:endParaRPr lang="es-ES" dirty="0"/>
          </a:p>
          <a:p>
            <a:r>
              <a:rPr lang="es-ES" dirty="0"/>
              <a:t>SERVICIOS HOSTING:  Servidor VPS</a:t>
            </a:r>
          </a:p>
          <a:p>
            <a:endParaRPr lang="es-ES" dirty="0"/>
          </a:p>
          <a:p>
            <a:endParaRPr lang="es-CL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2133FEE-FED0-4876-B38A-55F7C9B9B520}"/>
              </a:ext>
            </a:extLst>
          </p:cNvPr>
          <p:cNvSpPr txBox="1"/>
          <p:nvPr/>
        </p:nvSpPr>
        <p:spPr>
          <a:xfrm>
            <a:off x="709127" y="5251837"/>
            <a:ext cx="10343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GRANDES EMPRESAS</a:t>
            </a:r>
          </a:p>
          <a:p>
            <a:endParaRPr lang="es-ES" dirty="0"/>
          </a:p>
          <a:p>
            <a:r>
              <a:rPr lang="es-ES" dirty="0"/>
              <a:t>SERVICIOS HOSTING: </a:t>
            </a:r>
            <a:r>
              <a:rPr lang="es-ES"/>
              <a:t>Servidor Dedicado</a:t>
            </a:r>
            <a:endParaRPr lang="es-ES" dirty="0"/>
          </a:p>
          <a:p>
            <a:endParaRPr lang="es-ES" dirty="0"/>
          </a:p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84F3F3-2501-42F2-AB9E-3255D1B56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977" y="2190638"/>
            <a:ext cx="2127343" cy="10359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8E85D73-CDC7-47DD-926D-5AD846D3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976" y="3578273"/>
            <a:ext cx="2127343" cy="10359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0E62CAE-8EAB-493B-81A5-03971545F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977" y="4948493"/>
            <a:ext cx="2127342" cy="10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8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DDA06-1E03-4C5A-93CF-4CEA99F7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14" y="647497"/>
            <a:ext cx="10251347" cy="998308"/>
          </a:xfrm>
        </p:spPr>
        <p:txBody>
          <a:bodyPr>
            <a:normAutofit/>
          </a:bodyPr>
          <a:lstStyle/>
          <a:p>
            <a:r>
              <a:rPr lang="es-ES" dirty="0"/>
              <a:t>CASO PYME SERVICIOS EN LA NUBE CAAS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A8C1C8-FE93-486E-89FF-D5B89B20527E}"/>
              </a:ext>
            </a:extLst>
          </p:cNvPr>
          <p:cNvSpPr txBox="1"/>
          <p:nvPr/>
        </p:nvSpPr>
        <p:spPr>
          <a:xfrm>
            <a:off x="1233182" y="1709850"/>
            <a:ext cx="1034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AWS Fargate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E04BA12-7741-4AC5-B07C-5BB9000B29D9}"/>
              </a:ext>
            </a:extLst>
          </p:cNvPr>
          <p:cNvSpPr txBox="1"/>
          <p:nvPr/>
        </p:nvSpPr>
        <p:spPr>
          <a:xfrm>
            <a:off x="1307499" y="2752651"/>
            <a:ext cx="10343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Azure</a:t>
            </a:r>
            <a:endParaRPr lang="es-CL" dirty="0"/>
          </a:p>
          <a:p>
            <a:endParaRPr lang="es-CL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2133FEE-FED0-4876-B38A-55F7C9B9B520}"/>
              </a:ext>
            </a:extLst>
          </p:cNvPr>
          <p:cNvSpPr txBox="1"/>
          <p:nvPr/>
        </p:nvSpPr>
        <p:spPr>
          <a:xfrm>
            <a:off x="1233182" y="4934895"/>
            <a:ext cx="1034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Google</a:t>
            </a:r>
          </a:p>
          <a:p>
            <a:endParaRPr lang="es-ES" dirty="0"/>
          </a:p>
          <a:p>
            <a:endParaRPr lang="es-CL" dirty="0"/>
          </a:p>
        </p:txBody>
      </p:sp>
      <p:graphicFrame>
        <p:nvGraphicFramePr>
          <p:cNvPr id="9" name="Tabla 20">
            <a:extLst>
              <a:ext uri="{FF2B5EF4-FFF2-40B4-BE49-F238E27FC236}">
                <a16:creationId xmlns:a16="http://schemas.microsoft.com/office/drawing/2014/main" id="{5C20842F-6643-45B3-B022-C8D526596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62812"/>
              </p:ext>
            </p:extLst>
          </p:nvPr>
        </p:nvGraphicFramePr>
        <p:xfrm>
          <a:off x="2257799" y="2333043"/>
          <a:ext cx="93933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723">
                  <a:extLst>
                    <a:ext uri="{9D8B030D-6E8A-4147-A177-3AD203B41FA5}">
                      <a16:colId xmlns:a16="http://schemas.microsoft.com/office/drawing/2014/main" val="3191427548"/>
                    </a:ext>
                  </a:extLst>
                </a:gridCol>
                <a:gridCol w="1995845">
                  <a:extLst>
                    <a:ext uri="{9D8B030D-6E8A-4147-A177-3AD203B41FA5}">
                      <a16:colId xmlns:a16="http://schemas.microsoft.com/office/drawing/2014/main" val="2805759278"/>
                    </a:ext>
                  </a:extLst>
                </a:gridCol>
                <a:gridCol w="2126317">
                  <a:extLst>
                    <a:ext uri="{9D8B030D-6E8A-4147-A177-3AD203B41FA5}">
                      <a16:colId xmlns:a16="http://schemas.microsoft.com/office/drawing/2014/main" val="1015265548"/>
                    </a:ext>
                  </a:extLst>
                </a:gridCol>
                <a:gridCol w="2497856">
                  <a:extLst>
                    <a:ext uri="{9D8B030D-6E8A-4147-A177-3AD203B41FA5}">
                      <a16:colId xmlns:a16="http://schemas.microsoft.com/office/drawing/2014/main" val="2572857572"/>
                    </a:ext>
                  </a:extLst>
                </a:gridCol>
                <a:gridCol w="1907584">
                  <a:extLst>
                    <a:ext uri="{9D8B030D-6E8A-4147-A177-3AD203B41FA5}">
                      <a16:colId xmlns:a16="http://schemas.microsoft.com/office/drawing/2014/main" val="146985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nCPU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Almacenamiento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Sistema operativo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mensual USD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anual USD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54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Windows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47,25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567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9965"/>
                  </a:ext>
                </a:extLst>
              </a:tr>
            </a:tbl>
          </a:graphicData>
        </a:graphic>
      </p:graphicFrame>
      <p:graphicFrame>
        <p:nvGraphicFramePr>
          <p:cNvPr id="10" name="Tabla 20">
            <a:extLst>
              <a:ext uri="{FF2B5EF4-FFF2-40B4-BE49-F238E27FC236}">
                <a16:creationId xmlns:a16="http://schemas.microsoft.com/office/drawing/2014/main" id="{EBBF18C2-757F-44EC-8DE0-F864C8B07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20103"/>
              </p:ext>
            </p:extLst>
          </p:nvPr>
        </p:nvGraphicFramePr>
        <p:xfrm>
          <a:off x="2257799" y="3917256"/>
          <a:ext cx="83556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3191427548"/>
                    </a:ext>
                  </a:extLst>
                </a:gridCol>
                <a:gridCol w="1847025">
                  <a:extLst>
                    <a:ext uri="{9D8B030D-6E8A-4147-A177-3AD203B41FA5}">
                      <a16:colId xmlns:a16="http://schemas.microsoft.com/office/drawing/2014/main" val="2805759278"/>
                    </a:ext>
                  </a:extLst>
                </a:gridCol>
                <a:gridCol w="1936814">
                  <a:extLst>
                    <a:ext uri="{9D8B030D-6E8A-4147-A177-3AD203B41FA5}">
                      <a16:colId xmlns:a16="http://schemas.microsoft.com/office/drawing/2014/main" val="1015265548"/>
                    </a:ext>
                  </a:extLst>
                </a:gridCol>
                <a:gridCol w="2066671">
                  <a:extLst>
                    <a:ext uri="{9D8B030D-6E8A-4147-A177-3AD203B41FA5}">
                      <a16:colId xmlns:a16="http://schemas.microsoft.com/office/drawing/2014/main" val="2572857572"/>
                    </a:ext>
                  </a:extLst>
                </a:gridCol>
                <a:gridCol w="1788859">
                  <a:extLst>
                    <a:ext uri="{9D8B030D-6E8A-4147-A177-3AD203B41FA5}">
                      <a16:colId xmlns:a16="http://schemas.microsoft.com/office/drawing/2014/main" val="146985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nCPU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Almacenamiento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Sistema operativo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mensual USD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anual USD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54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Windows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46,80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561,6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9965"/>
                  </a:ext>
                </a:extLst>
              </a:tr>
            </a:tbl>
          </a:graphicData>
        </a:graphic>
      </p:graphicFrame>
      <p:graphicFrame>
        <p:nvGraphicFramePr>
          <p:cNvPr id="11" name="Tabla 20">
            <a:extLst>
              <a:ext uri="{FF2B5EF4-FFF2-40B4-BE49-F238E27FC236}">
                <a16:creationId xmlns:a16="http://schemas.microsoft.com/office/drawing/2014/main" id="{14E5669B-E3B3-44C0-A1D0-C3852DFE9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12445"/>
              </p:ext>
            </p:extLst>
          </p:nvPr>
        </p:nvGraphicFramePr>
        <p:xfrm>
          <a:off x="2257799" y="5199583"/>
          <a:ext cx="83556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3191427548"/>
                    </a:ext>
                  </a:extLst>
                </a:gridCol>
                <a:gridCol w="1847025">
                  <a:extLst>
                    <a:ext uri="{9D8B030D-6E8A-4147-A177-3AD203B41FA5}">
                      <a16:colId xmlns:a16="http://schemas.microsoft.com/office/drawing/2014/main" val="2805759278"/>
                    </a:ext>
                  </a:extLst>
                </a:gridCol>
                <a:gridCol w="1936814">
                  <a:extLst>
                    <a:ext uri="{9D8B030D-6E8A-4147-A177-3AD203B41FA5}">
                      <a16:colId xmlns:a16="http://schemas.microsoft.com/office/drawing/2014/main" val="1015265548"/>
                    </a:ext>
                  </a:extLst>
                </a:gridCol>
                <a:gridCol w="2066671">
                  <a:extLst>
                    <a:ext uri="{9D8B030D-6E8A-4147-A177-3AD203B41FA5}">
                      <a16:colId xmlns:a16="http://schemas.microsoft.com/office/drawing/2014/main" val="2572857572"/>
                    </a:ext>
                  </a:extLst>
                </a:gridCol>
                <a:gridCol w="1788859">
                  <a:extLst>
                    <a:ext uri="{9D8B030D-6E8A-4147-A177-3AD203B41FA5}">
                      <a16:colId xmlns:a16="http://schemas.microsoft.com/office/drawing/2014/main" val="146985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nCPU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Almacenamiento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Sistema operativo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mensual USD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anual USD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54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Windows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26,79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321,48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1156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374</TotalTime>
  <Words>740</Words>
  <Application>Microsoft Office PowerPoint</Application>
  <PresentationFormat>Panorámica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Wingdings</vt:lpstr>
      <vt:lpstr>Wingdings 3</vt:lpstr>
      <vt:lpstr>Retrospección</vt:lpstr>
      <vt:lpstr>PRESENTACIÓN  IMPLEMENTACIÓN SITIO WEB E-COMMERCE</vt:lpstr>
      <vt:lpstr>AGENDA</vt:lpstr>
      <vt:lpstr>WORDPRESS + DOCKER</vt:lpstr>
      <vt:lpstr>SERVICIOS HOSTING</vt:lpstr>
      <vt:lpstr>SERVICIOS EN LA NUBE</vt:lpstr>
      <vt:lpstr>PLATAFORMAS QUE OFRECEN SERVICIOS EN LA NUBE Iass</vt:lpstr>
      <vt:lpstr>PLATAFORMAS QUE OFRECEN SERVICIOS EN LA NUBE Caas</vt:lpstr>
      <vt:lpstr>CASOS DIFERENTES EMPRESAS SERVICIOS HOSTING</vt:lpstr>
      <vt:lpstr>CASO PYME SERVICIOS EN LA NUBE CAAS</vt:lpstr>
      <vt:lpstr>CONCLUSIÓN</vt:lpstr>
      <vt:lpstr>REPOSITORIO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OPTATIVO DE ESPECIALIDAD</dc:title>
  <dc:creator>Jefferso0n Muñoz Zapata</dc:creator>
  <cp:lastModifiedBy>Jefferso0n Muñoz Zapata</cp:lastModifiedBy>
  <cp:revision>16</cp:revision>
  <dcterms:created xsi:type="dcterms:W3CDTF">2021-12-09T12:46:41Z</dcterms:created>
  <dcterms:modified xsi:type="dcterms:W3CDTF">2021-12-15T21:28:24Z</dcterms:modified>
</cp:coreProperties>
</file>