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7" r:id="rId5"/>
    <p:sldId id="258" r:id="rId6"/>
    <p:sldId id="262" r:id="rId7"/>
    <p:sldId id="263" r:id="rId8"/>
    <p:sldId id="268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17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73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014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07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21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054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197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869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17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542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31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203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43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802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364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40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16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00782E-343E-4D98-8EC4-D0CA7ABED54C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5FA9-1B8A-45B1-A5EF-812A746A8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529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nbrust.net/2013/09/15/building-the-blog-part-2-choosing-wordpres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devopedia.org/docker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7C096-E33F-4CBF-AB8B-06C08083C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OPTATIVO DE ESPECIALIDAD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46B9DC-3443-4597-A481-A24F7B8B3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Alumno: Jefersson Muñoz Zapata</a:t>
            </a:r>
          </a:p>
          <a:p>
            <a:r>
              <a:rPr lang="es-ES" dirty="0"/>
              <a:t>Profesor: Jorge briones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3861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Conclusión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Globo: flecha derecha e izquierda 6">
            <a:extLst>
              <a:ext uri="{FF2B5EF4-FFF2-40B4-BE49-F238E27FC236}">
                <a16:creationId xmlns:a16="http://schemas.microsoft.com/office/drawing/2014/main" id="{3683A2B4-96A4-4F7C-86E7-D750F364F84B}"/>
              </a:ext>
            </a:extLst>
          </p:cNvPr>
          <p:cNvSpPr/>
          <p:nvPr/>
        </p:nvSpPr>
        <p:spPr>
          <a:xfrm>
            <a:off x="2484876" y="1316338"/>
            <a:ext cx="1950098" cy="4786605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C012CBE7-6D8A-4F45-8B42-7D255AE1FF8F}"/>
              </a:ext>
            </a:extLst>
          </p:cNvPr>
          <p:cNvSpPr/>
          <p:nvPr/>
        </p:nvSpPr>
        <p:spPr>
          <a:xfrm rot="19023867">
            <a:off x="842919" y="3805207"/>
            <a:ext cx="2609255" cy="12660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RESULTADOS</a:t>
            </a:r>
            <a:endParaRPr lang="es-CL" dirty="0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3468FB4B-5368-46C8-A7A8-B722E8AF1047}"/>
              </a:ext>
            </a:extLst>
          </p:cNvPr>
          <p:cNvSpPr/>
          <p:nvPr/>
        </p:nvSpPr>
        <p:spPr>
          <a:xfrm rot="19696111">
            <a:off x="3341901" y="1365066"/>
            <a:ext cx="2568118" cy="1253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PREGUNTAS</a:t>
            </a:r>
            <a:endParaRPr lang="es-CL" dirty="0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0C678129-DF47-4843-B64F-8529C7352051}"/>
              </a:ext>
            </a:extLst>
          </p:cNvPr>
          <p:cNvSpPr/>
          <p:nvPr/>
        </p:nvSpPr>
        <p:spPr>
          <a:xfrm rot="1208505">
            <a:off x="3568002" y="4796210"/>
            <a:ext cx="2568118" cy="1253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RESPUESTAS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740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48EC-BC07-4259-91A2-90C95019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 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D9042-3927-4591-914F-BFA07D7B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13" y="4160427"/>
            <a:ext cx="4836094" cy="589614"/>
          </a:xfrm>
        </p:spPr>
        <p:txBody>
          <a:bodyPr/>
          <a:lstStyle/>
          <a:p>
            <a:r>
              <a:rPr lang="es-ES" dirty="0"/>
              <a:t>A</a:t>
            </a:r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920979-8731-4625-A499-8EA5F0AF6E7C}"/>
              </a:ext>
            </a:extLst>
          </p:cNvPr>
          <p:cNvSpPr txBox="1">
            <a:spLocks/>
          </p:cNvSpPr>
          <p:nvPr/>
        </p:nvSpPr>
        <p:spPr>
          <a:xfrm>
            <a:off x="646111" y="305470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BIBLIOGRAFIA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E7086D2-0D01-40E5-80E8-018B6706B273}"/>
              </a:ext>
            </a:extLst>
          </p:cNvPr>
          <p:cNvSpPr txBox="1">
            <a:spLocks/>
          </p:cNvSpPr>
          <p:nvPr/>
        </p:nvSpPr>
        <p:spPr>
          <a:xfrm>
            <a:off x="1255713" y="2205319"/>
            <a:ext cx="4836094" cy="58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/>
              <a:t>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658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87D2-C861-4562-BE90-E6BAC8E0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40B6F-3CEF-4BF1-A0B0-566436EB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WordPress + Docker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Análisis Servicios Hosting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Servicios en la nube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Análisis plataformas que ofrecen servicios en la nube </a:t>
            </a:r>
            <a:r>
              <a:rPr lang="es-ES" dirty="0" err="1"/>
              <a:t>Iaas</a:t>
            </a: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Análisis plataformas que ofrecen servicios en la nube Caas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Conclusión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34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D353-3C37-4DC5-9DE1-BB2599AD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Wordpress</a:t>
            </a:r>
            <a:r>
              <a:rPr lang="es-ES" dirty="0"/>
              <a:t> + Docker</a:t>
            </a:r>
            <a:endParaRPr lang="es-CL" dirty="0"/>
          </a:p>
        </p:txBody>
      </p: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87D89DAF-859E-40B3-95C0-78FFC16E1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192" y="3299660"/>
            <a:ext cx="2319280" cy="1400530"/>
          </a:xfrm>
        </p:spPr>
      </p:pic>
      <p:pic>
        <p:nvPicPr>
          <p:cNvPr id="8" name="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C8159AF-FD83-46FF-8F59-9D37DFCCF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33757" y="1853248"/>
            <a:ext cx="8871696" cy="455203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E839E9D-E7E1-4A0E-8315-B1D59CD84D25}"/>
              </a:ext>
            </a:extLst>
          </p:cNvPr>
          <p:cNvSpPr txBox="1"/>
          <p:nvPr/>
        </p:nvSpPr>
        <p:spPr>
          <a:xfrm>
            <a:off x="15372654" y="5521690"/>
            <a:ext cx="107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>
                <a:hlinkClick r:id="rId5" tooltip="https://devopedia.org/docker"/>
              </a:rPr>
              <a:t>Esta foto</a:t>
            </a:r>
            <a:r>
              <a:rPr lang="es-CL" sz="900"/>
              <a:t> de Autor desconocido está bajo licencia </a:t>
            </a:r>
            <a:r>
              <a:rPr lang="es-CL" sz="900">
                <a:hlinkClick r:id="rId6" tooltip="https://creativecommons.org/licenses/by-sa/3.0/"/>
              </a:rPr>
              <a:t>CC BY-SA</a:t>
            </a:r>
            <a:endParaRPr lang="es-CL" sz="900"/>
          </a:p>
        </p:txBody>
      </p:sp>
    </p:spTree>
    <p:extLst>
      <p:ext uri="{BB962C8B-B14F-4D97-AF65-F5344CB8AC3E}">
        <p14:creationId xmlns:p14="http://schemas.microsoft.com/office/powerpoint/2010/main" val="33106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HOSTING</a:t>
            </a: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CFC98BD-217D-45F3-BDB6-208195703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461438"/>
              </p:ext>
            </p:extLst>
          </p:nvPr>
        </p:nvGraphicFramePr>
        <p:xfrm>
          <a:off x="281192" y="1152983"/>
          <a:ext cx="1151373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910">
                  <a:extLst>
                    <a:ext uri="{9D8B030D-6E8A-4147-A177-3AD203B41FA5}">
                      <a16:colId xmlns:a16="http://schemas.microsoft.com/office/drawing/2014/main" val="1437302381"/>
                    </a:ext>
                  </a:extLst>
                </a:gridCol>
                <a:gridCol w="3837910">
                  <a:extLst>
                    <a:ext uri="{9D8B030D-6E8A-4147-A177-3AD203B41FA5}">
                      <a16:colId xmlns:a16="http://schemas.microsoft.com/office/drawing/2014/main" val="496803969"/>
                    </a:ext>
                  </a:extLst>
                </a:gridCol>
                <a:gridCol w="3837910">
                  <a:extLst>
                    <a:ext uri="{9D8B030D-6E8A-4147-A177-3AD203B41FA5}">
                      <a16:colId xmlns:a16="http://schemas.microsoft.com/office/drawing/2014/main" val="3014221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Hosting Compartido</a:t>
                      </a:r>
                    </a:p>
                    <a:p>
                      <a:r>
                        <a:rPr lang="es-C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ECOMMERCE ESTÁNDAR</a:t>
                      </a:r>
                    </a:p>
                    <a:p>
                      <a:r>
                        <a:rPr lang="es-C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$24.990/mes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Servidores Virtuales VPS</a:t>
                      </a:r>
                      <a:endParaRPr lang="es-CL" sz="1400" b="1" dirty="0"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  <a:p>
                      <a:r>
                        <a:rPr lang="es-C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$79.900/mes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Servidores Dedicados</a:t>
                      </a:r>
                      <a:endParaRPr lang="es-CL" sz="1400" dirty="0"/>
                    </a:p>
                    <a:p>
                      <a:r>
                        <a:rPr lang="es-CL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$139.900/mes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+ IVA anual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$299.900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+ IVA anual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$958.800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+ IVA anual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$1.678.800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 total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GB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 total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GB SSD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 total</a:t>
                      </a:r>
                    </a:p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HDD x 1 TB Espacio Disco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Tu mejor opción si manejas un blog o tienda online. Servidores especialmente configurados para operar con WordPress y las plataformas de Ecommerce 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Proporciona mayor libertad para instalar software personalizado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Permite tener el control completo de las necesidades de alojamiento de un proyecto o sitio web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3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Compartir recursos implica que si un sitio se vuelve realmente “pesado” podría disminuir la velocidad de los otros sitios que comparten el mismo servidor.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Mucho menos flexibilidad y opciones, comparado con un VPS o un Dedicado.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Requiere de mayor conocimiento técnico por parte del usuario en comparación a un hosting compartido.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Como en el hosting compartido, otros sitios podrían disminuir la velocidad del resto.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Es el más costoso de los tres servicios.</a:t>
                      </a:r>
                    </a:p>
                    <a:p>
                      <a:pPr lvl="0"/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Requiere altos niveles de conocimiento técnico.</a:t>
                      </a:r>
                    </a:p>
                    <a:p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42188"/>
                  </a:ext>
                </a:extLst>
              </a:tr>
            </a:tbl>
          </a:graphicData>
        </a:graphic>
      </p:graphicFrame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D5F0F32E-8C08-4E1B-ABC9-0CCD08B7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192" y="3365747"/>
            <a:ext cx="267050" cy="267050"/>
          </a:xfrm>
          <a:prstGeom prst="rect">
            <a:avLst/>
          </a:prstGeom>
        </p:spPr>
      </p:pic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5C01B5E8-ACFA-4170-BFA2-4D8F2757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9054" y="3369410"/>
            <a:ext cx="267050" cy="267050"/>
          </a:xfrm>
          <a:prstGeom prst="rect">
            <a:avLst/>
          </a:prstGeom>
        </p:spPr>
      </p:pic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6E305328-C86B-4F0D-917A-1C5F72D9D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1988" y="3369410"/>
            <a:ext cx="267050" cy="26705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7F1EC598-64F3-4E46-BD77-E25F887FB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085" y="4322128"/>
            <a:ext cx="267050" cy="267050"/>
          </a:xfrm>
          <a:prstGeom prst="rect">
            <a:avLst/>
          </a:prstGeom>
        </p:spPr>
      </p:pic>
      <p:pic>
        <p:nvPicPr>
          <p:cNvPr id="14" name="Gráfico 13" descr="Cerrar con relleno sólido">
            <a:extLst>
              <a:ext uri="{FF2B5EF4-FFF2-40B4-BE49-F238E27FC236}">
                <a16:creationId xmlns:a16="http://schemas.microsoft.com/office/drawing/2014/main" id="{A1270E3B-0E0A-4049-BB7E-136D4048A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192" y="5429978"/>
            <a:ext cx="267050" cy="267050"/>
          </a:xfrm>
          <a:prstGeom prst="rect">
            <a:avLst/>
          </a:prstGeom>
        </p:spPr>
      </p:pic>
      <p:pic>
        <p:nvPicPr>
          <p:cNvPr id="15" name="Gráfico 14" descr="Cerrar con relleno sólido">
            <a:extLst>
              <a:ext uri="{FF2B5EF4-FFF2-40B4-BE49-F238E27FC236}">
                <a16:creationId xmlns:a16="http://schemas.microsoft.com/office/drawing/2014/main" id="{FBB1B912-39AF-4464-8074-AEA649BA1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054" y="4291620"/>
            <a:ext cx="267050" cy="267050"/>
          </a:xfrm>
          <a:prstGeom prst="rect">
            <a:avLst/>
          </a:prstGeom>
        </p:spPr>
      </p:pic>
      <p:pic>
        <p:nvPicPr>
          <p:cNvPr id="16" name="Gráfico 15" descr="Cerrar con relleno sólido">
            <a:extLst>
              <a:ext uri="{FF2B5EF4-FFF2-40B4-BE49-F238E27FC236}">
                <a16:creationId xmlns:a16="http://schemas.microsoft.com/office/drawing/2014/main" id="{CF63B306-F743-406C-B1D4-390AF03BC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054" y="5164336"/>
            <a:ext cx="267050" cy="267050"/>
          </a:xfrm>
          <a:prstGeom prst="rect">
            <a:avLst/>
          </a:prstGeom>
        </p:spPr>
      </p:pic>
      <p:pic>
        <p:nvPicPr>
          <p:cNvPr id="17" name="Gráfico 16" descr="Cerrar con relleno sólido">
            <a:extLst>
              <a:ext uri="{FF2B5EF4-FFF2-40B4-BE49-F238E27FC236}">
                <a16:creationId xmlns:a16="http://schemas.microsoft.com/office/drawing/2014/main" id="{D958DACD-B214-417F-B84F-B903F6AC5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1988" y="4336725"/>
            <a:ext cx="267050" cy="267050"/>
          </a:xfrm>
          <a:prstGeom prst="rect">
            <a:avLst/>
          </a:prstGeom>
        </p:spPr>
      </p:pic>
      <p:pic>
        <p:nvPicPr>
          <p:cNvPr id="18" name="Gráfico 17" descr="Cerrar con relleno sólido">
            <a:extLst>
              <a:ext uri="{FF2B5EF4-FFF2-40B4-BE49-F238E27FC236}">
                <a16:creationId xmlns:a16="http://schemas.microsoft.com/office/drawing/2014/main" id="{9DA06FB4-12E7-4E4D-81AB-4D163B905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1988" y="4756436"/>
            <a:ext cx="267050" cy="2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EN LA NUBE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75338-699C-4F7D-A81D-63B7444F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IaaS</a:t>
            </a:r>
          </a:p>
          <a:p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PaaS</a:t>
            </a:r>
            <a:endParaRPr lang="es-CL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SaaS</a:t>
            </a:r>
          </a:p>
          <a:p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753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PLATAFORMAS QUE OFRECEN SERVICIOS EN LA NUBE </a:t>
            </a:r>
            <a:r>
              <a:rPr lang="es-ES" dirty="0" err="1"/>
              <a:t>Iass</a:t>
            </a: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CFC98BD-217D-45F3-BDB6-208195703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66621"/>
              </p:ext>
            </p:extLst>
          </p:nvPr>
        </p:nvGraphicFramePr>
        <p:xfrm>
          <a:off x="646111" y="1860918"/>
          <a:ext cx="1058519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595">
                  <a:extLst>
                    <a:ext uri="{9D8B030D-6E8A-4147-A177-3AD203B41FA5}">
                      <a16:colId xmlns:a16="http://schemas.microsoft.com/office/drawing/2014/main" val="1437302381"/>
                    </a:ext>
                  </a:extLst>
                </a:gridCol>
                <a:gridCol w="5292595">
                  <a:extLst>
                    <a:ext uri="{9D8B030D-6E8A-4147-A177-3AD203B41FA5}">
                      <a16:colId xmlns:a16="http://schemas.microsoft.com/office/drawing/2014/main" val="49680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Elastic Compute Cloud (Amazon EC2)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IaaS (infraestructura como servicio)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Los costos van a depender del modelo de compra que elija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Tiene costos bajo demanda, costos por 1 año o costos por 3 años</a:t>
                      </a: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Existen cuatro modelos de compra de instancias de Amazon EC2: bajo demanda, Savings </a:t>
                      </a:r>
                      <a:r>
                        <a:rPr lang="es-CL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Plans</a:t>
                      </a:r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instancias reservadas e instancias de spot.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Pague solo por los recursos que utiliza y cancele su uso en cualquier momento.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Confiable, escalable, infraestructura bajo demanda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Optimice los costos y la eficacia de TI en una infraestructura en la nube completa que ofrezca opciones y flexibilidad, aumente la escalabilidad y el rendimiento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35742"/>
                  </a:ext>
                </a:extLst>
              </a:tr>
            </a:tbl>
          </a:graphicData>
        </a:graphic>
      </p:graphicFrame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D5F0F32E-8C08-4E1B-ABC9-0CCD08B7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545" y="3975629"/>
            <a:ext cx="267050" cy="267050"/>
          </a:xfrm>
          <a:prstGeom prst="rect">
            <a:avLst/>
          </a:prstGeom>
        </p:spPr>
      </p:pic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5C01B5E8-ACFA-4170-BFA2-4D8F2757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475" y="3773964"/>
            <a:ext cx="267050" cy="2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PLATAFORMAS QUE OFRECEN SERVICIOS EN LA NUBE Caas</a:t>
            </a:r>
            <a:endParaRPr lang="es-CL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CFC98BD-217D-45F3-BDB6-208195703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553796"/>
              </p:ext>
            </p:extLst>
          </p:nvPr>
        </p:nvGraphicFramePr>
        <p:xfrm>
          <a:off x="243281" y="1860918"/>
          <a:ext cx="1165230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103">
                  <a:extLst>
                    <a:ext uri="{9D8B030D-6E8A-4147-A177-3AD203B41FA5}">
                      <a16:colId xmlns:a16="http://schemas.microsoft.com/office/drawing/2014/main" val="1437302381"/>
                    </a:ext>
                  </a:extLst>
                </a:gridCol>
                <a:gridCol w="3884103">
                  <a:extLst>
                    <a:ext uri="{9D8B030D-6E8A-4147-A177-3AD203B41FA5}">
                      <a16:colId xmlns:a16="http://schemas.microsoft.com/office/drawing/2014/main" val="496803969"/>
                    </a:ext>
                  </a:extLst>
                </a:gridCol>
                <a:gridCol w="3884103">
                  <a:extLst>
                    <a:ext uri="{9D8B030D-6E8A-4147-A177-3AD203B41FA5}">
                      <a16:colId xmlns:a16="http://schemas.microsoft.com/office/drawing/2014/main" val="254782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Amazon Elastic Container Service (Amazon ECS)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Azure Kubernetes Service (AKS)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Google Kubernetes Engine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s-CL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Existen dos tipos de modelos de cargos para Amazon ECS. Amazon ECS en AWS Outposts sigue el mismo modelo de tipo de lanzamiento Amazon EC2.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 AKS es gratuito. Solo se paga por los recursos de la plataforma Azure que se utilizan</a:t>
                      </a: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Operar contenedores en clústeres estándar con hasta cinco nodos es gratuito, pero a partir de seis requiere una tasa fija por clúster y hora.</a:t>
                      </a: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      Paga por los recursos de AWS (por ejemplo, las instancias de Amazon Elastic Cloud Compute [Amazon EC2] o los volúmenes de Amazon Elastic Block Store [Amazon EBS]) que crea para almacenar y ejecutar la aplicación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     Eficiencia de la utilización de los recursos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     GKE facilita las tareas de despliegue, actualización y gestión de tus aplicaciones y servicios, lo que te permite desarrollar e iterar aplicaciones rápidamente.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6351"/>
                  </a:ext>
                </a:extLst>
              </a:tr>
            </a:tbl>
          </a:graphicData>
        </a:graphic>
      </p:graphicFrame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D5F0F32E-8C08-4E1B-ABC9-0CCD08B7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10" y="3488503"/>
            <a:ext cx="267050" cy="267050"/>
          </a:xfrm>
          <a:prstGeom prst="rect">
            <a:avLst/>
          </a:prstGeom>
        </p:spPr>
      </p:pic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5C01B5E8-ACFA-4170-BFA2-4D8F2757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8606" y="3488503"/>
            <a:ext cx="267050" cy="267050"/>
          </a:xfrm>
          <a:prstGeom prst="rect">
            <a:avLst/>
          </a:prstGeom>
        </p:spPr>
      </p:pic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9715FE19-4BBB-43F1-A69C-47128DFC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802" y="3488503"/>
            <a:ext cx="267050" cy="2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2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112"/>
            <a:ext cx="9404723" cy="1400530"/>
          </a:xfrm>
        </p:spPr>
        <p:txBody>
          <a:bodyPr/>
          <a:lstStyle/>
          <a:p>
            <a:r>
              <a:rPr lang="es-ES" dirty="0"/>
              <a:t>Casos diferentes empresas </a:t>
            </a:r>
            <a:r>
              <a:rPr lang="es-ES"/>
              <a:t>Servicios Hosting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A8C1C8-FE93-486E-89FF-D5B89B20527E}"/>
              </a:ext>
            </a:extLst>
          </p:cNvPr>
          <p:cNvSpPr txBox="1"/>
          <p:nvPr/>
        </p:nvSpPr>
        <p:spPr>
          <a:xfrm>
            <a:off x="0" y="1482556"/>
            <a:ext cx="1034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PYME</a:t>
            </a:r>
          </a:p>
          <a:p>
            <a:endParaRPr lang="es-ES" dirty="0"/>
          </a:p>
          <a:p>
            <a:r>
              <a:rPr lang="es-ES" dirty="0"/>
              <a:t>SERVICIOS HOSTING: Hosting Compartido </a:t>
            </a:r>
          </a:p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E04BA12-7741-4AC5-B07C-5BB9000B29D9}"/>
              </a:ext>
            </a:extLst>
          </p:cNvPr>
          <p:cNvSpPr txBox="1"/>
          <p:nvPr/>
        </p:nvSpPr>
        <p:spPr>
          <a:xfrm>
            <a:off x="0" y="2682885"/>
            <a:ext cx="10343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CASO MEDIANA EMPRESA</a:t>
            </a:r>
          </a:p>
          <a:p>
            <a:endParaRPr lang="es-ES" dirty="0"/>
          </a:p>
          <a:p>
            <a:r>
              <a:rPr lang="es-ES" dirty="0"/>
              <a:t>SERVICIOS HOSTING:  Servidor VPS</a:t>
            </a:r>
          </a:p>
          <a:p>
            <a:endParaRPr lang="es-ES" dirty="0"/>
          </a:p>
          <a:p>
            <a:endParaRPr lang="es-C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133FEE-FED0-4876-B38A-55F7C9B9B520}"/>
              </a:ext>
            </a:extLst>
          </p:cNvPr>
          <p:cNvSpPr txBox="1"/>
          <p:nvPr/>
        </p:nvSpPr>
        <p:spPr>
          <a:xfrm>
            <a:off x="0" y="4850621"/>
            <a:ext cx="1034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GRANDES EMPRESAS</a:t>
            </a:r>
          </a:p>
          <a:p>
            <a:endParaRPr lang="es-ES" dirty="0"/>
          </a:p>
          <a:p>
            <a:r>
              <a:rPr lang="es-ES" dirty="0"/>
              <a:t>SERVICIOS HOSTING: </a:t>
            </a:r>
            <a:r>
              <a:rPr lang="es-ES"/>
              <a:t>Servidor Dedicado</a:t>
            </a:r>
            <a:endParaRPr lang="es-ES" dirty="0"/>
          </a:p>
          <a:p>
            <a:endParaRPr lang="es-E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538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A06-1E03-4C5A-93CF-4CEA99F7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112"/>
            <a:ext cx="9404723" cy="1400530"/>
          </a:xfrm>
        </p:spPr>
        <p:txBody>
          <a:bodyPr/>
          <a:lstStyle/>
          <a:p>
            <a:r>
              <a:rPr lang="es-ES" dirty="0"/>
              <a:t>Caso Pyme Servicios en la nube Caas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A8C1C8-FE93-486E-89FF-D5B89B20527E}"/>
              </a:ext>
            </a:extLst>
          </p:cNvPr>
          <p:cNvSpPr txBox="1"/>
          <p:nvPr/>
        </p:nvSpPr>
        <p:spPr>
          <a:xfrm>
            <a:off x="0" y="1442332"/>
            <a:ext cx="1034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AWS Fargate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E04BA12-7741-4AC5-B07C-5BB9000B29D9}"/>
              </a:ext>
            </a:extLst>
          </p:cNvPr>
          <p:cNvSpPr txBox="1"/>
          <p:nvPr/>
        </p:nvSpPr>
        <p:spPr>
          <a:xfrm>
            <a:off x="0" y="2682885"/>
            <a:ext cx="1034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Azure</a:t>
            </a:r>
            <a:endParaRPr lang="es-CL" dirty="0"/>
          </a:p>
          <a:p>
            <a:endParaRPr lang="es-C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133FEE-FED0-4876-B38A-55F7C9B9B520}"/>
              </a:ext>
            </a:extLst>
          </p:cNvPr>
          <p:cNvSpPr txBox="1"/>
          <p:nvPr/>
        </p:nvSpPr>
        <p:spPr>
          <a:xfrm>
            <a:off x="0" y="4850621"/>
            <a:ext cx="1034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Google</a:t>
            </a:r>
          </a:p>
          <a:p>
            <a:endParaRPr lang="es-ES" dirty="0"/>
          </a:p>
          <a:p>
            <a:endParaRPr lang="es-CL" dirty="0"/>
          </a:p>
        </p:txBody>
      </p:sp>
      <p:graphicFrame>
        <p:nvGraphicFramePr>
          <p:cNvPr id="8" name="Tabla 20">
            <a:extLst>
              <a:ext uri="{FF2B5EF4-FFF2-40B4-BE49-F238E27FC236}">
                <a16:creationId xmlns:a16="http://schemas.microsoft.com/office/drawing/2014/main" id="{48F18497-1701-4D42-A9F3-4D97DD30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56802"/>
              </p:ext>
            </p:extLst>
          </p:nvPr>
        </p:nvGraphicFramePr>
        <p:xfrm>
          <a:off x="1223609" y="2367471"/>
          <a:ext cx="88944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91427548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805759278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1015265548"/>
                    </a:ext>
                  </a:extLst>
                </a:gridCol>
                <a:gridCol w="1887855">
                  <a:extLst>
                    <a:ext uri="{9D8B030D-6E8A-4147-A177-3AD203B41FA5}">
                      <a16:colId xmlns:a16="http://schemas.microsoft.com/office/drawing/2014/main" val="2572857572"/>
                    </a:ext>
                  </a:extLst>
                </a:gridCol>
                <a:gridCol w="1578293">
                  <a:extLst>
                    <a:ext uri="{9D8B030D-6E8A-4147-A177-3AD203B41FA5}">
                      <a16:colId xmlns:a16="http://schemas.microsoft.com/office/drawing/2014/main" val="14698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Ram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operativo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mensual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anual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Windows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47,25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965"/>
                  </a:ext>
                </a:extLst>
              </a:tr>
            </a:tbl>
          </a:graphicData>
        </a:graphic>
      </p:graphicFrame>
      <p:graphicFrame>
        <p:nvGraphicFramePr>
          <p:cNvPr id="23" name="Tabla 20">
            <a:extLst>
              <a:ext uri="{FF2B5EF4-FFF2-40B4-BE49-F238E27FC236}">
                <a16:creationId xmlns:a16="http://schemas.microsoft.com/office/drawing/2014/main" id="{A05027BB-3A23-4472-A88F-42D96B841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3498"/>
              </p:ext>
            </p:extLst>
          </p:nvPr>
        </p:nvGraphicFramePr>
        <p:xfrm>
          <a:off x="1223609" y="4104787"/>
          <a:ext cx="88944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91427548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805759278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1015265548"/>
                    </a:ext>
                  </a:extLst>
                </a:gridCol>
                <a:gridCol w="1887855">
                  <a:extLst>
                    <a:ext uri="{9D8B030D-6E8A-4147-A177-3AD203B41FA5}">
                      <a16:colId xmlns:a16="http://schemas.microsoft.com/office/drawing/2014/main" val="2572857572"/>
                    </a:ext>
                  </a:extLst>
                </a:gridCol>
                <a:gridCol w="1578293">
                  <a:extLst>
                    <a:ext uri="{9D8B030D-6E8A-4147-A177-3AD203B41FA5}">
                      <a16:colId xmlns:a16="http://schemas.microsoft.com/office/drawing/2014/main" val="14698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operativo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mensual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anual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Windows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46,80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965"/>
                  </a:ext>
                </a:extLst>
              </a:tr>
            </a:tbl>
          </a:graphicData>
        </a:graphic>
      </p:graphicFrame>
      <p:graphicFrame>
        <p:nvGraphicFramePr>
          <p:cNvPr id="24" name="Tabla 20">
            <a:extLst>
              <a:ext uri="{FF2B5EF4-FFF2-40B4-BE49-F238E27FC236}">
                <a16:creationId xmlns:a16="http://schemas.microsoft.com/office/drawing/2014/main" id="{D204FB41-4851-4771-AB5A-457F04ED5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70239"/>
              </p:ext>
            </p:extLst>
          </p:nvPr>
        </p:nvGraphicFramePr>
        <p:xfrm>
          <a:off x="1223609" y="5842103"/>
          <a:ext cx="88944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91427548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805759278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1015265548"/>
                    </a:ext>
                  </a:extLst>
                </a:gridCol>
                <a:gridCol w="1887855">
                  <a:extLst>
                    <a:ext uri="{9D8B030D-6E8A-4147-A177-3AD203B41FA5}">
                      <a16:colId xmlns:a16="http://schemas.microsoft.com/office/drawing/2014/main" val="2572857572"/>
                    </a:ext>
                  </a:extLst>
                </a:gridCol>
                <a:gridCol w="1578293">
                  <a:extLst>
                    <a:ext uri="{9D8B030D-6E8A-4147-A177-3AD203B41FA5}">
                      <a16:colId xmlns:a16="http://schemas.microsoft.com/office/drawing/2014/main" val="14698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operativo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mensual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anual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Windows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26,79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1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292</TotalTime>
  <Words>646</Words>
  <Application>Microsoft Office PowerPoint</Application>
  <PresentationFormat>Panorámica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Century Gothic</vt:lpstr>
      <vt:lpstr>Wingdings</vt:lpstr>
      <vt:lpstr>Wingdings 3</vt:lpstr>
      <vt:lpstr>Ion</vt:lpstr>
      <vt:lpstr>OPTATIVO DE ESPECIALIDAD</vt:lpstr>
      <vt:lpstr>AGENDA</vt:lpstr>
      <vt:lpstr>Wordpress + Docker</vt:lpstr>
      <vt:lpstr>SERVICIOS HOSTING</vt:lpstr>
      <vt:lpstr>SERVICIOS EN LA NUBE</vt:lpstr>
      <vt:lpstr>PLATAFORMAS QUE OFRECEN SERVICIOS EN LA NUBE Iass</vt:lpstr>
      <vt:lpstr>PLATAFORMAS QUE OFRECEN SERVICIOS EN LA NUBE Caas</vt:lpstr>
      <vt:lpstr>Casos diferentes empresas Servicios Hosting</vt:lpstr>
      <vt:lpstr>Caso Pyme Servicios en la nube Caas</vt:lpstr>
      <vt:lpstr>Conclusión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OPTATIVO DE ESPECIALIDAD</dc:title>
  <dc:creator>Jefferso0n Muñoz Zapata</dc:creator>
  <cp:lastModifiedBy>Jefferso0n Muñoz Zapata</cp:lastModifiedBy>
  <cp:revision>9</cp:revision>
  <dcterms:created xsi:type="dcterms:W3CDTF">2021-12-09T12:46:41Z</dcterms:created>
  <dcterms:modified xsi:type="dcterms:W3CDTF">2021-12-13T03:11:30Z</dcterms:modified>
</cp:coreProperties>
</file>