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16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536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6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06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01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55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42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556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5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82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B7002-4F23-4978-87B9-830FD6F3E58A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A3CEE-9DC9-47ED-A460-6FE867015E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6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9817" y="104503"/>
            <a:ext cx="1580606" cy="1188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INICIO</a:t>
            </a:r>
            <a:endParaRPr lang="pt-BR" sz="2000" dirty="0"/>
          </a:p>
        </p:txBody>
      </p:sp>
      <p:sp>
        <p:nvSpPr>
          <p:cNvPr id="5" name="Seta para a Direita 4"/>
          <p:cNvSpPr/>
          <p:nvPr/>
        </p:nvSpPr>
        <p:spPr>
          <a:xfrm>
            <a:off x="1946366" y="529045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Paralelogramo 5"/>
          <p:cNvSpPr/>
          <p:nvPr/>
        </p:nvSpPr>
        <p:spPr>
          <a:xfrm>
            <a:off x="2495006" y="222069"/>
            <a:ext cx="2024743" cy="1071154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 smtClean="0"/>
              <a:t>opcao,valorTotal</a:t>
            </a:r>
            <a:r>
              <a:rPr lang="pt-BR" sz="1000" dirty="0" smtClean="0"/>
              <a:t>=0,frances=0,integral=0,doceLiso=0,doceFarofa=0,forma=0,valorfrances=0,valorintegral=0,valordoceLiso=0,valordoceFarofa=0,valorforma=0</a:t>
            </a:r>
            <a:endParaRPr lang="pt-BR" sz="1000" dirty="0"/>
          </a:p>
        </p:txBody>
      </p:sp>
      <p:sp>
        <p:nvSpPr>
          <p:cNvPr id="7" name="Seta para a Direita 6"/>
          <p:cNvSpPr/>
          <p:nvPr/>
        </p:nvSpPr>
        <p:spPr>
          <a:xfrm>
            <a:off x="4598126" y="529045"/>
            <a:ext cx="666206" cy="43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Pentágono 7"/>
          <p:cNvSpPr/>
          <p:nvPr/>
        </p:nvSpPr>
        <p:spPr>
          <a:xfrm>
            <a:off x="5342709" y="238396"/>
            <a:ext cx="1985554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escreva("PADARIA\”)</a:t>
            </a:r>
            <a:endParaRPr lang="pt-BR" dirty="0"/>
          </a:p>
        </p:txBody>
      </p:sp>
      <p:sp>
        <p:nvSpPr>
          <p:cNvPr id="9" name="Seta para a Direita 8"/>
          <p:cNvSpPr/>
          <p:nvPr/>
        </p:nvSpPr>
        <p:spPr>
          <a:xfrm>
            <a:off x="7485017" y="529043"/>
            <a:ext cx="666206" cy="43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Pentágono 10"/>
          <p:cNvSpPr/>
          <p:nvPr/>
        </p:nvSpPr>
        <p:spPr>
          <a:xfrm>
            <a:off x="8307977" y="248194"/>
            <a:ext cx="1985554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escreva("1-Pão Frances\n")</a:t>
            </a:r>
            <a:endParaRPr lang="pt-BR" dirty="0"/>
          </a:p>
        </p:txBody>
      </p:sp>
      <p:sp>
        <p:nvSpPr>
          <p:cNvPr id="13" name="Seta Dobrada 12"/>
          <p:cNvSpPr/>
          <p:nvPr/>
        </p:nvSpPr>
        <p:spPr>
          <a:xfrm rot="5400000">
            <a:off x="10691947" y="734785"/>
            <a:ext cx="849086" cy="6858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10123713" y="1811382"/>
            <a:ext cx="1985554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escreva("2-Pão Integral\n")</a:t>
            </a:r>
            <a:endParaRPr lang="pt-BR" dirty="0"/>
          </a:p>
        </p:txBody>
      </p:sp>
      <p:sp>
        <p:nvSpPr>
          <p:cNvPr id="15" name="Pentágono 14"/>
          <p:cNvSpPr/>
          <p:nvPr/>
        </p:nvSpPr>
        <p:spPr>
          <a:xfrm>
            <a:off x="7596048" y="1811380"/>
            <a:ext cx="1711234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escreva("3-Pão de Doce Liso\n")</a:t>
            </a:r>
            <a:endParaRPr lang="pt-BR" dirty="0"/>
          </a:p>
        </p:txBody>
      </p:sp>
      <p:sp>
        <p:nvSpPr>
          <p:cNvPr id="16" name="Pentágono 15"/>
          <p:cNvSpPr/>
          <p:nvPr/>
        </p:nvSpPr>
        <p:spPr>
          <a:xfrm>
            <a:off x="5105943" y="1811380"/>
            <a:ext cx="1740626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escreva("4-Pão de Doce Farofa\n")</a:t>
            </a:r>
            <a:endParaRPr lang="pt-BR" dirty="0"/>
          </a:p>
        </p:txBody>
      </p:sp>
      <p:sp>
        <p:nvSpPr>
          <p:cNvPr id="17" name="Pentágono 16"/>
          <p:cNvSpPr/>
          <p:nvPr/>
        </p:nvSpPr>
        <p:spPr>
          <a:xfrm>
            <a:off x="2561137" y="1811380"/>
            <a:ext cx="1854925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escreva("5-Pão de Forma\n")</a:t>
            </a:r>
            <a:endParaRPr lang="pt-BR" dirty="0"/>
          </a:p>
        </p:txBody>
      </p:sp>
      <p:sp>
        <p:nvSpPr>
          <p:cNvPr id="18" name="Pentágono 17"/>
          <p:cNvSpPr/>
          <p:nvPr/>
        </p:nvSpPr>
        <p:spPr>
          <a:xfrm>
            <a:off x="0" y="1811380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escreva("6-Finalizar compra.\n")</a:t>
            </a:r>
            <a:endParaRPr lang="pt-BR" dirty="0"/>
          </a:p>
        </p:txBody>
      </p:sp>
      <p:sp>
        <p:nvSpPr>
          <p:cNvPr id="19" name="Pentágono 18"/>
          <p:cNvSpPr/>
          <p:nvPr/>
        </p:nvSpPr>
        <p:spPr>
          <a:xfrm>
            <a:off x="0" y="3483428"/>
            <a:ext cx="1669599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escreva ("Escolha sua opção: ")</a:t>
            </a:r>
            <a:endParaRPr lang="pt-BR" dirty="0"/>
          </a:p>
        </p:txBody>
      </p:sp>
      <p:sp>
        <p:nvSpPr>
          <p:cNvPr id="20" name="Paralelogramo 19"/>
          <p:cNvSpPr/>
          <p:nvPr/>
        </p:nvSpPr>
        <p:spPr>
          <a:xfrm>
            <a:off x="2139859" y="3492137"/>
            <a:ext cx="1367518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leia(opcao)</a:t>
            </a:r>
            <a:endParaRPr lang="pt-BR"/>
          </a:p>
        </p:txBody>
      </p:sp>
      <p:sp>
        <p:nvSpPr>
          <p:cNvPr id="21" name="Fluxograma: Documento 20"/>
          <p:cNvSpPr/>
          <p:nvPr/>
        </p:nvSpPr>
        <p:spPr>
          <a:xfrm>
            <a:off x="4096837" y="3647807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escolha(opcao)</a:t>
            </a:r>
            <a:endParaRPr lang="pt-BR"/>
          </a:p>
        </p:txBody>
      </p:sp>
      <p:sp>
        <p:nvSpPr>
          <p:cNvPr id="22" name="Fluxograma: Documento 21"/>
          <p:cNvSpPr/>
          <p:nvPr/>
        </p:nvSpPr>
        <p:spPr>
          <a:xfrm>
            <a:off x="6113418" y="3666309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caso 1:</a:t>
            </a:r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7975693" y="3531323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escreva("Digite a quantidade de pão </a:t>
            </a:r>
            <a:r>
              <a:rPr lang="pt-BR" sz="1500" dirty="0" err="1" smtClean="0"/>
              <a:t>frances</a:t>
            </a:r>
            <a:r>
              <a:rPr lang="pt-BR" sz="1500" dirty="0" smtClean="0"/>
              <a:t> que </a:t>
            </a:r>
            <a:r>
              <a:rPr lang="pt-BR" sz="1500" dirty="0" err="1" smtClean="0"/>
              <a:t>voce</a:t>
            </a:r>
            <a:r>
              <a:rPr lang="pt-BR" sz="1500" dirty="0" smtClean="0"/>
              <a:t> quer: ")</a:t>
            </a:r>
            <a:endParaRPr lang="pt-BR" sz="1500" dirty="0"/>
          </a:p>
        </p:txBody>
      </p:sp>
      <p:sp>
        <p:nvSpPr>
          <p:cNvPr id="24" name="Paralelogramo 23"/>
          <p:cNvSpPr/>
          <p:nvPr/>
        </p:nvSpPr>
        <p:spPr>
          <a:xfrm>
            <a:off x="10544988" y="3483428"/>
            <a:ext cx="1632857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leia(</a:t>
            </a:r>
            <a:r>
              <a:rPr lang="pt-BR" dirty="0" err="1" smtClean="0"/>
              <a:t>frances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5" name="Retângulo Arredondado 24"/>
          <p:cNvSpPr/>
          <p:nvPr/>
        </p:nvSpPr>
        <p:spPr>
          <a:xfrm>
            <a:off x="10368640" y="5595260"/>
            <a:ext cx="1698171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valorfrances</a:t>
            </a:r>
            <a:r>
              <a:rPr lang="pt-BR" dirty="0" smtClean="0"/>
              <a:t>=</a:t>
            </a:r>
            <a:r>
              <a:rPr lang="pt-BR" dirty="0" err="1" smtClean="0"/>
              <a:t>frances</a:t>
            </a:r>
            <a:r>
              <a:rPr lang="pt-BR" dirty="0" smtClean="0"/>
              <a:t>*1.04</a:t>
            </a:r>
            <a:endParaRPr lang="pt-BR" dirty="0"/>
          </a:p>
        </p:txBody>
      </p:sp>
      <p:sp>
        <p:nvSpPr>
          <p:cNvPr id="26" name="Fluxograma: Documento 25"/>
          <p:cNvSpPr/>
          <p:nvPr/>
        </p:nvSpPr>
        <p:spPr>
          <a:xfrm>
            <a:off x="8100603" y="5734593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caso 2:</a:t>
            </a:r>
            <a:endParaRPr lang="pt-BR"/>
          </a:p>
        </p:txBody>
      </p:sp>
      <p:sp>
        <p:nvSpPr>
          <p:cNvPr id="27" name="Pentágono 26"/>
          <p:cNvSpPr/>
          <p:nvPr/>
        </p:nvSpPr>
        <p:spPr>
          <a:xfrm>
            <a:off x="5419455" y="5577843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escreva("Digite a quantidade de pão integral que </a:t>
            </a:r>
            <a:r>
              <a:rPr lang="pt-BR" sz="1500" dirty="0" err="1" smtClean="0"/>
              <a:t>voce</a:t>
            </a:r>
            <a:r>
              <a:rPr lang="pt-BR" sz="1500" dirty="0" smtClean="0"/>
              <a:t> quer: ")</a:t>
            </a:r>
            <a:endParaRPr lang="pt-BR" sz="1500" dirty="0"/>
          </a:p>
        </p:txBody>
      </p:sp>
      <p:sp>
        <p:nvSpPr>
          <p:cNvPr id="28" name="Paralelogramo 27"/>
          <p:cNvSpPr/>
          <p:nvPr/>
        </p:nvSpPr>
        <p:spPr>
          <a:xfrm>
            <a:off x="3401240" y="5577841"/>
            <a:ext cx="1391193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leia(integral)</a:t>
            </a:r>
            <a:endParaRPr lang="pt-BR"/>
          </a:p>
        </p:txBody>
      </p:sp>
      <p:sp>
        <p:nvSpPr>
          <p:cNvPr id="29" name="Retângulo Arredondado 28"/>
          <p:cNvSpPr/>
          <p:nvPr/>
        </p:nvSpPr>
        <p:spPr>
          <a:xfrm>
            <a:off x="1103808" y="5634444"/>
            <a:ext cx="1698171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valorintegral=integral*1.04</a:t>
            </a:r>
            <a:endParaRPr lang="pt-BR"/>
          </a:p>
        </p:txBody>
      </p:sp>
      <p:sp>
        <p:nvSpPr>
          <p:cNvPr id="30" name="Seta para a Direita 29"/>
          <p:cNvSpPr/>
          <p:nvPr/>
        </p:nvSpPr>
        <p:spPr>
          <a:xfrm rot="10800000">
            <a:off x="1952895" y="216843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 para a Direita 30"/>
          <p:cNvSpPr/>
          <p:nvPr/>
        </p:nvSpPr>
        <p:spPr>
          <a:xfrm rot="10800000">
            <a:off x="4416062" y="216843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Seta para a Direita 31"/>
          <p:cNvSpPr/>
          <p:nvPr/>
        </p:nvSpPr>
        <p:spPr>
          <a:xfrm rot="10800000">
            <a:off x="6895551" y="2168434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Seta para a Direita 32"/>
          <p:cNvSpPr/>
          <p:nvPr/>
        </p:nvSpPr>
        <p:spPr>
          <a:xfrm rot="10800000">
            <a:off x="9459140" y="215101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 para a Direita 37"/>
          <p:cNvSpPr/>
          <p:nvPr/>
        </p:nvSpPr>
        <p:spPr>
          <a:xfrm>
            <a:off x="1701031" y="3814351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Seta para a Direita 38"/>
          <p:cNvSpPr/>
          <p:nvPr/>
        </p:nvSpPr>
        <p:spPr>
          <a:xfrm rot="5400000">
            <a:off x="10884622" y="4869180"/>
            <a:ext cx="666206" cy="4376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Seta para a Direita 39"/>
          <p:cNvSpPr/>
          <p:nvPr/>
        </p:nvSpPr>
        <p:spPr>
          <a:xfrm rot="10800000">
            <a:off x="9584867" y="5956662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Seta para a Direita 40"/>
          <p:cNvSpPr/>
          <p:nvPr/>
        </p:nvSpPr>
        <p:spPr>
          <a:xfrm rot="10800000">
            <a:off x="7444191" y="5956662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Seta para a Direita 41"/>
          <p:cNvSpPr/>
          <p:nvPr/>
        </p:nvSpPr>
        <p:spPr>
          <a:xfrm rot="10800000">
            <a:off x="4831624" y="5956662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Seta para a Direita 42"/>
          <p:cNvSpPr/>
          <p:nvPr/>
        </p:nvSpPr>
        <p:spPr>
          <a:xfrm rot="10800000">
            <a:off x="2875870" y="5917476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 rot="10800000">
            <a:off x="169817" y="5917475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Seta para a Direita 45"/>
          <p:cNvSpPr/>
          <p:nvPr/>
        </p:nvSpPr>
        <p:spPr>
          <a:xfrm>
            <a:off x="3527787" y="3823061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Seta para a Direita 46"/>
          <p:cNvSpPr/>
          <p:nvPr/>
        </p:nvSpPr>
        <p:spPr>
          <a:xfrm>
            <a:off x="5434961" y="3809995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Seta para a Direita 47"/>
          <p:cNvSpPr/>
          <p:nvPr/>
        </p:nvSpPr>
        <p:spPr>
          <a:xfrm>
            <a:off x="7427053" y="3823061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Seta para a Direita 48"/>
          <p:cNvSpPr/>
          <p:nvPr/>
        </p:nvSpPr>
        <p:spPr>
          <a:xfrm>
            <a:off x="9911446" y="3870956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27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Documento 3"/>
          <p:cNvSpPr/>
          <p:nvPr/>
        </p:nvSpPr>
        <p:spPr>
          <a:xfrm>
            <a:off x="197574" y="222067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 3:</a:t>
            </a:r>
            <a:endParaRPr lang="pt-BR" dirty="0"/>
          </a:p>
        </p:txBody>
      </p:sp>
      <p:sp>
        <p:nvSpPr>
          <p:cNvPr id="5" name="Pentágono 4"/>
          <p:cNvSpPr/>
          <p:nvPr/>
        </p:nvSpPr>
        <p:spPr>
          <a:xfrm>
            <a:off x="2167616" y="126272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escreva("Digite a quantidade de pão de doce liso que </a:t>
            </a:r>
            <a:r>
              <a:rPr lang="pt-BR" sz="1500" dirty="0" err="1" smtClean="0"/>
              <a:t>voce</a:t>
            </a:r>
            <a:r>
              <a:rPr lang="pt-BR" sz="1500" dirty="0" smtClean="0"/>
              <a:t> quer: ")</a:t>
            </a:r>
            <a:endParaRPr lang="pt-BR" sz="1500" dirty="0"/>
          </a:p>
        </p:txBody>
      </p:sp>
      <p:sp>
        <p:nvSpPr>
          <p:cNvPr id="6" name="Paralelogramo 5"/>
          <p:cNvSpPr/>
          <p:nvPr/>
        </p:nvSpPr>
        <p:spPr>
          <a:xfrm>
            <a:off x="4558530" y="134980"/>
            <a:ext cx="1391193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leia(</a:t>
            </a:r>
            <a:r>
              <a:rPr lang="pt-BR" dirty="0" err="1" smtClean="0"/>
              <a:t>doceLiso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7" name="Retângulo Arredondado 6"/>
          <p:cNvSpPr/>
          <p:nvPr/>
        </p:nvSpPr>
        <p:spPr>
          <a:xfrm>
            <a:off x="6606542" y="191583"/>
            <a:ext cx="1698171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valordoceLiso</a:t>
            </a:r>
            <a:r>
              <a:rPr lang="pt-BR" dirty="0" smtClean="0"/>
              <a:t>=</a:t>
            </a:r>
            <a:r>
              <a:rPr lang="pt-BR" dirty="0" err="1" smtClean="0"/>
              <a:t>doceLiso</a:t>
            </a:r>
            <a:r>
              <a:rPr lang="pt-BR" dirty="0" smtClean="0"/>
              <a:t>*1.08</a:t>
            </a:r>
            <a:endParaRPr lang="pt-BR" dirty="0"/>
          </a:p>
        </p:txBody>
      </p:sp>
      <p:sp>
        <p:nvSpPr>
          <p:cNvPr id="8" name="Seta para a Direita 7"/>
          <p:cNvSpPr/>
          <p:nvPr/>
        </p:nvSpPr>
        <p:spPr>
          <a:xfrm>
            <a:off x="1515697" y="51380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para a Direita 8"/>
          <p:cNvSpPr/>
          <p:nvPr/>
        </p:nvSpPr>
        <p:spPr>
          <a:xfrm>
            <a:off x="4017644" y="465905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>
            <a:off x="5955034" y="513802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luxograma: Documento 10"/>
          <p:cNvSpPr/>
          <p:nvPr/>
        </p:nvSpPr>
        <p:spPr>
          <a:xfrm>
            <a:off x="9095834" y="252546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 4: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8425953" y="513800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12"/>
          <p:cNvSpPr/>
          <p:nvPr/>
        </p:nvSpPr>
        <p:spPr>
          <a:xfrm rot="5400000">
            <a:off x="10823146" y="545889"/>
            <a:ext cx="822094" cy="7579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Pentágono 13"/>
          <p:cNvSpPr/>
          <p:nvPr/>
        </p:nvSpPr>
        <p:spPr>
          <a:xfrm>
            <a:off x="10310679" y="1532707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escreva("Digite a quantidade de pão de doce farofa que </a:t>
            </a:r>
            <a:r>
              <a:rPr lang="pt-BR" sz="1500" dirty="0" err="1" smtClean="0"/>
              <a:t>voce</a:t>
            </a:r>
            <a:r>
              <a:rPr lang="pt-BR" sz="1500" dirty="0" smtClean="0"/>
              <a:t> quer: ")</a:t>
            </a:r>
            <a:endParaRPr lang="pt-BR" sz="1500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9635495" y="1872340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aralelogramo 15"/>
          <p:cNvSpPr/>
          <p:nvPr/>
        </p:nvSpPr>
        <p:spPr>
          <a:xfrm>
            <a:off x="8312063" y="1493517"/>
            <a:ext cx="1391193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leia(</a:t>
            </a:r>
            <a:r>
              <a:rPr lang="pt-BR" dirty="0" err="1" smtClean="0"/>
              <a:t>doceFarofa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7569118" y="1872327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Arredondado 17"/>
          <p:cNvSpPr/>
          <p:nvPr/>
        </p:nvSpPr>
        <p:spPr>
          <a:xfrm>
            <a:off x="5812164" y="1611082"/>
            <a:ext cx="1698171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valordoceFarofa</a:t>
            </a:r>
            <a:r>
              <a:rPr lang="pt-BR" dirty="0" smtClean="0"/>
              <a:t>=</a:t>
            </a:r>
            <a:r>
              <a:rPr lang="pt-BR" dirty="0" err="1" smtClean="0"/>
              <a:t>doceFarofa</a:t>
            </a:r>
            <a:r>
              <a:rPr lang="pt-BR" dirty="0" smtClean="0"/>
              <a:t>*1.11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 rot="10800000">
            <a:off x="5106377" y="1872338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Fluxograma: Documento 19"/>
          <p:cNvSpPr/>
          <p:nvPr/>
        </p:nvSpPr>
        <p:spPr>
          <a:xfrm>
            <a:off x="3731918" y="1672039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 5:</a:t>
            </a:r>
            <a:endParaRPr lang="pt-BR" dirty="0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959636" y="1907167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Pentágono 22"/>
          <p:cNvSpPr/>
          <p:nvPr/>
        </p:nvSpPr>
        <p:spPr>
          <a:xfrm>
            <a:off x="1088364" y="1611082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escreva("Digite a quantidade de pão de forma que </a:t>
            </a:r>
            <a:r>
              <a:rPr lang="pt-BR" sz="1500" dirty="0" err="1" smtClean="0"/>
              <a:t>voce</a:t>
            </a:r>
            <a:r>
              <a:rPr lang="pt-BR" sz="1500" dirty="0" smtClean="0"/>
              <a:t> quer: ")</a:t>
            </a:r>
            <a:endParaRPr lang="pt-BR" sz="1500" dirty="0"/>
          </a:p>
        </p:txBody>
      </p:sp>
      <p:sp>
        <p:nvSpPr>
          <p:cNvPr id="24" name="Seta Dobrada para Cima 23"/>
          <p:cNvSpPr/>
          <p:nvPr/>
        </p:nvSpPr>
        <p:spPr>
          <a:xfrm rot="10800000">
            <a:off x="320239" y="2211962"/>
            <a:ext cx="641505" cy="609615"/>
          </a:xfrm>
          <a:prstGeom prst="bentUpArrow">
            <a:avLst>
              <a:gd name="adj1" fmla="val 25000"/>
              <a:gd name="adj2" fmla="val 29072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Paralelogramo 24"/>
          <p:cNvSpPr/>
          <p:nvPr/>
        </p:nvSpPr>
        <p:spPr>
          <a:xfrm>
            <a:off x="0" y="3095892"/>
            <a:ext cx="1391193" cy="109728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leia(forma)</a:t>
            </a:r>
            <a:endParaRPr lang="pt-BR" dirty="0"/>
          </a:p>
        </p:txBody>
      </p:sp>
      <p:sp>
        <p:nvSpPr>
          <p:cNvPr id="26" name="Seta para a Direita 25"/>
          <p:cNvSpPr/>
          <p:nvPr/>
        </p:nvSpPr>
        <p:spPr>
          <a:xfrm>
            <a:off x="1391193" y="3474714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Arredondado 26"/>
          <p:cNvSpPr/>
          <p:nvPr/>
        </p:nvSpPr>
        <p:spPr>
          <a:xfrm>
            <a:off x="2028048" y="3143781"/>
            <a:ext cx="1698171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valorforma</a:t>
            </a:r>
            <a:r>
              <a:rPr lang="pt-BR" dirty="0" smtClean="0"/>
              <a:t>=forma*0.95</a:t>
            </a:r>
            <a:endParaRPr lang="pt-BR" dirty="0"/>
          </a:p>
        </p:txBody>
      </p:sp>
      <p:sp>
        <p:nvSpPr>
          <p:cNvPr id="28" name="Seta para a Direita 27"/>
          <p:cNvSpPr/>
          <p:nvPr/>
        </p:nvSpPr>
        <p:spPr>
          <a:xfrm>
            <a:off x="3814435" y="3435516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Fluxograma: Documento 28"/>
          <p:cNvSpPr/>
          <p:nvPr/>
        </p:nvSpPr>
        <p:spPr>
          <a:xfrm>
            <a:off x="4440172" y="3235224"/>
            <a:ext cx="1214845" cy="92310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caso 6:</a:t>
            </a:r>
            <a:endParaRPr lang="pt-BR" dirty="0"/>
          </a:p>
        </p:txBody>
      </p:sp>
      <p:sp>
        <p:nvSpPr>
          <p:cNvPr id="30" name="Pentágono 29"/>
          <p:cNvSpPr/>
          <p:nvPr/>
        </p:nvSpPr>
        <p:spPr>
          <a:xfrm>
            <a:off x="6280795" y="3126364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escreva("Você saiu")</a:t>
            </a:r>
            <a:endParaRPr lang="pt-BR" sz="1500" dirty="0"/>
          </a:p>
        </p:txBody>
      </p:sp>
      <p:sp>
        <p:nvSpPr>
          <p:cNvPr id="31" name="Seta para a Direita 30"/>
          <p:cNvSpPr/>
          <p:nvPr/>
        </p:nvSpPr>
        <p:spPr>
          <a:xfrm>
            <a:off x="5699048" y="3435516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Seta para a Direita 43"/>
          <p:cNvSpPr/>
          <p:nvPr/>
        </p:nvSpPr>
        <p:spPr>
          <a:xfrm>
            <a:off x="8304713" y="3465997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Losango 44"/>
          <p:cNvSpPr/>
          <p:nvPr/>
        </p:nvSpPr>
        <p:spPr>
          <a:xfrm>
            <a:off x="9191447" y="2895579"/>
            <a:ext cx="1632857" cy="14804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se(frances !=0)</a:t>
            </a:r>
            <a:endParaRPr lang="pt-BR"/>
          </a:p>
        </p:txBody>
      </p:sp>
      <p:sp>
        <p:nvSpPr>
          <p:cNvPr id="46" name="Seta Dobrada 45"/>
          <p:cNvSpPr/>
          <p:nvPr/>
        </p:nvSpPr>
        <p:spPr>
          <a:xfrm rot="5400000">
            <a:off x="11084108" y="3586028"/>
            <a:ext cx="822094" cy="75791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7" name="Pentágono 46"/>
          <p:cNvSpPr/>
          <p:nvPr/>
        </p:nvSpPr>
        <p:spPr>
          <a:xfrm>
            <a:off x="10355037" y="4868910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escreva ("\</a:t>
            </a:r>
            <a:r>
              <a:rPr lang="pt-BR" sz="1200" dirty="0" err="1" smtClean="0"/>
              <a:t>nPão</a:t>
            </a:r>
            <a:r>
              <a:rPr lang="pt-BR" sz="1200" dirty="0" smtClean="0"/>
              <a:t> </a:t>
            </a:r>
            <a:r>
              <a:rPr lang="pt-BR" sz="1200" dirty="0" err="1" smtClean="0"/>
              <a:t>frances</a:t>
            </a:r>
            <a:r>
              <a:rPr lang="pt-BR" sz="1200" dirty="0" smtClean="0"/>
              <a:t> - quantidade: ", </a:t>
            </a:r>
            <a:r>
              <a:rPr lang="pt-BR" sz="1200" dirty="0" err="1" smtClean="0"/>
              <a:t>frances</a:t>
            </a:r>
            <a:r>
              <a:rPr lang="pt-BR" sz="1200" dirty="0" smtClean="0"/>
              <a:t>,"| Valor: R$", </a:t>
            </a:r>
            <a:r>
              <a:rPr lang="pt-BR" sz="1200" dirty="0" err="1" smtClean="0"/>
              <a:t>valorfrances</a:t>
            </a:r>
            <a:r>
              <a:rPr lang="pt-BR" sz="1500" dirty="0" smtClean="0"/>
              <a:t>)</a:t>
            </a:r>
            <a:endParaRPr lang="pt-BR" sz="1500" dirty="0"/>
          </a:p>
        </p:txBody>
      </p:sp>
      <p:sp>
        <p:nvSpPr>
          <p:cNvPr id="48" name="Seta para a Direita 47"/>
          <p:cNvSpPr/>
          <p:nvPr/>
        </p:nvSpPr>
        <p:spPr>
          <a:xfrm rot="10800000">
            <a:off x="9615497" y="520854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Losango 48"/>
          <p:cNvSpPr/>
          <p:nvPr/>
        </p:nvSpPr>
        <p:spPr>
          <a:xfrm>
            <a:off x="7843438" y="4620691"/>
            <a:ext cx="1632857" cy="14804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se(integral!=0)</a:t>
            </a:r>
            <a:endParaRPr lang="pt-BR" dirty="0"/>
          </a:p>
        </p:txBody>
      </p:sp>
      <p:sp>
        <p:nvSpPr>
          <p:cNvPr id="50" name="Seta para a Direita 49"/>
          <p:cNvSpPr/>
          <p:nvPr/>
        </p:nvSpPr>
        <p:spPr>
          <a:xfrm rot="10800000">
            <a:off x="7236408" y="5188410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Pentágono 51"/>
          <p:cNvSpPr/>
          <p:nvPr/>
        </p:nvSpPr>
        <p:spPr>
          <a:xfrm>
            <a:off x="5300648" y="4868910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escreva ("\</a:t>
            </a:r>
            <a:r>
              <a:rPr lang="pt-BR" sz="1200" dirty="0" err="1" smtClean="0"/>
              <a:t>nPão</a:t>
            </a:r>
            <a:r>
              <a:rPr lang="pt-BR" sz="1200" dirty="0" smtClean="0"/>
              <a:t> integral - quantidade: ", integral,"| Valor: R$", </a:t>
            </a:r>
            <a:r>
              <a:rPr lang="pt-BR" sz="1200" dirty="0" err="1" smtClean="0"/>
              <a:t>valorintegral</a:t>
            </a:r>
            <a:r>
              <a:rPr lang="pt-BR" sz="1200" dirty="0" smtClean="0"/>
              <a:t>)</a:t>
            </a:r>
            <a:endParaRPr lang="pt-BR" sz="1500" dirty="0"/>
          </a:p>
        </p:txBody>
      </p:sp>
      <p:sp>
        <p:nvSpPr>
          <p:cNvPr id="53" name="Seta para a Direita 52"/>
          <p:cNvSpPr/>
          <p:nvPr/>
        </p:nvSpPr>
        <p:spPr>
          <a:xfrm rot="10800000">
            <a:off x="4593189" y="5185921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Losango 53"/>
          <p:cNvSpPr/>
          <p:nvPr/>
        </p:nvSpPr>
        <p:spPr>
          <a:xfrm>
            <a:off x="2854085" y="4593753"/>
            <a:ext cx="1632857" cy="14804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se(</a:t>
            </a:r>
            <a:r>
              <a:rPr lang="pt-BR" dirty="0" err="1" smtClean="0"/>
              <a:t>doceLiso</a:t>
            </a:r>
            <a:r>
              <a:rPr lang="pt-BR" dirty="0" smtClean="0"/>
              <a:t>!=0)</a:t>
            </a:r>
            <a:endParaRPr lang="pt-BR" dirty="0"/>
          </a:p>
        </p:txBody>
      </p:sp>
      <p:sp>
        <p:nvSpPr>
          <p:cNvPr id="55" name="Seta para a Direita 54"/>
          <p:cNvSpPr/>
          <p:nvPr/>
        </p:nvSpPr>
        <p:spPr>
          <a:xfrm rot="10800000">
            <a:off x="2179168" y="5208544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Pentágono 56"/>
          <p:cNvSpPr/>
          <p:nvPr/>
        </p:nvSpPr>
        <p:spPr>
          <a:xfrm>
            <a:off x="227374" y="4868910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 escreva ("\</a:t>
            </a:r>
            <a:r>
              <a:rPr lang="pt-BR" sz="1200" dirty="0" err="1" smtClean="0"/>
              <a:t>nPão</a:t>
            </a:r>
            <a:r>
              <a:rPr lang="pt-BR" sz="1200" dirty="0" smtClean="0"/>
              <a:t> doce liso - quantidade: ", </a:t>
            </a:r>
            <a:r>
              <a:rPr lang="pt-BR" sz="1200" dirty="0" err="1" smtClean="0"/>
              <a:t>doceLiso</a:t>
            </a:r>
            <a:r>
              <a:rPr lang="pt-BR" sz="1200" dirty="0" smtClean="0"/>
              <a:t>,"| Valor: R$", </a:t>
            </a:r>
            <a:r>
              <a:rPr lang="pt-BR" sz="1200" dirty="0" err="1" smtClean="0"/>
              <a:t>valordoceLiso</a:t>
            </a:r>
            <a:r>
              <a:rPr lang="pt-BR" sz="1200" dirty="0" smtClean="0"/>
              <a:t>)</a:t>
            </a: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727654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ta para a Direita 3"/>
          <p:cNvSpPr/>
          <p:nvPr/>
        </p:nvSpPr>
        <p:spPr>
          <a:xfrm>
            <a:off x="489856" y="570417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Losango 4"/>
          <p:cNvSpPr/>
          <p:nvPr/>
        </p:nvSpPr>
        <p:spPr>
          <a:xfrm>
            <a:off x="1168976" y="0"/>
            <a:ext cx="1632857" cy="14804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se(doceFarofa!=0)</a:t>
            </a:r>
            <a:endParaRPr lang="pt-BR" dirty="0"/>
          </a:p>
        </p:txBody>
      </p:sp>
      <p:sp>
        <p:nvSpPr>
          <p:cNvPr id="6" name="Seta para a Direita 5"/>
          <p:cNvSpPr/>
          <p:nvPr/>
        </p:nvSpPr>
        <p:spPr>
          <a:xfrm>
            <a:off x="2932313" y="570417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Pentágono 6"/>
          <p:cNvSpPr/>
          <p:nvPr/>
        </p:nvSpPr>
        <p:spPr>
          <a:xfrm>
            <a:off x="3611433" y="230782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escreva ("\</a:t>
            </a:r>
            <a:r>
              <a:rPr lang="pt-BR" sz="1200" dirty="0" err="1" smtClean="0"/>
              <a:t>nPão</a:t>
            </a:r>
            <a:r>
              <a:rPr lang="pt-BR" sz="1200" dirty="0" smtClean="0"/>
              <a:t> doce farofa - quantidade: ", </a:t>
            </a:r>
            <a:r>
              <a:rPr lang="pt-BR" sz="1200" dirty="0" err="1" smtClean="0"/>
              <a:t>doceFarofa</a:t>
            </a:r>
            <a:r>
              <a:rPr lang="pt-BR" sz="1200" dirty="0" smtClean="0"/>
              <a:t>,"| Valor: R$", </a:t>
            </a:r>
            <a:r>
              <a:rPr lang="pt-BR" sz="1200" dirty="0" err="1" smtClean="0"/>
              <a:t>valordoceFarofa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9" name="Seta para a Direita 8"/>
          <p:cNvSpPr/>
          <p:nvPr/>
        </p:nvSpPr>
        <p:spPr>
          <a:xfrm>
            <a:off x="5709356" y="592195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Losango 9"/>
          <p:cNvSpPr/>
          <p:nvPr/>
        </p:nvSpPr>
        <p:spPr>
          <a:xfrm>
            <a:off x="6415890" y="21777"/>
            <a:ext cx="1632857" cy="14804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se(forma!=0)</a:t>
            </a:r>
            <a:endParaRPr lang="pt-BR" dirty="0"/>
          </a:p>
        </p:txBody>
      </p:sp>
      <p:sp>
        <p:nvSpPr>
          <p:cNvPr id="11" name="Pentágono 10"/>
          <p:cNvSpPr/>
          <p:nvPr/>
        </p:nvSpPr>
        <p:spPr>
          <a:xfrm>
            <a:off x="8779970" y="278685"/>
            <a:ext cx="183696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smtClean="0"/>
              <a:t>escreva ("\</a:t>
            </a:r>
            <a:r>
              <a:rPr lang="pt-BR" sz="1200" dirty="0" err="1" smtClean="0"/>
              <a:t>nPão</a:t>
            </a:r>
            <a:r>
              <a:rPr lang="pt-BR" sz="1200" dirty="0" smtClean="0"/>
              <a:t> de forma - quantidade: ", forma,"| Valor: R$", </a:t>
            </a:r>
            <a:r>
              <a:rPr lang="pt-BR" sz="1200" dirty="0" err="1" smtClean="0"/>
              <a:t>valorforma</a:t>
            </a:r>
            <a:r>
              <a:rPr lang="pt-BR" sz="1200" dirty="0" smtClean="0"/>
              <a:t>)</a:t>
            </a:r>
            <a:endParaRPr lang="pt-BR" sz="1200" dirty="0"/>
          </a:p>
        </p:txBody>
      </p:sp>
      <p:sp>
        <p:nvSpPr>
          <p:cNvPr id="12" name="Seta para a Direita 11"/>
          <p:cNvSpPr/>
          <p:nvPr/>
        </p:nvSpPr>
        <p:spPr>
          <a:xfrm>
            <a:off x="8181973" y="618318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 Dobrada 12"/>
          <p:cNvSpPr/>
          <p:nvPr/>
        </p:nvSpPr>
        <p:spPr>
          <a:xfrm rot="5400000">
            <a:off x="10691947" y="734785"/>
            <a:ext cx="849086" cy="68580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8730614" y="1928936"/>
            <a:ext cx="3055388" cy="984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valorTotal</a:t>
            </a:r>
            <a:r>
              <a:rPr lang="pt-BR" dirty="0" smtClean="0"/>
              <a:t>=valordoceFarofa+valordoceLiso+valorforma+valorfrances+valorintegral</a:t>
            </a:r>
            <a:endParaRPr lang="pt-BR" dirty="0"/>
          </a:p>
        </p:txBody>
      </p:sp>
      <p:sp>
        <p:nvSpPr>
          <p:cNvPr id="15" name="Seta para a Direita 14"/>
          <p:cNvSpPr/>
          <p:nvPr/>
        </p:nvSpPr>
        <p:spPr>
          <a:xfrm rot="10800000">
            <a:off x="7774427" y="2251153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entágono 15"/>
          <p:cNvSpPr/>
          <p:nvPr/>
        </p:nvSpPr>
        <p:spPr>
          <a:xfrm>
            <a:off x="4833257" y="1928936"/>
            <a:ext cx="2533623" cy="101890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escreva("\</a:t>
            </a:r>
            <a:r>
              <a:rPr lang="pt-BR" dirty="0" err="1" smtClean="0"/>
              <a:t>nValor</a:t>
            </a:r>
            <a:r>
              <a:rPr lang="pt-BR" dirty="0" smtClean="0"/>
              <a:t> o total: ",</a:t>
            </a:r>
            <a:r>
              <a:rPr lang="pt-BR" dirty="0" err="1" smtClean="0"/>
              <a:t>valorTotal</a:t>
            </a:r>
            <a:r>
              <a:rPr lang="pt-BR" dirty="0" smtClean="0"/>
              <a:t>))</a:t>
            </a:r>
            <a:endParaRPr lang="pt-BR" dirty="0"/>
          </a:p>
        </p:txBody>
      </p:sp>
      <p:sp>
        <p:nvSpPr>
          <p:cNvPr id="17" name="Seta para a Direita 16"/>
          <p:cNvSpPr/>
          <p:nvPr/>
        </p:nvSpPr>
        <p:spPr>
          <a:xfrm rot="10800000">
            <a:off x="3611433" y="2281621"/>
            <a:ext cx="548640" cy="3396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/>
          <p:cNvSpPr/>
          <p:nvPr/>
        </p:nvSpPr>
        <p:spPr>
          <a:xfrm>
            <a:off x="1714719" y="1863610"/>
            <a:ext cx="1489166" cy="1175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336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277</Words>
  <Application>Microsoft Office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User</cp:lastModifiedBy>
  <cp:revision>4</cp:revision>
  <dcterms:created xsi:type="dcterms:W3CDTF">2025-05-27T12:53:20Z</dcterms:created>
  <dcterms:modified xsi:type="dcterms:W3CDTF">2025-05-27T13:20:13Z</dcterms:modified>
</cp:coreProperties>
</file>