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85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DUARTE DE BARROS" userId="a2c79776-eeef-42d8-b602-835425da4449" providerId="ADAL" clId="{0F449B40-67E1-489D-87D2-E70F1F7D9C6F}"/>
    <pc:docChg chg="undo custSel modSld">
      <pc:chgData name="GUILHERME DUARTE DE BARROS" userId="a2c79776-eeef-42d8-b602-835425da4449" providerId="ADAL" clId="{0F449B40-67E1-489D-87D2-E70F1F7D9C6F}" dt="2024-03-18T12:07:47.337" v="102" actId="20577"/>
      <pc:docMkLst>
        <pc:docMk/>
      </pc:docMkLst>
      <pc:sldChg chg="modSp">
        <pc:chgData name="GUILHERME DUARTE DE BARROS" userId="a2c79776-eeef-42d8-b602-835425da4449" providerId="ADAL" clId="{0F449B40-67E1-489D-87D2-E70F1F7D9C6F}" dt="2024-03-18T12:07:02.934" v="65" actId="20577"/>
        <pc:sldMkLst>
          <pc:docMk/>
          <pc:sldMk cId="0" sldId="256"/>
        </pc:sldMkLst>
        <pc:spChg chg="mod">
          <ac:chgData name="GUILHERME DUARTE DE BARROS" userId="a2c79776-eeef-42d8-b602-835425da4449" providerId="ADAL" clId="{0F449B40-67E1-489D-87D2-E70F1F7D9C6F}" dt="2024-03-18T12:07:02.934" v="65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GUILHERME DUARTE DE BARROS" userId="a2c79776-eeef-42d8-b602-835425da4449" providerId="ADAL" clId="{0F449B40-67E1-489D-87D2-E70F1F7D9C6F}" dt="2024-03-18T12:07:47.337" v="102" actId="20577"/>
        <pc:sldMkLst>
          <pc:docMk/>
          <pc:sldMk cId="0" sldId="313"/>
        </pc:sldMkLst>
        <pc:spChg chg="mod">
          <ac:chgData name="GUILHERME DUARTE DE BARROS" userId="a2c79776-eeef-42d8-b602-835425da4449" providerId="ADAL" clId="{0F449B40-67E1-489D-87D2-E70F1F7D9C6F}" dt="2024-03-18T12:07:47.337" v="102" actId="20577"/>
          <ac:spMkLst>
            <pc:docMk/>
            <pc:sldMk cId="0" sldId="31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7665" y="1078261"/>
            <a:ext cx="2540635" cy="810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300" y="2068694"/>
            <a:ext cx="2372360" cy="457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37868"/>
            <a:ext cx="29114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3" y="1032111"/>
            <a:ext cx="2698115" cy="1910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193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5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9.xml"/><Relationship Id="rId5" Type="http://schemas.openxmlformats.org/officeDocument/2006/relationships/slide" Target="slide31.xml"/><Relationship Id="rId4" Type="http://schemas.openxmlformats.org/officeDocument/2006/relationships/slide" Target="slide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500" y="1436452"/>
            <a:ext cx="5184241" cy="145725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0955" marR="5080" indent="-8890">
              <a:lnSpc>
                <a:spcPts val="2060"/>
              </a:lnSpc>
              <a:spcBef>
                <a:spcPts val="515"/>
              </a:spcBef>
            </a:pP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Tipos</a:t>
            </a:r>
            <a:r>
              <a:rPr sz="2050" b="1" spc="12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205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dados,</a:t>
            </a:r>
            <a:r>
              <a:rPr sz="2050" b="1" spc="1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operadores</a:t>
            </a:r>
            <a:r>
              <a:rPr sz="205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e</a:t>
            </a:r>
            <a:r>
              <a:rPr sz="2050" b="1" spc="1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comandos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2050" b="1" spc="-114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saida-</a:t>
            </a: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entrada</a:t>
            </a:r>
            <a:endParaRPr sz="205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50" dirty="0">
              <a:latin typeface="Palatino Linotype"/>
              <a:cs typeface="Palatino Linotype"/>
            </a:endParaRPr>
          </a:p>
          <a:p>
            <a:pPr marL="20955" marR="2684780">
              <a:lnSpc>
                <a:spcPct val="100800"/>
              </a:lnSpc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"/>
                <a:cs typeface="Arial"/>
              </a:rPr>
              <a:t>Guilherme Duarte de Barros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"/>
                <a:cs typeface="Arial"/>
              </a:rPr>
              <a:t>guilherme.dbarros@sp.senac.br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0550" y="897620"/>
            <a:ext cx="873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4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5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7" name="object 7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5790" y="965784"/>
            <a:ext cx="421005" cy="2120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1580" y="940648"/>
            <a:ext cx="488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5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0" dirty="0">
                <a:latin typeface="Arial"/>
                <a:cs typeface="Arial"/>
              </a:rPr>
              <a:t> 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8" name="object 8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8805" y="1008799"/>
            <a:ext cx="421005" cy="2120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5790" y="965784"/>
            <a:ext cx="778510" cy="29781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9453" y="983663"/>
            <a:ext cx="2165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9" name="object 9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820" y="1051826"/>
            <a:ext cx="421005" cy="2120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805" y="1008799"/>
            <a:ext cx="778510" cy="29781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790" y="965784"/>
            <a:ext cx="1101090" cy="3841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9" name="object 9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820" y="1051826"/>
            <a:ext cx="421005" cy="2120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805" y="1008799"/>
            <a:ext cx="778510" cy="29781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790" y="965784"/>
            <a:ext cx="1101090" cy="3841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550" y="1617621"/>
            <a:ext cx="1073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14" dirty="0">
                <a:latin typeface="Arial"/>
                <a:cs typeface="Arial"/>
              </a:rPr>
              <a:t>3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10" name="object 10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820" y="1051826"/>
            <a:ext cx="421005" cy="2120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805" y="1008799"/>
            <a:ext cx="778510" cy="29781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790" y="965784"/>
            <a:ext cx="1101090" cy="3841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7621" y="1685785"/>
            <a:ext cx="602615" cy="24765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550" y="1660649"/>
            <a:ext cx="1160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37260" algn="l"/>
              </a:tabLst>
            </a:pPr>
            <a:r>
              <a:rPr sz="1400" spc="-114" dirty="0">
                <a:latin typeface="Arial"/>
                <a:cs typeface="Arial"/>
              </a:rPr>
              <a:t>3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+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11" name="object 11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820" y="1051826"/>
            <a:ext cx="421005" cy="2120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805" y="1008799"/>
            <a:ext cx="778510" cy="29781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790" y="965784"/>
            <a:ext cx="1101090" cy="3841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0550" y="1703664"/>
            <a:ext cx="252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14" dirty="0">
                <a:latin typeface="Arial"/>
                <a:cs typeface="Arial"/>
              </a:rPr>
              <a:t>3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60636" y="1728800"/>
            <a:ext cx="602615" cy="24765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17621" y="1685785"/>
            <a:ext cx="943610" cy="33401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275"/>
              </a:spcBef>
            </a:pP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12" name="object 12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77040" y="3030250"/>
            <a:ext cx="155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25" dirty="0">
                <a:solidFill>
                  <a:srgbClr val="009380"/>
                </a:solidFill>
                <a:latin typeface="Calibri"/>
                <a:cs typeface="Calibri"/>
              </a:rPr>
              <a:t>11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2243455" cy="841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Precedência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de</a:t>
            </a:r>
            <a:r>
              <a:rPr sz="1400" b="1" spc="6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649605">
              <a:lnSpc>
                <a:spcPct val="100000"/>
              </a:lnSpc>
            </a:pP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820" y="1051826"/>
            <a:ext cx="421005" cy="21209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spc="-114" dirty="0">
                <a:latin typeface="Arial"/>
                <a:cs typeface="Arial"/>
              </a:rPr>
              <a:t>6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805" y="1008799"/>
            <a:ext cx="778510" cy="29781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27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5790" y="965784"/>
            <a:ext cx="1101090" cy="3841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5790" y="1685785"/>
            <a:ext cx="1301750" cy="419734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615"/>
              </a:spcBef>
            </a:pPr>
            <a:r>
              <a:rPr sz="1400" spc="-114" dirty="0">
                <a:latin typeface="Arial"/>
                <a:cs typeface="Arial"/>
              </a:rPr>
              <a:t>3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3663" y="1771827"/>
            <a:ext cx="602615" cy="24765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614"/>
              </a:lnSpc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2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0636" y="1728800"/>
            <a:ext cx="943610" cy="33401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275"/>
              </a:spcBef>
            </a:pPr>
            <a:r>
              <a:rPr sz="1400" spc="65" dirty="0">
                <a:latin typeface="Arial"/>
                <a:cs typeface="Arial"/>
              </a:rPr>
              <a:t>*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9781" y="990203"/>
            <a:ext cx="227965" cy="9702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+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  <a:spcBef>
                <a:spcPts val="1300"/>
              </a:spcBef>
            </a:pP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5" dirty="0">
                <a:latin typeface="Arial"/>
                <a:cs typeface="Arial"/>
              </a:rPr>
              <a:t>*</a:t>
            </a:r>
            <a:endParaRPr sz="14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434" y="2194544"/>
            <a:ext cx="463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"/>
                <a:cs typeface="Arial"/>
              </a:rPr>
              <a:t>maior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0072" y="994437"/>
            <a:ext cx="374015" cy="1212215"/>
            <a:chOff x="800072" y="994437"/>
            <a:chExt cx="374015" cy="1212215"/>
          </a:xfrm>
        </p:grpSpPr>
        <p:sp>
          <p:nvSpPr>
            <p:cNvPr id="12" name="object 12"/>
            <p:cNvSpPr/>
            <p:nvPr/>
          </p:nvSpPr>
          <p:spPr>
            <a:xfrm>
              <a:off x="915044" y="994437"/>
              <a:ext cx="144145" cy="978535"/>
            </a:xfrm>
            <a:custGeom>
              <a:avLst/>
              <a:gdLst/>
              <a:ahLst/>
              <a:cxnLst/>
              <a:rect l="l" t="t" r="r" b="b"/>
              <a:pathLst>
                <a:path w="144144" h="978535">
                  <a:moveTo>
                    <a:pt x="0" y="978350"/>
                  </a:moveTo>
                  <a:lnTo>
                    <a:pt x="143999" y="978350"/>
                  </a:lnTo>
                  <a:lnTo>
                    <a:pt x="143999" y="0"/>
                  </a:lnTo>
                  <a:lnTo>
                    <a:pt x="0" y="0"/>
                  </a:lnTo>
                  <a:lnTo>
                    <a:pt x="0" y="978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072" y="1832559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373943" y="0"/>
                  </a:moveTo>
                  <a:lnTo>
                    <a:pt x="186971" y="140228"/>
                  </a:lnTo>
                  <a:lnTo>
                    <a:pt x="0" y="0"/>
                  </a:lnTo>
                  <a:lnTo>
                    <a:pt x="186971" y="373943"/>
                  </a:lnTo>
                  <a:lnTo>
                    <a:pt x="373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35" dirty="0"/>
              <a:t> </a:t>
            </a:r>
            <a:r>
              <a:rPr spc="-10" dirty="0"/>
              <a:t>Relacionais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15488"/>
            <a:ext cx="3344545" cy="10648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Utilizados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fazer</a:t>
            </a:r>
            <a:r>
              <a:rPr sz="1400" b="1" spc="60" dirty="0">
                <a:latin typeface="Calibri"/>
                <a:cs typeface="Calibri"/>
              </a:rPr>
              <a:t> comparações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"/>
                <a:cs typeface="Arial"/>
              </a:rPr>
              <a:t>respodem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verdadeiro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(true)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falso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(false)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0" dirty="0">
                <a:latin typeface="Calibri"/>
                <a:cs typeface="Calibri"/>
              </a:rPr>
              <a:t>Exemplos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operadores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2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5" dirty="0">
                <a:latin typeface="Arial"/>
                <a:cs typeface="Arial"/>
              </a:rPr>
              <a:t>&gt;,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&lt;,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!=,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==,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&gt;=,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&lt;=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1970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r>
              <a:rPr sz="1400" b="1" spc="-3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Relacionais</a:t>
            </a:r>
            <a:endParaRPr sz="14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92" y="808298"/>
          <a:ext cx="5473065" cy="1556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4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54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40" dirty="0">
                          <a:latin typeface="Calibri"/>
                          <a:cs typeface="Calibri"/>
                        </a:rPr>
                        <a:t>Operador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Representação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200" b="1" spc="45" dirty="0">
                          <a:latin typeface="Calibri"/>
                          <a:cs typeface="Calibri"/>
                        </a:rPr>
                        <a:t>Exemplo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Maior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que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&gt;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55244">
                        <a:lnSpc>
                          <a:spcPts val="1410"/>
                        </a:lnSpc>
                        <a:spcBef>
                          <a:spcPts val="219"/>
                        </a:spcBef>
                      </a:pPr>
                      <a:r>
                        <a:rPr sz="1200" spc="-114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8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12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6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b,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Senão,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34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Maior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&gt;=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52069">
                        <a:lnSpc>
                          <a:spcPts val="1410"/>
                        </a:lnSpc>
                        <a:spcBef>
                          <a:spcPts val="219"/>
                        </a:spcBef>
                      </a:pPr>
                      <a:r>
                        <a:rPr sz="1200" spc="-114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8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55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ao</a:t>
                      </a:r>
                      <a:r>
                        <a:rPr sz="12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valor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90" dirty="0">
                          <a:latin typeface="Arial"/>
                          <a:cs typeface="Arial"/>
                        </a:rPr>
                        <a:t>b,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Senão,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Menor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que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&lt;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 marR="38100">
                        <a:lnSpc>
                          <a:spcPts val="1410"/>
                        </a:lnSpc>
                        <a:spcBef>
                          <a:spcPts val="219"/>
                        </a:spcBef>
                      </a:pPr>
                      <a:r>
                        <a:rPr sz="1200" spc="-114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4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75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2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8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4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120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que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8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b,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2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Senão,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917" y="597240"/>
            <a:ext cx="3787775" cy="2080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Palatino Linotype"/>
                <a:cs typeface="Palatino Linotype"/>
                <a:hlinkClick r:id="rId2" action="ppaction://hlinksldjump"/>
              </a:rPr>
              <a:t>Tipos</a:t>
            </a:r>
            <a:r>
              <a:rPr sz="1400" b="1" spc="-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2" action="ppaction://hlinksldjump"/>
              </a:rPr>
              <a:t>de</a:t>
            </a:r>
            <a:r>
              <a:rPr sz="1400" b="1" spc="-2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2" action="ppaction://hlinksldjump"/>
              </a:rPr>
              <a:t>dados</a:t>
            </a:r>
            <a:endParaRPr sz="1400">
              <a:latin typeface="Palatino Linotype"/>
              <a:cs typeface="Palatino Linotype"/>
            </a:endParaRPr>
          </a:p>
          <a:p>
            <a:pPr marL="12700" marR="2815590" indent="6350">
              <a:lnSpc>
                <a:spcPct val="172100"/>
              </a:lnSpc>
            </a:pPr>
            <a:r>
              <a:rPr sz="1400" b="1" spc="-10" dirty="0">
                <a:latin typeface="Palatino Linotype"/>
                <a:cs typeface="Palatino Linotype"/>
                <a:hlinkClick r:id="rId3" action="ppaction://hlinksldjump"/>
              </a:rPr>
              <a:t>Operadores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4" action="ppaction://hlinksldjump"/>
              </a:rPr>
              <a:t>Variáveis</a:t>
            </a:r>
            <a:endParaRPr sz="1400">
              <a:latin typeface="Palatino Linotype"/>
              <a:cs typeface="Palatino Linotype"/>
            </a:endParaRPr>
          </a:p>
          <a:p>
            <a:pPr marL="19050" marR="5080">
              <a:lnSpc>
                <a:spcPct val="172100"/>
              </a:lnSpc>
            </a:pP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Estrutura</a:t>
            </a:r>
            <a:r>
              <a:rPr sz="1400" b="1" spc="8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de</a:t>
            </a:r>
            <a:r>
              <a:rPr sz="1400" b="1" spc="8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um</a:t>
            </a:r>
            <a:r>
              <a:rPr sz="1400" b="1" spc="8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programa/</a:t>
            </a:r>
            <a:r>
              <a:rPr sz="1400" b="1" spc="8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comando</a:t>
            </a:r>
            <a:r>
              <a:rPr sz="1400" b="1" spc="8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5" action="ppaction://hlinksldjump"/>
              </a:rPr>
              <a:t>de</a:t>
            </a:r>
            <a:r>
              <a:rPr sz="1400" b="1" spc="85" dirty="0"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5" action="ppaction://hlinksldjump"/>
              </a:rPr>
              <a:t>saída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6" action="ppaction://hlinksldjump"/>
              </a:rPr>
              <a:t>Comando</a:t>
            </a:r>
            <a:r>
              <a:rPr sz="1400" b="1" spc="10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400" b="1" dirty="0">
                <a:latin typeface="Palatino Linotype"/>
                <a:cs typeface="Palatino Linotype"/>
                <a:hlinkClick r:id="rId6" action="ppaction://hlinksldjump"/>
              </a:rPr>
              <a:t>de</a:t>
            </a:r>
            <a:r>
              <a:rPr sz="1400" b="1" spc="15" dirty="0"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6" action="ppaction://hlinksldjump"/>
              </a:rPr>
              <a:t>Entrada</a:t>
            </a:r>
            <a:endParaRPr sz="1400">
              <a:latin typeface="Palatino Linotype"/>
              <a:cs typeface="Palatino Linotype"/>
            </a:endParaRPr>
          </a:p>
          <a:p>
            <a:pPr marL="19050">
              <a:lnSpc>
                <a:spcPct val="100000"/>
              </a:lnSpc>
              <a:spcBef>
                <a:spcPts val="1210"/>
              </a:spcBef>
            </a:pPr>
            <a:r>
              <a:rPr sz="1400" b="1" spc="-10" dirty="0">
                <a:latin typeface="Palatino Linotype"/>
                <a:cs typeface="Palatino Linotype"/>
                <a:hlinkClick r:id="rId7" action="ppaction://hlinksldjump"/>
              </a:rPr>
              <a:t>Exercícios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2076" y="3030250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009380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19704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r>
              <a:rPr sz="1400" b="1" spc="-3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Relacionais</a:t>
            </a:r>
            <a:endParaRPr sz="14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3992" y="812574"/>
          <a:ext cx="5473700" cy="154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4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63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50" b="1" spc="65" dirty="0">
                          <a:latin typeface="Calibri"/>
                          <a:cs typeface="Calibri"/>
                        </a:rPr>
                        <a:t>Operador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50" b="1" spc="45" dirty="0">
                          <a:latin typeface="Calibri"/>
                          <a:cs typeface="Calibri"/>
                        </a:rPr>
                        <a:t>Representação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50" b="1" spc="70" dirty="0">
                          <a:latin typeface="Calibri"/>
                          <a:cs typeface="Calibri"/>
                        </a:rPr>
                        <a:t>Exemplo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Menor</a:t>
                      </a:r>
                      <a:r>
                        <a:rPr sz="11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1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11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50" dirty="0">
                          <a:latin typeface="Arial"/>
                          <a:cs typeface="Arial"/>
                        </a:rPr>
                        <a:t>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&lt;=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54610" indent="3175">
                        <a:lnSpc>
                          <a:spcPct val="101099"/>
                        </a:lnSpc>
                        <a:spcBef>
                          <a:spcPts val="17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150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30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15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75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1150" b="1" spc="65" dirty="0">
                          <a:latin typeface="Calibri"/>
                          <a:cs typeface="Calibri"/>
                        </a:rPr>
                        <a:t> ou</a:t>
                      </a:r>
                      <a:r>
                        <a:rPr sz="1150" b="1" spc="75" dirty="0">
                          <a:latin typeface="Calibri"/>
                          <a:cs typeface="Calibri"/>
                        </a:rPr>
                        <a:t> igual</a:t>
                      </a:r>
                      <a:r>
                        <a:rPr sz="115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ao 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70" dirty="0">
                          <a:latin typeface="Arial"/>
                          <a:cs typeface="Arial"/>
                        </a:rPr>
                        <a:t>de,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5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80" dirty="0">
                          <a:latin typeface="Arial"/>
                          <a:cs typeface="Arial"/>
                        </a:rPr>
                        <a:t>Senão,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igual</a:t>
                      </a:r>
                      <a:r>
                        <a:rPr sz="1150" spc="-50" dirty="0">
                          <a:latin typeface="Arial"/>
                          <a:cs typeface="Arial"/>
                        </a:rPr>
                        <a:t> 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==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marR="38100">
                        <a:lnSpc>
                          <a:spcPct val="101200"/>
                        </a:lnSpc>
                        <a:spcBef>
                          <a:spcPts val="170"/>
                        </a:spcBef>
                      </a:pP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1150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5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75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1150" b="1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ao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15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5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50" dirty="0">
                          <a:latin typeface="Arial"/>
                          <a:cs typeface="Arial"/>
                        </a:rPr>
                        <a:t>b,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80" dirty="0">
                          <a:latin typeface="Arial"/>
                          <a:cs typeface="Arial"/>
                        </a:rPr>
                        <a:t>Senão,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.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diferente</a:t>
                      </a:r>
                      <a:r>
                        <a:rPr sz="11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de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!=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marR="38100">
                        <a:lnSpc>
                          <a:spcPct val="101099"/>
                        </a:lnSpc>
                        <a:spcBef>
                          <a:spcPts val="170"/>
                        </a:spcBef>
                      </a:pPr>
                      <a:r>
                        <a:rPr sz="1150" spc="-9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7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b: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25" dirty="0">
                          <a:latin typeface="Arial"/>
                          <a:cs typeface="Arial"/>
                        </a:rPr>
                        <a:t>se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7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7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9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50" dirty="0">
                          <a:latin typeface="Calibri"/>
                          <a:cs typeface="Calibri"/>
                        </a:rPr>
                        <a:t>diferente</a:t>
                      </a:r>
                      <a:r>
                        <a:rPr sz="115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50" spc="-5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15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7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70" dirty="0">
                          <a:latin typeface="Arial"/>
                          <a:cs typeface="Arial"/>
                        </a:rPr>
                        <a:t>b,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sz="115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150" spc="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80" dirty="0">
                          <a:latin typeface="Arial"/>
                          <a:cs typeface="Arial"/>
                        </a:rPr>
                        <a:t>Senão,</a:t>
                      </a:r>
                      <a:r>
                        <a:rPr sz="115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retornará</a:t>
                      </a:r>
                      <a:r>
                        <a:rPr sz="11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00AC8C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.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35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93556"/>
            <a:ext cx="5507990" cy="18561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55" dirty="0">
                <a:latin typeface="Calibri"/>
                <a:cs typeface="Calibri"/>
              </a:rPr>
              <a:t>Utilização: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concatenar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expressões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estabelecem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relação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comparação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entre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valores;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resultado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dessas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expressões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sempre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lógico;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Font typeface="Arial"/>
              <a:buChar char="–"/>
              <a:tabLst>
                <a:tab pos="313690" algn="l"/>
              </a:tabLst>
            </a:pP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true</a:t>
            </a:r>
            <a:r>
              <a:rPr sz="1200" b="1" spc="12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60" dirty="0"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C8C"/>
                </a:solidFill>
                <a:latin typeface="Calibri"/>
                <a:cs typeface="Calibri"/>
              </a:rPr>
              <a:t>false</a:t>
            </a:r>
            <a:endParaRPr sz="1200">
              <a:latin typeface="Calibri"/>
              <a:cs typeface="Calibri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5" dirty="0">
                <a:latin typeface="Calibri"/>
                <a:cs typeface="Calibri"/>
              </a:rPr>
              <a:t>Tabela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Verdade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representam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todas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possíveis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combinações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das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variáveis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entrada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uma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função;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seus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respectivos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valores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saída.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35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06333"/>
            <a:ext cx="3721100" cy="23945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5" dirty="0">
                <a:latin typeface="Calibri"/>
                <a:cs typeface="Calibri"/>
              </a:rPr>
              <a:t>Operador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(&amp;&amp;)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5" dirty="0">
                <a:latin typeface="Arial"/>
                <a:cs typeface="Arial"/>
              </a:rPr>
              <a:t>somente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resulta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verdadeiro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(true):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todas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expressões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condicionais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forem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verdadeiras.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5" dirty="0">
                <a:latin typeface="Calibri"/>
                <a:cs typeface="Calibri"/>
              </a:rPr>
              <a:t>Operador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40" dirty="0">
                <a:latin typeface="Calibri"/>
                <a:cs typeface="Calibri"/>
              </a:rPr>
              <a:t>Ou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(||)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apenas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umas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expressão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condicional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10" dirty="0">
                <a:latin typeface="Arial"/>
                <a:cs typeface="Arial"/>
              </a:rPr>
              <a:t> verdadeira: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resultado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verdadeiro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(true).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operador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Não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(!)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expressão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condicional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false: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resultado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verdadeiro.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Caso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contrário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false.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95978" y="197542"/>
            <a:ext cx="1339215" cy="9525"/>
          </a:xfrm>
          <a:custGeom>
            <a:avLst/>
            <a:gdLst/>
            <a:ahLst/>
            <a:cxnLst/>
            <a:rect l="l" t="t" r="r" b="b"/>
            <a:pathLst>
              <a:path w="1339214" h="9525">
                <a:moveTo>
                  <a:pt x="1338678" y="0"/>
                </a:moveTo>
                <a:lnTo>
                  <a:pt x="0" y="0"/>
                </a:lnTo>
                <a:lnTo>
                  <a:pt x="0" y="8954"/>
                </a:lnTo>
                <a:lnTo>
                  <a:pt x="1338678" y="8954"/>
                </a:lnTo>
                <a:lnTo>
                  <a:pt x="133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2212" y="206491"/>
            <a:ext cx="58801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35" dirty="0">
                <a:latin typeface="Arial"/>
                <a:cs typeface="Arial"/>
              </a:rPr>
              <a:t>Operadores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92058" y="206491"/>
            <a:ext cx="606425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40" dirty="0">
                <a:latin typeface="Arial"/>
                <a:cs typeface="Arial"/>
              </a:rPr>
              <a:t>Precedência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95978" y="401362"/>
            <a:ext cx="1339215" cy="0"/>
          </a:xfrm>
          <a:custGeom>
            <a:avLst/>
            <a:gdLst/>
            <a:ahLst/>
            <a:cxnLst/>
            <a:rect l="l" t="t" r="r" b="b"/>
            <a:pathLst>
              <a:path w="1339214">
                <a:moveTo>
                  <a:pt x="0" y="0"/>
                </a:moveTo>
                <a:lnTo>
                  <a:pt x="1338678" y="0"/>
                </a:lnTo>
              </a:path>
            </a:pathLst>
          </a:custGeom>
          <a:ln w="55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9843" y="404155"/>
            <a:ext cx="192405" cy="443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900" spc="-50" dirty="0">
                <a:latin typeface="Arial"/>
                <a:cs typeface="Arial"/>
              </a:rPr>
              <a:t>!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900" spc="25" dirty="0">
                <a:latin typeface="Arial"/>
                <a:cs typeface="Arial"/>
              </a:rPr>
              <a:t>&amp;&amp;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900" spc="-25" dirty="0">
                <a:latin typeface="Arial"/>
                <a:cs typeface="Arial"/>
              </a:rPr>
              <a:t>||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8860" y="404155"/>
            <a:ext cx="332740" cy="443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110"/>
              </a:spcBef>
            </a:pPr>
            <a:r>
              <a:rPr sz="900" spc="-20" dirty="0">
                <a:latin typeface="Arial"/>
                <a:cs typeface="Arial"/>
              </a:rPr>
              <a:t>Alta Média </a:t>
            </a:r>
            <a:r>
              <a:rPr sz="900" spc="-10" dirty="0">
                <a:latin typeface="Arial"/>
                <a:cs typeface="Arial"/>
              </a:rPr>
              <a:t>Baixa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95978" y="873495"/>
            <a:ext cx="1339215" cy="9525"/>
          </a:xfrm>
          <a:custGeom>
            <a:avLst/>
            <a:gdLst/>
            <a:ahLst/>
            <a:cxnLst/>
            <a:rect l="l" t="t" r="r" b="b"/>
            <a:pathLst>
              <a:path w="1339214" h="9525">
                <a:moveTo>
                  <a:pt x="1338678" y="0"/>
                </a:moveTo>
                <a:lnTo>
                  <a:pt x="0" y="0"/>
                </a:lnTo>
                <a:lnTo>
                  <a:pt x="0" y="8954"/>
                </a:lnTo>
                <a:lnTo>
                  <a:pt x="1338678" y="8954"/>
                </a:lnTo>
                <a:lnTo>
                  <a:pt x="13386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6370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Operadores</a:t>
            </a:r>
            <a:r>
              <a:rPr spc="-35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380770"/>
            <a:ext cx="5423535" cy="1323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5" dirty="0">
                <a:latin typeface="Calibri"/>
                <a:cs typeface="Calibri"/>
              </a:rPr>
              <a:t>Tabela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verdade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os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operadores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&amp;&amp;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-350" dirty="0">
                <a:latin typeface="Calibri"/>
                <a:cs typeface="Calibri"/>
              </a:rPr>
              <a:t>||</a:t>
            </a:r>
            <a:endParaRPr sz="1400">
              <a:latin typeface="Calibri"/>
              <a:cs typeface="Calibri"/>
            </a:endParaRPr>
          </a:p>
          <a:p>
            <a:pPr marL="309880" marR="5080" lvl="1" indent="-153670">
              <a:lnSpc>
                <a:spcPct val="117600"/>
              </a:lnSpc>
              <a:spcBef>
                <a:spcPts val="245"/>
              </a:spcBef>
              <a:buChar char="–"/>
              <a:tabLst>
                <a:tab pos="309880" algn="l"/>
                <a:tab pos="313690" algn="l"/>
              </a:tabLst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	</a:t>
            </a:r>
            <a:r>
              <a:rPr sz="1200" dirty="0">
                <a:latin typeface="Arial"/>
                <a:cs typeface="Arial"/>
              </a:rPr>
              <a:t>&amp;&amp;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75" dirty="0">
                <a:latin typeface="Arial"/>
                <a:cs typeface="Arial"/>
              </a:rPr>
              <a:t>somente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resulta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verdadeiro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todas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sentenças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avaliadas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forem </a:t>
            </a:r>
            <a:r>
              <a:rPr sz="1200" spc="-10" dirty="0">
                <a:latin typeface="Arial"/>
                <a:cs typeface="Arial"/>
              </a:rPr>
              <a:t>verdadeiras;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"/>
                <a:cs typeface="Arial"/>
              </a:rPr>
              <a:t>||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75" dirty="0">
                <a:latin typeface="Arial"/>
                <a:cs typeface="Arial"/>
              </a:rPr>
              <a:t>somente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resulta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falso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todas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sentenças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avaliadas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forem</a:t>
            </a:r>
            <a:r>
              <a:rPr sz="1200" spc="-10" dirty="0">
                <a:latin typeface="Arial"/>
                <a:cs typeface="Arial"/>
              </a:rPr>
              <a:t> falsas.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" dirty="0">
                <a:latin typeface="Arial"/>
                <a:cs typeface="Arial"/>
              </a:rPr>
              <a:t>Exemplo: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59177" y="1786944"/>
          <a:ext cx="1718310" cy="1146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A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spc="-6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60" dirty="0">
                          <a:latin typeface="Arial"/>
                          <a:cs typeface="Arial"/>
                        </a:rPr>
                        <a:t>&amp;&amp;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spc="-6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65" dirty="0">
                          <a:latin typeface="Arial"/>
                          <a:cs typeface="Arial"/>
                        </a:rPr>
                        <a:t>||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B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945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V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300" spc="-50" dirty="0">
                          <a:latin typeface="Arial"/>
                          <a:cs typeface="Arial"/>
                        </a:rPr>
                        <a:t>F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7647" y="1491526"/>
            <a:ext cx="624840" cy="13970"/>
          </a:xfrm>
          <a:custGeom>
            <a:avLst/>
            <a:gdLst/>
            <a:ahLst/>
            <a:cxnLst/>
            <a:rect l="l" t="t" r="r" b="b"/>
            <a:pathLst>
              <a:path w="624839" h="13969">
                <a:moveTo>
                  <a:pt x="624687" y="0"/>
                </a:moveTo>
                <a:lnTo>
                  <a:pt x="0" y="0"/>
                </a:lnTo>
                <a:lnTo>
                  <a:pt x="0" y="13893"/>
                </a:lnTo>
                <a:lnTo>
                  <a:pt x="624687" y="13893"/>
                </a:lnTo>
                <a:lnTo>
                  <a:pt x="62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7647" y="180775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687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137868"/>
            <a:ext cx="3577590" cy="21405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r>
              <a:rPr sz="1400" b="1" spc="-3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Lógicos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1400">
              <a:latin typeface="Palatino Linotype"/>
              <a:cs typeface="Palatino Linotype"/>
            </a:endParaRPr>
          </a:p>
          <a:p>
            <a:pPr marL="201930" indent="-153670">
              <a:lnSpc>
                <a:spcPct val="100000"/>
              </a:lnSpc>
              <a:buClr>
                <a:srgbClr val="00AC8C"/>
              </a:buClr>
              <a:buChar char="•"/>
              <a:tabLst>
                <a:tab pos="201930" algn="l"/>
              </a:tabLst>
            </a:pPr>
            <a:r>
              <a:rPr sz="1400" dirty="0">
                <a:latin typeface="Arial"/>
                <a:cs typeface="Arial"/>
              </a:rPr>
              <a:t>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operador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!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faz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negação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uma</a:t>
            </a:r>
            <a:r>
              <a:rPr sz="1400" spc="-40" dirty="0">
                <a:latin typeface="Arial"/>
                <a:cs typeface="Arial"/>
              </a:rPr>
              <a:t> sentença:</a:t>
            </a:r>
            <a:endParaRPr sz="1400">
              <a:latin typeface="Arial"/>
              <a:cs typeface="Arial"/>
            </a:endParaRPr>
          </a:p>
          <a:p>
            <a:pPr marL="20193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•"/>
              <a:tabLst>
                <a:tab pos="201930" algn="l"/>
              </a:tabLst>
            </a:pPr>
            <a:r>
              <a:rPr sz="1400" spc="-10" dirty="0">
                <a:latin typeface="Arial"/>
                <a:cs typeface="Arial"/>
              </a:rPr>
              <a:t>Exemplo: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Arial"/>
              <a:cs typeface="Arial"/>
            </a:endParaRPr>
          </a:p>
          <a:p>
            <a:pPr marR="573405" algn="r">
              <a:lnSpc>
                <a:spcPct val="100000"/>
              </a:lnSpc>
              <a:spcBef>
                <a:spcPts val="5"/>
              </a:spcBef>
              <a:tabLst>
                <a:tab pos="290830" algn="l"/>
              </a:tabLst>
            </a:pPr>
            <a:r>
              <a:rPr sz="1400" spc="-50" dirty="0">
                <a:latin typeface="Arial"/>
                <a:cs typeface="Arial"/>
              </a:rPr>
              <a:t>A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25" dirty="0">
                <a:latin typeface="Arial"/>
                <a:cs typeface="Arial"/>
              </a:rPr>
              <a:t>!A</a:t>
            </a:r>
            <a:endParaRPr sz="1400">
              <a:latin typeface="Arial"/>
              <a:cs typeface="Arial"/>
            </a:endParaRPr>
          </a:p>
          <a:p>
            <a:pPr marR="582930" algn="r">
              <a:lnSpc>
                <a:spcPct val="100000"/>
              </a:lnSpc>
              <a:spcBef>
                <a:spcPts val="730"/>
              </a:spcBef>
              <a:tabLst>
                <a:tab pos="346075" algn="l"/>
              </a:tabLst>
            </a:pPr>
            <a:r>
              <a:rPr sz="1400" spc="-5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0" dirty="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R="593725" algn="r">
              <a:lnSpc>
                <a:spcPct val="100000"/>
              </a:lnSpc>
              <a:spcBef>
                <a:spcPts val="15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F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50" dirty="0">
                <a:latin typeface="Arial"/>
                <a:cs typeface="Arial"/>
              </a:rPr>
              <a:t>V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67647" y="2325179"/>
            <a:ext cx="624840" cy="13970"/>
          </a:xfrm>
          <a:custGeom>
            <a:avLst/>
            <a:gdLst/>
            <a:ahLst/>
            <a:cxnLst/>
            <a:rect l="l" t="t" r="r" b="b"/>
            <a:pathLst>
              <a:path w="624839" h="13969">
                <a:moveTo>
                  <a:pt x="624687" y="0"/>
                </a:moveTo>
                <a:lnTo>
                  <a:pt x="0" y="0"/>
                </a:lnTo>
                <a:lnTo>
                  <a:pt x="0" y="13893"/>
                </a:lnTo>
                <a:lnTo>
                  <a:pt x="624687" y="13893"/>
                </a:lnTo>
                <a:lnTo>
                  <a:pt x="6246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Pense</a:t>
            </a:r>
            <a:r>
              <a:rPr spc="20" dirty="0"/>
              <a:t> </a:t>
            </a:r>
            <a:r>
              <a:rPr dirty="0"/>
              <a:t>e</a:t>
            </a:r>
            <a:r>
              <a:rPr spc="25" dirty="0"/>
              <a:t> </a:t>
            </a:r>
            <a:r>
              <a:rPr spc="-10" dirty="0"/>
              <a:t>reflita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60892"/>
            <a:ext cx="4277995" cy="8667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37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00" dirty="0">
                <a:latin typeface="Calibri"/>
                <a:cs typeface="Calibri"/>
              </a:rPr>
              <a:t>Qual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resultado </a:t>
            </a:r>
            <a:r>
              <a:rPr sz="1400" b="1" spc="60" dirty="0">
                <a:latin typeface="Calibri"/>
                <a:cs typeface="Calibri"/>
              </a:rPr>
              <a:t>das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seguintes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expressões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1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Para</a:t>
            </a:r>
            <a:r>
              <a:rPr sz="1200" dirty="0">
                <a:latin typeface="Arial"/>
                <a:cs typeface="Arial"/>
              </a:rPr>
              <a:t> w </a:t>
            </a:r>
            <a:r>
              <a:rPr sz="1200" spc="-7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false,</a:t>
            </a:r>
            <a:r>
              <a:rPr sz="1200" b="1" spc="6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60" dirty="0">
                <a:latin typeface="Arial"/>
                <a:cs typeface="Arial"/>
              </a:rPr>
              <a:t>x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true</a:t>
            </a:r>
            <a:r>
              <a:rPr sz="1200" b="1" spc="6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z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AC8C"/>
                </a:solidFill>
                <a:latin typeface="Calibri"/>
                <a:cs typeface="Calibri"/>
              </a:rPr>
              <a:t>true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Clr>
                <a:srgbClr val="00AC8C"/>
              </a:buClr>
              <a:buFont typeface="Arial"/>
              <a:buChar char="–"/>
            </a:pPr>
            <a:endParaRPr sz="1200">
              <a:latin typeface="Calibri"/>
              <a:cs typeface="Calibri"/>
            </a:endParaRPr>
          </a:p>
          <a:p>
            <a:pPr marL="344170" lvl="1" indent="-157480">
              <a:lnSpc>
                <a:spcPct val="100000"/>
              </a:lnSpc>
              <a:spcBef>
                <a:spcPts val="5"/>
              </a:spcBef>
              <a:buClr>
                <a:srgbClr val="00AC8C"/>
              </a:buClr>
              <a:buFont typeface="Arial"/>
              <a:buChar char="–"/>
              <a:tabLst>
                <a:tab pos="344170" algn="l"/>
                <a:tab pos="2922905" algn="l"/>
              </a:tabLst>
            </a:pPr>
            <a:r>
              <a:rPr sz="1200" b="1" spc="55" dirty="0">
                <a:latin typeface="Calibri"/>
                <a:cs typeface="Calibri"/>
              </a:rPr>
              <a:t>(x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spc="-295" dirty="0">
                <a:latin typeface="Calibri"/>
                <a:cs typeface="Calibri"/>
              </a:rPr>
              <a:t>||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spc="60" dirty="0">
                <a:latin typeface="Calibri"/>
                <a:cs typeface="Calibri"/>
              </a:rPr>
              <a:t>z)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&amp;&amp;</a:t>
            </a:r>
            <a:r>
              <a:rPr sz="1200" b="1" spc="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	</a:t>
            </a: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spc="85" dirty="0">
                <a:latin typeface="Calibri"/>
                <a:cs typeface="Calibri"/>
              </a:rPr>
              <a:t>x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&amp;&amp;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spc="95" dirty="0">
                <a:latin typeface="Calibri"/>
                <a:cs typeface="Calibri"/>
              </a:rPr>
              <a:t>z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&amp;&amp;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spc="60" dirty="0">
                <a:latin typeface="Calibri"/>
                <a:cs typeface="Calibri"/>
              </a:rPr>
              <a:t>w</a:t>
            </a:r>
            <a:r>
              <a:rPr sz="1200" b="1" spc="30" dirty="0">
                <a:latin typeface="Calibri"/>
                <a:cs typeface="Calibri"/>
              </a:rPr>
              <a:t> </a:t>
            </a:r>
            <a:r>
              <a:rPr sz="1200" b="1" spc="-295" dirty="0">
                <a:latin typeface="Calibri"/>
                <a:cs typeface="Calibri"/>
              </a:rPr>
              <a:t>||</a:t>
            </a:r>
            <a:r>
              <a:rPr sz="1200" b="1" spc="35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!w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8541" y="1428557"/>
          <a:ext cx="4966335" cy="149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7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R="36195" algn="ctr">
                        <a:lnSpc>
                          <a:spcPts val="156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(x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z)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0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60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560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0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z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50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6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!w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36195"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(v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v)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50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ou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50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!w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50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50" dirty="0"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!w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15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!w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!w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ou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!f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v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699092" y="165462"/>
            <a:ext cx="1962150" cy="533400"/>
          </a:xfrm>
          <a:custGeom>
            <a:avLst/>
            <a:gdLst/>
            <a:ahLst/>
            <a:cxnLst/>
            <a:rect l="l" t="t" r="r" b="b"/>
            <a:pathLst>
              <a:path w="1962150" h="533400">
                <a:moveTo>
                  <a:pt x="741488" y="388994"/>
                </a:moveTo>
                <a:lnTo>
                  <a:pt x="650746" y="513591"/>
                </a:lnTo>
                <a:lnTo>
                  <a:pt x="642275" y="527057"/>
                </a:lnTo>
                <a:lnTo>
                  <a:pt x="641331" y="533358"/>
                </a:lnTo>
                <a:lnTo>
                  <a:pt x="647593" y="532184"/>
                </a:lnTo>
                <a:lnTo>
                  <a:pt x="660738" y="523225"/>
                </a:lnTo>
                <a:lnTo>
                  <a:pt x="831489" y="388994"/>
                </a:lnTo>
                <a:lnTo>
                  <a:pt x="1911303" y="388994"/>
                </a:lnTo>
                <a:lnTo>
                  <a:pt x="1931003" y="385017"/>
                </a:lnTo>
                <a:lnTo>
                  <a:pt x="1947090" y="374171"/>
                </a:lnTo>
                <a:lnTo>
                  <a:pt x="1957936" y="358083"/>
                </a:lnTo>
                <a:lnTo>
                  <a:pt x="1961913" y="338383"/>
                </a:lnTo>
                <a:lnTo>
                  <a:pt x="1961913" y="50610"/>
                </a:lnTo>
                <a:lnTo>
                  <a:pt x="1957936" y="30910"/>
                </a:lnTo>
                <a:lnTo>
                  <a:pt x="1947090" y="14823"/>
                </a:lnTo>
                <a:lnTo>
                  <a:pt x="1931003" y="3977"/>
                </a:lnTo>
                <a:lnTo>
                  <a:pt x="1911303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38383"/>
                </a:lnTo>
                <a:lnTo>
                  <a:pt x="3977" y="358083"/>
                </a:lnTo>
                <a:lnTo>
                  <a:pt x="14823" y="374171"/>
                </a:lnTo>
                <a:lnTo>
                  <a:pt x="30910" y="385017"/>
                </a:lnTo>
                <a:lnTo>
                  <a:pt x="50610" y="388994"/>
                </a:lnTo>
                <a:lnTo>
                  <a:pt x="741488" y="38899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47084" y="176776"/>
            <a:ext cx="186626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6730" marR="5080" indent="-494665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Considere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que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verdadeiro</a:t>
            </a:r>
            <a:r>
              <a:rPr sz="1000" spc="-20" dirty="0">
                <a:latin typeface="Arial"/>
                <a:cs typeface="Arial"/>
              </a:rPr>
              <a:t> (true)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=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falso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(false)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5080" indent="-7620">
              <a:lnSpc>
                <a:spcPct val="100800"/>
              </a:lnSpc>
              <a:spcBef>
                <a:spcPts val="110"/>
              </a:spcBef>
            </a:pP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Tipos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dados,</a:t>
            </a:r>
            <a:r>
              <a:rPr sz="14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operadores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e</a:t>
            </a:r>
            <a:r>
              <a:rPr sz="14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70" dirty="0">
                <a:solidFill>
                  <a:srgbClr val="FFFFFF"/>
                </a:solidFill>
                <a:latin typeface="PMingLiU"/>
                <a:cs typeface="PMingLiU"/>
              </a:rPr>
              <a:t>co�</a:t>
            </a:r>
            <a:r>
              <a:rPr sz="1400" spc="-30" dirty="0">
                <a:solidFill>
                  <a:srgbClr val="FFFFFF"/>
                </a:solidFill>
                <a:latin typeface="PMingLiU"/>
                <a:cs typeface="PMingLiU"/>
              </a:rPr>
              <a:t> mandos</a:t>
            </a: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saida�entrada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9516" rIns="0" bIns="0" rtlCol="0">
            <a:spAutoFit/>
          </a:bodyPr>
          <a:lstStyle/>
          <a:p>
            <a:pPr marL="779145">
              <a:lnSpc>
                <a:spcPct val="100000"/>
              </a:lnSpc>
              <a:spcBef>
                <a:spcPts val="114"/>
              </a:spcBef>
            </a:pPr>
            <a:r>
              <a:rPr sz="2050" b="0" spc="-8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Variáveis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783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94891"/>
            <a:ext cx="4363720" cy="11029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Espaço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memória</a:t>
            </a:r>
            <a:r>
              <a:rPr sz="1400" b="1" spc="50" dirty="0">
                <a:latin typeface="Calibri"/>
                <a:cs typeface="Calibri"/>
              </a:rPr>
              <a:t> (recipiente)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0" dirty="0">
                <a:latin typeface="Arial"/>
                <a:cs typeface="Arial"/>
              </a:rPr>
              <a:t>usado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armazenar</a:t>
            </a:r>
            <a:r>
              <a:rPr sz="1200" spc="-20" dirty="0">
                <a:latin typeface="Arial"/>
                <a:cs typeface="Arial"/>
              </a:rPr>
              <a:t> 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dado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programa.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9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valor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armazenado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na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variável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pode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ser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alterado!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porém,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a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cada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instante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assumir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somente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único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valor.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Regras</a:t>
            </a:r>
            <a:r>
              <a:rPr spc="95" dirty="0"/>
              <a:t> </a:t>
            </a:r>
            <a:r>
              <a:rPr dirty="0"/>
              <a:t>para</a:t>
            </a:r>
            <a:r>
              <a:rPr spc="95" dirty="0"/>
              <a:t> </a:t>
            </a:r>
            <a:r>
              <a:rPr dirty="0"/>
              <a:t>nomear</a:t>
            </a:r>
            <a:r>
              <a:rPr spc="95" dirty="0"/>
              <a:t> </a:t>
            </a:r>
            <a:r>
              <a:rPr spc="-10" dirty="0"/>
              <a:t>variáveis</a:t>
            </a:r>
          </a:p>
        </p:txBody>
      </p:sp>
      <p:sp>
        <p:nvSpPr>
          <p:cNvPr id="3" name="object 3"/>
          <p:cNvSpPr/>
          <p:nvPr/>
        </p:nvSpPr>
        <p:spPr>
          <a:xfrm>
            <a:off x="143992" y="1210322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578433"/>
            <a:ext cx="5501640" cy="20288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9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nome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da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variável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(identificador)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deve </a:t>
            </a:r>
            <a:r>
              <a:rPr sz="1400" b="1" spc="50" dirty="0">
                <a:latin typeface="Calibri"/>
                <a:cs typeface="Calibri"/>
              </a:rPr>
              <a:t>ser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único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seguir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algumas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regras.</a:t>
            </a:r>
            <a:endParaRPr sz="12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Clr>
                <a:srgbClr val="00AC8C"/>
              </a:buClr>
              <a:buFont typeface="Calibri"/>
              <a:buAutoNum type="arabicPeriod"/>
              <a:tabLst>
                <a:tab pos="240665" algn="l"/>
              </a:tabLst>
            </a:pPr>
            <a:r>
              <a:rPr sz="1400" spc="-60" dirty="0">
                <a:latin typeface="Arial"/>
                <a:cs typeface="Arial"/>
              </a:rPr>
              <a:t>não</a:t>
            </a:r>
            <a:r>
              <a:rPr sz="1400" dirty="0">
                <a:latin typeface="Arial"/>
                <a:cs typeface="Arial"/>
              </a:rPr>
              <a:t> utilizar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espaços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entre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20" dirty="0">
                <a:latin typeface="Arial"/>
                <a:cs typeface="Arial"/>
              </a:rPr>
              <a:t>as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letras;</a:t>
            </a: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Font typeface="Calibri"/>
              <a:buAutoNum type="arabicPeriod"/>
              <a:tabLst>
                <a:tab pos="240665" algn="l"/>
              </a:tabLst>
            </a:pPr>
            <a:r>
              <a:rPr sz="1400" spc="-60" dirty="0">
                <a:latin typeface="Arial"/>
                <a:cs typeface="Arial"/>
              </a:rPr>
              <a:t>não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iniciar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nome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</a:t>
            </a:r>
            <a:r>
              <a:rPr sz="1400" spc="-30" dirty="0">
                <a:latin typeface="Arial"/>
                <a:cs typeface="Arial"/>
              </a:rPr>
              <a:t> variável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com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número;</a:t>
            </a: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Font typeface="Calibri"/>
              <a:buAutoNum type="arabicPeriod"/>
              <a:tabLst>
                <a:tab pos="240665" algn="l"/>
              </a:tabLst>
            </a:pPr>
            <a:r>
              <a:rPr sz="1400" spc="-60" dirty="0">
                <a:latin typeface="Arial"/>
                <a:cs typeface="Arial"/>
              </a:rPr>
              <a:t>não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palavras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reservadas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linguagem;</a:t>
            </a: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Font typeface="Calibri"/>
              <a:buAutoNum type="arabicPeriod"/>
              <a:tabLst>
                <a:tab pos="240665" algn="l"/>
              </a:tabLst>
            </a:pPr>
            <a:r>
              <a:rPr sz="1400" spc="-60" dirty="0">
                <a:latin typeface="Arial"/>
                <a:cs typeface="Arial"/>
              </a:rPr>
              <a:t>não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caracteres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especiais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(acentos,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símbolos,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10" dirty="0">
                <a:latin typeface="Arial"/>
                <a:cs typeface="Arial"/>
              </a:rPr>
              <a:t>?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/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41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ç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#,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etc);</a:t>
            </a:r>
            <a:endParaRPr sz="14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Font typeface="Calibri"/>
              <a:buAutoNum type="arabicPeriod"/>
              <a:tabLst>
                <a:tab pos="240665" algn="l"/>
              </a:tabLst>
            </a:pPr>
            <a:r>
              <a:rPr sz="1400" spc="-75" dirty="0">
                <a:latin typeface="Arial"/>
                <a:cs typeface="Arial"/>
              </a:rPr>
              <a:t>ser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sucinto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utilizar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nomes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coerentes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(boas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práticas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programação).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2" y="2711830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22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Regras</a:t>
            </a:r>
            <a:r>
              <a:rPr spc="95" dirty="0"/>
              <a:t> </a:t>
            </a:r>
            <a:r>
              <a:rPr dirty="0"/>
              <a:t>para</a:t>
            </a:r>
            <a:r>
              <a:rPr spc="95" dirty="0"/>
              <a:t> </a:t>
            </a:r>
            <a:r>
              <a:rPr dirty="0"/>
              <a:t>nomear</a:t>
            </a:r>
            <a:r>
              <a:rPr spc="95" dirty="0"/>
              <a:t> </a:t>
            </a:r>
            <a:r>
              <a:rPr spc="-10" dirty="0"/>
              <a:t>variáveis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42250"/>
            <a:ext cx="5182870" cy="15246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5" dirty="0">
                <a:latin typeface="Calibri"/>
                <a:cs typeface="Calibri"/>
              </a:rPr>
              <a:t>Fique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atento‼!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variáveis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java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são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case-</a:t>
            </a:r>
            <a:r>
              <a:rPr sz="1200" spc="-10" dirty="0">
                <a:latin typeface="Arial"/>
                <a:cs typeface="Arial"/>
              </a:rPr>
              <a:t>sensitive!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nomes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letras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maiúsculas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diferentes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nomes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letras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minúsculas‼</a:t>
            </a:r>
            <a:endParaRPr sz="1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55"/>
              </a:spcBef>
              <a:buClr>
                <a:srgbClr val="00AC8C"/>
              </a:buClr>
              <a:buFont typeface="Arial"/>
              <a:buChar char="–"/>
            </a:pPr>
            <a:endParaRPr sz="1200">
              <a:latin typeface="Arial"/>
              <a:cs typeface="Arial"/>
            </a:endParaRPr>
          </a:p>
          <a:p>
            <a:pPr marL="651510">
              <a:lnSpc>
                <a:spcPts val="1670"/>
              </a:lnSpc>
              <a:tabLst>
                <a:tab pos="2540000" algn="l"/>
                <a:tab pos="4410075" algn="l"/>
              </a:tabLst>
            </a:pPr>
            <a:r>
              <a:rPr sz="1400" spc="-10" dirty="0">
                <a:latin typeface="Arial"/>
                <a:cs typeface="Arial"/>
              </a:rPr>
              <a:t>idade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Idade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idaDE</a:t>
            </a:r>
            <a:endParaRPr sz="1400">
              <a:latin typeface="Arial"/>
              <a:cs typeface="Arial"/>
            </a:endParaRPr>
          </a:p>
          <a:p>
            <a:pPr marL="166370" indent="-153670">
              <a:lnSpc>
                <a:spcPts val="1670"/>
              </a:lnSpc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80" dirty="0">
                <a:latin typeface="Arial"/>
                <a:cs typeface="Arial"/>
              </a:rPr>
              <a:t>Referem-se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14" dirty="0">
                <a:latin typeface="Arial"/>
                <a:cs typeface="Arial"/>
              </a:rPr>
              <a:t>3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variáveis</a:t>
            </a:r>
            <a:r>
              <a:rPr sz="1400" spc="-10" dirty="0">
                <a:latin typeface="Arial"/>
                <a:cs typeface="Arial"/>
              </a:rPr>
              <a:t> distintas!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5080" indent="-7620">
              <a:lnSpc>
                <a:spcPct val="100800"/>
              </a:lnSpc>
              <a:spcBef>
                <a:spcPts val="110"/>
              </a:spcBef>
            </a:pP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Tipos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dados,</a:t>
            </a:r>
            <a:r>
              <a:rPr sz="14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operadores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e</a:t>
            </a:r>
            <a:r>
              <a:rPr sz="14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70" dirty="0">
                <a:solidFill>
                  <a:srgbClr val="FFFFFF"/>
                </a:solidFill>
                <a:latin typeface="PMingLiU"/>
                <a:cs typeface="PMingLiU"/>
              </a:rPr>
              <a:t>co�</a:t>
            </a:r>
            <a:r>
              <a:rPr sz="1400" spc="-30" dirty="0">
                <a:solidFill>
                  <a:srgbClr val="FFFFFF"/>
                </a:solidFill>
                <a:latin typeface="PMingLiU"/>
                <a:cs typeface="PMingLiU"/>
              </a:rPr>
              <a:t> mandos</a:t>
            </a: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saida�entrada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5352" y="1283646"/>
            <a:ext cx="163830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0" dirty="0">
                <a:latin typeface="Arial"/>
                <a:cs typeface="Arial"/>
                <a:hlinkClick r:id="rId2" action="ppaction://hlinksldjump"/>
              </a:rPr>
              <a:t>Tipos</a:t>
            </a:r>
            <a:r>
              <a:rPr sz="2050" spc="-4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spc="-130" dirty="0">
                <a:latin typeface="Arial"/>
                <a:cs typeface="Arial"/>
                <a:hlinkClick r:id="rId2" action="ppaction://hlinksldjump"/>
              </a:rPr>
              <a:t>de</a:t>
            </a:r>
            <a:r>
              <a:rPr sz="2050" spc="-4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spc="-100" dirty="0">
                <a:latin typeface="Arial"/>
                <a:cs typeface="Arial"/>
                <a:hlinkClick r:id="rId2" action="ppaction://hlinksldjump"/>
              </a:rPr>
              <a:t>dados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Será</a:t>
            </a:r>
            <a:r>
              <a:rPr spc="-10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dirty="0"/>
              <a:t>entendi</a:t>
            </a:r>
            <a:r>
              <a:rPr spc="-5" dirty="0"/>
              <a:t> </a:t>
            </a:r>
            <a:r>
              <a:rPr spc="-10" dirty="0"/>
              <a:t>tudo?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17498"/>
            <a:ext cx="3582035" cy="20713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90" dirty="0">
                <a:latin typeface="Arial"/>
                <a:cs typeface="Arial"/>
              </a:rPr>
              <a:t>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nomes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seguir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5" dirty="0">
                <a:latin typeface="Arial"/>
                <a:cs typeface="Arial"/>
              </a:rPr>
              <a:t>são</a:t>
            </a:r>
            <a:r>
              <a:rPr sz="1400" spc="-30" dirty="0">
                <a:latin typeface="Arial"/>
                <a:cs typeface="Arial"/>
              </a:rPr>
              <a:t> válidos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para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variáveis?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Lado.deste.terreno</a:t>
            </a:r>
            <a:r>
              <a:rPr sz="1000" spc="-114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Adobe Clean Han"/>
                <a:cs typeface="Adobe Clean Han"/>
              </a:rPr>
              <a:t>X</a:t>
            </a:r>
            <a:endParaRPr sz="1200">
              <a:latin typeface="Adobe Clean Han"/>
              <a:cs typeface="Adobe Clean Han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media</a:t>
            </a:r>
            <a:r>
              <a:rPr sz="1000" spc="-18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200" spc="10" dirty="0">
                <a:solidFill>
                  <a:srgbClr val="009380"/>
                </a:solidFill>
                <a:latin typeface="Adobe Clean Han"/>
                <a:cs typeface="Adobe Clean Han"/>
              </a:rPr>
              <a:t>✓</a:t>
            </a:r>
            <a:endParaRPr sz="1200">
              <a:latin typeface="Adobe Clean Han"/>
              <a:cs typeface="Adobe Clean Han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Font typeface="Arial"/>
              <a:buChar char="–"/>
              <a:tabLst>
                <a:tab pos="313690" algn="l"/>
              </a:tabLst>
            </a:pPr>
            <a:r>
              <a:rPr sz="1200" spc="-10" dirty="0">
                <a:latin typeface="BIZ UDGothic"/>
                <a:cs typeface="BIZ UDGothic"/>
              </a:rPr>
              <a:t>class</a:t>
            </a:r>
            <a:r>
              <a:rPr sz="1200" spc="-285" dirty="0">
                <a:latin typeface="BIZ UDGothic"/>
                <a:cs typeface="BIZ UDGothic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Adobe Clean Han"/>
                <a:cs typeface="Adobe Clean Han"/>
              </a:rPr>
              <a:t>X</a:t>
            </a:r>
            <a:endParaRPr sz="1200">
              <a:latin typeface="Adobe Clean Han"/>
              <a:cs typeface="Adobe Clean Han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endereco@e-mail</a:t>
            </a:r>
            <a:r>
              <a:rPr sz="1000" spc="-1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Adobe Clean Han"/>
                <a:cs typeface="Adobe Clean Han"/>
              </a:rPr>
              <a:t>X</a:t>
            </a:r>
            <a:endParaRPr sz="1200">
              <a:latin typeface="Adobe Clean Han"/>
              <a:cs typeface="Adobe Clean Han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prova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1</a:t>
            </a:r>
            <a:r>
              <a:rPr sz="1000" spc="-204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Adobe Clean Han"/>
                <a:cs typeface="Adobe Clean Han"/>
              </a:rPr>
              <a:t>X</a:t>
            </a:r>
            <a:endParaRPr sz="1200">
              <a:latin typeface="Adobe Clean Han"/>
              <a:cs typeface="Adobe Clean Han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mediaAritmeticaConstrucao_Algoritmos</a:t>
            </a:r>
            <a:r>
              <a:rPr sz="1000" spc="-3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200" spc="20" dirty="0">
                <a:solidFill>
                  <a:srgbClr val="009380"/>
                </a:solidFill>
                <a:latin typeface="Adobe Clean Han"/>
                <a:cs typeface="Adobe Clean Han"/>
              </a:rPr>
              <a:t>✓</a:t>
            </a:r>
            <a:endParaRPr sz="1200">
              <a:latin typeface="Adobe Clean Han"/>
              <a:cs typeface="Adobe Clean Han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SzPct val="120000"/>
              <a:buFont typeface="Arial"/>
              <a:buChar char="–"/>
              <a:tabLst>
                <a:tab pos="31369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salario/hora</a:t>
            </a:r>
            <a:r>
              <a:rPr sz="1000" spc="-1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Adobe Clean Han"/>
                <a:cs typeface="Adobe Clean Han"/>
              </a:rPr>
              <a:t>X</a:t>
            </a:r>
            <a:endParaRPr sz="1200">
              <a:latin typeface="Adobe Clean Han"/>
              <a:cs typeface="Adobe Clean H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5080" indent="-7620">
              <a:lnSpc>
                <a:spcPct val="100800"/>
              </a:lnSpc>
              <a:spcBef>
                <a:spcPts val="110"/>
              </a:spcBef>
            </a:pP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Tipos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dados,</a:t>
            </a:r>
            <a:r>
              <a:rPr sz="14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operadores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e</a:t>
            </a:r>
            <a:r>
              <a:rPr sz="14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70" dirty="0">
                <a:solidFill>
                  <a:srgbClr val="FFFFFF"/>
                </a:solidFill>
                <a:latin typeface="PMingLiU"/>
                <a:cs typeface="PMingLiU"/>
              </a:rPr>
              <a:t>co�</a:t>
            </a:r>
            <a:r>
              <a:rPr sz="1400" spc="-30" dirty="0">
                <a:solidFill>
                  <a:srgbClr val="FFFFFF"/>
                </a:solidFill>
                <a:latin typeface="PMingLiU"/>
                <a:cs typeface="PMingLiU"/>
              </a:rPr>
              <a:t> mandos</a:t>
            </a: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saida�entrada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80" algn="ctr">
              <a:lnSpc>
                <a:spcPct val="75200"/>
              </a:lnSpc>
              <a:spcBef>
                <a:spcPts val="725"/>
              </a:spcBef>
            </a:pPr>
            <a:r>
              <a:rPr sz="2050" b="0" spc="-3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Estrutura</a:t>
            </a:r>
            <a:r>
              <a:rPr sz="2050" b="0" spc="-6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3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</a:t>
            </a:r>
            <a:r>
              <a:rPr sz="2050" b="0" spc="-5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2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um</a:t>
            </a:r>
            <a:r>
              <a:rPr sz="205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50" b="0" spc="-6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programa/</a:t>
            </a:r>
            <a:r>
              <a:rPr sz="2050" b="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0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comando</a:t>
            </a:r>
            <a:r>
              <a:rPr sz="2050" b="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9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</a:t>
            </a:r>
            <a:r>
              <a:rPr sz="2050" b="0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50" b="0" spc="-1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saída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105" dirty="0"/>
              <a:t> </a:t>
            </a:r>
            <a:r>
              <a:rPr dirty="0"/>
              <a:t>de</a:t>
            </a:r>
            <a:r>
              <a:rPr spc="105" dirty="0"/>
              <a:t> </a:t>
            </a:r>
            <a:r>
              <a:rPr dirty="0"/>
              <a:t>um</a:t>
            </a:r>
            <a:r>
              <a:rPr spc="105" dirty="0"/>
              <a:t> </a:t>
            </a:r>
            <a:r>
              <a:rPr dirty="0"/>
              <a:t>programa</a:t>
            </a:r>
            <a:r>
              <a:rPr spc="10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48270"/>
            <a:ext cx="4859020" cy="13779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Java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é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linguagem</a:t>
            </a:r>
            <a:r>
              <a:rPr sz="1400" b="1" spc="65" dirty="0">
                <a:latin typeface="Calibri"/>
                <a:cs typeface="Calibri"/>
              </a:rPr>
              <a:t> orientada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objeto.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todo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código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programa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estar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definido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dentro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classe.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0" dirty="0">
                <a:latin typeface="Calibri"/>
                <a:cs typeface="Calibri"/>
              </a:rPr>
              <a:t>Exemplo:</a:t>
            </a:r>
            <a:endParaRPr sz="1400">
              <a:latin typeface="Calibri"/>
              <a:cs typeface="Calibri"/>
            </a:endParaRPr>
          </a:p>
          <a:p>
            <a:pPr marL="296545">
              <a:lnSpc>
                <a:spcPct val="100000"/>
              </a:lnSpc>
              <a:spcBef>
                <a:spcPts val="515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5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4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&lt;nomeDaClasse&gt;</a:t>
            </a:r>
            <a:r>
              <a:rPr sz="1000" spc="-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105" dirty="0"/>
              <a:t> </a:t>
            </a:r>
            <a:r>
              <a:rPr dirty="0"/>
              <a:t>de</a:t>
            </a:r>
            <a:r>
              <a:rPr spc="105" dirty="0"/>
              <a:t> </a:t>
            </a:r>
            <a:r>
              <a:rPr dirty="0"/>
              <a:t>um</a:t>
            </a:r>
            <a:r>
              <a:rPr spc="105" dirty="0"/>
              <a:t> </a:t>
            </a:r>
            <a:r>
              <a:rPr dirty="0"/>
              <a:t>programa</a:t>
            </a:r>
            <a:r>
              <a:rPr spc="10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47810"/>
            <a:ext cx="5278120" cy="16294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5" dirty="0">
                <a:latin typeface="Calibri"/>
                <a:cs typeface="Calibri"/>
              </a:rPr>
              <a:t>Além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disso: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estar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definido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dentro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método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especial</a:t>
            </a:r>
            <a:r>
              <a:rPr sz="1200" b="1" spc="80" dirty="0">
                <a:latin typeface="Calibri"/>
                <a:cs typeface="Calibri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classe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chamado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C8C"/>
                </a:solidFill>
                <a:latin typeface="Calibri"/>
                <a:cs typeface="Calibri"/>
              </a:rPr>
              <a:t>main()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método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main()</a:t>
            </a:r>
            <a:r>
              <a:rPr sz="1200" b="1" spc="55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ponto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partida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execução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programa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10" dirty="0">
                <a:latin typeface="Arial"/>
                <a:cs typeface="Arial"/>
              </a:rPr>
              <a:t> java.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Exemplo</a:t>
            </a:r>
            <a:endParaRPr sz="1400">
              <a:latin typeface="Calibri"/>
              <a:cs typeface="Calibri"/>
            </a:endParaRPr>
          </a:p>
          <a:p>
            <a:pPr marL="296545">
              <a:lnSpc>
                <a:spcPct val="100000"/>
              </a:lnSpc>
              <a:spcBef>
                <a:spcPts val="515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Estrutura</a:t>
            </a:r>
            <a:r>
              <a:rPr spc="90" dirty="0"/>
              <a:t> </a:t>
            </a:r>
            <a:r>
              <a:rPr dirty="0"/>
              <a:t>de</a:t>
            </a:r>
            <a:r>
              <a:rPr spc="95" dirty="0"/>
              <a:t> </a:t>
            </a:r>
            <a:r>
              <a:rPr dirty="0"/>
              <a:t>um</a:t>
            </a:r>
            <a:r>
              <a:rPr spc="90" dirty="0"/>
              <a:t> </a:t>
            </a:r>
            <a:r>
              <a:rPr dirty="0"/>
              <a:t>programa</a:t>
            </a:r>
            <a:r>
              <a:rPr spc="95" dirty="0"/>
              <a:t> </a:t>
            </a:r>
            <a:r>
              <a:rPr dirty="0"/>
              <a:t>em</a:t>
            </a:r>
            <a:r>
              <a:rPr spc="95" dirty="0"/>
              <a:t> </a:t>
            </a:r>
            <a:r>
              <a:rPr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299" y="817884"/>
            <a:ext cx="316357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PrimeiroPrograma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126364">
              <a:lnSpc>
                <a:spcPts val="1195"/>
              </a:lnSpc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40029" marR="5080">
              <a:lnSpc>
                <a:spcPts val="1200"/>
              </a:lnSpc>
              <a:spcBef>
                <a:spcPts val="40"/>
              </a:spcBef>
            </a:pP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//</a:t>
            </a:r>
            <a:r>
              <a:rPr sz="1000" spc="-4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Aqui</a:t>
            </a:r>
            <a:r>
              <a:rPr sz="1000" spc="-2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serão</a:t>
            </a:r>
            <a:r>
              <a:rPr sz="1000" spc="-2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digitados</a:t>
            </a:r>
            <a:r>
              <a:rPr sz="1000" spc="-30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os</a:t>
            </a:r>
            <a:r>
              <a:rPr sz="1000" spc="-2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passos</a:t>
            </a:r>
            <a:r>
              <a:rPr sz="1000" spc="-2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009380"/>
                </a:solidFill>
                <a:latin typeface="BIZ UDGothic"/>
                <a:cs typeface="BIZ UDGothic"/>
              </a:rPr>
              <a:t>do</a:t>
            </a:r>
            <a:r>
              <a:rPr sz="1000" spc="-25" dirty="0">
                <a:solidFill>
                  <a:srgbClr val="009380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009380"/>
                </a:solidFill>
                <a:latin typeface="BIZ UDGothic"/>
                <a:cs typeface="BIZ UDGothic"/>
              </a:rPr>
              <a:t>algoritmo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instrução1;</a:t>
            </a:r>
            <a:endParaRPr sz="1000">
              <a:latin typeface="BIZ UDGothic"/>
              <a:cs typeface="BIZ UDGothic"/>
            </a:endParaRPr>
          </a:p>
          <a:p>
            <a:pPr marL="240029">
              <a:lnSpc>
                <a:spcPts val="115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instrução2;</a:t>
            </a:r>
            <a:endParaRPr sz="1000">
              <a:latin typeface="BIZ UDGothic"/>
              <a:cs typeface="BIZ UDGothic"/>
            </a:endParaRPr>
          </a:p>
          <a:p>
            <a:pPr marL="240029">
              <a:lnSpc>
                <a:spcPts val="1200"/>
              </a:lnSpc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instrução3;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035" y="1728868"/>
            <a:ext cx="7213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instrução4;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167" y="1880697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299" y="2032525"/>
            <a:ext cx="889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8569" y="490014"/>
            <a:ext cx="1931035" cy="608330"/>
            <a:chOff x="2308569" y="490014"/>
            <a:chExt cx="1931035" cy="608330"/>
          </a:xfrm>
        </p:grpSpPr>
        <p:sp>
          <p:nvSpPr>
            <p:cNvPr id="8" name="object 8"/>
            <p:cNvSpPr/>
            <p:nvPr/>
          </p:nvSpPr>
          <p:spPr>
            <a:xfrm>
              <a:off x="2311099" y="492544"/>
              <a:ext cx="901700" cy="443865"/>
            </a:xfrm>
            <a:custGeom>
              <a:avLst/>
              <a:gdLst/>
              <a:ahLst/>
              <a:cxnLst/>
              <a:rect l="l" t="t" r="r" b="b"/>
              <a:pathLst>
                <a:path w="901700" h="443865">
                  <a:moveTo>
                    <a:pt x="301288" y="209072"/>
                  </a:moveTo>
                  <a:lnTo>
                    <a:pt x="122984" y="425483"/>
                  </a:lnTo>
                  <a:lnTo>
                    <a:pt x="113488" y="438110"/>
                  </a:lnTo>
                  <a:lnTo>
                    <a:pt x="111522" y="443499"/>
                  </a:lnTo>
                  <a:lnTo>
                    <a:pt x="116881" y="441450"/>
                  </a:lnTo>
                  <a:lnTo>
                    <a:pt x="129361" y="431759"/>
                  </a:lnTo>
                  <a:lnTo>
                    <a:pt x="391289" y="209072"/>
                  </a:lnTo>
                  <a:lnTo>
                    <a:pt x="851007" y="209072"/>
                  </a:lnTo>
                  <a:lnTo>
                    <a:pt x="870707" y="205095"/>
                  </a:lnTo>
                  <a:lnTo>
                    <a:pt x="886794" y="194249"/>
                  </a:lnTo>
                  <a:lnTo>
                    <a:pt x="897640" y="178161"/>
                  </a:lnTo>
                  <a:lnTo>
                    <a:pt x="901617" y="158461"/>
                  </a:lnTo>
                  <a:lnTo>
                    <a:pt x="901617" y="50610"/>
                  </a:lnTo>
                  <a:lnTo>
                    <a:pt x="897640" y="30910"/>
                  </a:lnTo>
                  <a:lnTo>
                    <a:pt x="886794" y="14823"/>
                  </a:lnTo>
                  <a:lnTo>
                    <a:pt x="870707" y="3977"/>
                  </a:lnTo>
                  <a:lnTo>
                    <a:pt x="851007" y="0"/>
                  </a:lnTo>
                  <a:lnTo>
                    <a:pt x="50610" y="0"/>
                  </a:lnTo>
                  <a:lnTo>
                    <a:pt x="30910" y="3977"/>
                  </a:lnTo>
                  <a:lnTo>
                    <a:pt x="14823" y="14823"/>
                  </a:lnTo>
                  <a:lnTo>
                    <a:pt x="3977" y="30910"/>
                  </a:lnTo>
                  <a:lnTo>
                    <a:pt x="0" y="50610"/>
                  </a:lnTo>
                  <a:lnTo>
                    <a:pt x="0" y="158461"/>
                  </a:lnTo>
                  <a:lnTo>
                    <a:pt x="3977" y="178161"/>
                  </a:lnTo>
                  <a:lnTo>
                    <a:pt x="14823" y="194249"/>
                  </a:lnTo>
                  <a:lnTo>
                    <a:pt x="30910" y="205095"/>
                  </a:lnTo>
                  <a:lnTo>
                    <a:pt x="50610" y="209072"/>
                  </a:lnTo>
                  <a:lnTo>
                    <a:pt x="301288" y="20907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11621" y="644377"/>
              <a:ext cx="1125855" cy="451484"/>
            </a:xfrm>
            <a:custGeom>
              <a:avLst/>
              <a:gdLst/>
              <a:ahLst/>
              <a:cxnLst/>
              <a:rect l="l" t="t" r="r" b="b"/>
              <a:pathLst>
                <a:path w="1125854" h="451484">
                  <a:moveTo>
                    <a:pt x="439500" y="209072"/>
                  </a:moveTo>
                  <a:lnTo>
                    <a:pt x="17910" y="440211"/>
                  </a:lnTo>
                  <a:lnTo>
                    <a:pt x="4250" y="448021"/>
                  </a:lnTo>
                  <a:lnTo>
                    <a:pt x="0" y="451226"/>
                  </a:lnTo>
                  <a:lnTo>
                    <a:pt x="5106" y="449723"/>
                  </a:lnTo>
                  <a:lnTo>
                    <a:pt x="19519" y="443410"/>
                  </a:lnTo>
                  <a:lnTo>
                    <a:pt x="529501" y="209072"/>
                  </a:lnTo>
                  <a:lnTo>
                    <a:pt x="1074698" y="209072"/>
                  </a:lnTo>
                  <a:lnTo>
                    <a:pt x="1094398" y="205095"/>
                  </a:lnTo>
                  <a:lnTo>
                    <a:pt x="1110486" y="194249"/>
                  </a:lnTo>
                  <a:lnTo>
                    <a:pt x="1121332" y="178161"/>
                  </a:lnTo>
                  <a:lnTo>
                    <a:pt x="1125309" y="158461"/>
                  </a:lnTo>
                  <a:lnTo>
                    <a:pt x="1125309" y="50610"/>
                  </a:lnTo>
                  <a:lnTo>
                    <a:pt x="1121332" y="30910"/>
                  </a:lnTo>
                  <a:lnTo>
                    <a:pt x="1110486" y="14823"/>
                  </a:lnTo>
                  <a:lnTo>
                    <a:pt x="1094398" y="3977"/>
                  </a:lnTo>
                  <a:lnTo>
                    <a:pt x="1074698" y="0"/>
                  </a:lnTo>
                  <a:lnTo>
                    <a:pt x="312386" y="0"/>
                  </a:lnTo>
                  <a:lnTo>
                    <a:pt x="292686" y="3977"/>
                  </a:lnTo>
                  <a:lnTo>
                    <a:pt x="276599" y="14823"/>
                  </a:lnTo>
                  <a:lnTo>
                    <a:pt x="265753" y="30910"/>
                  </a:lnTo>
                  <a:lnTo>
                    <a:pt x="261776" y="50610"/>
                  </a:lnTo>
                  <a:lnTo>
                    <a:pt x="261776" y="158461"/>
                  </a:lnTo>
                  <a:lnTo>
                    <a:pt x="265753" y="178161"/>
                  </a:lnTo>
                  <a:lnTo>
                    <a:pt x="276599" y="194249"/>
                  </a:lnTo>
                  <a:lnTo>
                    <a:pt x="292686" y="205095"/>
                  </a:lnTo>
                  <a:lnTo>
                    <a:pt x="312386" y="209072"/>
                  </a:lnTo>
                  <a:lnTo>
                    <a:pt x="439500" y="20907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59101" y="500804"/>
            <a:ext cx="18300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início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da</a:t>
            </a:r>
            <a:r>
              <a:rPr sz="1000" spc="-10" dirty="0">
                <a:latin typeface="Arial"/>
                <a:cs typeface="Arial"/>
              </a:rPr>
              <a:t> classe</a:t>
            </a:r>
            <a:endParaRPr sz="1000">
              <a:latin typeface="Arial"/>
              <a:cs typeface="Arial"/>
            </a:endParaRPr>
          </a:p>
          <a:p>
            <a:pPr marL="1074420">
              <a:lnSpc>
                <a:spcPts val="1200"/>
              </a:lnSpc>
            </a:pPr>
            <a:r>
              <a:rPr sz="1000" spc="-20" dirty="0">
                <a:latin typeface="Arial"/>
                <a:cs typeface="Arial"/>
              </a:rPr>
              <a:t>início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main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8772" y="2025993"/>
            <a:ext cx="1612265" cy="613410"/>
            <a:chOff x="528772" y="2025993"/>
            <a:chExt cx="1612265" cy="613410"/>
          </a:xfrm>
        </p:grpSpPr>
        <p:sp>
          <p:nvSpPr>
            <p:cNvPr id="12" name="object 12"/>
            <p:cNvSpPr/>
            <p:nvPr/>
          </p:nvSpPr>
          <p:spPr>
            <a:xfrm>
              <a:off x="531302" y="2192787"/>
              <a:ext cx="792480" cy="443865"/>
            </a:xfrm>
            <a:custGeom>
              <a:avLst/>
              <a:gdLst/>
              <a:ahLst/>
              <a:cxnLst/>
              <a:rect l="l" t="t" r="r" b="b"/>
              <a:pathLst>
                <a:path w="792480" h="443864">
                  <a:moveTo>
                    <a:pt x="336440" y="234427"/>
                  </a:moveTo>
                  <a:lnTo>
                    <a:pt x="74511" y="11739"/>
                  </a:lnTo>
                  <a:lnTo>
                    <a:pt x="62032" y="2049"/>
                  </a:lnTo>
                  <a:lnTo>
                    <a:pt x="56673" y="0"/>
                  </a:lnTo>
                  <a:lnTo>
                    <a:pt x="58639" y="5389"/>
                  </a:lnTo>
                  <a:lnTo>
                    <a:pt x="68135" y="18016"/>
                  </a:lnTo>
                  <a:lnTo>
                    <a:pt x="246439" y="234427"/>
                  </a:lnTo>
                  <a:lnTo>
                    <a:pt x="50610" y="234427"/>
                  </a:lnTo>
                  <a:lnTo>
                    <a:pt x="30910" y="238404"/>
                  </a:lnTo>
                  <a:lnTo>
                    <a:pt x="14823" y="249250"/>
                  </a:lnTo>
                  <a:lnTo>
                    <a:pt x="3977" y="265337"/>
                  </a:lnTo>
                  <a:lnTo>
                    <a:pt x="0" y="285037"/>
                  </a:lnTo>
                  <a:lnTo>
                    <a:pt x="0" y="392888"/>
                  </a:lnTo>
                  <a:lnTo>
                    <a:pt x="3977" y="412588"/>
                  </a:lnTo>
                  <a:lnTo>
                    <a:pt x="14823" y="428676"/>
                  </a:lnTo>
                  <a:lnTo>
                    <a:pt x="30910" y="439522"/>
                  </a:lnTo>
                  <a:lnTo>
                    <a:pt x="50610" y="443499"/>
                  </a:lnTo>
                  <a:lnTo>
                    <a:pt x="741308" y="443499"/>
                  </a:lnTo>
                  <a:lnTo>
                    <a:pt x="761008" y="439522"/>
                  </a:lnTo>
                  <a:lnTo>
                    <a:pt x="777096" y="428676"/>
                  </a:lnTo>
                  <a:lnTo>
                    <a:pt x="787942" y="412588"/>
                  </a:lnTo>
                  <a:lnTo>
                    <a:pt x="791919" y="392888"/>
                  </a:lnTo>
                  <a:lnTo>
                    <a:pt x="791919" y="285037"/>
                  </a:lnTo>
                  <a:lnTo>
                    <a:pt x="787942" y="265337"/>
                  </a:lnTo>
                  <a:lnTo>
                    <a:pt x="777096" y="249250"/>
                  </a:lnTo>
                  <a:lnTo>
                    <a:pt x="761008" y="238404"/>
                  </a:lnTo>
                  <a:lnTo>
                    <a:pt x="741308" y="234427"/>
                  </a:lnTo>
                  <a:lnTo>
                    <a:pt x="336440" y="234427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501" y="2028524"/>
              <a:ext cx="1428750" cy="455930"/>
            </a:xfrm>
            <a:custGeom>
              <a:avLst/>
              <a:gdLst/>
              <a:ahLst/>
              <a:cxnLst/>
              <a:rect l="l" t="t" r="r" b="b"/>
              <a:pathLst>
                <a:path w="1428750" h="455930">
                  <a:moveTo>
                    <a:pt x="860344" y="246857"/>
                  </a:moveTo>
                  <a:lnTo>
                    <a:pt x="20275" y="5370"/>
                  </a:lnTo>
                  <a:lnTo>
                    <a:pt x="5130" y="1140"/>
                  </a:lnTo>
                  <a:lnTo>
                    <a:pt x="0" y="0"/>
                  </a:lnTo>
                  <a:lnTo>
                    <a:pt x="4898" y="1904"/>
                  </a:lnTo>
                  <a:lnTo>
                    <a:pt x="19838" y="6806"/>
                  </a:lnTo>
                  <a:lnTo>
                    <a:pt x="770343" y="246857"/>
                  </a:lnTo>
                  <a:lnTo>
                    <a:pt x="725342" y="246857"/>
                  </a:lnTo>
                  <a:lnTo>
                    <a:pt x="705642" y="250835"/>
                  </a:lnTo>
                  <a:lnTo>
                    <a:pt x="689555" y="261681"/>
                  </a:lnTo>
                  <a:lnTo>
                    <a:pt x="678709" y="277768"/>
                  </a:lnTo>
                  <a:lnTo>
                    <a:pt x="674731" y="297468"/>
                  </a:lnTo>
                  <a:lnTo>
                    <a:pt x="674731" y="405319"/>
                  </a:lnTo>
                  <a:lnTo>
                    <a:pt x="678709" y="425019"/>
                  </a:lnTo>
                  <a:lnTo>
                    <a:pt x="689555" y="441106"/>
                  </a:lnTo>
                  <a:lnTo>
                    <a:pt x="705642" y="451952"/>
                  </a:lnTo>
                  <a:lnTo>
                    <a:pt x="725342" y="455930"/>
                  </a:lnTo>
                  <a:lnTo>
                    <a:pt x="1377955" y="455930"/>
                  </a:lnTo>
                  <a:lnTo>
                    <a:pt x="1397656" y="451952"/>
                  </a:lnTo>
                  <a:lnTo>
                    <a:pt x="1413743" y="441106"/>
                  </a:lnTo>
                  <a:lnTo>
                    <a:pt x="1424589" y="425019"/>
                  </a:lnTo>
                  <a:lnTo>
                    <a:pt x="1428566" y="405319"/>
                  </a:lnTo>
                  <a:lnTo>
                    <a:pt x="1428566" y="297468"/>
                  </a:lnTo>
                  <a:lnTo>
                    <a:pt x="1424589" y="277768"/>
                  </a:lnTo>
                  <a:lnTo>
                    <a:pt x="1413743" y="261681"/>
                  </a:lnTo>
                  <a:lnTo>
                    <a:pt x="1397656" y="250835"/>
                  </a:lnTo>
                  <a:lnTo>
                    <a:pt x="1377955" y="246857"/>
                  </a:lnTo>
                  <a:lnTo>
                    <a:pt x="860344" y="246857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335" y="2283617"/>
            <a:ext cx="151130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5505">
              <a:lnSpc>
                <a:spcPts val="12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fim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main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latin typeface="Arial"/>
                <a:cs typeface="Arial"/>
              </a:rPr>
              <a:t>fim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da</a:t>
            </a:r>
            <a:r>
              <a:rPr sz="1000" spc="-10" dirty="0">
                <a:latin typeface="Arial"/>
                <a:cs typeface="Arial"/>
              </a:rPr>
              <a:t> classe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39669" y="1287205"/>
            <a:ext cx="1724660" cy="1028065"/>
          </a:xfrm>
          <a:custGeom>
            <a:avLst/>
            <a:gdLst/>
            <a:ahLst/>
            <a:cxnLst/>
            <a:rect l="l" t="t" r="r" b="b"/>
            <a:pathLst>
              <a:path w="1724660" h="1028064">
                <a:moveTo>
                  <a:pt x="740217" y="359370"/>
                </a:moveTo>
                <a:lnTo>
                  <a:pt x="528777" y="16616"/>
                </a:lnTo>
                <a:lnTo>
                  <a:pt x="519859" y="3564"/>
                </a:lnTo>
                <a:lnTo>
                  <a:pt x="515298" y="0"/>
                </a:lnTo>
                <a:lnTo>
                  <a:pt x="515366" y="5789"/>
                </a:lnTo>
                <a:lnTo>
                  <a:pt x="520333" y="20797"/>
                </a:lnTo>
                <a:lnTo>
                  <a:pt x="650216" y="359370"/>
                </a:lnTo>
                <a:lnTo>
                  <a:pt x="50610" y="359370"/>
                </a:lnTo>
                <a:lnTo>
                  <a:pt x="30910" y="363347"/>
                </a:lnTo>
                <a:lnTo>
                  <a:pt x="14823" y="374194"/>
                </a:lnTo>
                <a:lnTo>
                  <a:pt x="3977" y="390281"/>
                </a:lnTo>
                <a:lnTo>
                  <a:pt x="0" y="409981"/>
                </a:lnTo>
                <a:lnTo>
                  <a:pt x="0" y="977126"/>
                </a:lnTo>
                <a:lnTo>
                  <a:pt x="3977" y="996826"/>
                </a:lnTo>
                <a:lnTo>
                  <a:pt x="14823" y="1012913"/>
                </a:lnTo>
                <a:lnTo>
                  <a:pt x="30910" y="1023759"/>
                </a:lnTo>
                <a:lnTo>
                  <a:pt x="50610" y="1027737"/>
                </a:lnTo>
                <a:lnTo>
                  <a:pt x="1673812" y="1027737"/>
                </a:lnTo>
                <a:lnTo>
                  <a:pt x="1693512" y="1023759"/>
                </a:lnTo>
                <a:lnTo>
                  <a:pt x="1709599" y="1012913"/>
                </a:lnTo>
                <a:lnTo>
                  <a:pt x="1720446" y="996826"/>
                </a:lnTo>
                <a:lnTo>
                  <a:pt x="1724423" y="977126"/>
                </a:lnTo>
                <a:lnTo>
                  <a:pt x="1724423" y="409981"/>
                </a:lnTo>
                <a:lnTo>
                  <a:pt x="1720446" y="390281"/>
                </a:lnTo>
                <a:lnTo>
                  <a:pt x="1709599" y="374194"/>
                </a:lnTo>
                <a:lnTo>
                  <a:pt x="1693512" y="363347"/>
                </a:lnTo>
                <a:lnTo>
                  <a:pt x="1673812" y="359370"/>
                </a:lnTo>
                <a:lnTo>
                  <a:pt x="740217" y="35937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8878" y="1591545"/>
            <a:ext cx="1366520" cy="45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marR="5080" indent="-26670">
              <a:lnSpc>
                <a:spcPct val="141100"/>
              </a:lnSpc>
              <a:spcBef>
                <a:spcPts val="100"/>
              </a:spcBef>
            </a:pPr>
            <a:r>
              <a:rPr sz="1000" spc="-40" dirty="0">
                <a:latin typeface="Arial"/>
                <a:cs typeface="Arial"/>
              </a:rPr>
              <a:t>comentários: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servem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para </a:t>
            </a:r>
            <a:r>
              <a:rPr sz="1000" spc="-35" dirty="0">
                <a:latin typeface="Arial"/>
                <a:cs typeface="Arial"/>
              </a:rPr>
              <a:t>documentar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algoritmo.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7649" y="2085002"/>
            <a:ext cx="1628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0" dirty="0">
                <a:latin typeface="Arial"/>
                <a:cs typeface="Arial"/>
              </a:rPr>
              <a:t>São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ignorados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pelo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compilador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28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4629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Saída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92072"/>
            <a:ext cx="4165600" cy="11087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90" dirty="0">
                <a:latin typeface="Calibri"/>
                <a:cs typeface="Calibri"/>
              </a:rPr>
              <a:t>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resultado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processamento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algoritmo: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armazenado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variável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e/ou.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exibido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diretamente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20" dirty="0">
                <a:latin typeface="Arial"/>
                <a:cs typeface="Arial"/>
              </a:rPr>
              <a:t> 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dispositivo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saída.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Monitor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spc="-140" dirty="0">
                <a:latin typeface="Arial"/>
                <a:cs typeface="Arial"/>
              </a:rPr>
              <a:t>é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dispositivo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saída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padrão.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29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Comando</a:t>
            </a:r>
            <a:r>
              <a:rPr spc="10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saída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56155"/>
            <a:ext cx="5318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dirty="0">
                <a:latin typeface="Arial"/>
                <a:cs typeface="Arial"/>
              </a:rPr>
              <a:t>Utilizado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para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escrever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resultados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na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saída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padrão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(monitor)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92" y="798911"/>
            <a:ext cx="16357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95"/>
              </a:spcBef>
              <a:buClr>
                <a:srgbClr val="00AC8C"/>
              </a:buClr>
              <a:buSzPct val="140000"/>
              <a:buFont typeface="Arial"/>
              <a:buChar char="•"/>
              <a:tabLst>
                <a:tab pos="16637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("")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67882" y="732722"/>
            <a:ext cx="2184400" cy="506730"/>
          </a:xfrm>
          <a:custGeom>
            <a:avLst/>
            <a:gdLst/>
            <a:ahLst/>
            <a:cxnLst/>
            <a:rect l="l" t="t" r="r" b="b"/>
            <a:pathLst>
              <a:path w="2184400" h="506730">
                <a:moveTo>
                  <a:pt x="879922" y="334524"/>
                </a:moveTo>
                <a:lnTo>
                  <a:pt x="762946" y="487103"/>
                </a:lnTo>
                <a:lnTo>
                  <a:pt x="754050" y="500232"/>
                </a:lnTo>
                <a:lnTo>
                  <a:pt x="752688" y="506168"/>
                </a:lnTo>
                <a:lnTo>
                  <a:pt x="758586" y="504645"/>
                </a:lnTo>
                <a:lnTo>
                  <a:pt x="771470" y="495397"/>
                </a:lnTo>
                <a:lnTo>
                  <a:pt x="969923" y="334524"/>
                </a:lnTo>
                <a:lnTo>
                  <a:pt x="2133707" y="334524"/>
                </a:lnTo>
                <a:lnTo>
                  <a:pt x="2153408" y="330547"/>
                </a:lnTo>
                <a:lnTo>
                  <a:pt x="2169495" y="319700"/>
                </a:lnTo>
                <a:lnTo>
                  <a:pt x="2180341" y="303613"/>
                </a:lnTo>
                <a:lnTo>
                  <a:pt x="2184318" y="283913"/>
                </a:lnTo>
                <a:lnTo>
                  <a:pt x="2184318" y="50610"/>
                </a:lnTo>
                <a:lnTo>
                  <a:pt x="2180341" y="30910"/>
                </a:lnTo>
                <a:lnTo>
                  <a:pt x="2169495" y="14823"/>
                </a:lnTo>
                <a:lnTo>
                  <a:pt x="2153408" y="3977"/>
                </a:lnTo>
                <a:lnTo>
                  <a:pt x="2133707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283913"/>
                </a:lnTo>
                <a:lnTo>
                  <a:pt x="3977" y="303613"/>
                </a:lnTo>
                <a:lnTo>
                  <a:pt x="14823" y="319700"/>
                </a:lnTo>
                <a:lnTo>
                  <a:pt x="30910" y="330547"/>
                </a:lnTo>
                <a:lnTo>
                  <a:pt x="50610" y="334524"/>
                </a:lnTo>
                <a:lnTo>
                  <a:pt x="879922" y="33452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5881" y="748930"/>
            <a:ext cx="2088514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62865">
              <a:lnSpc>
                <a:spcPts val="950"/>
              </a:lnSpc>
              <a:spcBef>
                <a:spcPts val="135"/>
              </a:spcBef>
            </a:pPr>
            <a:r>
              <a:rPr sz="800" spc="-35" dirty="0">
                <a:latin typeface="Arial"/>
                <a:cs typeface="Arial"/>
              </a:rPr>
              <a:t>Código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deve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45" dirty="0">
                <a:latin typeface="Arial"/>
                <a:cs typeface="Arial"/>
              </a:rPr>
              <a:t>estar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armazenado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65" dirty="0">
                <a:latin typeface="Arial"/>
                <a:cs typeface="Arial"/>
              </a:rPr>
              <a:t>em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um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arquivo </a:t>
            </a:r>
            <a:r>
              <a:rPr sz="800" spc="-55" dirty="0">
                <a:latin typeface="Arial"/>
                <a:cs typeface="Arial"/>
              </a:rPr>
              <a:t>com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60" dirty="0">
                <a:latin typeface="Arial"/>
                <a:cs typeface="Arial"/>
              </a:rPr>
              <a:t>o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60" dirty="0">
                <a:latin typeface="Arial"/>
                <a:cs typeface="Arial"/>
              </a:rPr>
              <a:t>mesmo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nome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da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60" dirty="0">
                <a:latin typeface="Arial"/>
                <a:cs typeface="Arial"/>
              </a:rPr>
              <a:t>classe: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ExemploSaida.java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992" y="2543632"/>
            <a:ext cx="5472430" cy="0"/>
          </a:xfrm>
          <a:custGeom>
            <a:avLst/>
            <a:gdLst/>
            <a:ahLst/>
            <a:cxnLst/>
            <a:rect l="l" t="t" r="r" b="b"/>
            <a:pathLst>
              <a:path w="5472430">
                <a:moveTo>
                  <a:pt x="0" y="0"/>
                </a:moveTo>
                <a:lnTo>
                  <a:pt x="547199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378" y="1041729"/>
            <a:ext cx="3745229" cy="20034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00" spc="-1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ExemploSaida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201930" indent="-189230">
              <a:lnSpc>
                <a:spcPts val="1200"/>
              </a:lnSpc>
              <a:spcBef>
                <a:spcPts val="35"/>
              </a:spcBef>
              <a:buClr>
                <a:srgbClr val="666666"/>
              </a:buClr>
              <a:buSzPct val="80000"/>
              <a:buFont typeface="BIZ UDGothic"/>
              <a:buAutoNum type="arabicPlain" startAt="3"/>
              <a:tabLst>
                <a:tab pos="201930" algn="l"/>
              </a:tabLst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1000" b="1" spc="-4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316230" indent="-303530">
              <a:lnSpc>
                <a:spcPts val="1195"/>
              </a:lnSpc>
              <a:buClr>
                <a:srgbClr val="666666"/>
              </a:buClr>
              <a:buSzPct val="80000"/>
              <a:buAutoNum type="arabicPlain" startAt="3"/>
              <a:tabLst>
                <a:tab pos="316230" algn="l"/>
              </a:tabLst>
            </a:pP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("Ola</a:t>
            </a:r>
            <a:r>
              <a:rPr sz="1000" spc="-1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Mundo")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  <a:p>
            <a:pPr marL="316230" indent="-303530">
              <a:lnSpc>
                <a:spcPts val="1195"/>
              </a:lnSpc>
              <a:buClr>
                <a:srgbClr val="666666"/>
              </a:buClr>
              <a:buSzPct val="80000"/>
              <a:buAutoNum type="arabicPlain" startAt="3"/>
              <a:tabLst>
                <a:tab pos="316230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("Minha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idade</a:t>
            </a:r>
            <a:r>
              <a:rPr sz="1000" spc="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é"</a:t>
            </a:r>
            <a:r>
              <a:rPr sz="1000" spc="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1000" spc="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18</a:t>
            </a:r>
            <a:r>
              <a:rPr sz="1000" spc="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1000" spc="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1000" spc="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anos")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  <a:p>
            <a:pPr marL="316230" indent="-303530">
              <a:lnSpc>
                <a:spcPts val="1195"/>
              </a:lnSpc>
              <a:buClr>
                <a:srgbClr val="666666"/>
              </a:buClr>
              <a:buSzPct val="80000"/>
              <a:buAutoNum type="arabicPlain" startAt="3"/>
              <a:tabLst>
                <a:tab pos="316230" algn="l"/>
              </a:tabLst>
            </a:pP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("O</a:t>
            </a:r>
            <a:r>
              <a:rPr sz="1000" spc="-4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resultado</a:t>
            </a:r>
            <a:r>
              <a:rPr sz="100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é:</a:t>
            </a:r>
            <a:r>
              <a:rPr sz="1000" spc="-3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"</a:t>
            </a:r>
            <a:r>
              <a:rPr sz="100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10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3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+</a:t>
            </a:r>
            <a:r>
              <a:rPr sz="10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5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&lt;=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22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))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195"/>
              </a:lnSpc>
              <a:tabLst>
                <a:tab pos="201930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200"/>
              </a:lnSpc>
            </a:pPr>
            <a:r>
              <a:rPr sz="800" spc="-1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r>
              <a:rPr sz="800" spc="-20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  <a:p>
            <a:pPr>
              <a:lnSpc>
                <a:spcPct val="100000"/>
              </a:lnSpc>
            </a:pPr>
            <a:endParaRPr sz="800">
              <a:latin typeface="BIZ UDGothic"/>
              <a:cs typeface="BIZ UDGothic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800">
              <a:latin typeface="BIZ UDGothic"/>
              <a:cs typeface="BIZ UDGothic"/>
            </a:endParaRPr>
          </a:p>
          <a:p>
            <a:pPr marL="88265">
              <a:lnSpc>
                <a:spcPts val="1200"/>
              </a:lnSpc>
            </a:pP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Ola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Mundo</a:t>
            </a:r>
            <a:endParaRPr sz="1000">
              <a:latin typeface="BIZ UDGothic"/>
              <a:cs typeface="BIZ UDGothic"/>
            </a:endParaRPr>
          </a:p>
          <a:p>
            <a:pPr marL="88265" marR="2383155">
              <a:lnSpc>
                <a:spcPts val="1200"/>
              </a:lnSpc>
              <a:spcBef>
                <a:spcPts val="40"/>
              </a:spcBef>
            </a:pP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Minha</a:t>
            </a:r>
            <a:r>
              <a:rPr sz="10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idade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é18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BIZ UDGothic"/>
                <a:cs typeface="BIZ UDGothic"/>
              </a:rPr>
              <a:t>anos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O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resultado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é: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b="1" spc="-20" dirty="0">
                <a:solidFill>
                  <a:srgbClr val="00AC8C"/>
                </a:solidFill>
                <a:latin typeface="BIZ UDGothic"/>
                <a:cs typeface="BIZ UDGothic"/>
              </a:rPr>
              <a:t>true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30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/>
          <p:nvPr/>
        </p:nvSpPr>
        <p:spPr>
          <a:xfrm>
            <a:off x="3105193" y="164976"/>
            <a:ext cx="2430145" cy="534035"/>
          </a:xfrm>
          <a:custGeom>
            <a:avLst/>
            <a:gdLst/>
            <a:ahLst/>
            <a:cxnLst/>
            <a:rect l="l" t="t" r="r" b="b"/>
            <a:pathLst>
              <a:path w="2430145" h="534035">
                <a:moveTo>
                  <a:pt x="974868" y="390006"/>
                </a:moveTo>
                <a:lnTo>
                  <a:pt x="884608" y="514081"/>
                </a:lnTo>
                <a:lnTo>
                  <a:pt x="876147" y="527554"/>
                </a:lnTo>
                <a:lnTo>
                  <a:pt x="875213" y="533863"/>
                </a:lnTo>
                <a:lnTo>
                  <a:pt x="881482" y="532697"/>
                </a:lnTo>
                <a:lnTo>
                  <a:pt x="894634" y="523744"/>
                </a:lnTo>
                <a:lnTo>
                  <a:pt x="1064868" y="390006"/>
                </a:lnTo>
                <a:lnTo>
                  <a:pt x="2379072" y="390006"/>
                </a:lnTo>
                <a:lnTo>
                  <a:pt x="2398772" y="386029"/>
                </a:lnTo>
                <a:lnTo>
                  <a:pt x="2414860" y="375183"/>
                </a:lnTo>
                <a:lnTo>
                  <a:pt x="2425706" y="359095"/>
                </a:lnTo>
                <a:lnTo>
                  <a:pt x="2429683" y="339395"/>
                </a:lnTo>
                <a:lnTo>
                  <a:pt x="2429683" y="50610"/>
                </a:lnTo>
                <a:lnTo>
                  <a:pt x="2425706" y="30910"/>
                </a:lnTo>
                <a:lnTo>
                  <a:pt x="2414860" y="14823"/>
                </a:lnTo>
                <a:lnTo>
                  <a:pt x="2398772" y="3977"/>
                </a:lnTo>
                <a:lnTo>
                  <a:pt x="2379072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39395"/>
                </a:lnTo>
                <a:lnTo>
                  <a:pt x="3977" y="359095"/>
                </a:lnTo>
                <a:lnTo>
                  <a:pt x="14823" y="375183"/>
                </a:lnTo>
                <a:lnTo>
                  <a:pt x="30910" y="386029"/>
                </a:lnTo>
                <a:lnTo>
                  <a:pt x="50610" y="390006"/>
                </a:lnTo>
                <a:lnTo>
                  <a:pt x="974868" y="39000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53194" y="173233"/>
            <a:ext cx="23336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686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Arial"/>
                <a:cs typeface="Arial"/>
              </a:rPr>
              <a:t>Dica: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Você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pode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digitar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os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valores </a:t>
            </a:r>
            <a:r>
              <a:rPr sz="1000" spc="-30" dirty="0">
                <a:latin typeface="Arial"/>
                <a:cs typeface="Arial"/>
              </a:rPr>
              <a:t>diretamente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na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instrução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System.out.println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3873" y="2180677"/>
            <a:ext cx="2132330" cy="610235"/>
          </a:xfrm>
          <a:custGeom>
            <a:avLst/>
            <a:gdLst/>
            <a:ahLst/>
            <a:cxnLst/>
            <a:rect l="l" t="t" r="r" b="b"/>
            <a:pathLst>
              <a:path w="2132329" h="610235">
                <a:moveTo>
                  <a:pt x="840592" y="68725"/>
                </a:moveTo>
                <a:lnTo>
                  <a:pt x="748291" y="7346"/>
                </a:lnTo>
                <a:lnTo>
                  <a:pt x="733658" y="0"/>
                </a:lnTo>
                <a:lnTo>
                  <a:pt x="725090" y="804"/>
                </a:lnTo>
                <a:lnTo>
                  <a:pt x="723220" y="9203"/>
                </a:lnTo>
                <a:lnTo>
                  <a:pt x="728677" y="24641"/>
                </a:lnTo>
                <a:lnTo>
                  <a:pt x="750591" y="68725"/>
                </a:lnTo>
                <a:lnTo>
                  <a:pt x="50610" y="68725"/>
                </a:lnTo>
                <a:lnTo>
                  <a:pt x="30910" y="72702"/>
                </a:lnTo>
                <a:lnTo>
                  <a:pt x="14823" y="83548"/>
                </a:lnTo>
                <a:lnTo>
                  <a:pt x="3977" y="99635"/>
                </a:lnTo>
                <a:lnTo>
                  <a:pt x="0" y="119336"/>
                </a:lnTo>
                <a:lnTo>
                  <a:pt x="0" y="559320"/>
                </a:lnTo>
                <a:lnTo>
                  <a:pt x="3977" y="579020"/>
                </a:lnTo>
                <a:lnTo>
                  <a:pt x="14823" y="595108"/>
                </a:lnTo>
                <a:lnTo>
                  <a:pt x="30910" y="605954"/>
                </a:lnTo>
                <a:lnTo>
                  <a:pt x="50610" y="609931"/>
                </a:lnTo>
                <a:lnTo>
                  <a:pt x="2081697" y="609931"/>
                </a:lnTo>
                <a:lnTo>
                  <a:pt x="2101397" y="605954"/>
                </a:lnTo>
                <a:lnTo>
                  <a:pt x="2117484" y="595108"/>
                </a:lnTo>
                <a:lnTo>
                  <a:pt x="2128331" y="579020"/>
                </a:lnTo>
                <a:lnTo>
                  <a:pt x="2132308" y="559320"/>
                </a:lnTo>
                <a:lnTo>
                  <a:pt x="2132308" y="119336"/>
                </a:lnTo>
                <a:lnTo>
                  <a:pt x="2128331" y="99635"/>
                </a:lnTo>
                <a:lnTo>
                  <a:pt x="2117484" y="83548"/>
                </a:lnTo>
                <a:lnTo>
                  <a:pt x="2101397" y="72702"/>
                </a:lnTo>
                <a:lnTo>
                  <a:pt x="2081697" y="68725"/>
                </a:lnTo>
                <a:lnTo>
                  <a:pt x="840592" y="6872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1292" y="937320"/>
            <a:ext cx="4846955" cy="18014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imprimir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em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cada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linha: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completo;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25" dirty="0">
                <a:latin typeface="Arial"/>
                <a:cs typeface="Arial"/>
              </a:rPr>
              <a:t> RA;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curso.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200">
              <a:latin typeface="Arial"/>
              <a:cs typeface="Arial"/>
            </a:endParaRPr>
          </a:p>
          <a:p>
            <a:pPr marL="2823210" marR="5080" algn="ctr">
              <a:lnSpc>
                <a:spcPct val="100000"/>
              </a:lnSpc>
            </a:pPr>
            <a:r>
              <a:rPr sz="1000" spc="-35" dirty="0">
                <a:latin typeface="Arial"/>
                <a:cs typeface="Arial"/>
              </a:rPr>
              <a:t>Dica: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Também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possível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armazenar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os </a:t>
            </a:r>
            <a:r>
              <a:rPr sz="1000" spc="-50" dirty="0">
                <a:latin typeface="Arial"/>
                <a:cs typeface="Arial"/>
              </a:rPr>
              <a:t>valores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em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variáveis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depois</a:t>
            </a:r>
            <a:endParaRPr sz="1000">
              <a:latin typeface="Arial"/>
              <a:cs typeface="Arial"/>
            </a:endParaRPr>
          </a:p>
          <a:p>
            <a:pPr marL="2810510" algn="ctr">
              <a:lnSpc>
                <a:spcPts val="1190"/>
              </a:lnSpc>
            </a:pPr>
            <a:r>
              <a:rPr sz="1000" dirty="0">
                <a:latin typeface="Arial"/>
                <a:cs typeface="Arial"/>
              </a:rPr>
              <a:t>imprimir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conteúdo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das</a:t>
            </a:r>
            <a:r>
              <a:rPr sz="1000" spc="-10" dirty="0">
                <a:latin typeface="Arial"/>
                <a:cs typeface="Arial"/>
              </a:rPr>
              <a:t> variáveis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50950"/>
            <a:ext cx="4198620" cy="14922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imprimir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em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cada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linha: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sua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idade;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sua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altura;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status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aula: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0"/>
              </a:spcBef>
            </a:pPr>
            <a:r>
              <a:rPr sz="1000" dirty="0">
                <a:solidFill>
                  <a:srgbClr val="00AC8C"/>
                </a:solidFill>
                <a:latin typeface="Arial"/>
                <a:cs typeface="Arial"/>
              </a:rPr>
              <a:t>¨</a:t>
            </a:r>
            <a:r>
              <a:rPr sz="1000" spc="1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265" dirty="0">
                <a:latin typeface="Arial"/>
                <a:cs typeface="Arial"/>
              </a:rPr>
              <a:t>Ñ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online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Arial"/>
                <a:cs typeface="Arial"/>
              </a:rPr>
              <a:t>¨</a:t>
            </a:r>
            <a:r>
              <a:rPr sz="1000" spc="2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265" dirty="0">
                <a:latin typeface="Arial"/>
                <a:cs typeface="Arial"/>
              </a:rPr>
              <a:t>Ñ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offline.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32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5080" indent="-7620">
              <a:lnSpc>
                <a:spcPct val="100800"/>
              </a:lnSpc>
              <a:spcBef>
                <a:spcPts val="110"/>
              </a:spcBef>
            </a:pP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Tipos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dados,</a:t>
            </a:r>
            <a:r>
              <a:rPr sz="14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operadores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e</a:t>
            </a:r>
            <a:r>
              <a:rPr sz="14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70" dirty="0">
                <a:solidFill>
                  <a:srgbClr val="FFFFFF"/>
                </a:solidFill>
                <a:latin typeface="PMingLiU"/>
                <a:cs typeface="PMingLiU"/>
              </a:rPr>
              <a:t>co�</a:t>
            </a:r>
            <a:r>
              <a:rPr sz="1400" spc="-30" dirty="0">
                <a:solidFill>
                  <a:srgbClr val="FFFFFF"/>
                </a:solidFill>
                <a:latin typeface="PMingLiU"/>
                <a:cs typeface="PMingLiU"/>
              </a:rPr>
              <a:t> mandos</a:t>
            </a: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saida�entrada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9516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114"/>
              </a:spcBef>
            </a:pPr>
            <a:r>
              <a:rPr sz="2050" b="0" spc="-9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Comando</a:t>
            </a:r>
            <a:r>
              <a:rPr sz="2050" b="0" spc="-4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3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de</a:t>
            </a:r>
            <a:r>
              <a:rPr sz="2050" b="0" spc="-2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5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Entrada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93251"/>
            <a:ext cx="3314700" cy="18561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5" dirty="0">
                <a:latin typeface="Calibri"/>
                <a:cs typeface="Calibri"/>
              </a:rPr>
              <a:t>Todos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dados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possuem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tipo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identifica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tipo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informação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armazenada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quanto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(em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bytes)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armazenado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5" dirty="0">
                <a:latin typeface="Calibri"/>
                <a:cs typeface="Calibri"/>
              </a:rPr>
              <a:t>Classificados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em: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Literal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(caracter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sequência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caracteres);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"/>
                <a:cs typeface="Arial"/>
              </a:rPr>
              <a:t>Numérico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(inteiro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real);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Lógico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(verdadeiro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falso).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5</a:t>
            </a: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Comando</a:t>
            </a:r>
            <a:r>
              <a:rPr spc="10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entrada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16269"/>
            <a:ext cx="3698240" cy="6000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25" dirty="0">
                <a:latin typeface="Arial"/>
                <a:cs typeface="Arial"/>
              </a:rPr>
              <a:t>Permite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leitura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dados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via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teclado;</a:t>
            </a:r>
            <a:endParaRPr sz="14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dirty="0">
                <a:latin typeface="Arial"/>
                <a:cs typeface="Arial"/>
              </a:rPr>
              <a:t>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dado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será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armazenado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70" dirty="0">
                <a:latin typeface="Arial"/>
                <a:cs typeface="Arial"/>
              </a:rPr>
              <a:t>em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uma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variável.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Comando</a:t>
            </a:r>
            <a:r>
              <a:rPr spc="10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entrada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56155"/>
            <a:ext cx="5428615" cy="9194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73787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spc="-45" dirty="0">
                <a:latin typeface="Arial"/>
                <a:cs typeface="Arial"/>
              </a:rPr>
              <a:t>Mas,</a:t>
            </a:r>
            <a:r>
              <a:rPr sz="1400" spc="-55" dirty="0">
                <a:latin typeface="Arial"/>
                <a:cs typeface="Arial"/>
              </a:rPr>
              <a:t> como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dados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teclado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40" dirty="0">
                <a:latin typeface="Arial"/>
                <a:cs typeface="Arial"/>
              </a:rPr>
              <a:t>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guardar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na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memória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do 	</a:t>
            </a:r>
            <a:r>
              <a:rPr sz="1400" spc="-10" dirty="0">
                <a:latin typeface="Arial"/>
                <a:cs typeface="Arial"/>
              </a:rPr>
              <a:t>computador?</a:t>
            </a:r>
            <a:endParaRPr sz="1400">
              <a:latin typeface="Arial"/>
              <a:cs typeface="Arial"/>
            </a:endParaRPr>
          </a:p>
          <a:p>
            <a:pPr marL="313055" marR="5080" indent="-157480">
              <a:lnSpc>
                <a:spcPct val="117600"/>
              </a:lnSpc>
              <a:spcBef>
                <a:spcPts val="244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60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necessário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criar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buffer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guardar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dados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digitados </a:t>
            </a:r>
            <a:r>
              <a:rPr sz="1200" spc="-50" dirty="0">
                <a:latin typeface="Arial"/>
                <a:cs typeface="Arial"/>
              </a:rPr>
              <a:t>no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teclado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depois </a:t>
            </a:r>
            <a:r>
              <a:rPr sz="1200" spc="-30" dirty="0">
                <a:latin typeface="Arial"/>
                <a:cs typeface="Arial"/>
              </a:rPr>
              <a:t>transferi-</a:t>
            </a:r>
            <a:r>
              <a:rPr sz="1200" spc="-20" dirty="0">
                <a:latin typeface="Arial"/>
                <a:cs typeface="Arial"/>
              </a:rPr>
              <a:t>los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memória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(variável)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144" y="1476184"/>
            <a:ext cx="3044190" cy="94869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88693" y="2745458"/>
            <a:ext cx="1003300" cy="272415"/>
          </a:xfrm>
          <a:custGeom>
            <a:avLst/>
            <a:gdLst/>
            <a:ahLst/>
            <a:cxnLst/>
            <a:rect l="l" t="t" r="r" b="b"/>
            <a:pathLst>
              <a:path w="1003300" h="272414">
                <a:moveTo>
                  <a:pt x="251301" y="68435"/>
                </a:moveTo>
                <a:lnTo>
                  <a:pt x="20761" y="3982"/>
                </a:lnTo>
                <a:lnTo>
                  <a:pt x="5466" y="195"/>
                </a:lnTo>
                <a:lnTo>
                  <a:pt x="0" y="0"/>
                </a:lnTo>
                <a:lnTo>
                  <a:pt x="4425" y="3214"/>
                </a:lnTo>
                <a:lnTo>
                  <a:pt x="18805" y="9655"/>
                </a:lnTo>
                <a:lnTo>
                  <a:pt x="161301" y="68435"/>
                </a:lnTo>
                <a:lnTo>
                  <a:pt x="71671" y="68435"/>
                </a:lnTo>
                <a:lnTo>
                  <a:pt x="51970" y="72412"/>
                </a:lnTo>
                <a:lnTo>
                  <a:pt x="35883" y="83258"/>
                </a:lnTo>
                <a:lnTo>
                  <a:pt x="25037" y="99346"/>
                </a:lnTo>
                <a:lnTo>
                  <a:pt x="21060" y="119046"/>
                </a:lnTo>
                <a:lnTo>
                  <a:pt x="21060" y="221672"/>
                </a:lnTo>
                <a:lnTo>
                  <a:pt x="25037" y="241372"/>
                </a:lnTo>
                <a:lnTo>
                  <a:pt x="35883" y="257459"/>
                </a:lnTo>
                <a:lnTo>
                  <a:pt x="51970" y="268305"/>
                </a:lnTo>
                <a:lnTo>
                  <a:pt x="71671" y="272282"/>
                </a:lnTo>
                <a:lnTo>
                  <a:pt x="952387" y="272282"/>
                </a:lnTo>
                <a:lnTo>
                  <a:pt x="972087" y="268305"/>
                </a:lnTo>
                <a:lnTo>
                  <a:pt x="988174" y="257459"/>
                </a:lnTo>
                <a:lnTo>
                  <a:pt x="999020" y="241372"/>
                </a:lnTo>
                <a:lnTo>
                  <a:pt x="1002997" y="221672"/>
                </a:lnTo>
                <a:lnTo>
                  <a:pt x="1002997" y="119046"/>
                </a:lnTo>
                <a:lnTo>
                  <a:pt x="999020" y="99346"/>
                </a:lnTo>
                <a:lnTo>
                  <a:pt x="988174" y="83258"/>
                </a:lnTo>
                <a:lnTo>
                  <a:pt x="972087" y="72412"/>
                </a:lnTo>
                <a:lnTo>
                  <a:pt x="952387" y="68435"/>
                </a:lnTo>
                <a:lnTo>
                  <a:pt x="251301" y="6843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167" y="2596596"/>
            <a:ext cx="2619375" cy="39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10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entrada</a:t>
            </a:r>
            <a:r>
              <a:rPr sz="1000" spc="-2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=</a:t>
            </a:r>
            <a:r>
              <a:rPr sz="1000" spc="-3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new</a:t>
            </a:r>
            <a:r>
              <a:rPr sz="10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Scanner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System.in</a:t>
            </a:r>
            <a:r>
              <a:rPr sz="1000" spc="-1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  <a:p>
            <a:pPr marL="565150">
              <a:lnSpc>
                <a:spcPct val="100000"/>
              </a:lnSpc>
              <a:spcBef>
                <a:spcPts val="735"/>
              </a:spcBef>
            </a:pPr>
            <a:r>
              <a:rPr sz="800" spc="-120" dirty="0">
                <a:latin typeface="Arial"/>
                <a:cs typeface="Arial"/>
              </a:rPr>
              <a:t>É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60" dirty="0">
                <a:latin typeface="Arial"/>
                <a:cs typeface="Arial"/>
              </a:rPr>
              <a:t>o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buffer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50" dirty="0">
                <a:latin typeface="Arial"/>
                <a:cs typeface="Arial"/>
              </a:rPr>
              <a:t>do</a:t>
            </a:r>
            <a:r>
              <a:rPr sz="800" spc="-10" dirty="0">
                <a:latin typeface="Arial"/>
                <a:cs typeface="Arial"/>
              </a:rPr>
              <a:t> teclado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35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17399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Comando</a:t>
            </a:r>
            <a:r>
              <a:rPr spc="10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entrada</a:t>
            </a:r>
          </a:p>
        </p:txBody>
      </p:sp>
      <p:sp>
        <p:nvSpPr>
          <p:cNvPr id="3" name="object 3"/>
          <p:cNvSpPr/>
          <p:nvPr/>
        </p:nvSpPr>
        <p:spPr>
          <a:xfrm>
            <a:off x="1048766" y="1264754"/>
            <a:ext cx="3662679" cy="13970"/>
          </a:xfrm>
          <a:custGeom>
            <a:avLst/>
            <a:gdLst/>
            <a:ahLst/>
            <a:cxnLst/>
            <a:rect l="l" t="t" r="r" b="b"/>
            <a:pathLst>
              <a:path w="3662679" h="13969">
                <a:moveTo>
                  <a:pt x="3662451" y="0"/>
                </a:moveTo>
                <a:lnTo>
                  <a:pt x="0" y="0"/>
                </a:lnTo>
                <a:lnTo>
                  <a:pt x="0" y="13893"/>
                </a:lnTo>
                <a:lnTo>
                  <a:pt x="3662451" y="13893"/>
                </a:lnTo>
                <a:lnTo>
                  <a:pt x="3662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380770"/>
            <a:ext cx="5247005" cy="11493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Após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criar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buffer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teclado: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"/>
                <a:cs typeface="Arial"/>
              </a:rPr>
              <a:t>basta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transferir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esse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dado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variável;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devemos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associar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tipo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entrada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spc="-85" dirty="0">
                <a:latin typeface="Arial"/>
                <a:cs typeface="Arial"/>
              </a:rPr>
              <a:t>ao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tipo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da</a:t>
            </a:r>
            <a:r>
              <a:rPr sz="1200" b="1" spc="90" dirty="0">
                <a:latin typeface="Calibri"/>
                <a:cs typeface="Calibri"/>
              </a:rPr>
              <a:t> </a:t>
            </a:r>
            <a:r>
              <a:rPr sz="1200" b="1" spc="55" dirty="0">
                <a:latin typeface="Calibri"/>
                <a:cs typeface="Calibri"/>
              </a:rPr>
              <a:t>variável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receberá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dado.</a:t>
            </a:r>
            <a:endParaRPr sz="1200">
              <a:latin typeface="Arial"/>
              <a:cs typeface="Arial"/>
            </a:endParaRPr>
          </a:p>
          <a:p>
            <a:pPr marL="993140">
              <a:lnSpc>
                <a:spcPct val="100000"/>
              </a:lnSpc>
              <a:spcBef>
                <a:spcPts val="940"/>
              </a:spcBef>
              <a:tabLst>
                <a:tab pos="2226310" algn="l"/>
              </a:tabLst>
            </a:pPr>
            <a:r>
              <a:rPr sz="1400" b="1" spc="105" dirty="0">
                <a:latin typeface="Calibri"/>
                <a:cs typeface="Calibri"/>
              </a:rPr>
              <a:t>Tipo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dado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50" dirty="0">
                <a:latin typeface="Calibri"/>
                <a:cs typeface="Calibri"/>
              </a:rPr>
              <a:t>Usar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8766" y="1580984"/>
            <a:ext cx="3662679" cy="0"/>
          </a:xfrm>
          <a:custGeom>
            <a:avLst/>
            <a:gdLst/>
            <a:ahLst/>
            <a:cxnLst/>
            <a:rect l="l" t="t" r="r" b="b"/>
            <a:pathLst>
              <a:path w="3662679">
                <a:moveTo>
                  <a:pt x="0" y="0"/>
                </a:moveTo>
                <a:lnTo>
                  <a:pt x="3662451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11986" y="1592323"/>
            <a:ext cx="663575" cy="1319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-10" dirty="0">
                <a:latin typeface="BIZ UDGothic"/>
                <a:cs typeface="BIZ UDGothic"/>
              </a:rPr>
              <a:t>String </a:t>
            </a:r>
            <a:r>
              <a:rPr sz="1400" spc="-25" dirty="0">
                <a:latin typeface="BIZ UDGothic"/>
                <a:cs typeface="BIZ UDGothic"/>
              </a:rPr>
              <a:t>int </a:t>
            </a:r>
            <a:r>
              <a:rPr sz="1400" spc="-10" dirty="0">
                <a:latin typeface="BIZ UDGothic"/>
                <a:cs typeface="BIZ UDGothic"/>
              </a:rPr>
              <a:t>double float </a:t>
            </a:r>
            <a:r>
              <a:rPr sz="1400" spc="-20" dirty="0">
                <a:latin typeface="BIZ UDGothic"/>
                <a:cs typeface="BIZ UDGothic"/>
              </a:rPr>
              <a:t>char </a:t>
            </a:r>
            <a:r>
              <a:rPr sz="1400" spc="-10" dirty="0">
                <a:latin typeface="BIZ UDGothic"/>
                <a:cs typeface="BIZ UDGothic"/>
              </a:rPr>
              <a:t>boolean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5156" y="1592323"/>
            <a:ext cx="2303145" cy="1319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-10" dirty="0">
                <a:latin typeface="BIZ UDGothic"/>
                <a:cs typeface="BIZ UDGothic"/>
              </a:rPr>
              <a:t>entrada.nextLine(); entrada.nextInt(); entrada.nextDouble(); entrada.nextFloat(); entrada.next().charAt(0); entrada.nextBoolean();</a:t>
            </a:r>
            <a:endParaRPr sz="1400">
              <a:latin typeface="BIZ UDGothic"/>
              <a:cs typeface="BIZ UD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8766" y="2958795"/>
            <a:ext cx="3662679" cy="13970"/>
          </a:xfrm>
          <a:custGeom>
            <a:avLst/>
            <a:gdLst/>
            <a:ahLst/>
            <a:cxnLst/>
            <a:rect l="l" t="t" r="r" b="b"/>
            <a:pathLst>
              <a:path w="3662679" h="13969">
                <a:moveTo>
                  <a:pt x="3662451" y="0"/>
                </a:moveTo>
                <a:lnTo>
                  <a:pt x="0" y="0"/>
                </a:lnTo>
                <a:lnTo>
                  <a:pt x="0" y="13893"/>
                </a:lnTo>
                <a:lnTo>
                  <a:pt x="3662451" y="13893"/>
                </a:lnTo>
                <a:lnTo>
                  <a:pt x="3662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36</a:t>
            </a: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Comando</a:t>
            </a:r>
            <a:r>
              <a:rPr spc="10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entrada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41640"/>
            <a:ext cx="4684395" cy="13944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Para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usar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classe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Scanner: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necessário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fazer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pacote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antes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definição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classe.</a:t>
            </a:r>
            <a:endParaRPr sz="1200">
              <a:latin typeface="Arial"/>
              <a:cs typeface="Arial"/>
            </a:endParaRPr>
          </a:p>
          <a:p>
            <a:pPr marL="296545">
              <a:lnSpc>
                <a:spcPct val="100000"/>
              </a:lnSpc>
              <a:spcBef>
                <a:spcPts val="550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200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1000" b="1" spc="-3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1000" b="1" spc="-3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Exemplo</a:t>
            </a:r>
            <a:r>
              <a:rPr sz="1000" b="1" spc="-1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800">
              <a:latin typeface="BIZ UDGothic"/>
              <a:cs typeface="BIZ UDGothic"/>
            </a:endParaRPr>
          </a:p>
          <a:p>
            <a:pPr marL="296545">
              <a:lnSpc>
                <a:spcPct val="100000"/>
              </a:lnSpc>
              <a:spcBef>
                <a:spcPts val="35"/>
              </a:spcBef>
              <a:tabLst>
                <a:tab pos="48640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37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09293"/>
            <a:ext cx="450913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0" dirty="0">
                <a:latin typeface="Calibri"/>
                <a:cs typeface="Calibri"/>
              </a:rPr>
              <a:t>Vamos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fazer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programa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em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que: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pedimos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usário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informe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nome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duas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notas;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das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notas;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imprima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média.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420"/>
            <a:ext cx="399986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5" dirty="0">
                <a:latin typeface="Calibri"/>
                <a:cs typeface="Calibri"/>
              </a:rPr>
              <a:t>Antes</a:t>
            </a:r>
            <a:r>
              <a:rPr sz="1400" b="1" spc="55" dirty="0">
                <a:latin typeface="Calibri"/>
                <a:cs typeface="Calibri"/>
              </a:rPr>
              <a:t> de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começar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programar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.</a:t>
            </a:r>
            <a:r>
              <a:rPr sz="1400" b="1" spc="-130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.</a:t>
            </a:r>
            <a:r>
              <a:rPr sz="1400" b="1" spc="-130" dirty="0">
                <a:latin typeface="Calibri"/>
                <a:cs typeface="Calibri"/>
              </a:rPr>
              <a:t> </a:t>
            </a:r>
            <a:r>
              <a:rPr sz="1400" b="1" spc="-30" dirty="0">
                <a:latin typeface="Calibri"/>
                <a:cs typeface="Calibri"/>
              </a:rPr>
              <a:t>.</a:t>
            </a:r>
            <a:r>
              <a:rPr sz="1400" b="1" spc="-13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pare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pense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Q!Jantas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variáveis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precisaremos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declarar?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5" dirty="0">
                <a:latin typeface="Arial"/>
                <a:cs typeface="Arial"/>
              </a:rPr>
              <a:t>Q!Jais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são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os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passos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necessários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fazer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esse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programa?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39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031" y="391187"/>
            <a:ext cx="2077720" cy="622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600" spc="-1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import </a:t>
            </a:r>
            <a:r>
              <a:rPr sz="75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600" spc="-150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 class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MediaExemplo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6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6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60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r>
              <a:rPr sz="600" spc="110" dirty="0">
                <a:solidFill>
                  <a:srgbClr val="666666"/>
                </a:solidFill>
                <a:latin typeface="BIZ UDGothic"/>
                <a:cs typeface="BIZ UDGothic"/>
              </a:rPr>
              <a:t> 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750" b="1" spc="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750" b="1" dirty="0">
                <a:solidFill>
                  <a:srgbClr val="00AC8C"/>
                </a:solidFill>
                <a:latin typeface="BIZ UDGothic"/>
                <a:cs typeface="BIZ UDGothic"/>
              </a:rPr>
              <a:t>static void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[] </a:t>
            </a:r>
            <a:r>
              <a:rPr sz="75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750" dirty="0">
                <a:solidFill>
                  <a:srgbClr val="B25900"/>
                </a:solidFill>
                <a:latin typeface="BIZ UDGothic"/>
                <a:cs typeface="BIZ UDGothic"/>
              </a:rPr>
              <a:t>) </a:t>
            </a:r>
            <a:r>
              <a:rPr sz="7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750">
              <a:latin typeface="BIZ UDGothic"/>
              <a:cs typeface="BIZ UDGothic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3" y="1032111"/>
          <a:ext cx="2698115" cy="191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360">
                <a:tc>
                  <a:txBody>
                    <a:bodyPr/>
                    <a:lstStyle/>
                    <a:p>
                      <a:pPr marR="8255" algn="ctr">
                        <a:lnSpc>
                          <a:spcPts val="585"/>
                        </a:lnSpc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R="825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9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 entrada = </a:t>
                      </a: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new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System.in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39">
                <a:tc>
                  <a:txBody>
                    <a:bodyPr/>
                    <a:lstStyle/>
                    <a:p>
                      <a:pPr marR="8255" algn="ctr">
                        <a:lnSpc>
                          <a:spcPts val="690"/>
                        </a:lnSpc>
                        <a:spcBef>
                          <a:spcPts val="3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935">
                <a:tc>
                  <a:txBody>
                    <a:bodyPr/>
                    <a:lstStyle/>
                    <a:p>
                      <a:pPr marR="8255" algn="ctr">
                        <a:lnSpc>
                          <a:spcPts val="695"/>
                        </a:lnSpc>
                        <a:spcBef>
                          <a:spcPts val="11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05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("Digite a primeira 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nota")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0"/>
                        </a:lnSpc>
                      </a:pP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double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nota1 =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entrada.nextDouble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139">
                <a:tc>
                  <a:txBody>
                    <a:bodyPr/>
                    <a:lstStyle/>
                    <a:p>
                      <a:pPr marR="46355" algn="ctr">
                        <a:lnSpc>
                          <a:spcPts val="690"/>
                        </a:lnSpc>
                        <a:spcBef>
                          <a:spcPts val="3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935">
                <a:tc>
                  <a:txBody>
                    <a:bodyPr/>
                    <a:lstStyle/>
                    <a:p>
                      <a:pPr marR="46355" algn="ctr">
                        <a:lnSpc>
                          <a:spcPts val="695"/>
                        </a:lnSpc>
                        <a:spcBef>
                          <a:spcPts val="11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05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("Digite a segunda 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nota")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0"/>
                        </a:lnSpc>
                      </a:pP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double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nota2 =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entrada.nextDouble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2870">
                <a:tc>
                  <a:txBody>
                    <a:bodyPr/>
                    <a:lstStyle/>
                    <a:p>
                      <a:pPr marR="46355" algn="ctr">
                        <a:lnSpc>
                          <a:spcPts val="680"/>
                        </a:lnSpc>
                        <a:spcBef>
                          <a:spcPts val="3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9"/>
                        </a:lnSpc>
                      </a:pPr>
                      <a:r>
                        <a:rPr sz="7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double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media = 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nota1 + nota2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/ </a:t>
                      </a:r>
                      <a:r>
                        <a:rPr sz="75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2;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139">
                <a:tc>
                  <a:txBody>
                    <a:bodyPr/>
                    <a:lstStyle/>
                    <a:p>
                      <a:pPr marR="46355" algn="ctr">
                        <a:lnSpc>
                          <a:spcPts val="690"/>
                        </a:lnSpc>
                        <a:spcBef>
                          <a:spcPts val="3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16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17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0"/>
                        </a:lnSpc>
                      </a:pP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7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("Media das notas: " </a:t>
                      </a:r>
                      <a:r>
                        <a:rPr sz="7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+ 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media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marR="46355" algn="ctr">
                        <a:lnSpc>
                          <a:spcPts val="690"/>
                        </a:lnSpc>
                        <a:spcBef>
                          <a:spcPts val="3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18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3825"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19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0"/>
                        </a:lnSpc>
                      </a:pP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entrada.close</a:t>
                      </a:r>
                      <a:r>
                        <a:rPr sz="7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7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3505">
                <a:tc>
                  <a:txBody>
                    <a:bodyPr/>
                    <a:lstStyle/>
                    <a:p>
                      <a:pPr marR="46355" algn="ctr">
                        <a:lnSpc>
                          <a:spcPts val="680"/>
                        </a:lnSpc>
                        <a:spcBef>
                          <a:spcPts val="35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20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1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21</a:t>
                      </a:r>
                      <a:endParaRPr sz="600">
                        <a:latin typeface="BIZ UDGothic"/>
                        <a:cs typeface="BIZ UDGothic"/>
                      </a:endParaRPr>
                    </a:p>
                    <a:p>
                      <a:pPr marL="31750">
                        <a:lnSpc>
                          <a:spcPts val="795"/>
                        </a:lnSpc>
                        <a:spcBef>
                          <a:spcPts val="30"/>
                        </a:spcBef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22</a:t>
                      </a:r>
                      <a:r>
                        <a:rPr sz="600" spc="-1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7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ts val="869"/>
                        </a:lnSpc>
                      </a:pPr>
                      <a:r>
                        <a:rPr sz="7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7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855" y="137868"/>
            <a:ext cx="927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Exercício</a:t>
            </a:r>
            <a:r>
              <a:rPr sz="1400" b="1" spc="21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50" dirty="0">
                <a:solidFill>
                  <a:srgbClr val="00AC8C"/>
                </a:solidFill>
                <a:latin typeface="Palatino Linotype"/>
                <a:cs typeface="Palatino Linotype"/>
              </a:rPr>
              <a:t>3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292" y="1210169"/>
            <a:ext cx="473583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5" dirty="0">
                <a:latin typeface="Calibri"/>
                <a:cs typeface="Calibri"/>
              </a:rPr>
              <a:t>Construir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ler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dois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números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inteiros: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imprimir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41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23834"/>
            <a:ext cx="453009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quatro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números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inteiros.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mostre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soma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desses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números.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42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23834"/>
            <a:ext cx="4404995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70" dirty="0">
                <a:latin typeface="Calibri"/>
                <a:cs typeface="Calibri"/>
              </a:rPr>
              <a:t> que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três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notas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aluno: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9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mostre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aritmética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aluno.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/>
          <p:nvPr/>
        </p:nvSpPr>
        <p:spPr>
          <a:xfrm>
            <a:off x="143992" y="753309"/>
            <a:ext cx="5403215" cy="10795"/>
          </a:xfrm>
          <a:custGeom>
            <a:avLst/>
            <a:gdLst/>
            <a:ahLst/>
            <a:cxnLst/>
            <a:rect l="l" t="t" r="r" b="b"/>
            <a:pathLst>
              <a:path w="5403215" h="10795">
                <a:moveTo>
                  <a:pt x="5403054" y="0"/>
                </a:moveTo>
                <a:lnTo>
                  <a:pt x="0" y="0"/>
                </a:lnTo>
                <a:lnTo>
                  <a:pt x="0" y="10532"/>
                </a:lnTo>
                <a:lnTo>
                  <a:pt x="5403054" y="10532"/>
                </a:lnTo>
                <a:lnTo>
                  <a:pt x="5403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848" y="766073"/>
            <a:ext cx="67881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55" dirty="0">
                <a:latin typeface="Calibri"/>
                <a:cs typeface="Calibri"/>
              </a:rPr>
              <a:t>Primitivos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2" y="993043"/>
            <a:ext cx="5403215" cy="0"/>
          </a:xfrm>
          <a:custGeom>
            <a:avLst/>
            <a:gdLst/>
            <a:ahLst/>
            <a:cxnLst/>
            <a:rect l="l" t="t" r="r" b="b"/>
            <a:pathLst>
              <a:path w="5403215">
                <a:moveTo>
                  <a:pt x="0" y="0"/>
                </a:moveTo>
                <a:lnTo>
                  <a:pt x="5403054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122" y="998567"/>
            <a:ext cx="874394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30" dirty="0">
                <a:latin typeface="Arial"/>
                <a:cs typeface="Arial"/>
              </a:rPr>
              <a:t>Tipos </a:t>
            </a:r>
            <a:r>
              <a:rPr sz="1050" spc="-65" dirty="0">
                <a:latin typeface="Arial"/>
                <a:cs typeface="Arial"/>
              </a:rPr>
              <a:t>de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dados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8566" y="998567"/>
            <a:ext cx="57086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latin typeface="Arial"/>
                <a:cs typeface="Arial"/>
              </a:rPr>
              <a:t>Definição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0500" y="1033029"/>
            <a:ext cx="5410200" cy="196215"/>
            <a:chOff x="140500" y="1033029"/>
            <a:chExt cx="5410200" cy="196215"/>
          </a:xfrm>
        </p:grpSpPr>
        <p:sp>
          <p:nvSpPr>
            <p:cNvPr id="9" name="object 9"/>
            <p:cNvSpPr/>
            <p:nvPr/>
          </p:nvSpPr>
          <p:spPr>
            <a:xfrm>
              <a:off x="3103359" y="1035252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4">
                  <a:moveTo>
                    <a:pt x="0" y="163057"/>
                  </a:moveTo>
                  <a:lnTo>
                    <a:pt x="0" y="0"/>
                  </a:lnTo>
                </a:path>
              </a:pathLst>
            </a:custGeom>
            <a:ln w="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3992" y="1225547"/>
              <a:ext cx="5403215" cy="0"/>
            </a:xfrm>
            <a:custGeom>
              <a:avLst/>
              <a:gdLst/>
              <a:ahLst/>
              <a:cxnLst/>
              <a:rect l="l" t="t" r="r" b="b"/>
              <a:pathLst>
                <a:path w="5403215">
                  <a:moveTo>
                    <a:pt x="0" y="0"/>
                  </a:moveTo>
                  <a:lnTo>
                    <a:pt x="5403054" y="0"/>
                  </a:lnTo>
                </a:path>
              </a:pathLst>
            </a:custGeom>
            <a:ln w="6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8848" y="1326848"/>
            <a:ext cx="1413510" cy="517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110"/>
              </a:spcBef>
            </a:pPr>
            <a:r>
              <a:rPr sz="1050" b="1" spc="50" dirty="0">
                <a:solidFill>
                  <a:srgbClr val="00AC8C"/>
                </a:solidFill>
                <a:latin typeface="Calibri"/>
                <a:cs typeface="Calibri"/>
              </a:rPr>
              <a:t>literal</a:t>
            </a:r>
            <a:r>
              <a:rPr sz="1050" b="1" spc="335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050" spc="275" dirty="0">
                <a:latin typeface="Verdana"/>
                <a:cs typeface="Verdana"/>
              </a:rPr>
              <a:t>Ñ</a:t>
            </a:r>
            <a:r>
              <a:rPr sz="1050" spc="215" dirty="0">
                <a:latin typeface="Verdana"/>
                <a:cs typeface="Verdana"/>
              </a:rPr>
              <a:t> </a:t>
            </a:r>
            <a:r>
              <a:rPr sz="1050" dirty="0">
                <a:latin typeface="Arial"/>
                <a:cs typeface="Arial"/>
              </a:rPr>
              <a:t>também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co- </a:t>
            </a:r>
            <a:r>
              <a:rPr sz="1050" dirty="0">
                <a:latin typeface="Arial"/>
                <a:cs typeface="Arial"/>
              </a:rPr>
              <a:t>nhecido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como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texto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ou </a:t>
            </a:r>
            <a:r>
              <a:rPr sz="1050" spc="-10" dirty="0">
                <a:latin typeface="Arial"/>
                <a:cs typeface="Arial"/>
              </a:rPr>
              <a:t>caractere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8526" y="1231061"/>
            <a:ext cx="1405255" cy="354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10"/>
              </a:spcBef>
            </a:pPr>
            <a:r>
              <a:rPr sz="1050" dirty="0">
                <a:latin typeface="Arial"/>
                <a:cs typeface="Arial"/>
              </a:rPr>
              <a:t>Poderá</a:t>
            </a:r>
            <a:r>
              <a:rPr sz="1050" spc="23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receber</a:t>
            </a:r>
            <a:r>
              <a:rPr sz="1050" spc="2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letras, </a:t>
            </a:r>
            <a:r>
              <a:rPr sz="1050" spc="-35" dirty="0">
                <a:latin typeface="Arial"/>
                <a:cs typeface="Arial"/>
              </a:rPr>
              <a:t>números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0" dirty="0">
                <a:latin typeface="Arial"/>
                <a:cs typeface="Arial"/>
              </a:rPr>
              <a:t>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símbolos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0500" y="1265514"/>
            <a:ext cx="5410200" cy="1148080"/>
            <a:chOff x="140500" y="1265514"/>
            <a:chExt cx="5410200" cy="1148080"/>
          </a:xfrm>
        </p:grpSpPr>
        <p:sp>
          <p:nvSpPr>
            <p:cNvPr id="14" name="object 14"/>
            <p:cNvSpPr/>
            <p:nvPr/>
          </p:nvSpPr>
          <p:spPr>
            <a:xfrm>
              <a:off x="3103359" y="1267736"/>
              <a:ext cx="0" cy="585470"/>
            </a:xfrm>
            <a:custGeom>
              <a:avLst/>
              <a:gdLst/>
              <a:ahLst/>
              <a:cxnLst/>
              <a:rect l="l" t="t" r="r" b="b"/>
              <a:pathLst>
                <a:path h="585469">
                  <a:moveTo>
                    <a:pt x="0" y="584979"/>
                  </a:moveTo>
                  <a:lnTo>
                    <a:pt x="0" y="0"/>
                  </a:lnTo>
                </a:path>
              </a:pathLst>
            </a:custGeom>
            <a:ln w="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992" y="1879953"/>
              <a:ext cx="5403215" cy="0"/>
            </a:xfrm>
            <a:custGeom>
              <a:avLst/>
              <a:gdLst/>
              <a:ahLst/>
              <a:cxnLst/>
              <a:rect l="l" t="t" r="r" b="b"/>
              <a:pathLst>
                <a:path w="5403215">
                  <a:moveTo>
                    <a:pt x="0" y="0"/>
                  </a:moveTo>
                  <a:lnTo>
                    <a:pt x="5403054" y="0"/>
                  </a:lnTo>
                </a:path>
              </a:pathLst>
            </a:custGeom>
            <a:ln w="65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03359" y="1922152"/>
              <a:ext cx="0" cy="489584"/>
            </a:xfrm>
            <a:custGeom>
              <a:avLst/>
              <a:gdLst/>
              <a:ahLst/>
              <a:cxnLst/>
              <a:rect l="l" t="t" r="r" b="b"/>
              <a:pathLst>
                <a:path h="489585">
                  <a:moveTo>
                    <a:pt x="0" y="489182"/>
                  </a:moveTo>
                  <a:lnTo>
                    <a:pt x="0" y="0"/>
                  </a:lnTo>
                </a:path>
              </a:pathLst>
            </a:custGeom>
            <a:ln w="38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148214" y="699327"/>
            <a:ext cx="2085339" cy="723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5300"/>
              </a:lnSpc>
              <a:spcBef>
                <a:spcPts val="90"/>
              </a:spcBef>
              <a:tabLst>
                <a:tab pos="973455" algn="l"/>
              </a:tabLst>
            </a:pPr>
            <a:r>
              <a:rPr sz="1050" b="1" spc="60" dirty="0">
                <a:latin typeface="Calibri"/>
                <a:cs typeface="Calibri"/>
              </a:rPr>
              <a:t>Específicos </a:t>
            </a:r>
            <a:r>
              <a:rPr sz="1050" b="1" spc="55" dirty="0">
                <a:latin typeface="Calibri"/>
                <a:cs typeface="Calibri"/>
              </a:rPr>
              <a:t>para</a:t>
            </a:r>
            <a:r>
              <a:rPr sz="1050" b="1" spc="60" dirty="0">
                <a:latin typeface="Calibri"/>
                <a:cs typeface="Calibri"/>
              </a:rPr>
              <a:t> </a:t>
            </a:r>
            <a:r>
              <a:rPr sz="1050" b="1" spc="90" dirty="0">
                <a:latin typeface="Calibri"/>
                <a:cs typeface="Calibri"/>
              </a:rPr>
              <a:t>Linguagem</a:t>
            </a:r>
            <a:r>
              <a:rPr sz="1050" b="1" spc="60" dirty="0">
                <a:latin typeface="Calibri"/>
                <a:cs typeface="Calibri"/>
              </a:rPr>
              <a:t> </a:t>
            </a:r>
            <a:r>
              <a:rPr sz="1050" b="1" spc="40" dirty="0">
                <a:latin typeface="Calibri"/>
                <a:cs typeface="Calibri"/>
              </a:rPr>
              <a:t>Java </a:t>
            </a:r>
            <a:r>
              <a:rPr sz="1050" spc="-30" dirty="0">
                <a:latin typeface="Arial"/>
                <a:cs typeface="Arial"/>
              </a:rPr>
              <a:t>Tipos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de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dados</a:t>
            </a:r>
            <a:r>
              <a:rPr sz="1050" spc="39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Capacidade </a:t>
            </a:r>
            <a:r>
              <a:rPr sz="1050" b="1" spc="50" dirty="0">
                <a:solidFill>
                  <a:srgbClr val="00AC8C"/>
                </a:solidFill>
                <a:latin typeface="Calibri"/>
                <a:cs typeface="Calibri"/>
              </a:rPr>
              <a:t>char/String</a:t>
            </a:r>
            <a:r>
              <a:rPr sz="1050" b="1" dirty="0">
                <a:solidFill>
                  <a:srgbClr val="00AC8C"/>
                </a:solidFill>
                <a:latin typeface="Calibri"/>
                <a:cs typeface="Calibri"/>
              </a:rPr>
              <a:t>	</a:t>
            </a:r>
            <a:r>
              <a:rPr sz="1050" spc="-90" dirty="0">
                <a:latin typeface="Arial"/>
                <a:cs typeface="Arial"/>
              </a:rPr>
              <a:t>16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bits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(2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bytes)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848" y="1976903"/>
            <a:ext cx="44894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45" dirty="0">
                <a:solidFill>
                  <a:srgbClr val="00AC8C"/>
                </a:solidFill>
                <a:latin typeface="Calibri"/>
                <a:cs typeface="Calibri"/>
              </a:rPr>
              <a:t>inteiro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8526" y="1885467"/>
            <a:ext cx="1680210" cy="517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10"/>
              </a:spcBef>
            </a:pPr>
            <a:r>
              <a:rPr sz="1050" spc="-40" dirty="0">
                <a:latin typeface="Arial"/>
                <a:cs typeface="Arial"/>
              </a:rPr>
              <a:t>poderá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receber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números</a:t>
            </a:r>
            <a:r>
              <a:rPr sz="1050" spc="385" dirty="0">
                <a:latin typeface="Arial"/>
                <a:cs typeface="Arial"/>
              </a:rPr>
              <a:t> </a:t>
            </a:r>
            <a:r>
              <a:rPr sz="1050" b="1" spc="30" dirty="0">
                <a:solidFill>
                  <a:srgbClr val="00AC8C"/>
                </a:solidFill>
                <a:latin typeface="Calibri"/>
                <a:cs typeface="Calibri"/>
              </a:rPr>
              <a:t>int </a:t>
            </a:r>
            <a:r>
              <a:rPr sz="1050" dirty="0">
                <a:latin typeface="Arial"/>
                <a:cs typeface="Arial"/>
              </a:rPr>
              <a:t>inteiros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positivos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ou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ne- </a:t>
            </a:r>
            <a:r>
              <a:rPr sz="1050" spc="-10" dirty="0">
                <a:latin typeface="Arial"/>
                <a:cs typeface="Arial"/>
              </a:rPr>
              <a:t>gativos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21778" y="2048534"/>
            <a:ext cx="6794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050" spc="-110" dirty="0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2224" y="1885467"/>
            <a:ext cx="1400175" cy="517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78130" algn="l"/>
                <a:tab pos="624205" algn="l"/>
                <a:tab pos="866140" algn="l"/>
                <a:tab pos="1352550" algn="l"/>
              </a:tabLst>
            </a:pPr>
            <a:r>
              <a:rPr sz="1050" spc="-25" dirty="0">
                <a:latin typeface="Arial"/>
                <a:cs typeface="Arial"/>
              </a:rPr>
              <a:t>32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-20" dirty="0">
                <a:latin typeface="Arial"/>
                <a:cs typeface="Arial"/>
              </a:rPr>
              <a:t>bits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-25" dirty="0">
                <a:latin typeface="Arial"/>
                <a:cs typeface="Arial"/>
              </a:rPr>
              <a:t>(4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-10" dirty="0">
                <a:latin typeface="Arial"/>
                <a:cs typeface="Arial"/>
              </a:rPr>
              <a:t>bytes)</a:t>
            </a:r>
            <a:r>
              <a:rPr sz="1050" dirty="0">
                <a:latin typeface="Arial"/>
                <a:cs typeface="Arial"/>
              </a:rPr>
              <a:t>	</a:t>
            </a:r>
            <a:r>
              <a:rPr sz="1050" spc="-50" dirty="0">
                <a:latin typeface="Arial"/>
                <a:cs typeface="Arial"/>
              </a:rPr>
              <a:t>-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" dirty="0">
                <a:latin typeface="Arial"/>
                <a:cs typeface="Arial"/>
              </a:rPr>
              <a:t>2.147.438.648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" dirty="0">
                <a:latin typeface="Arial"/>
                <a:cs typeface="Arial"/>
              </a:rPr>
              <a:t>2.147.483.647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3992" y="2435279"/>
            <a:ext cx="5403215" cy="10795"/>
          </a:xfrm>
          <a:custGeom>
            <a:avLst/>
            <a:gdLst/>
            <a:ahLst/>
            <a:cxnLst/>
            <a:rect l="l" t="t" r="r" b="b"/>
            <a:pathLst>
              <a:path w="5403215" h="10794">
                <a:moveTo>
                  <a:pt x="5403054" y="0"/>
                </a:moveTo>
                <a:lnTo>
                  <a:pt x="0" y="0"/>
                </a:lnTo>
                <a:lnTo>
                  <a:pt x="0" y="10532"/>
                </a:lnTo>
                <a:lnTo>
                  <a:pt x="5403054" y="10532"/>
                </a:lnTo>
                <a:lnTo>
                  <a:pt x="5403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5080" indent="-7620">
              <a:lnSpc>
                <a:spcPct val="100800"/>
              </a:lnSpc>
              <a:spcBef>
                <a:spcPts val="110"/>
              </a:spcBef>
            </a:pP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Tipos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dados,</a:t>
            </a:r>
            <a:r>
              <a:rPr sz="14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operadores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e</a:t>
            </a:r>
            <a:r>
              <a:rPr sz="14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70" dirty="0">
                <a:solidFill>
                  <a:srgbClr val="FFFFFF"/>
                </a:solidFill>
                <a:latin typeface="PMingLiU"/>
                <a:cs typeface="PMingLiU"/>
              </a:rPr>
              <a:t>co�</a:t>
            </a:r>
            <a:r>
              <a:rPr sz="1400" spc="-30" dirty="0">
                <a:solidFill>
                  <a:srgbClr val="FFFFFF"/>
                </a:solidFill>
                <a:latin typeface="PMingLiU"/>
                <a:cs typeface="PMingLiU"/>
              </a:rPr>
              <a:t> mandos</a:t>
            </a: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saida�entrada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9516" rIns="0" bIns="0" rtlCol="0">
            <a:spAutoFit/>
          </a:bodyPr>
          <a:lstStyle/>
          <a:p>
            <a:pPr marL="736600">
              <a:lnSpc>
                <a:spcPct val="100000"/>
              </a:lnSpc>
              <a:spcBef>
                <a:spcPts val="114"/>
              </a:spcBef>
            </a:pPr>
            <a:r>
              <a:rPr sz="2050" b="0" spc="-10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Exercícios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11857"/>
            <a:ext cx="4908550" cy="14579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calcule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imprima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valor</a:t>
            </a:r>
            <a:r>
              <a:rPr sz="1400" b="1" spc="55" dirty="0">
                <a:latin typeface="Calibri"/>
                <a:cs typeface="Calibri"/>
              </a:rPr>
              <a:t> de </a:t>
            </a:r>
            <a:r>
              <a:rPr sz="1400" b="1" spc="45" dirty="0">
                <a:latin typeface="Calibri"/>
                <a:cs typeface="Calibri"/>
              </a:rPr>
              <a:t>cada 	</a:t>
            </a:r>
            <a:r>
              <a:rPr sz="1400" b="1" spc="55" dirty="0">
                <a:latin typeface="Calibri"/>
                <a:cs typeface="Calibri"/>
              </a:rPr>
              <a:t>expressão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seguir: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(20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15)/2</a:t>
            </a:r>
            <a:endParaRPr sz="12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2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40" dirty="0">
                <a:latin typeface="Verdana"/>
                <a:cs typeface="Verdana"/>
              </a:rPr>
              <a:t>ˆ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70" dirty="0">
                <a:latin typeface="Arial"/>
                <a:cs typeface="Arial"/>
              </a:rPr>
              <a:t>(5/20)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30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(15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140" dirty="0">
                <a:latin typeface="Verdana"/>
                <a:cs typeface="Verdana"/>
              </a:rPr>
              <a:t>ˆ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25" dirty="0">
                <a:latin typeface="Arial"/>
                <a:cs typeface="Arial"/>
              </a:rPr>
              <a:t>2)</a:t>
            </a:r>
            <a:endParaRPr sz="12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53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35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/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(6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+</a:t>
            </a:r>
            <a:r>
              <a:rPr sz="1200" spc="-25" dirty="0">
                <a:latin typeface="Arial"/>
                <a:cs typeface="Arial"/>
              </a:rPr>
              <a:t> 2)</a:t>
            </a:r>
            <a:endParaRPr sz="12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23</a:t>
            </a:r>
            <a:r>
              <a:rPr sz="1200" spc="-35" dirty="0">
                <a:latin typeface="Arial"/>
                <a:cs typeface="Arial"/>
              </a:rPr>
              <a:t> módulo </a:t>
            </a:r>
            <a:r>
              <a:rPr sz="1200" spc="-5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45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297" y="938200"/>
            <a:ext cx="2332990" cy="5276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((120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30)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(3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40" dirty="0">
                <a:latin typeface="Verdana"/>
                <a:cs typeface="Verdana"/>
              </a:rPr>
              <a:t>ˆ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20" dirty="0">
                <a:latin typeface="Arial"/>
                <a:cs typeface="Arial"/>
              </a:rPr>
              <a:t>30))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(não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((20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módulo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4)=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1)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(9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!=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9))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467" y="163586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>
                <a:moveTo>
                  <a:pt x="0" y="0"/>
                </a:moveTo>
                <a:lnTo>
                  <a:pt x="47066" y="0"/>
                </a:lnTo>
              </a:path>
            </a:pathLst>
          </a:custGeom>
          <a:ln w="60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0767" y="1612251"/>
            <a:ext cx="73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ndara"/>
                <a:cs typeface="Candara"/>
              </a:rPr>
              <a:t>2</a:t>
            </a:r>
            <a:endParaRPr sz="8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897" y="1509278"/>
            <a:ext cx="13360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14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((5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módulo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15" baseline="31250" dirty="0">
                <a:latin typeface="Candara"/>
                <a:cs typeface="Candara"/>
              </a:rPr>
              <a:t>2</a:t>
            </a:r>
            <a:r>
              <a:rPr sz="1200" spc="-82" baseline="31250" dirty="0">
                <a:latin typeface="Candara"/>
                <a:cs typeface="Candara"/>
              </a:rPr>
              <a:t> 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&gt;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292" y="1698281"/>
            <a:ext cx="3190875" cy="1059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5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(a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Dica:</a:t>
            </a:r>
            <a:r>
              <a:rPr sz="1400" b="1" spc="114" dirty="0">
                <a:latin typeface="Calibri"/>
                <a:cs typeface="Calibri"/>
              </a:rPr>
              <a:t> </a:t>
            </a:r>
            <a:r>
              <a:rPr sz="1400" spc="-110" dirty="0">
                <a:latin typeface="Arial"/>
                <a:cs typeface="Arial"/>
              </a:rPr>
              <a:t>Faça</a:t>
            </a:r>
            <a:r>
              <a:rPr sz="1400" spc="-25" dirty="0">
                <a:latin typeface="Arial"/>
                <a:cs typeface="Arial"/>
              </a:rPr>
              <a:t> uma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linha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85" dirty="0">
                <a:latin typeface="Arial"/>
                <a:cs typeface="Arial"/>
              </a:rPr>
              <a:t>de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cada</a:t>
            </a:r>
            <a:r>
              <a:rPr sz="1400" spc="-20" dirty="0">
                <a:latin typeface="Arial"/>
                <a:cs typeface="Arial"/>
              </a:rPr>
              <a:t> vez.</a:t>
            </a:r>
            <a:endParaRPr sz="14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faça,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teste,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avance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pŕoxima;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tente </a:t>
            </a:r>
            <a:r>
              <a:rPr sz="1200" spc="-60" dirty="0">
                <a:latin typeface="Arial"/>
                <a:cs typeface="Arial"/>
              </a:rPr>
              <a:t>fazer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todo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código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única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vez.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62602" y="916755"/>
            <a:ext cx="1552575" cy="367665"/>
          </a:xfrm>
          <a:custGeom>
            <a:avLst/>
            <a:gdLst/>
            <a:ahLst/>
            <a:cxnLst/>
            <a:rect l="l" t="t" r="r" b="b"/>
            <a:pathLst>
              <a:path w="1552575" h="367665">
                <a:moveTo>
                  <a:pt x="550192" y="95611"/>
                </a:moveTo>
                <a:lnTo>
                  <a:pt x="21203" y="11670"/>
                </a:lnTo>
                <a:lnTo>
                  <a:pt x="5541" y="9775"/>
                </a:lnTo>
                <a:lnTo>
                  <a:pt x="0" y="10505"/>
                </a:lnTo>
                <a:lnTo>
                  <a:pt x="4634" y="13626"/>
                </a:lnTo>
                <a:lnTo>
                  <a:pt x="19500" y="18906"/>
                </a:lnTo>
                <a:lnTo>
                  <a:pt x="550192" y="185612"/>
                </a:lnTo>
                <a:lnTo>
                  <a:pt x="550192" y="316873"/>
                </a:lnTo>
                <a:lnTo>
                  <a:pt x="554169" y="336574"/>
                </a:lnTo>
                <a:lnTo>
                  <a:pt x="565015" y="352661"/>
                </a:lnTo>
                <a:lnTo>
                  <a:pt x="581103" y="363507"/>
                </a:lnTo>
                <a:lnTo>
                  <a:pt x="600803" y="367484"/>
                </a:lnTo>
                <a:lnTo>
                  <a:pt x="1501661" y="367484"/>
                </a:lnTo>
                <a:lnTo>
                  <a:pt x="1521362" y="363507"/>
                </a:lnTo>
                <a:lnTo>
                  <a:pt x="1537449" y="352661"/>
                </a:lnTo>
                <a:lnTo>
                  <a:pt x="1548295" y="336574"/>
                </a:lnTo>
                <a:lnTo>
                  <a:pt x="1552272" y="316873"/>
                </a:lnTo>
                <a:lnTo>
                  <a:pt x="1552272" y="50610"/>
                </a:lnTo>
                <a:lnTo>
                  <a:pt x="1548295" y="30910"/>
                </a:lnTo>
                <a:lnTo>
                  <a:pt x="1537449" y="14823"/>
                </a:lnTo>
                <a:lnTo>
                  <a:pt x="1521362" y="3977"/>
                </a:lnTo>
                <a:lnTo>
                  <a:pt x="1501661" y="0"/>
                </a:lnTo>
                <a:lnTo>
                  <a:pt x="600803" y="0"/>
                </a:lnTo>
                <a:lnTo>
                  <a:pt x="581103" y="3977"/>
                </a:lnTo>
                <a:lnTo>
                  <a:pt x="565015" y="14823"/>
                </a:lnTo>
                <a:lnTo>
                  <a:pt x="554169" y="30910"/>
                </a:lnTo>
                <a:lnTo>
                  <a:pt x="550192" y="50610"/>
                </a:lnTo>
                <a:lnTo>
                  <a:pt x="550192" y="956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1292" y="510537"/>
            <a:ext cx="5123815" cy="591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imprimir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em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cada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linha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5" dirty="0">
                <a:latin typeface="Calibri"/>
                <a:cs typeface="Calibri"/>
              </a:rPr>
              <a:t>resultado 	</a:t>
            </a:r>
            <a:r>
              <a:rPr sz="1400" b="1" spc="85" dirty="0">
                <a:latin typeface="Calibri"/>
                <a:cs typeface="Calibri"/>
              </a:rPr>
              <a:t>lógico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das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seguintes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35" dirty="0">
                <a:latin typeface="Calibri"/>
                <a:cs typeface="Calibri"/>
              </a:rPr>
              <a:t>expressões:</a:t>
            </a:r>
            <a:endParaRPr sz="1400">
              <a:latin typeface="Calibri"/>
              <a:cs typeface="Calibri"/>
            </a:endParaRPr>
          </a:p>
          <a:p>
            <a:pPr marR="792480" algn="r">
              <a:lnSpc>
                <a:spcPts val="1050"/>
              </a:lnSpc>
            </a:pP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resultado </a:t>
            </a:r>
            <a:r>
              <a:rPr sz="1000" spc="-20" dirty="0">
                <a:latin typeface="Arial"/>
                <a:cs typeface="Arial"/>
              </a:rPr>
              <a:t>deve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30498" y="1076850"/>
            <a:ext cx="767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latin typeface="Arial"/>
                <a:cs typeface="Arial"/>
              </a:rPr>
              <a:t>ser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true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/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false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09864"/>
            <a:ext cx="3703954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apresentar: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cálculo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média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das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seguintes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notas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8.0,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7.5,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4.5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 9.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47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10169"/>
            <a:ext cx="387096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apresentar: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cálculo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área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quadrado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350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metros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lado.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48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892" y="1119301"/>
            <a:ext cx="428561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17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91770" algn="l"/>
              </a:tabLst>
            </a:pPr>
            <a:r>
              <a:rPr sz="1400" b="1" spc="95" dirty="0">
                <a:latin typeface="Calibri"/>
                <a:cs typeface="Calibri"/>
              </a:rPr>
              <a:t>Construir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para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imprimir:</a:t>
            </a:r>
            <a:endParaRPr sz="1400">
              <a:latin typeface="Calibri"/>
              <a:cs typeface="Calibri"/>
            </a:endParaRPr>
          </a:p>
          <a:p>
            <a:pPr marL="3390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390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cálculo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área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círculo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raio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5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cm.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(</a:t>
            </a:r>
            <a:r>
              <a:rPr sz="1200" i="1" spc="-105" dirty="0">
                <a:latin typeface="Arial"/>
                <a:cs typeface="Arial"/>
              </a:rPr>
              <a:t>π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=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3.14159)</a:t>
            </a:r>
            <a:endParaRPr sz="1200">
              <a:latin typeface="Arial"/>
              <a:cs typeface="Arial"/>
            </a:endParaRPr>
          </a:p>
          <a:p>
            <a:pPr marL="3390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39090" algn="l"/>
              </a:tabLst>
            </a:pPr>
            <a:r>
              <a:rPr sz="1200" spc="-80" dirty="0">
                <a:latin typeface="Arial"/>
                <a:cs typeface="Arial"/>
              </a:rPr>
              <a:t>área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círculo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i="1" spc="-150" dirty="0">
                <a:latin typeface="Arial"/>
                <a:cs typeface="Arial"/>
              </a:rPr>
              <a:t>π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spc="140" dirty="0">
                <a:latin typeface="Verdana"/>
                <a:cs typeface="Verdana"/>
              </a:rPr>
              <a:t>ˆ</a:t>
            </a:r>
            <a:r>
              <a:rPr sz="1200" spc="-155" dirty="0">
                <a:latin typeface="Verdana"/>
                <a:cs typeface="Verdana"/>
              </a:rPr>
              <a:t> </a:t>
            </a:r>
            <a:r>
              <a:rPr sz="1200" i="1" spc="-25" dirty="0">
                <a:latin typeface="Kepler Std Scn Capt"/>
                <a:cs typeface="Kepler Std Scn Capt"/>
              </a:rPr>
              <a:t>r</a:t>
            </a:r>
            <a:r>
              <a:rPr sz="1200" spc="-37" baseline="31250" dirty="0">
                <a:latin typeface="Candara"/>
                <a:cs typeface="Candara"/>
              </a:rPr>
              <a:t>2</a:t>
            </a:r>
            <a:endParaRPr sz="1200" baseline="31250">
              <a:latin typeface="Candara"/>
              <a:cs typeface="Candar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49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25" dirty="0"/>
              <a:t>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94432"/>
            <a:ext cx="3453765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95" dirty="0">
                <a:latin typeface="Calibri"/>
                <a:cs typeface="Calibri"/>
              </a:rPr>
              <a:t>Construir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leia: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nascimento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ano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atual.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00" dirty="0">
                <a:latin typeface="Calibri"/>
                <a:cs typeface="Calibri"/>
              </a:rPr>
              <a:t>Calcule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mostre: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idade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dessa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pessoa;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"/>
                <a:cs typeface="Arial"/>
              </a:rPr>
              <a:t>quantos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anos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25" dirty="0">
                <a:latin typeface="Arial"/>
                <a:cs typeface="Arial"/>
              </a:rPr>
              <a:t>essa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pessoa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terá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2030.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25" dirty="0"/>
              <a:t>12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70864"/>
            <a:ext cx="5165090" cy="13182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receba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número,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calcule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mostre: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elevado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quadrado;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elevado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cubo;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raiz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quadrada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digitado;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número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elevado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potência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10;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957" y="2158120"/>
          <a:ext cx="5517515" cy="711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18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50" b="1" spc="-10" dirty="0">
                          <a:latin typeface="Calibri"/>
                          <a:cs typeface="Calibri"/>
                        </a:rPr>
                        <a:t>Método/Constante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50" b="1" spc="45" dirty="0">
                          <a:latin typeface="Calibri"/>
                          <a:cs typeface="Calibri"/>
                        </a:rPr>
                        <a:t>Funcionalidade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950" b="1" spc="85" dirty="0">
                          <a:latin typeface="Calibri"/>
                          <a:cs typeface="Calibri"/>
                        </a:rPr>
                        <a:t>Como</a:t>
                      </a:r>
                      <a:r>
                        <a:rPr sz="95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950" b="1" spc="-20" dirty="0">
                          <a:latin typeface="Calibri"/>
                          <a:cs typeface="Calibri"/>
                        </a:rPr>
                        <a:t>usar</a:t>
                      </a:r>
                      <a:endParaRPr sz="95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51435">
                        <a:lnSpc>
                          <a:spcPts val="1120"/>
                        </a:lnSpc>
                        <a:spcBef>
                          <a:spcPts val="150"/>
                        </a:spcBef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Math.pow(double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75" dirty="0">
                          <a:latin typeface="Arial"/>
                          <a:cs typeface="Arial"/>
                        </a:rPr>
                        <a:t>base,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double</a:t>
                      </a:r>
                      <a:r>
                        <a:rPr sz="95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exp);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120"/>
                        </a:lnSpc>
                        <a:spcBef>
                          <a:spcPts val="150"/>
                        </a:spcBef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calcula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uma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potência.</a:t>
                      </a:r>
                      <a:r>
                        <a:rPr sz="95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80" dirty="0">
                          <a:latin typeface="Arial"/>
                          <a:cs typeface="Arial"/>
                        </a:rPr>
                        <a:t>Base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45" dirty="0">
                          <a:latin typeface="Arial"/>
                          <a:cs typeface="Arial"/>
                        </a:rPr>
                        <a:t>elevada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5" dirty="0">
                          <a:latin typeface="Arial"/>
                          <a:cs typeface="Arial"/>
                        </a:rPr>
                        <a:t>ao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expoente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120"/>
                        </a:lnSpc>
                        <a:spcBef>
                          <a:spcPts val="150"/>
                        </a:spcBef>
                      </a:pPr>
                      <a:r>
                        <a:rPr sz="950" spc="-20" dirty="0">
                          <a:latin typeface="Arial"/>
                          <a:cs typeface="Arial"/>
                        </a:rPr>
                        <a:t>Math.pow(2,</a:t>
                      </a:r>
                      <a:r>
                        <a:rPr sz="95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0" dirty="0">
                          <a:latin typeface="Arial"/>
                          <a:cs typeface="Arial"/>
                        </a:rPr>
                        <a:t>10);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">
                <a:tc>
                  <a:txBody>
                    <a:bodyPr/>
                    <a:lstStyle/>
                    <a:p>
                      <a:pPr marL="51435">
                        <a:lnSpc>
                          <a:spcPts val="1050"/>
                        </a:lnSpc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Math.sqrt(double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v)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50"/>
                        </a:lnSpc>
                      </a:pPr>
                      <a:r>
                        <a:rPr sz="950" spc="-25" dirty="0">
                          <a:latin typeface="Arial"/>
                          <a:cs typeface="Arial"/>
                        </a:rPr>
                        <a:t>calcula</a:t>
                      </a:r>
                      <a:r>
                        <a:rPr sz="9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raiz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 quadrada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latin typeface="Arial"/>
                          <a:cs typeface="Arial"/>
                        </a:rPr>
                        <a:t>um</a:t>
                      </a:r>
                      <a:r>
                        <a:rPr sz="9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valor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50" dirty="0">
                          <a:latin typeface="Arial"/>
                          <a:cs typeface="Arial"/>
                        </a:rPr>
                        <a:t>v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50"/>
                        </a:lnSpc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Math.sqrt(25);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 marL="51435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Math.PI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retorna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6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25" dirty="0">
                          <a:latin typeface="Arial"/>
                          <a:cs typeface="Arial"/>
                        </a:rPr>
                        <a:t>constante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i="1" spc="-110" dirty="0">
                          <a:latin typeface="Arial"/>
                          <a:cs typeface="Arial"/>
                        </a:rPr>
                        <a:t>π</a:t>
                      </a:r>
                      <a:r>
                        <a:rPr sz="950" i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spc="-10" dirty="0">
                          <a:latin typeface="Arial"/>
                          <a:cs typeface="Arial"/>
                        </a:rPr>
                        <a:t>(3.1415)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Arial"/>
                          <a:cs typeface="Arial"/>
                        </a:rPr>
                        <a:t>Math.PI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51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1292" y="1710124"/>
            <a:ext cx="3285008" cy="8996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t-BR"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Obrigado</a:t>
            </a:r>
            <a:endParaRPr lang="pt-BR" sz="2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lang="pt-BR"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guilherme.dbarros@sp.senac.br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dados</a:t>
            </a:r>
          </a:p>
        </p:txBody>
      </p:sp>
      <p:sp>
        <p:nvSpPr>
          <p:cNvPr id="3" name="object 3"/>
          <p:cNvSpPr/>
          <p:nvPr/>
        </p:nvSpPr>
        <p:spPr>
          <a:xfrm>
            <a:off x="143992" y="753753"/>
            <a:ext cx="5403215" cy="10795"/>
          </a:xfrm>
          <a:custGeom>
            <a:avLst/>
            <a:gdLst/>
            <a:ahLst/>
            <a:cxnLst/>
            <a:rect l="l" t="t" r="r" b="b"/>
            <a:pathLst>
              <a:path w="5403215" h="10795">
                <a:moveTo>
                  <a:pt x="5403054" y="0"/>
                </a:moveTo>
                <a:lnTo>
                  <a:pt x="0" y="0"/>
                </a:lnTo>
                <a:lnTo>
                  <a:pt x="0" y="10532"/>
                </a:lnTo>
                <a:lnTo>
                  <a:pt x="5403054" y="10532"/>
                </a:lnTo>
                <a:lnTo>
                  <a:pt x="5403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8848" y="766517"/>
            <a:ext cx="67881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55" dirty="0">
                <a:latin typeface="Calibri"/>
                <a:cs typeface="Calibri"/>
              </a:rPr>
              <a:t>Primitivos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992" y="993487"/>
            <a:ext cx="5403215" cy="0"/>
          </a:xfrm>
          <a:custGeom>
            <a:avLst/>
            <a:gdLst/>
            <a:ahLst/>
            <a:cxnLst/>
            <a:rect l="l" t="t" r="r" b="b"/>
            <a:pathLst>
              <a:path w="5403215">
                <a:moveTo>
                  <a:pt x="0" y="0"/>
                </a:moveTo>
                <a:lnTo>
                  <a:pt x="5403054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122" y="999011"/>
            <a:ext cx="874394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30" dirty="0">
                <a:latin typeface="Arial"/>
                <a:cs typeface="Arial"/>
              </a:rPr>
              <a:t>Tipos </a:t>
            </a:r>
            <a:r>
              <a:rPr sz="1050" spc="-65" dirty="0">
                <a:latin typeface="Arial"/>
                <a:cs typeface="Arial"/>
              </a:rPr>
              <a:t>de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dados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8566" y="999011"/>
            <a:ext cx="570865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latin typeface="Arial"/>
                <a:cs typeface="Arial"/>
              </a:rPr>
              <a:t>Definição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3359" y="1035696"/>
            <a:ext cx="0" cy="163195"/>
          </a:xfrm>
          <a:custGeom>
            <a:avLst/>
            <a:gdLst/>
            <a:ahLst/>
            <a:cxnLst/>
            <a:rect l="l" t="t" r="r" b="b"/>
            <a:pathLst>
              <a:path h="163194">
                <a:moveTo>
                  <a:pt x="0" y="163057"/>
                </a:moveTo>
                <a:lnTo>
                  <a:pt x="0" y="0"/>
                </a:lnTo>
              </a:path>
            </a:pathLst>
          </a:custGeom>
          <a:ln w="3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8214" y="699772"/>
            <a:ext cx="2085339" cy="4908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50" b="1" spc="60" dirty="0">
                <a:latin typeface="Calibri"/>
                <a:cs typeface="Calibri"/>
              </a:rPr>
              <a:t>Específicos </a:t>
            </a:r>
            <a:r>
              <a:rPr sz="1050" b="1" spc="55" dirty="0">
                <a:latin typeface="Calibri"/>
                <a:cs typeface="Calibri"/>
              </a:rPr>
              <a:t>para</a:t>
            </a:r>
            <a:r>
              <a:rPr sz="1050" b="1" spc="60" dirty="0">
                <a:latin typeface="Calibri"/>
                <a:cs typeface="Calibri"/>
              </a:rPr>
              <a:t> </a:t>
            </a:r>
            <a:r>
              <a:rPr sz="1050" b="1" spc="90" dirty="0">
                <a:latin typeface="Calibri"/>
                <a:cs typeface="Calibri"/>
              </a:rPr>
              <a:t>Linguagem</a:t>
            </a:r>
            <a:r>
              <a:rPr sz="1050" b="1" spc="60" dirty="0">
                <a:latin typeface="Calibri"/>
                <a:cs typeface="Calibri"/>
              </a:rPr>
              <a:t> </a:t>
            </a:r>
            <a:r>
              <a:rPr sz="1050" b="1" spc="40" dirty="0">
                <a:latin typeface="Calibri"/>
                <a:cs typeface="Calibri"/>
              </a:rPr>
              <a:t>Java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050" spc="-30" dirty="0">
                <a:latin typeface="Arial"/>
                <a:cs typeface="Arial"/>
              </a:rPr>
              <a:t>Tipos</a:t>
            </a:r>
            <a:r>
              <a:rPr sz="1050" spc="-45" dirty="0">
                <a:latin typeface="Arial"/>
                <a:cs typeface="Arial"/>
              </a:rPr>
              <a:t> </a:t>
            </a:r>
            <a:r>
              <a:rPr sz="1050" spc="-65" dirty="0">
                <a:latin typeface="Arial"/>
                <a:cs typeface="Arial"/>
              </a:rPr>
              <a:t>de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dados</a:t>
            </a:r>
            <a:r>
              <a:rPr sz="1050" spc="39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Capacidade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992" y="1225981"/>
            <a:ext cx="5403215" cy="0"/>
          </a:xfrm>
          <a:custGeom>
            <a:avLst/>
            <a:gdLst/>
            <a:ahLst/>
            <a:cxnLst/>
            <a:rect l="l" t="t" r="r" b="b"/>
            <a:pathLst>
              <a:path w="5403215">
                <a:moveTo>
                  <a:pt x="0" y="0"/>
                </a:moveTo>
                <a:lnTo>
                  <a:pt x="5403054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8848" y="1327293"/>
            <a:ext cx="1413510" cy="517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110"/>
              </a:spcBef>
            </a:pPr>
            <a:r>
              <a:rPr sz="1050" b="1" spc="50" dirty="0">
                <a:solidFill>
                  <a:srgbClr val="00AC8C"/>
                </a:solidFill>
                <a:latin typeface="Calibri"/>
                <a:cs typeface="Calibri"/>
              </a:rPr>
              <a:t>real</a:t>
            </a:r>
            <a:r>
              <a:rPr sz="1050" b="1" spc="114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050" spc="275" dirty="0">
                <a:latin typeface="Verdana"/>
                <a:cs typeface="Verdana"/>
              </a:rPr>
              <a:t>Ñ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dirty="0">
                <a:latin typeface="Arial"/>
                <a:cs typeface="Arial"/>
              </a:rPr>
              <a:t>também</a:t>
            </a:r>
            <a:r>
              <a:rPr sz="1050" spc="60" dirty="0">
                <a:latin typeface="Arial"/>
                <a:cs typeface="Arial"/>
              </a:rPr>
              <a:t> </a:t>
            </a:r>
            <a:r>
              <a:rPr sz="1050" spc="-30" dirty="0">
                <a:latin typeface="Arial"/>
                <a:cs typeface="Arial"/>
              </a:rPr>
              <a:t>conhe- </a:t>
            </a:r>
            <a:r>
              <a:rPr sz="1050" dirty="0">
                <a:latin typeface="Arial"/>
                <a:cs typeface="Arial"/>
              </a:rPr>
              <a:t>cido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como</a:t>
            </a:r>
            <a:r>
              <a:rPr sz="1050" spc="8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ponto</a:t>
            </a:r>
            <a:r>
              <a:rPr sz="1050" spc="8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flutu- </a:t>
            </a:r>
            <a:r>
              <a:rPr sz="1050" spc="-20" dirty="0">
                <a:latin typeface="Arial"/>
                <a:cs typeface="Arial"/>
              </a:rPr>
              <a:t>ante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68526" y="1231505"/>
            <a:ext cx="1390015" cy="680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1899"/>
              </a:lnSpc>
              <a:spcBef>
                <a:spcPts val="110"/>
              </a:spcBef>
            </a:pPr>
            <a:r>
              <a:rPr sz="1050" spc="-40" dirty="0">
                <a:latin typeface="Arial"/>
                <a:cs typeface="Arial"/>
              </a:rPr>
              <a:t>poderá</a:t>
            </a:r>
            <a:r>
              <a:rPr sz="1050" spc="-10" dirty="0">
                <a:latin typeface="Arial"/>
                <a:cs typeface="Arial"/>
              </a:rPr>
              <a:t> </a:t>
            </a:r>
            <a:r>
              <a:rPr sz="1050" spc="-50" dirty="0">
                <a:latin typeface="Arial"/>
                <a:cs typeface="Arial"/>
              </a:rPr>
              <a:t>receber</a:t>
            </a:r>
            <a:r>
              <a:rPr sz="1050" spc="-15" dirty="0">
                <a:latin typeface="Arial"/>
                <a:cs typeface="Arial"/>
              </a:rPr>
              <a:t> </a:t>
            </a:r>
            <a:r>
              <a:rPr sz="1050" spc="-40" dirty="0">
                <a:latin typeface="Arial"/>
                <a:cs typeface="Arial"/>
              </a:rPr>
              <a:t>números </a:t>
            </a:r>
            <a:r>
              <a:rPr sz="1050" dirty="0">
                <a:latin typeface="Arial"/>
                <a:cs typeface="Arial"/>
              </a:rPr>
              <a:t>reais,</a:t>
            </a:r>
            <a:r>
              <a:rPr sz="1050" spc="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isto é,</a:t>
            </a:r>
            <a:r>
              <a:rPr sz="1050" spc="1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com </a:t>
            </a:r>
            <a:r>
              <a:rPr sz="1050" spc="-70" dirty="0">
                <a:latin typeface="Arial"/>
                <a:cs typeface="Arial"/>
              </a:rPr>
              <a:t>casas </a:t>
            </a:r>
            <a:r>
              <a:rPr sz="1050" dirty="0">
                <a:latin typeface="Arial"/>
                <a:cs typeface="Arial"/>
              </a:rPr>
              <a:t>decimais,</a:t>
            </a:r>
            <a:r>
              <a:rPr sz="1050" spc="2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positivos</a:t>
            </a:r>
            <a:r>
              <a:rPr sz="1050" spc="16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ou </a:t>
            </a:r>
            <a:r>
              <a:rPr sz="1050" spc="-10" dirty="0">
                <a:latin typeface="Arial"/>
                <a:cs typeface="Arial"/>
              </a:rPr>
              <a:t>negativos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03359" y="1268180"/>
            <a:ext cx="0" cy="652780"/>
          </a:xfrm>
          <a:custGeom>
            <a:avLst/>
            <a:gdLst/>
            <a:ahLst/>
            <a:cxnLst/>
            <a:rect l="l" t="t" r="r" b="b"/>
            <a:pathLst>
              <a:path h="652780">
                <a:moveTo>
                  <a:pt x="0" y="652249"/>
                </a:moveTo>
                <a:lnTo>
                  <a:pt x="0" y="0"/>
                </a:lnTo>
              </a:path>
            </a:pathLst>
          </a:custGeom>
          <a:ln w="3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48214" y="1231505"/>
            <a:ext cx="80391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-10" dirty="0">
                <a:solidFill>
                  <a:srgbClr val="00AC8C"/>
                </a:solidFill>
                <a:latin typeface="Calibri"/>
                <a:cs typeface="Calibri"/>
              </a:rPr>
              <a:t>float/double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3989" y="1231505"/>
            <a:ext cx="1431290" cy="6807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latin typeface="Arial"/>
                <a:cs typeface="Arial"/>
              </a:rPr>
              <a:t>32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bits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(de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-</a:t>
            </a:r>
            <a:r>
              <a:rPr sz="1050" spc="-60" dirty="0">
                <a:latin typeface="Arial"/>
                <a:cs typeface="Arial"/>
              </a:rPr>
              <a:t>3,4E-</a:t>
            </a:r>
            <a:r>
              <a:rPr sz="1050" dirty="0">
                <a:latin typeface="Arial"/>
                <a:cs typeface="Arial"/>
              </a:rPr>
              <a:t>38</a:t>
            </a:r>
            <a:r>
              <a:rPr sz="1050" spc="2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até</a:t>
            </a:r>
            <a:endParaRPr sz="1050">
              <a:latin typeface="Arial"/>
              <a:cs typeface="Arial"/>
            </a:endParaRPr>
          </a:p>
          <a:p>
            <a:pPr marL="30480" marR="5080" indent="-18415">
              <a:lnSpc>
                <a:spcPct val="101899"/>
              </a:lnSpc>
            </a:pPr>
            <a:r>
              <a:rPr sz="1050" spc="-50" dirty="0">
                <a:latin typeface="Arial"/>
                <a:cs typeface="Arial"/>
              </a:rPr>
              <a:t>+3,4E+38)</a:t>
            </a:r>
            <a:r>
              <a:rPr sz="1050" spc="3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64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bits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(8</a:t>
            </a:r>
            <a:r>
              <a:rPr sz="1050" spc="4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by- </a:t>
            </a:r>
            <a:r>
              <a:rPr sz="1050" dirty="0">
                <a:latin typeface="Arial"/>
                <a:cs typeface="Arial"/>
              </a:rPr>
              <a:t>tes)</a:t>
            </a:r>
            <a:r>
              <a:rPr sz="1050" spc="27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(de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-</a:t>
            </a:r>
            <a:r>
              <a:rPr sz="1050" spc="-65" dirty="0">
                <a:latin typeface="Arial"/>
                <a:cs typeface="Arial"/>
              </a:rPr>
              <a:t>1,7E-</a:t>
            </a:r>
            <a:r>
              <a:rPr sz="1050" dirty="0">
                <a:latin typeface="Arial"/>
                <a:cs typeface="Arial"/>
              </a:rPr>
              <a:t>308</a:t>
            </a:r>
            <a:r>
              <a:rPr sz="1050" spc="28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até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10" dirty="0">
                <a:latin typeface="Arial"/>
                <a:cs typeface="Arial"/>
              </a:rPr>
              <a:t>+1,7E+308)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3992" y="1947667"/>
            <a:ext cx="5403215" cy="0"/>
          </a:xfrm>
          <a:custGeom>
            <a:avLst/>
            <a:gdLst/>
            <a:ahLst/>
            <a:cxnLst/>
            <a:rect l="l" t="t" r="r" b="b"/>
            <a:pathLst>
              <a:path w="5403215">
                <a:moveTo>
                  <a:pt x="0" y="0"/>
                </a:moveTo>
                <a:lnTo>
                  <a:pt x="5403054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8848" y="2047871"/>
            <a:ext cx="1413510" cy="354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10"/>
              </a:spcBef>
            </a:pPr>
            <a:r>
              <a:rPr sz="1050" b="1" spc="90" dirty="0">
                <a:solidFill>
                  <a:srgbClr val="00AC8C"/>
                </a:solidFill>
                <a:latin typeface="Calibri"/>
                <a:cs typeface="Calibri"/>
              </a:rPr>
              <a:t>Lógico</a:t>
            </a:r>
            <a:r>
              <a:rPr sz="1050" b="1" spc="204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050" spc="275" dirty="0">
                <a:latin typeface="Verdana"/>
                <a:cs typeface="Verdana"/>
              </a:rPr>
              <a:t>Ñ</a:t>
            </a:r>
            <a:r>
              <a:rPr sz="1050" spc="75" dirty="0">
                <a:latin typeface="Verdana"/>
                <a:cs typeface="Verdana"/>
              </a:rPr>
              <a:t> </a:t>
            </a:r>
            <a:r>
              <a:rPr sz="1050" dirty="0">
                <a:latin typeface="Arial"/>
                <a:cs typeface="Arial"/>
              </a:rPr>
              <a:t>também</a:t>
            </a:r>
            <a:r>
              <a:rPr sz="1050" spc="150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co- </a:t>
            </a:r>
            <a:r>
              <a:rPr sz="1050" spc="-25" dirty="0">
                <a:latin typeface="Arial"/>
                <a:cs typeface="Arial"/>
              </a:rPr>
              <a:t>nhecido </a:t>
            </a:r>
            <a:r>
              <a:rPr sz="1050" spc="-35" dirty="0">
                <a:latin typeface="Arial"/>
                <a:cs typeface="Arial"/>
              </a:rPr>
              <a:t>como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booleano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03359" y="1989866"/>
            <a:ext cx="0" cy="421005"/>
          </a:xfrm>
          <a:custGeom>
            <a:avLst/>
            <a:gdLst/>
            <a:ahLst/>
            <a:cxnLst/>
            <a:rect l="l" t="t" r="r" b="b"/>
            <a:pathLst>
              <a:path h="421005">
                <a:moveTo>
                  <a:pt x="0" y="420805"/>
                </a:moveTo>
                <a:lnTo>
                  <a:pt x="0" y="0"/>
                </a:lnTo>
              </a:path>
            </a:pathLst>
          </a:custGeom>
          <a:ln w="38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68526" y="1953181"/>
            <a:ext cx="2011045" cy="354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latin typeface="Arial"/>
                <a:cs typeface="Arial"/>
              </a:rPr>
              <a:t>poderá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receber</a:t>
            </a:r>
            <a:r>
              <a:rPr sz="1050" spc="28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verda-</a:t>
            </a:r>
            <a:r>
              <a:rPr sz="1050" spc="254" dirty="0">
                <a:latin typeface="Arial"/>
                <a:cs typeface="Arial"/>
              </a:rPr>
              <a:t> </a:t>
            </a:r>
            <a:r>
              <a:rPr sz="1050" b="1" spc="45" dirty="0">
                <a:solidFill>
                  <a:srgbClr val="00AC8C"/>
                </a:solidFill>
                <a:latin typeface="Calibri"/>
                <a:cs typeface="Calibri"/>
              </a:rPr>
              <a:t>boolean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20" dirty="0">
                <a:latin typeface="Arial"/>
                <a:cs typeface="Arial"/>
              </a:rPr>
              <a:t>deiro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45" dirty="0">
                <a:latin typeface="Arial"/>
                <a:cs typeface="Arial"/>
              </a:rPr>
              <a:t>(1)</a:t>
            </a:r>
            <a:r>
              <a:rPr sz="1050" spc="-25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ou</a:t>
            </a:r>
            <a:r>
              <a:rPr sz="1050" spc="-30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falso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5" dirty="0">
                <a:latin typeface="Arial"/>
                <a:cs typeface="Arial"/>
              </a:rPr>
              <a:t>(0)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12224" y="1953181"/>
            <a:ext cx="1155700" cy="191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90" dirty="0">
                <a:latin typeface="Arial"/>
                <a:cs typeface="Arial"/>
              </a:rPr>
              <a:t>8</a:t>
            </a:r>
            <a:r>
              <a:rPr sz="1050" spc="-20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bits</a:t>
            </a:r>
            <a:r>
              <a:rPr sz="1050" spc="-5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(true</a:t>
            </a:r>
            <a:r>
              <a:rPr sz="1050" spc="-40" dirty="0">
                <a:latin typeface="Arial"/>
                <a:cs typeface="Arial"/>
              </a:rPr>
              <a:t> </a:t>
            </a:r>
            <a:r>
              <a:rPr sz="1050" spc="-10" dirty="0">
                <a:latin typeface="Arial"/>
                <a:cs typeface="Arial"/>
              </a:rPr>
              <a:t>ou</a:t>
            </a:r>
            <a:r>
              <a:rPr sz="1050" spc="-35" dirty="0">
                <a:latin typeface="Arial"/>
                <a:cs typeface="Arial"/>
              </a:rPr>
              <a:t> </a:t>
            </a:r>
            <a:r>
              <a:rPr sz="1050" spc="-20" dirty="0">
                <a:latin typeface="Arial"/>
                <a:cs typeface="Arial"/>
              </a:rPr>
              <a:t>false)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3992" y="2434606"/>
            <a:ext cx="5403215" cy="10795"/>
          </a:xfrm>
          <a:custGeom>
            <a:avLst/>
            <a:gdLst/>
            <a:ahLst/>
            <a:cxnLst/>
            <a:rect l="l" t="t" r="r" b="b"/>
            <a:pathLst>
              <a:path w="5403215" h="10794">
                <a:moveTo>
                  <a:pt x="5403054" y="0"/>
                </a:moveTo>
                <a:lnTo>
                  <a:pt x="0" y="0"/>
                </a:lnTo>
                <a:lnTo>
                  <a:pt x="0" y="10532"/>
                </a:lnTo>
                <a:lnTo>
                  <a:pt x="5403054" y="10532"/>
                </a:lnTo>
                <a:lnTo>
                  <a:pt x="54030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Será</a:t>
            </a:r>
            <a:r>
              <a:rPr spc="-10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dirty="0"/>
              <a:t>entendi</a:t>
            </a:r>
            <a:r>
              <a:rPr spc="-5" dirty="0"/>
              <a:t> </a:t>
            </a:r>
            <a:r>
              <a:rPr spc="-10" dirty="0"/>
              <a:t>tudo?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98954"/>
            <a:ext cx="35953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00" dirty="0">
                <a:latin typeface="Calibri"/>
                <a:cs typeface="Calibri"/>
              </a:rPr>
              <a:t>Qual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é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tipo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dado/constante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a</a:t>
            </a:r>
            <a:r>
              <a:rPr sz="1400" b="1" spc="8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seguir?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5787" y="427874"/>
            <a:ext cx="546100" cy="447040"/>
          </a:xfrm>
          <a:custGeom>
            <a:avLst/>
            <a:gdLst/>
            <a:ahLst/>
            <a:cxnLst/>
            <a:rect l="l" t="t" r="r" b="b"/>
            <a:pathLst>
              <a:path w="546100" h="447040">
                <a:moveTo>
                  <a:pt x="225714" y="211944"/>
                </a:moveTo>
                <a:lnTo>
                  <a:pt x="13145" y="429757"/>
                </a:lnTo>
                <a:lnTo>
                  <a:pt x="2565" y="441466"/>
                </a:lnTo>
                <a:lnTo>
                  <a:pt x="0" y="446461"/>
                </a:lnTo>
                <a:lnTo>
                  <a:pt x="5283" y="444556"/>
                </a:lnTo>
                <a:lnTo>
                  <a:pt x="18252" y="435565"/>
                </a:lnTo>
                <a:lnTo>
                  <a:pt x="315715" y="211944"/>
                </a:lnTo>
                <a:lnTo>
                  <a:pt x="494892" y="211944"/>
                </a:lnTo>
                <a:lnTo>
                  <a:pt x="514592" y="207967"/>
                </a:lnTo>
                <a:lnTo>
                  <a:pt x="530680" y="197121"/>
                </a:lnTo>
                <a:lnTo>
                  <a:pt x="541526" y="181034"/>
                </a:lnTo>
                <a:lnTo>
                  <a:pt x="545503" y="161333"/>
                </a:lnTo>
                <a:lnTo>
                  <a:pt x="545503" y="50610"/>
                </a:lnTo>
                <a:lnTo>
                  <a:pt x="541526" y="30910"/>
                </a:lnTo>
                <a:lnTo>
                  <a:pt x="530680" y="14823"/>
                </a:lnTo>
                <a:lnTo>
                  <a:pt x="514592" y="3977"/>
                </a:lnTo>
                <a:lnTo>
                  <a:pt x="494892" y="0"/>
                </a:lnTo>
                <a:lnTo>
                  <a:pt x="180713" y="0"/>
                </a:lnTo>
                <a:lnTo>
                  <a:pt x="161013" y="3977"/>
                </a:lnTo>
                <a:lnTo>
                  <a:pt x="144926" y="14823"/>
                </a:lnTo>
                <a:lnTo>
                  <a:pt x="134080" y="30910"/>
                </a:lnTo>
                <a:lnTo>
                  <a:pt x="130103" y="50610"/>
                </a:lnTo>
                <a:lnTo>
                  <a:pt x="130103" y="161333"/>
                </a:lnTo>
                <a:lnTo>
                  <a:pt x="134080" y="181034"/>
                </a:lnTo>
                <a:lnTo>
                  <a:pt x="144926" y="197121"/>
                </a:lnTo>
                <a:lnTo>
                  <a:pt x="161013" y="207967"/>
                </a:lnTo>
                <a:lnTo>
                  <a:pt x="180713" y="211944"/>
                </a:lnTo>
                <a:lnTo>
                  <a:pt x="225714" y="21194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13924" y="441196"/>
            <a:ext cx="3194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35" dirty="0">
                <a:latin typeface="Arial"/>
                <a:cs typeface="Arial"/>
              </a:rPr>
              <a:t>String?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42570" y="798076"/>
            <a:ext cx="756920" cy="191770"/>
          </a:xfrm>
          <a:custGeom>
            <a:avLst/>
            <a:gdLst/>
            <a:ahLst/>
            <a:cxnLst/>
            <a:rect l="l" t="t" r="r" b="b"/>
            <a:pathLst>
              <a:path w="756920" h="191769">
                <a:moveTo>
                  <a:pt x="265498" y="95611"/>
                </a:moveTo>
                <a:lnTo>
                  <a:pt x="21608" y="95746"/>
                </a:lnTo>
                <a:lnTo>
                  <a:pt x="5712" y="96917"/>
                </a:lnTo>
                <a:lnTo>
                  <a:pt x="0" y="100091"/>
                </a:lnTo>
                <a:lnTo>
                  <a:pt x="4540" y="104790"/>
                </a:lnTo>
                <a:lnTo>
                  <a:pt x="19406" y="110540"/>
                </a:lnTo>
                <a:lnTo>
                  <a:pt x="265498" y="185612"/>
                </a:lnTo>
                <a:lnTo>
                  <a:pt x="265498" y="140937"/>
                </a:lnTo>
                <a:lnTo>
                  <a:pt x="269476" y="160638"/>
                </a:lnTo>
                <a:lnTo>
                  <a:pt x="280322" y="176725"/>
                </a:lnTo>
                <a:lnTo>
                  <a:pt x="296409" y="187571"/>
                </a:lnTo>
                <a:lnTo>
                  <a:pt x="316109" y="191548"/>
                </a:lnTo>
                <a:lnTo>
                  <a:pt x="705900" y="191548"/>
                </a:lnTo>
                <a:lnTo>
                  <a:pt x="725601" y="187571"/>
                </a:lnTo>
                <a:lnTo>
                  <a:pt x="741688" y="176725"/>
                </a:lnTo>
                <a:lnTo>
                  <a:pt x="752534" y="160638"/>
                </a:lnTo>
                <a:lnTo>
                  <a:pt x="756511" y="140937"/>
                </a:lnTo>
                <a:lnTo>
                  <a:pt x="756511" y="50610"/>
                </a:lnTo>
                <a:lnTo>
                  <a:pt x="752534" y="30910"/>
                </a:lnTo>
                <a:lnTo>
                  <a:pt x="741688" y="14823"/>
                </a:lnTo>
                <a:lnTo>
                  <a:pt x="725601" y="3977"/>
                </a:lnTo>
                <a:lnTo>
                  <a:pt x="705900" y="0"/>
                </a:lnTo>
                <a:lnTo>
                  <a:pt x="316109" y="0"/>
                </a:lnTo>
                <a:lnTo>
                  <a:pt x="296409" y="3977"/>
                </a:lnTo>
                <a:lnTo>
                  <a:pt x="280322" y="14823"/>
                </a:lnTo>
                <a:lnTo>
                  <a:pt x="269476" y="30910"/>
                </a:lnTo>
                <a:lnTo>
                  <a:pt x="265498" y="50610"/>
                </a:lnTo>
                <a:lnTo>
                  <a:pt x="265498" y="956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56113" y="814259"/>
            <a:ext cx="39497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5" dirty="0">
                <a:latin typeface="Arial"/>
                <a:cs typeface="Arial"/>
              </a:rPr>
              <a:t>boolean?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37430" y="911406"/>
            <a:ext cx="655320" cy="328930"/>
          </a:xfrm>
          <a:custGeom>
            <a:avLst/>
            <a:gdLst/>
            <a:ahLst/>
            <a:cxnLst/>
            <a:rect l="l" t="t" r="r" b="b"/>
            <a:pathLst>
              <a:path w="655320" h="328930">
                <a:moveTo>
                  <a:pt x="377342" y="235730"/>
                </a:moveTo>
                <a:lnTo>
                  <a:pt x="18996" y="9468"/>
                </a:lnTo>
                <a:lnTo>
                  <a:pt x="5361" y="1536"/>
                </a:lnTo>
                <a:lnTo>
                  <a:pt x="0" y="0"/>
                </a:lnTo>
                <a:lnTo>
                  <a:pt x="3051" y="4668"/>
                </a:lnTo>
                <a:lnTo>
                  <a:pt x="14655" y="15353"/>
                </a:lnTo>
                <a:lnTo>
                  <a:pt x="377342" y="325731"/>
                </a:lnTo>
                <a:lnTo>
                  <a:pt x="377342" y="278171"/>
                </a:lnTo>
                <a:lnTo>
                  <a:pt x="381319" y="297872"/>
                </a:lnTo>
                <a:lnTo>
                  <a:pt x="392165" y="313959"/>
                </a:lnTo>
                <a:lnTo>
                  <a:pt x="408252" y="324805"/>
                </a:lnTo>
                <a:lnTo>
                  <a:pt x="427953" y="328782"/>
                </a:lnTo>
                <a:lnTo>
                  <a:pt x="604470" y="328782"/>
                </a:lnTo>
                <a:lnTo>
                  <a:pt x="624170" y="324805"/>
                </a:lnTo>
                <a:lnTo>
                  <a:pt x="640257" y="313959"/>
                </a:lnTo>
                <a:lnTo>
                  <a:pt x="651104" y="297872"/>
                </a:lnTo>
                <a:lnTo>
                  <a:pt x="655081" y="278171"/>
                </a:lnTo>
                <a:lnTo>
                  <a:pt x="655081" y="190729"/>
                </a:lnTo>
                <a:lnTo>
                  <a:pt x="651104" y="171029"/>
                </a:lnTo>
                <a:lnTo>
                  <a:pt x="640257" y="154942"/>
                </a:lnTo>
                <a:lnTo>
                  <a:pt x="624170" y="144096"/>
                </a:lnTo>
                <a:lnTo>
                  <a:pt x="604470" y="140118"/>
                </a:lnTo>
                <a:lnTo>
                  <a:pt x="427953" y="140118"/>
                </a:lnTo>
                <a:lnTo>
                  <a:pt x="408252" y="144096"/>
                </a:lnTo>
                <a:lnTo>
                  <a:pt x="392165" y="154942"/>
                </a:lnTo>
                <a:lnTo>
                  <a:pt x="381319" y="171029"/>
                </a:lnTo>
                <a:lnTo>
                  <a:pt x="377342" y="190729"/>
                </a:lnTo>
                <a:lnTo>
                  <a:pt x="377342" y="23573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62755" y="1064830"/>
            <a:ext cx="1822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Arial"/>
                <a:cs typeface="Arial"/>
              </a:rPr>
              <a:t>int?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29949" y="918513"/>
            <a:ext cx="565785" cy="611505"/>
          </a:xfrm>
          <a:custGeom>
            <a:avLst/>
            <a:gdLst/>
            <a:ahLst/>
            <a:cxnLst/>
            <a:rect l="l" t="t" r="r" b="b"/>
            <a:pathLst>
              <a:path w="565785" h="611505">
                <a:moveTo>
                  <a:pt x="324855" y="419573"/>
                </a:moveTo>
                <a:lnTo>
                  <a:pt x="14501" y="15477"/>
                </a:lnTo>
                <a:lnTo>
                  <a:pt x="4460" y="3316"/>
                </a:lnTo>
                <a:lnTo>
                  <a:pt x="0" y="0"/>
                </a:lnTo>
                <a:lnTo>
                  <a:pt x="1311" y="5401"/>
                </a:lnTo>
                <a:lnTo>
                  <a:pt x="8585" y="19394"/>
                </a:lnTo>
                <a:lnTo>
                  <a:pt x="234854" y="419573"/>
                </a:lnTo>
                <a:lnTo>
                  <a:pt x="172571" y="419573"/>
                </a:lnTo>
                <a:lnTo>
                  <a:pt x="152871" y="423550"/>
                </a:lnTo>
                <a:lnTo>
                  <a:pt x="136784" y="434397"/>
                </a:lnTo>
                <a:lnTo>
                  <a:pt x="125938" y="450484"/>
                </a:lnTo>
                <a:lnTo>
                  <a:pt x="121960" y="470184"/>
                </a:lnTo>
                <a:lnTo>
                  <a:pt x="121960" y="560511"/>
                </a:lnTo>
                <a:lnTo>
                  <a:pt x="125938" y="580211"/>
                </a:lnTo>
                <a:lnTo>
                  <a:pt x="136784" y="596299"/>
                </a:lnTo>
                <a:lnTo>
                  <a:pt x="152871" y="607145"/>
                </a:lnTo>
                <a:lnTo>
                  <a:pt x="172571" y="611122"/>
                </a:lnTo>
                <a:lnTo>
                  <a:pt x="514788" y="611122"/>
                </a:lnTo>
                <a:lnTo>
                  <a:pt x="534488" y="607145"/>
                </a:lnTo>
                <a:lnTo>
                  <a:pt x="550576" y="596299"/>
                </a:lnTo>
                <a:lnTo>
                  <a:pt x="561422" y="580211"/>
                </a:lnTo>
                <a:lnTo>
                  <a:pt x="565399" y="560511"/>
                </a:lnTo>
                <a:lnTo>
                  <a:pt x="565399" y="470184"/>
                </a:lnTo>
                <a:lnTo>
                  <a:pt x="561422" y="450484"/>
                </a:lnTo>
                <a:lnTo>
                  <a:pt x="550576" y="434397"/>
                </a:lnTo>
                <a:lnTo>
                  <a:pt x="534488" y="423550"/>
                </a:lnTo>
                <a:lnTo>
                  <a:pt x="514788" y="419573"/>
                </a:lnTo>
                <a:lnTo>
                  <a:pt x="324855" y="4195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99903" y="1354275"/>
            <a:ext cx="3479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double?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297" y="1126604"/>
            <a:ext cx="1689100" cy="5276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35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spc="-65" dirty="0">
                <a:latin typeface="Arial"/>
                <a:cs typeface="Arial"/>
              </a:rPr>
              <a:t>false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35" dirty="0">
                <a:latin typeface="Arial"/>
                <a:cs typeface="Arial"/>
              </a:rPr>
              <a:t>lógico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(boolean)</a:t>
            </a:r>
            <a:endParaRPr sz="12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spc="-120" dirty="0">
                <a:latin typeface="Arial"/>
                <a:cs typeface="Arial"/>
              </a:rPr>
              <a:t>21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"/>
                <a:cs typeface="Arial"/>
              </a:rPr>
              <a:t>inteiro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(int)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89456" y="1404940"/>
            <a:ext cx="1616710" cy="436880"/>
          </a:xfrm>
          <a:custGeom>
            <a:avLst/>
            <a:gdLst/>
            <a:ahLst/>
            <a:cxnLst/>
            <a:rect l="l" t="t" r="r" b="b"/>
            <a:pathLst>
              <a:path w="1616710" h="436880">
                <a:moveTo>
                  <a:pt x="665868" y="194587"/>
                </a:moveTo>
                <a:lnTo>
                  <a:pt x="480436" y="418333"/>
                </a:lnTo>
                <a:lnTo>
                  <a:pt x="470890" y="430917"/>
                </a:lnTo>
                <a:lnTo>
                  <a:pt x="468874" y="436261"/>
                </a:lnTo>
                <a:lnTo>
                  <a:pt x="474188" y="434167"/>
                </a:lnTo>
                <a:lnTo>
                  <a:pt x="486632" y="424438"/>
                </a:lnTo>
                <a:lnTo>
                  <a:pt x="755869" y="194587"/>
                </a:lnTo>
                <a:lnTo>
                  <a:pt x="1565684" y="194587"/>
                </a:lnTo>
                <a:lnTo>
                  <a:pt x="1585384" y="190610"/>
                </a:lnTo>
                <a:lnTo>
                  <a:pt x="1601471" y="179764"/>
                </a:lnTo>
                <a:lnTo>
                  <a:pt x="1612318" y="163677"/>
                </a:lnTo>
                <a:lnTo>
                  <a:pt x="1616295" y="143976"/>
                </a:lnTo>
                <a:lnTo>
                  <a:pt x="1616295" y="50610"/>
                </a:lnTo>
                <a:lnTo>
                  <a:pt x="1612318" y="30910"/>
                </a:lnTo>
                <a:lnTo>
                  <a:pt x="1601471" y="14823"/>
                </a:lnTo>
                <a:lnTo>
                  <a:pt x="1585384" y="3977"/>
                </a:lnTo>
                <a:lnTo>
                  <a:pt x="1565684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43976"/>
                </a:lnTo>
                <a:lnTo>
                  <a:pt x="3977" y="163677"/>
                </a:lnTo>
                <a:lnTo>
                  <a:pt x="14823" y="179764"/>
                </a:lnTo>
                <a:lnTo>
                  <a:pt x="30910" y="190610"/>
                </a:lnTo>
                <a:lnTo>
                  <a:pt x="50610" y="194587"/>
                </a:lnTo>
                <a:lnTo>
                  <a:pt x="665868" y="19458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27376" y="1411019"/>
            <a:ext cx="15405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"/>
                <a:cs typeface="Arial"/>
              </a:rPr>
              <a:t>String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75" dirty="0">
                <a:latin typeface="Arial"/>
                <a:cs typeface="Arial"/>
              </a:rPr>
              <a:t>são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40" dirty="0">
                <a:latin typeface="Arial"/>
                <a:cs typeface="Arial"/>
              </a:rPr>
              <a:t>escritas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com</a:t>
            </a:r>
            <a:r>
              <a:rPr sz="800" spc="-10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aspas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duplas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297" y="1628813"/>
            <a:ext cx="2275205" cy="102996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35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dirty="0">
                <a:latin typeface="Arial"/>
                <a:cs typeface="Arial"/>
              </a:rPr>
              <a:t>“O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resultado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é:”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25" dirty="0">
                <a:latin typeface="Verdana"/>
                <a:cs typeface="Verdana"/>
              </a:rPr>
              <a:t> </a:t>
            </a:r>
            <a:r>
              <a:rPr sz="1200" dirty="0">
                <a:latin typeface="Arial"/>
                <a:cs typeface="Arial"/>
              </a:rPr>
              <a:t>literal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(String)</a:t>
            </a:r>
            <a:endParaRPr sz="12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spc="-105" dirty="0">
                <a:latin typeface="Arial"/>
                <a:cs typeface="Arial"/>
              </a:rPr>
              <a:t>3.1415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spc="-45" dirty="0">
                <a:latin typeface="Arial"/>
                <a:cs typeface="Arial"/>
              </a:rPr>
              <a:t>real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(double)</a:t>
            </a:r>
            <a:endParaRPr sz="12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dirty="0">
                <a:latin typeface="Arial"/>
                <a:cs typeface="Arial"/>
              </a:rPr>
              <a:t>“true”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14" dirty="0">
                <a:latin typeface="Verdana"/>
                <a:cs typeface="Verdana"/>
              </a:rPr>
              <a:t> </a:t>
            </a:r>
            <a:r>
              <a:rPr sz="1200" dirty="0">
                <a:latin typeface="Arial"/>
                <a:cs typeface="Arial"/>
              </a:rPr>
              <a:t>literal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(String)</a:t>
            </a:r>
            <a:endParaRPr sz="12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dirty="0">
                <a:latin typeface="Arial"/>
                <a:cs typeface="Arial"/>
              </a:rPr>
              <a:t>‘h’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dirty="0">
                <a:latin typeface="Arial"/>
                <a:cs typeface="Arial"/>
              </a:rPr>
              <a:t>literal </a:t>
            </a:r>
            <a:r>
              <a:rPr sz="1200" spc="-10" dirty="0">
                <a:latin typeface="Arial"/>
                <a:cs typeface="Arial"/>
              </a:rPr>
              <a:t>(char)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64802" y="2636563"/>
            <a:ext cx="1584325" cy="436245"/>
          </a:xfrm>
          <a:custGeom>
            <a:avLst/>
            <a:gdLst/>
            <a:ahLst/>
            <a:cxnLst/>
            <a:rect l="l" t="t" r="r" b="b"/>
            <a:pathLst>
              <a:path w="1584325" h="436244">
                <a:moveTo>
                  <a:pt x="740078" y="241927"/>
                </a:moveTo>
                <a:lnTo>
                  <a:pt x="470586" y="11825"/>
                </a:lnTo>
                <a:lnTo>
                  <a:pt x="458143" y="2095"/>
                </a:lnTo>
                <a:lnTo>
                  <a:pt x="452831" y="0"/>
                </a:lnTo>
                <a:lnTo>
                  <a:pt x="454849" y="5341"/>
                </a:lnTo>
                <a:lnTo>
                  <a:pt x="464396" y="17925"/>
                </a:lnTo>
                <a:lnTo>
                  <a:pt x="650078" y="241927"/>
                </a:lnTo>
                <a:lnTo>
                  <a:pt x="50610" y="241927"/>
                </a:lnTo>
                <a:lnTo>
                  <a:pt x="30910" y="245904"/>
                </a:lnTo>
                <a:lnTo>
                  <a:pt x="14823" y="256750"/>
                </a:lnTo>
                <a:lnTo>
                  <a:pt x="3977" y="272837"/>
                </a:lnTo>
                <a:lnTo>
                  <a:pt x="0" y="292537"/>
                </a:lnTo>
                <a:lnTo>
                  <a:pt x="0" y="385397"/>
                </a:lnTo>
                <a:lnTo>
                  <a:pt x="3977" y="405097"/>
                </a:lnTo>
                <a:lnTo>
                  <a:pt x="14823" y="421185"/>
                </a:lnTo>
                <a:lnTo>
                  <a:pt x="30910" y="432031"/>
                </a:lnTo>
                <a:lnTo>
                  <a:pt x="50610" y="436008"/>
                </a:lnTo>
                <a:lnTo>
                  <a:pt x="1533597" y="436008"/>
                </a:lnTo>
                <a:lnTo>
                  <a:pt x="1553297" y="432031"/>
                </a:lnTo>
                <a:lnTo>
                  <a:pt x="1569385" y="421185"/>
                </a:lnTo>
                <a:lnTo>
                  <a:pt x="1580231" y="405097"/>
                </a:lnTo>
                <a:lnTo>
                  <a:pt x="1584208" y="385397"/>
                </a:lnTo>
                <a:lnTo>
                  <a:pt x="1584208" y="292537"/>
                </a:lnTo>
                <a:lnTo>
                  <a:pt x="1580231" y="272837"/>
                </a:lnTo>
                <a:lnTo>
                  <a:pt x="1569385" y="256750"/>
                </a:lnTo>
                <a:lnTo>
                  <a:pt x="1553297" y="245904"/>
                </a:lnTo>
                <a:lnTo>
                  <a:pt x="1533597" y="241927"/>
                </a:lnTo>
                <a:lnTo>
                  <a:pt x="740078" y="241927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02728" y="2884549"/>
            <a:ext cx="15087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40" dirty="0">
                <a:latin typeface="Arial"/>
                <a:cs typeface="Arial"/>
              </a:rPr>
              <a:t>char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75" dirty="0">
                <a:latin typeface="Arial"/>
                <a:cs typeface="Arial"/>
              </a:rPr>
              <a:t>são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40" dirty="0">
                <a:latin typeface="Arial"/>
                <a:cs typeface="Arial"/>
              </a:rPr>
              <a:t>escritas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55" dirty="0">
                <a:latin typeface="Arial"/>
                <a:cs typeface="Arial"/>
              </a:rPr>
              <a:t>com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70" dirty="0">
                <a:latin typeface="Arial"/>
                <a:cs typeface="Arial"/>
              </a:rPr>
              <a:t>aspas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simples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85" marR="5080" indent="-7620">
              <a:lnSpc>
                <a:spcPct val="100800"/>
              </a:lnSpc>
              <a:spcBef>
                <a:spcPts val="110"/>
              </a:spcBef>
            </a:pP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Tipos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dados,</a:t>
            </a:r>
            <a:r>
              <a:rPr sz="1400" spc="9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PMingLiU"/>
                <a:cs typeface="PMingLiU"/>
              </a:rPr>
              <a:t>operadores</a:t>
            </a:r>
            <a:r>
              <a:rPr sz="1400" spc="60" dirty="0">
                <a:solidFill>
                  <a:srgbClr val="FFFFFF"/>
                </a:solidFill>
                <a:latin typeface="PMingLiU"/>
                <a:cs typeface="PMingLiU"/>
              </a:rPr>
              <a:t> e</a:t>
            </a:r>
            <a:r>
              <a:rPr sz="1400" spc="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370" dirty="0">
                <a:solidFill>
                  <a:srgbClr val="FFFFFF"/>
                </a:solidFill>
                <a:latin typeface="PMingLiU"/>
                <a:cs typeface="PMingLiU"/>
              </a:rPr>
              <a:t>co�</a:t>
            </a:r>
            <a:r>
              <a:rPr sz="1400" spc="-30" dirty="0">
                <a:solidFill>
                  <a:srgbClr val="FFFFFF"/>
                </a:solidFill>
                <a:latin typeface="PMingLiU"/>
                <a:cs typeface="PMingLiU"/>
              </a:rPr>
              <a:t> mandos</a:t>
            </a:r>
            <a:r>
              <a:rPr sz="1400" spc="7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80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saida�entrada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9989" rIns="0" bIns="0" rtlCol="0">
            <a:spAutoFit/>
          </a:bodyPr>
          <a:lstStyle/>
          <a:p>
            <a:pPr marL="641985">
              <a:lnSpc>
                <a:spcPct val="100000"/>
              </a:lnSpc>
              <a:spcBef>
                <a:spcPts val="114"/>
              </a:spcBef>
            </a:pPr>
            <a:r>
              <a:rPr sz="2050" b="0" spc="-9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Operadores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1992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Operadores</a:t>
            </a:r>
            <a:r>
              <a:rPr sz="1400" b="1" spc="-3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Aritméticos</a:t>
            </a:r>
            <a:endParaRPr sz="140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354" y="870483"/>
          <a:ext cx="5135880" cy="1477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65" dirty="0">
                          <a:latin typeface="Calibri"/>
                          <a:cs typeface="Calibri"/>
                        </a:rPr>
                        <a:t>Operação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75" dirty="0">
                          <a:latin typeface="Calibri"/>
                          <a:cs typeface="Calibri"/>
                        </a:rPr>
                        <a:t>Operador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60" dirty="0">
                          <a:latin typeface="Calibri"/>
                          <a:cs typeface="Calibri"/>
                        </a:rPr>
                        <a:t>Expressão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60" dirty="0">
                          <a:latin typeface="Calibri"/>
                          <a:cs typeface="Calibri"/>
                        </a:rPr>
                        <a:t>Resultado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Adição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+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114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755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Subtração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114" dirty="0">
                          <a:latin typeface="Arial"/>
                          <a:cs typeface="Arial"/>
                        </a:rPr>
                        <a:t>7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755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Multiplicação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*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114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6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L="75565">
                        <a:lnSpc>
                          <a:spcPts val="1575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Divisão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44/2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75565">
                        <a:lnSpc>
                          <a:spcPts val="1575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Módulo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(Resto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da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Divisão)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325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114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75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2629</Words>
  <Application>Microsoft Office PowerPoint</Application>
  <PresentationFormat>Personalizar</PresentationFormat>
  <Paragraphs>597</Paragraphs>
  <Slides>58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9" baseType="lpstr">
      <vt:lpstr>PMingLiU</vt:lpstr>
      <vt:lpstr>Adobe Clean Han</vt:lpstr>
      <vt:lpstr>Arial</vt:lpstr>
      <vt:lpstr>BIZ UDGothic</vt:lpstr>
      <vt:lpstr>Calibri</vt:lpstr>
      <vt:lpstr>Candara</vt:lpstr>
      <vt:lpstr>Kepler Std Scn Capt</vt:lpstr>
      <vt:lpstr>Palatino Linotype</vt:lpstr>
      <vt:lpstr>Times New Roman</vt:lpstr>
      <vt:lpstr>Verdana</vt:lpstr>
      <vt:lpstr>Office Theme</vt:lpstr>
      <vt:lpstr>Apresentação do PowerPoint</vt:lpstr>
      <vt:lpstr>Agenda</vt:lpstr>
      <vt:lpstr>Apresentação do PowerPoint</vt:lpstr>
      <vt:lpstr>Tipos de dados</vt:lpstr>
      <vt:lpstr>Tipos de dados</vt:lpstr>
      <vt:lpstr>Tipos de dados</vt:lpstr>
      <vt:lpstr>Será que entendi tudo?</vt:lpstr>
      <vt:lpstr>Operadores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Operadores Relacionais</vt:lpstr>
      <vt:lpstr>Apresentação do PowerPoint</vt:lpstr>
      <vt:lpstr>Apresentação do PowerPoint</vt:lpstr>
      <vt:lpstr>Operadores Lógicos</vt:lpstr>
      <vt:lpstr>Operadores Lógicos</vt:lpstr>
      <vt:lpstr>Operadores Lógicos</vt:lpstr>
      <vt:lpstr>Apresentação do PowerPoint</vt:lpstr>
      <vt:lpstr>Pense e reflita</vt:lpstr>
      <vt:lpstr>Variáveis</vt:lpstr>
      <vt:lpstr>Variáveis</vt:lpstr>
      <vt:lpstr>Regras para nomear variáveis</vt:lpstr>
      <vt:lpstr>Regras para nomear variáveis</vt:lpstr>
      <vt:lpstr>Será que entendi tudo?</vt:lpstr>
      <vt:lpstr>Estrutura de um programa/ comando de saída</vt:lpstr>
      <vt:lpstr>Estrutura de um programa Java</vt:lpstr>
      <vt:lpstr>Estrutura de um programa Java</vt:lpstr>
      <vt:lpstr>Estrutura de um programa em Java</vt:lpstr>
      <vt:lpstr>Saída</vt:lpstr>
      <vt:lpstr>Comando de saída</vt:lpstr>
      <vt:lpstr>Exercício 1</vt:lpstr>
      <vt:lpstr>Exercício 2</vt:lpstr>
      <vt:lpstr>Comando de Entrada</vt:lpstr>
      <vt:lpstr>Comando de entrada</vt:lpstr>
      <vt:lpstr>Comando de entrada</vt:lpstr>
      <vt:lpstr>Comando de entrada</vt:lpstr>
      <vt:lpstr>Comando de entrada</vt:lpstr>
      <vt:lpstr>Exemplo</vt:lpstr>
      <vt:lpstr>Exemplo</vt:lpstr>
      <vt:lpstr>Exemplo</vt:lpstr>
      <vt:lpstr>Apresentação do PowerPoint</vt:lpstr>
      <vt:lpstr>Exercício 4</vt:lpstr>
      <vt:lpstr>Exercício 5</vt:lpstr>
      <vt:lpstr>Exercícios</vt:lpstr>
      <vt:lpstr>Exercício 6</vt:lpstr>
      <vt:lpstr>Exercício 7</vt:lpstr>
      <vt:lpstr>Exercício 8</vt:lpstr>
      <vt:lpstr>Exercício 9</vt:lpstr>
      <vt:lpstr>Exercício 10</vt:lpstr>
      <vt:lpstr>Exercício 11</vt:lpstr>
      <vt:lpstr>Exercício 12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dados, operadores e comandos de saida-entrada</dc:title>
  <dc:creator>Prof. Dr. Charles Ferreira</dc:creator>
  <cp:lastModifiedBy>GUILHERME DUARTE DE BARROS</cp:lastModifiedBy>
  <cp:revision>1</cp:revision>
  <dcterms:created xsi:type="dcterms:W3CDTF">2024-03-18T12:02:56Z</dcterms:created>
  <dcterms:modified xsi:type="dcterms:W3CDTF">2024-03-18T12:07:50Z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2024-03-18T00:00:00Z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