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85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200" cy="3239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3"/>
            <a:ext cx="3190652" cy="266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65894" y="1176102"/>
            <a:ext cx="2124710" cy="585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37868"/>
            <a:ext cx="24980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92" y="839542"/>
            <a:ext cx="5033010" cy="149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1640" y="3027340"/>
            <a:ext cx="219341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22255" cy="3239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5900" y="1588770"/>
            <a:ext cx="5168900" cy="1562415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50" b="1" spc="-50" dirty="0">
                <a:solidFill>
                  <a:srgbClr val="FFFFFF"/>
                </a:solidFill>
                <a:latin typeface="Palatino Linotype"/>
                <a:cs typeface="Palatino Linotype"/>
              </a:rPr>
              <a:t>Desvio</a:t>
            </a:r>
            <a:r>
              <a:rPr sz="2050" b="1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Condicional</a:t>
            </a:r>
            <a:r>
              <a:rPr sz="2050" b="1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(if-</a:t>
            </a: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else)</a:t>
            </a:r>
            <a:endParaRPr sz="2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700" b="1" dirty="0">
                <a:solidFill>
                  <a:srgbClr val="FFFFFF"/>
                </a:solidFill>
                <a:latin typeface="Palatino Linotype"/>
                <a:cs typeface="Palatino Linotype"/>
              </a:rPr>
              <a:t>Programação</a:t>
            </a:r>
            <a:r>
              <a:rPr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Soluções Computacionais</a:t>
            </a:r>
            <a:endParaRPr sz="1700" dirty="0">
              <a:latin typeface="Palatino Linotype"/>
              <a:cs typeface="Palatino Linotype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400" spc="-40" dirty="0">
                <a:solidFill>
                  <a:srgbClr val="FFFFFF"/>
                </a:solidFill>
                <a:latin typeface="Arial"/>
                <a:cs typeface="Arial"/>
              </a:rPr>
              <a:t>Guilherme Duarte de Barros</a:t>
            </a:r>
            <a:endParaRPr lang="pt-BR" sz="1400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r>
              <a:rPr lang="pt-BR" sz="1400" spc="-10" dirty="0">
                <a:solidFill>
                  <a:srgbClr val="FFFFFF"/>
                </a:solidFill>
                <a:latin typeface="Arial"/>
                <a:cs typeface="Arial"/>
              </a:rPr>
              <a:t>guilherme.dbarros@sp.senac.br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70" y="594192"/>
            <a:ext cx="2522220" cy="674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dirty="0">
                <a:latin typeface="Arial"/>
                <a:cs typeface="Arial"/>
              </a:rPr>
              <a:t>Um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jogador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somente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irá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passar 	</a:t>
            </a:r>
            <a:r>
              <a:rPr sz="1400" spc="-45" dirty="0">
                <a:latin typeface="Arial"/>
                <a:cs typeface="Arial"/>
              </a:rPr>
              <a:t>para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fase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se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atingir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1000 	</a:t>
            </a:r>
            <a:r>
              <a:rPr sz="1400" spc="-10" dirty="0">
                <a:latin typeface="Arial"/>
                <a:cs typeface="Arial"/>
              </a:rPr>
              <a:t>pontos.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0826" y="832860"/>
            <a:ext cx="1463040" cy="1802764"/>
            <a:chOff x="3330826" y="832860"/>
            <a:chExt cx="1463040" cy="1802764"/>
          </a:xfrm>
        </p:grpSpPr>
        <p:sp>
          <p:nvSpPr>
            <p:cNvPr id="5" name="object 5"/>
            <p:cNvSpPr/>
            <p:nvPr/>
          </p:nvSpPr>
          <p:spPr>
            <a:xfrm>
              <a:off x="3333366" y="835400"/>
              <a:ext cx="1080135" cy="855344"/>
            </a:xfrm>
            <a:custGeom>
              <a:avLst/>
              <a:gdLst/>
              <a:ahLst/>
              <a:cxnLst/>
              <a:rect l="l" t="t" r="r" b="b"/>
              <a:pathLst>
                <a:path w="1080135" h="855344">
                  <a:moveTo>
                    <a:pt x="0" y="495005"/>
                  </a:moveTo>
                  <a:lnTo>
                    <a:pt x="540006" y="135001"/>
                  </a:lnTo>
                </a:path>
                <a:path w="1080135" h="855344">
                  <a:moveTo>
                    <a:pt x="540006" y="135001"/>
                  </a:moveTo>
                  <a:lnTo>
                    <a:pt x="1080013" y="495005"/>
                  </a:lnTo>
                </a:path>
                <a:path w="1080135" h="855344">
                  <a:moveTo>
                    <a:pt x="1080013" y="495005"/>
                  </a:moveTo>
                  <a:lnTo>
                    <a:pt x="540006" y="855010"/>
                  </a:lnTo>
                </a:path>
                <a:path w="1080135" h="855344">
                  <a:moveTo>
                    <a:pt x="540006" y="855010"/>
                  </a:moveTo>
                  <a:lnTo>
                    <a:pt x="0" y="495005"/>
                  </a:lnTo>
                </a:path>
                <a:path w="1080135" h="855344">
                  <a:moveTo>
                    <a:pt x="540006" y="0"/>
                  </a:moveTo>
                  <a:lnTo>
                    <a:pt x="540006" y="109696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3129" y="92991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3379" y="1330406"/>
              <a:ext cx="360045" cy="245110"/>
            </a:xfrm>
            <a:custGeom>
              <a:avLst/>
              <a:gdLst/>
              <a:ahLst/>
              <a:cxnLst/>
              <a:rect l="l" t="t" r="r" b="b"/>
              <a:pathLst>
                <a:path w="360045" h="245109">
                  <a:moveTo>
                    <a:pt x="0" y="0"/>
                  </a:moveTo>
                  <a:lnTo>
                    <a:pt x="360004" y="0"/>
                  </a:lnTo>
                  <a:lnTo>
                    <a:pt x="360004" y="244698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3140" y="155992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9210" y="2140416"/>
              <a:ext cx="764540" cy="270510"/>
            </a:xfrm>
            <a:custGeom>
              <a:avLst/>
              <a:gdLst/>
              <a:ahLst/>
              <a:cxnLst/>
              <a:rect l="l" t="t" r="r" b="b"/>
              <a:pathLst>
                <a:path w="764539" h="270510">
                  <a:moveTo>
                    <a:pt x="764173" y="0"/>
                  </a:moveTo>
                  <a:lnTo>
                    <a:pt x="764173" y="270003"/>
                  </a:lnTo>
                  <a:lnTo>
                    <a:pt x="0" y="270003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3905" y="239017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3373" y="1690410"/>
              <a:ext cx="0" cy="584200"/>
            </a:xfrm>
            <a:custGeom>
              <a:avLst/>
              <a:gdLst/>
              <a:ahLst/>
              <a:cxnLst/>
              <a:rect l="l" t="t" r="r" b="b"/>
              <a:pathLst>
                <a:path h="584200">
                  <a:moveTo>
                    <a:pt x="0" y="0"/>
                  </a:moveTo>
                  <a:lnTo>
                    <a:pt x="0" y="584170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3129" y="225939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3373" y="2520952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5">
                  <a:moveTo>
                    <a:pt x="0" y="0"/>
                  </a:moveTo>
                  <a:lnTo>
                    <a:pt x="0" y="89164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3129" y="259493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23378" y="1600409"/>
            <a:ext cx="900430" cy="540385"/>
          </a:xfrm>
          <a:prstGeom prst="rect">
            <a:avLst/>
          </a:prstGeom>
          <a:ln w="5060">
            <a:solidFill>
              <a:srgbClr val="666666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09855" marR="102235" indent="28575">
              <a:lnSpc>
                <a:spcPct val="100000"/>
              </a:lnSpc>
              <a:spcBef>
                <a:spcPts val="755"/>
              </a:spcBef>
            </a:pPr>
            <a:r>
              <a:rPr sz="1000" spc="-120" dirty="0">
                <a:solidFill>
                  <a:srgbClr val="666666"/>
                </a:solidFill>
                <a:latin typeface="Palatino Linotype"/>
                <a:cs typeface="Palatino Linotype"/>
              </a:rPr>
              <a:t>voceˆ</a:t>
            </a:r>
            <a:r>
              <a:rPr sz="1000" spc="6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passou </a:t>
            </a:r>
            <a:r>
              <a:rPr sz="1000" spc="-60" dirty="0">
                <a:solidFill>
                  <a:srgbClr val="666666"/>
                </a:solidFill>
                <a:latin typeface="Palatino Linotype"/>
                <a:cs typeface="Palatino Linotype"/>
              </a:rPr>
              <a:t>para</a:t>
            </a:r>
            <a:r>
              <a:rPr sz="1000" spc="-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666666"/>
                </a:solidFill>
                <a:latin typeface="Palatino Linotype"/>
                <a:cs typeface="Palatino Linotype"/>
              </a:rPr>
              <a:t>a</a:t>
            </a:r>
            <a:r>
              <a:rPr sz="10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-40" dirty="0">
                <a:solidFill>
                  <a:srgbClr val="666666"/>
                </a:solidFill>
                <a:latin typeface="Palatino Linotype"/>
                <a:cs typeface="Palatino Linotype"/>
              </a:rPr>
              <a:t>fase</a:t>
            </a:r>
            <a:r>
              <a:rPr sz="1000" spc="-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2!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6963" y="1215382"/>
            <a:ext cx="873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666666"/>
                </a:solidFill>
                <a:latin typeface="Palatino Linotype"/>
                <a:cs typeface="Palatino Linotype"/>
              </a:rPr>
              <a:t>pontos</a:t>
            </a:r>
            <a:r>
              <a:rPr sz="1000" spc="-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i="1" spc="-40" dirty="0">
                <a:solidFill>
                  <a:srgbClr val="666666"/>
                </a:solidFill>
                <a:latin typeface="Verdana"/>
                <a:cs typeface="Verdana"/>
              </a:rPr>
              <a:t>&gt;</a:t>
            </a:r>
            <a:r>
              <a:rPr sz="1000" spc="-4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000" spc="-7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1000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3369" y="2635422"/>
            <a:ext cx="540385" cy="225425"/>
          </a:xfrm>
          <a:prstGeom prst="rect">
            <a:avLst/>
          </a:prstGeom>
          <a:ln w="5060">
            <a:solidFill>
              <a:srgbClr val="666666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0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fim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65370" y="230241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004" y="108002"/>
                </a:moveTo>
                <a:lnTo>
                  <a:pt x="207517" y="65962"/>
                </a:lnTo>
                <a:lnTo>
                  <a:pt x="184371" y="31632"/>
                </a:lnTo>
                <a:lnTo>
                  <a:pt x="150041" y="8487"/>
                </a:lnTo>
                <a:lnTo>
                  <a:pt x="108002" y="0"/>
                </a:lnTo>
                <a:lnTo>
                  <a:pt x="65962" y="8487"/>
                </a:lnTo>
                <a:lnTo>
                  <a:pt x="31632" y="31632"/>
                </a:lnTo>
                <a:lnTo>
                  <a:pt x="8487" y="65962"/>
                </a:lnTo>
                <a:lnTo>
                  <a:pt x="0" y="108002"/>
                </a:lnTo>
                <a:lnTo>
                  <a:pt x="8487" y="150042"/>
                </a:lnTo>
                <a:lnTo>
                  <a:pt x="31632" y="184371"/>
                </a:lnTo>
                <a:lnTo>
                  <a:pt x="65962" y="207517"/>
                </a:lnTo>
                <a:lnTo>
                  <a:pt x="108002" y="216004"/>
                </a:lnTo>
                <a:lnTo>
                  <a:pt x="150041" y="207517"/>
                </a:lnTo>
                <a:lnTo>
                  <a:pt x="184371" y="184371"/>
                </a:lnTo>
                <a:lnTo>
                  <a:pt x="207517" y="150042"/>
                </a:lnTo>
                <a:lnTo>
                  <a:pt x="216004" y="108002"/>
                </a:lnTo>
                <a:close/>
              </a:path>
            </a:pathLst>
          </a:custGeom>
          <a:ln w="506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49419" y="1141798"/>
            <a:ext cx="107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V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9994" y="1772328"/>
            <a:ext cx="86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F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37868"/>
            <a:ext cx="3065780" cy="8648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Exemplo:</a:t>
            </a:r>
            <a:r>
              <a:rPr sz="1400" b="1" spc="24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20" dirty="0">
                <a:solidFill>
                  <a:srgbClr val="00AC8C"/>
                </a:solidFill>
                <a:latin typeface="Palatino Linotype"/>
                <a:cs typeface="Palatino Linotype"/>
              </a:rPr>
              <a:t>jogo</a:t>
            </a:r>
            <a:endParaRPr sz="1400">
              <a:latin typeface="Palatino Linotype"/>
              <a:cs typeface="Palatino Linotype"/>
            </a:endParaRPr>
          </a:p>
          <a:p>
            <a:pPr marL="332740">
              <a:lnSpc>
                <a:spcPct val="100000"/>
              </a:lnSpc>
              <a:spcBef>
                <a:spcPts val="1300"/>
              </a:spcBef>
            </a:pPr>
            <a:r>
              <a:rPr sz="800" spc="-1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800" spc="-204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10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Jogo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33274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800">
              <a:latin typeface="BIZ UDGothic"/>
              <a:cs typeface="BIZ UDGothic"/>
            </a:endParaRPr>
          </a:p>
          <a:p>
            <a:pPr marL="332740">
              <a:lnSpc>
                <a:spcPct val="100000"/>
              </a:lnSpc>
              <a:spcBef>
                <a:spcPts val="35"/>
              </a:spcBef>
              <a:tabLst>
                <a:tab pos="521970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5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1000" spc="-4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3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5719" y="1031506"/>
          <a:ext cx="3834765" cy="1776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935">
                <a:tc>
                  <a:txBody>
                    <a:bodyPr/>
                    <a:lstStyle/>
                    <a:p>
                      <a:pPr marR="106045" algn="r">
                        <a:lnSpc>
                          <a:spcPts val="805"/>
                        </a:lnSpc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4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5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55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r>
                        <a:rPr sz="1000" b="1" spc="-2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pontos;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R="106045" algn="r">
                        <a:lnSpc>
                          <a:spcPts val="950"/>
                        </a:lnSpc>
                        <a:spcBef>
                          <a:spcPts val="35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45"/>
                        </a:lnSpc>
                      </a:pP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pontos</a:t>
                      </a:r>
                      <a:r>
                        <a:rPr sz="10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10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1000;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R="106045" algn="r">
                        <a:lnSpc>
                          <a:spcPts val="940"/>
                        </a:lnSpc>
                        <a:spcBef>
                          <a:spcPts val="4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30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if</a:t>
                      </a:r>
                      <a:r>
                        <a:rPr sz="1000" b="1" spc="-2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pontos</a:t>
                      </a:r>
                      <a:r>
                        <a:rPr sz="10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&gt;=</a:t>
                      </a:r>
                      <a:r>
                        <a:rPr sz="10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1000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100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R="106045" algn="r">
                        <a:lnSpc>
                          <a:spcPts val="960"/>
                        </a:lnSpc>
                        <a:spcBef>
                          <a:spcPts val="12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075"/>
                        </a:lnSpc>
                      </a:pP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("Voce</a:t>
                      </a:r>
                      <a:r>
                        <a:rPr sz="1000" spc="-5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passou</a:t>
                      </a:r>
                      <a:r>
                        <a:rPr sz="1000" spc="-4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para</a:t>
                      </a:r>
                      <a:r>
                        <a:rPr sz="1000" spc="-4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1000" spc="-4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fase</a:t>
                      </a:r>
                      <a:r>
                        <a:rPr sz="1000" spc="-4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2!!!")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40"/>
                        </a:lnSpc>
                      </a:pP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R="106045" algn="r">
                        <a:lnSpc>
                          <a:spcPts val="950"/>
                        </a:lnSpc>
                        <a:spcBef>
                          <a:spcPts val="35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12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106045" algn="r">
                        <a:lnSpc>
                          <a:spcPts val="960"/>
                        </a:lnSpc>
                        <a:spcBef>
                          <a:spcPts val="14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13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00"/>
                        </a:lnSpc>
                      </a:pP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10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("proxima</a:t>
                      </a:r>
                      <a:r>
                        <a:rPr sz="1000" spc="1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instrucao")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14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  <a:p>
                      <a:pPr marL="31750">
                        <a:lnSpc>
                          <a:spcPts val="109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15</a:t>
                      </a:r>
                      <a:r>
                        <a:rPr sz="800" spc="-19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b="1" spc="-6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40"/>
                        </a:lnSpc>
                      </a:pP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725"/>
            <a:ext cx="409257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leia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número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inteiro.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70" dirty="0">
                <a:latin typeface="Arial"/>
                <a:cs typeface="Arial"/>
              </a:rPr>
              <a:t>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maior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20.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5" dirty="0">
                <a:latin typeface="Arial"/>
                <a:cs typeface="Arial"/>
              </a:rPr>
              <a:t>calcular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imprimir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metade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85304"/>
            <a:ext cx="1856105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])esvio</a:t>
            </a:r>
            <a:r>
              <a:rPr sz="1400" spc="1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PMingLiU"/>
                <a:cs typeface="PMingLiU"/>
              </a:rPr>
              <a:t>Condicional</a:t>
            </a:r>
            <a:r>
              <a:rPr sz="1400" spc="2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PMingLiU"/>
                <a:cs typeface="PMingLiU"/>
              </a:rPr>
              <a:t>if�else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36575" marR="5080" indent="-492125">
              <a:lnSpc>
                <a:spcPct val="68800"/>
              </a:lnSpc>
              <a:spcBef>
                <a:spcPts val="880"/>
              </a:spcBef>
            </a:pPr>
            <a:r>
              <a:rPr sz="2050" b="0" spc="-10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Desvio</a:t>
            </a:r>
            <a:r>
              <a:rPr sz="2050" b="0" spc="-2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5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condicional</a:t>
            </a:r>
            <a:r>
              <a:rPr sz="2050" b="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50" b="0" spc="-1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composto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Desvio</a:t>
            </a:r>
            <a:r>
              <a:rPr dirty="0"/>
              <a:t> condicional</a:t>
            </a:r>
            <a:r>
              <a:rPr spc="5" dirty="0"/>
              <a:t> </a:t>
            </a:r>
            <a:r>
              <a:rPr spc="-10" dirty="0"/>
              <a:t>composto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65263"/>
            <a:ext cx="501523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Prevê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dois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conjuntos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 </a:t>
            </a:r>
            <a:r>
              <a:rPr sz="1400" b="1" spc="65" dirty="0">
                <a:latin typeface="Calibri"/>
                <a:cs typeface="Calibri"/>
              </a:rPr>
              <a:t>instruções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serem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executadas;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escolha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conjunto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executado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dependerá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1303374"/>
            <a:ext cx="2917825" cy="95376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verdadeira:</a:t>
            </a:r>
            <a:endParaRPr sz="12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55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21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conjunto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instruções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será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executado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.</a:t>
            </a:r>
            <a:r>
              <a:rPr sz="1000" spc="-15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.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spcBef>
                <a:spcPts val="575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falsa:</a:t>
            </a:r>
            <a:endParaRPr sz="12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55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20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outro</a:t>
            </a:r>
            <a:r>
              <a:rPr sz="1000" spc="-20" dirty="0">
                <a:latin typeface="Arial"/>
                <a:cs typeface="Arial"/>
              </a:rPr>
              <a:t> conjunto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instruções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será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executado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.</a:t>
            </a:r>
            <a:r>
              <a:rPr sz="1000" spc="-15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.</a:t>
            </a:r>
            <a:r>
              <a:rPr sz="1000" spc="-1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35821" y="1271241"/>
            <a:ext cx="1288415" cy="537845"/>
            <a:chOff x="4035821" y="1271241"/>
            <a:chExt cx="1288415" cy="537845"/>
          </a:xfrm>
        </p:grpSpPr>
        <p:sp>
          <p:nvSpPr>
            <p:cNvPr id="6" name="object 6"/>
            <p:cNvSpPr/>
            <p:nvPr/>
          </p:nvSpPr>
          <p:spPr>
            <a:xfrm>
              <a:off x="4364995" y="1271241"/>
              <a:ext cx="630555" cy="535940"/>
            </a:xfrm>
            <a:custGeom>
              <a:avLst/>
              <a:gdLst/>
              <a:ahLst/>
              <a:cxnLst/>
              <a:rect l="l" t="t" r="r" b="b"/>
              <a:pathLst>
                <a:path w="630554" h="535939">
                  <a:moveTo>
                    <a:pt x="0" y="346504"/>
                  </a:moveTo>
                  <a:lnTo>
                    <a:pt x="315003" y="157501"/>
                  </a:lnTo>
                </a:path>
                <a:path w="630554" h="535939">
                  <a:moveTo>
                    <a:pt x="315003" y="157501"/>
                  </a:moveTo>
                  <a:lnTo>
                    <a:pt x="630007" y="346504"/>
                  </a:lnTo>
                </a:path>
                <a:path w="630554" h="535939">
                  <a:moveTo>
                    <a:pt x="630007" y="346504"/>
                  </a:moveTo>
                  <a:lnTo>
                    <a:pt x="315003" y="535506"/>
                  </a:lnTo>
                </a:path>
                <a:path w="630554" h="535939">
                  <a:moveTo>
                    <a:pt x="315003" y="535506"/>
                  </a:moveTo>
                  <a:lnTo>
                    <a:pt x="0" y="346504"/>
                  </a:lnTo>
                </a:path>
                <a:path w="630554" h="535939">
                  <a:moveTo>
                    <a:pt x="315003" y="0"/>
                  </a:moveTo>
                  <a:lnTo>
                    <a:pt x="315003" y="139788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65828" y="140040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0"/>
                  </a:moveTo>
                  <a:lnTo>
                    <a:pt x="14170" y="10628"/>
                  </a:lnTo>
                  <a:lnTo>
                    <a:pt x="0" y="0"/>
                  </a:lnTo>
                  <a:lnTo>
                    <a:pt x="14170" y="28341"/>
                  </a:lnTo>
                  <a:lnTo>
                    <a:pt x="2834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5003" y="1617745"/>
              <a:ext cx="315595" cy="171450"/>
            </a:xfrm>
            <a:custGeom>
              <a:avLst/>
              <a:gdLst/>
              <a:ahLst/>
              <a:cxnLst/>
              <a:rect l="l" t="t" r="r" b="b"/>
              <a:pathLst>
                <a:path w="315595" h="171450">
                  <a:moveTo>
                    <a:pt x="0" y="0"/>
                  </a:moveTo>
                  <a:lnTo>
                    <a:pt x="315003" y="0"/>
                  </a:lnTo>
                  <a:lnTo>
                    <a:pt x="315003" y="171288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5836" y="17784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0"/>
                  </a:moveTo>
                  <a:lnTo>
                    <a:pt x="14170" y="10628"/>
                  </a:lnTo>
                  <a:lnTo>
                    <a:pt x="0" y="0"/>
                  </a:lnTo>
                  <a:lnTo>
                    <a:pt x="14170" y="28341"/>
                  </a:lnTo>
                  <a:lnTo>
                    <a:pt x="2834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9991" y="1617745"/>
              <a:ext cx="315595" cy="171450"/>
            </a:xfrm>
            <a:custGeom>
              <a:avLst/>
              <a:gdLst/>
              <a:ahLst/>
              <a:cxnLst/>
              <a:rect l="l" t="t" r="r" b="b"/>
              <a:pathLst>
                <a:path w="315595" h="171450">
                  <a:moveTo>
                    <a:pt x="315003" y="0"/>
                  </a:moveTo>
                  <a:lnTo>
                    <a:pt x="0" y="0"/>
                  </a:lnTo>
                  <a:lnTo>
                    <a:pt x="0" y="171288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5821" y="17784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0"/>
                  </a:moveTo>
                  <a:lnTo>
                    <a:pt x="14170" y="10628"/>
                  </a:lnTo>
                  <a:lnTo>
                    <a:pt x="0" y="0"/>
                  </a:lnTo>
                  <a:lnTo>
                    <a:pt x="14170" y="28341"/>
                  </a:lnTo>
                  <a:lnTo>
                    <a:pt x="2834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048087" y="2182847"/>
            <a:ext cx="1264285" cy="508000"/>
            <a:chOff x="4048087" y="2182847"/>
            <a:chExt cx="1264285" cy="508000"/>
          </a:xfrm>
        </p:grpSpPr>
        <p:sp>
          <p:nvSpPr>
            <p:cNvPr id="13" name="object 13"/>
            <p:cNvSpPr/>
            <p:nvPr/>
          </p:nvSpPr>
          <p:spPr>
            <a:xfrm>
              <a:off x="4490997" y="2184752"/>
              <a:ext cx="819150" cy="504190"/>
            </a:xfrm>
            <a:custGeom>
              <a:avLst/>
              <a:gdLst/>
              <a:ahLst/>
              <a:cxnLst/>
              <a:rect l="l" t="t" r="r" b="b"/>
              <a:pathLst>
                <a:path w="819150" h="504189">
                  <a:moveTo>
                    <a:pt x="0" y="346504"/>
                  </a:moveTo>
                  <a:lnTo>
                    <a:pt x="378004" y="346504"/>
                  </a:lnTo>
                </a:path>
                <a:path w="819150" h="504189">
                  <a:moveTo>
                    <a:pt x="378004" y="346504"/>
                  </a:moveTo>
                  <a:lnTo>
                    <a:pt x="378004" y="504006"/>
                  </a:lnTo>
                </a:path>
                <a:path w="819150" h="504189">
                  <a:moveTo>
                    <a:pt x="378004" y="504006"/>
                  </a:moveTo>
                  <a:lnTo>
                    <a:pt x="0" y="504006"/>
                  </a:lnTo>
                </a:path>
                <a:path w="819150" h="504189">
                  <a:moveTo>
                    <a:pt x="0" y="504006"/>
                  </a:moveTo>
                  <a:lnTo>
                    <a:pt x="0" y="346504"/>
                  </a:lnTo>
                </a:path>
                <a:path w="819150" h="504189">
                  <a:moveTo>
                    <a:pt x="819009" y="0"/>
                  </a:moveTo>
                  <a:lnTo>
                    <a:pt x="819009" y="189002"/>
                  </a:lnTo>
                  <a:lnTo>
                    <a:pt x="284088" y="189002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57372" y="235958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28341"/>
                  </a:moveTo>
                  <a:lnTo>
                    <a:pt x="17713" y="14170"/>
                  </a:lnTo>
                  <a:lnTo>
                    <a:pt x="28341" y="0"/>
                  </a:lnTo>
                  <a:lnTo>
                    <a:pt x="0" y="14170"/>
                  </a:lnTo>
                  <a:lnTo>
                    <a:pt x="28341" y="2834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79999" y="2451128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h="62864">
                  <a:moveTo>
                    <a:pt x="0" y="0"/>
                  </a:moveTo>
                  <a:lnTo>
                    <a:pt x="0" y="62415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5828" y="250291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0"/>
                  </a:moveTo>
                  <a:lnTo>
                    <a:pt x="14170" y="10628"/>
                  </a:lnTo>
                  <a:lnTo>
                    <a:pt x="0" y="0"/>
                  </a:lnTo>
                  <a:lnTo>
                    <a:pt x="14170" y="28341"/>
                  </a:lnTo>
                  <a:lnTo>
                    <a:pt x="2834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49992" y="2184752"/>
              <a:ext cx="535305" cy="189230"/>
            </a:xfrm>
            <a:custGeom>
              <a:avLst/>
              <a:gdLst/>
              <a:ahLst/>
              <a:cxnLst/>
              <a:rect l="l" t="t" r="r" b="b"/>
              <a:pathLst>
                <a:path w="535304" h="189230">
                  <a:moveTo>
                    <a:pt x="0" y="0"/>
                  </a:moveTo>
                  <a:lnTo>
                    <a:pt x="0" y="189002"/>
                  </a:lnTo>
                  <a:lnTo>
                    <a:pt x="534921" y="189002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4285" y="235958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0"/>
                  </a:moveTo>
                  <a:lnTo>
                    <a:pt x="10628" y="14170"/>
                  </a:lnTo>
                  <a:lnTo>
                    <a:pt x="0" y="28341"/>
                  </a:lnTo>
                  <a:lnTo>
                    <a:pt x="28341" y="14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95003" y="1806748"/>
            <a:ext cx="630555" cy="378460"/>
          </a:xfrm>
          <a:prstGeom prst="rect">
            <a:avLst/>
          </a:prstGeom>
          <a:ln w="3542">
            <a:solidFill>
              <a:srgbClr val="666666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0805" marR="83185" algn="ctr">
              <a:lnSpc>
                <a:spcPct val="100000"/>
              </a:lnSpc>
              <a:spcBef>
                <a:spcPts val="125"/>
              </a:spcBef>
            </a:pPr>
            <a:r>
              <a:rPr sz="700" spc="-30" dirty="0">
                <a:solidFill>
                  <a:srgbClr val="666666"/>
                </a:solidFill>
                <a:latin typeface="Palatino Linotype"/>
                <a:cs typeface="Palatino Linotype"/>
              </a:rPr>
              <a:t>Conjunto</a:t>
            </a:r>
            <a:r>
              <a:rPr sz="7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700" spc="-65" dirty="0">
                <a:solidFill>
                  <a:srgbClr val="666666"/>
                </a:solidFill>
                <a:latin typeface="Palatino Linotype"/>
                <a:cs typeface="Palatino Linotype"/>
              </a:rPr>
              <a:t>de</a:t>
            </a:r>
            <a:r>
              <a:rPr sz="7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7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instru¸co˜es</a:t>
            </a:r>
            <a:r>
              <a:rPr sz="7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7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(V)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6451" y="1538584"/>
            <a:ext cx="3676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80" dirty="0">
                <a:solidFill>
                  <a:srgbClr val="666666"/>
                </a:solidFill>
                <a:latin typeface="Palatino Linotype"/>
                <a:cs typeface="Palatino Linotype"/>
              </a:rPr>
              <a:t>Condi¸ca˜o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7514" y="2523898"/>
            <a:ext cx="1454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fim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04398" y="229815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151203" y="75601"/>
                </a:moveTo>
                <a:lnTo>
                  <a:pt x="145262" y="46173"/>
                </a:lnTo>
                <a:lnTo>
                  <a:pt x="129060" y="22142"/>
                </a:lnTo>
                <a:lnTo>
                  <a:pt x="105029" y="5941"/>
                </a:lnTo>
                <a:lnTo>
                  <a:pt x="75601" y="0"/>
                </a:lnTo>
                <a:lnTo>
                  <a:pt x="46173" y="5941"/>
                </a:lnTo>
                <a:lnTo>
                  <a:pt x="22143" y="22142"/>
                </a:lnTo>
                <a:lnTo>
                  <a:pt x="5941" y="46173"/>
                </a:lnTo>
                <a:lnTo>
                  <a:pt x="0" y="75601"/>
                </a:lnTo>
                <a:lnTo>
                  <a:pt x="5941" y="105029"/>
                </a:lnTo>
                <a:lnTo>
                  <a:pt x="22143" y="129060"/>
                </a:lnTo>
                <a:lnTo>
                  <a:pt x="46173" y="145262"/>
                </a:lnTo>
                <a:lnTo>
                  <a:pt x="75601" y="151203"/>
                </a:lnTo>
                <a:lnTo>
                  <a:pt x="105029" y="145262"/>
                </a:lnTo>
                <a:lnTo>
                  <a:pt x="129060" y="129060"/>
                </a:lnTo>
                <a:lnTo>
                  <a:pt x="145262" y="105029"/>
                </a:lnTo>
                <a:lnTo>
                  <a:pt x="151203" y="75601"/>
                </a:lnTo>
                <a:close/>
              </a:path>
            </a:pathLst>
          </a:custGeom>
          <a:ln w="35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84930" y="1481910"/>
            <a:ext cx="831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V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4987" y="1806748"/>
            <a:ext cx="630555" cy="378460"/>
          </a:xfrm>
          <a:prstGeom prst="rect">
            <a:avLst/>
          </a:prstGeom>
          <a:ln w="3542">
            <a:solidFill>
              <a:srgbClr val="666666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0805" marR="83185" algn="ctr">
              <a:lnSpc>
                <a:spcPct val="100000"/>
              </a:lnSpc>
              <a:spcBef>
                <a:spcPts val="125"/>
              </a:spcBef>
            </a:pPr>
            <a:r>
              <a:rPr sz="700" spc="-30" dirty="0">
                <a:solidFill>
                  <a:srgbClr val="666666"/>
                </a:solidFill>
                <a:latin typeface="Palatino Linotype"/>
                <a:cs typeface="Palatino Linotype"/>
              </a:rPr>
              <a:t>Conjunto</a:t>
            </a:r>
            <a:r>
              <a:rPr sz="7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700" spc="-65" dirty="0">
                <a:solidFill>
                  <a:srgbClr val="666666"/>
                </a:solidFill>
                <a:latin typeface="Palatino Linotype"/>
                <a:cs typeface="Palatino Linotype"/>
              </a:rPr>
              <a:t>de</a:t>
            </a:r>
            <a:r>
              <a:rPr sz="7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7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instru¸co˜es</a:t>
            </a:r>
            <a:r>
              <a:rPr sz="7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7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(F)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6321" y="1482284"/>
            <a:ext cx="685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F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Comando</a:t>
            </a:r>
            <a:r>
              <a:rPr spc="25" dirty="0"/>
              <a:t> </a:t>
            </a:r>
            <a:r>
              <a:rPr dirty="0"/>
              <a:t>if</a:t>
            </a:r>
            <a:r>
              <a:rPr spc="25" dirty="0"/>
              <a:t> </a:t>
            </a:r>
            <a:r>
              <a:rPr dirty="0"/>
              <a:t>.</a:t>
            </a:r>
            <a:r>
              <a:rPr spc="-165" dirty="0"/>
              <a:t> </a:t>
            </a:r>
            <a:r>
              <a:rPr dirty="0"/>
              <a:t>.</a:t>
            </a:r>
            <a:r>
              <a:rPr spc="-165" dirty="0"/>
              <a:t> </a:t>
            </a:r>
            <a:r>
              <a:rPr dirty="0"/>
              <a:t>.</a:t>
            </a:r>
            <a:r>
              <a:rPr spc="-165" dirty="0"/>
              <a:t> </a:t>
            </a:r>
            <a:r>
              <a:rPr spc="-20" dirty="0"/>
              <a:t>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06282"/>
            <a:ext cx="2409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Sintaxe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comando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if/else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802710"/>
            <a:ext cx="1431290" cy="17303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85" dirty="0">
                <a:latin typeface="Arial"/>
                <a:cs typeface="Arial"/>
              </a:rPr>
              <a:t>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ENTÃO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SENÃO:</a:t>
            </a:r>
            <a:endParaRPr sz="1200">
              <a:latin typeface="Arial"/>
              <a:cs typeface="Arial"/>
            </a:endParaRPr>
          </a:p>
          <a:p>
            <a:pPr marL="513080" marR="213360" indent="-170815">
              <a:lnSpc>
                <a:spcPct val="100000"/>
              </a:lnSpc>
              <a:spcBef>
                <a:spcPts val="550"/>
              </a:spcBef>
            </a:pP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condicao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instrucao1; instrucao2;</a:t>
            </a:r>
            <a:endParaRPr sz="1000">
              <a:latin typeface="BIZ UDGothic"/>
              <a:cs typeface="BIZ UDGothic"/>
            </a:endParaRPr>
          </a:p>
          <a:p>
            <a:pPr marL="342265">
              <a:lnSpc>
                <a:spcPts val="1185"/>
              </a:lnSpc>
            </a:pP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342265">
              <a:lnSpc>
                <a:spcPts val="1195"/>
              </a:lnSpc>
            </a:pP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else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513080" marR="213360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instrucao3; instrucao4;</a:t>
            </a:r>
            <a:endParaRPr sz="1000">
              <a:latin typeface="BIZ UDGothic"/>
              <a:cs typeface="BIZ UDGothic"/>
            </a:endParaRPr>
          </a:p>
          <a:p>
            <a:pPr marL="342265">
              <a:lnSpc>
                <a:spcPts val="1150"/>
              </a:lnSpc>
            </a:pP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342265">
              <a:lnSpc>
                <a:spcPts val="1200"/>
              </a:lnSpc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proximaInstrucao;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9157" y="815454"/>
            <a:ext cx="1901825" cy="457834"/>
          </a:xfrm>
          <a:custGeom>
            <a:avLst/>
            <a:gdLst/>
            <a:ahLst/>
            <a:cxnLst/>
            <a:rect l="l" t="t" r="r" b="b"/>
            <a:pathLst>
              <a:path w="1901825" h="457834">
                <a:moveTo>
                  <a:pt x="1016231" y="209072"/>
                </a:moveTo>
                <a:lnTo>
                  <a:pt x="20301" y="452524"/>
                </a:lnTo>
                <a:lnTo>
                  <a:pt x="5045" y="456328"/>
                </a:lnTo>
                <a:lnTo>
                  <a:pt x="0" y="457766"/>
                </a:lnTo>
                <a:lnTo>
                  <a:pt x="5158" y="456809"/>
                </a:lnTo>
                <a:lnTo>
                  <a:pt x="20513" y="453428"/>
                </a:lnTo>
                <a:lnTo>
                  <a:pt x="1106232" y="209072"/>
                </a:lnTo>
                <a:lnTo>
                  <a:pt x="1851086" y="209072"/>
                </a:lnTo>
                <a:lnTo>
                  <a:pt x="1870786" y="205095"/>
                </a:lnTo>
                <a:lnTo>
                  <a:pt x="1886873" y="194249"/>
                </a:lnTo>
                <a:lnTo>
                  <a:pt x="1897719" y="178161"/>
                </a:lnTo>
                <a:lnTo>
                  <a:pt x="1901697" y="158461"/>
                </a:lnTo>
                <a:lnTo>
                  <a:pt x="1901697" y="50610"/>
                </a:lnTo>
                <a:lnTo>
                  <a:pt x="1897719" y="30910"/>
                </a:lnTo>
                <a:lnTo>
                  <a:pt x="1886873" y="14823"/>
                </a:lnTo>
                <a:lnTo>
                  <a:pt x="1870786" y="3977"/>
                </a:lnTo>
                <a:lnTo>
                  <a:pt x="1851086" y="0"/>
                </a:lnTo>
                <a:lnTo>
                  <a:pt x="971230" y="0"/>
                </a:lnTo>
                <a:lnTo>
                  <a:pt x="951530" y="3977"/>
                </a:lnTo>
                <a:lnTo>
                  <a:pt x="935443" y="14823"/>
                </a:lnTo>
                <a:lnTo>
                  <a:pt x="924597" y="30910"/>
                </a:lnTo>
                <a:lnTo>
                  <a:pt x="920620" y="50610"/>
                </a:lnTo>
                <a:lnTo>
                  <a:pt x="920620" y="158461"/>
                </a:lnTo>
                <a:lnTo>
                  <a:pt x="924597" y="178161"/>
                </a:lnTo>
                <a:lnTo>
                  <a:pt x="935443" y="194249"/>
                </a:lnTo>
                <a:lnTo>
                  <a:pt x="951530" y="205095"/>
                </a:lnTo>
                <a:lnTo>
                  <a:pt x="971230" y="209072"/>
                </a:lnTo>
                <a:lnTo>
                  <a:pt x="1016231" y="20907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7777" y="823714"/>
            <a:ext cx="885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início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if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8230" y="1520424"/>
            <a:ext cx="2931160" cy="474345"/>
            <a:chOff x="708230" y="1520424"/>
            <a:chExt cx="2931160" cy="474345"/>
          </a:xfrm>
        </p:grpSpPr>
        <p:sp>
          <p:nvSpPr>
            <p:cNvPr id="8" name="object 8"/>
            <p:cNvSpPr/>
            <p:nvPr/>
          </p:nvSpPr>
          <p:spPr>
            <a:xfrm>
              <a:off x="710760" y="1522954"/>
              <a:ext cx="2926715" cy="212090"/>
            </a:xfrm>
            <a:custGeom>
              <a:avLst/>
              <a:gdLst/>
              <a:ahLst/>
              <a:cxnLst/>
              <a:rect l="l" t="t" r="r" b="b"/>
              <a:pathLst>
                <a:path w="2926715" h="212089">
                  <a:moveTo>
                    <a:pt x="2054721" y="95611"/>
                  </a:moveTo>
                  <a:lnTo>
                    <a:pt x="20907" y="209705"/>
                  </a:lnTo>
                  <a:lnTo>
                    <a:pt x="5216" y="210756"/>
                  </a:lnTo>
                  <a:lnTo>
                    <a:pt x="0" y="211517"/>
                  </a:lnTo>
                  <a:lnTo>
                    <a:pt x="5256" y="211916"/>
                  </a:lnTo>
                  <a:lnTo>
                    <a:pt x="20983" y="211885"/>
                  </a:lnTo>
                  <a:lnTo>
                    <a:pt x="2054721" y="185612"/>
                  </a:lnTo>
                  <a:lnTo>
                    <a:pt x="2054721" y="158461"/>
                  </a:lnTo>
                  <a:lnTo>
                    <a:pt x="2058699" y="178161"/>
                  </a:lnTo>
                  <a:lnTo>
                    <a:pt x="2069545" y="194249"/>
                  </a:lnTo>
                  <a:lnTo>
                    <a:pt x="2085632" y="205095"/>
                  </a:lnTo>
                  <a:lnTo>
                    <a:pt x="2105332" y="209072"/>
                  </a:lnTo>
                  <a:lnTo>
                    <a:pt x="2875489" y="209072"/>
                  </a:lnTo>
                  <a:lnTo>
                    <a:pt x="2895189" y="205095"/>
                  </a:lnTo>
                  <a:lnTo>
                    <a:pt x="2911276" y="194249"/>
                  </a:lnTo>
                  <a:lnTo>
                    <a:pt x="2922123" y="178161"/>
                  </a:lnTo>
                  <a:lnTo>
                    <a:pt x="2926100" y="158461"/>
                  </a:lnTo>
                  <a:lnTo>
                    <a:pt x="2926100" y="50610"/>
                  </a:lnTo>
                  <a:lnTo>
                    <a:pt x="2922123" y="30910"/>
                  </a:lnTo>
                  <a:lnTo>
                    <a:pt x="2911276" y="14823"/>
                  </a:lnTo>
                  <a:lnTo>
                    <a:pt x="2895189" y="3977"/>
                  </a:lnTo>
                  <a:lnTo>
                    <a:pt x="2875489" y="0"/>
                  </a:lnTo>
                  <a:lnTo>
                    <a:pt x="2105332" y="0"/>
                  </a:lnTo>
                  <a:lnTo>
                    <a:pt x="2085632" y="3977"/>
                  </a:lnTo>
                  <a:lnTo>
                    <a:pt x="2069545" y="14823"/>
                  </a:lnTo>
                  <a:lnTo>
                    <a:pt x="2058699" y="30910"/>
                  </a:lnTo>
                  <a:lnTo>
                    <a:pt x="2054721" y="50610"/>
                  </a:lnTo>
                  <a:lnTo>
                    <a:pt x="2054721" y="9561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3800" y="1782789"/>
              <a:ext cx="2323465" cy="209550"/>
            </a:xfrm>
            <a:custGeom>
              <a:avLst/>
              <a:gdLst/>
              <a:ahLst/>
              <a:cxnLst/>
              <a:rect l="l" t="t" r="r" b="b"/>
              <a:pathLst>
                <a:path w="2323465" h="209550">
                  <a:moveTo>
                    <a:pt x="1217872" y="95611"/>
                  </a:moveTo>
                  <a:lnTo>
                    <a:pt x="20992" y="104174"/>
                  </a:lnTo>
                  <a:lnTo>
                    <a:pt x="5263" y="104573"/>
                  </a:lnTo>
                  <a:lnTo>
                    <a:pt x="0" y="105391"/>
                  </a:lnTo>
                  <a:lnTo>
                    <a:pt x="5207" y="106512"/>
                  </a:lnTo>
                  <a:lnTo>
                    <a:pt x="20887" y="107817"/>
                  </a:lnTo>
                  <a:lnTo>
                    <a:pt x="1217872" y="185612"/>
                  </a:lnTo>
                  <a:lnTo>
                    <a:pt x="1217872" y="158461"/>
                  </a:lnTo>
                  <a:lnTo>
                    <a:pt x="1221849" y="178162"/>
                  </a:lnTo>
                  <a:lnTo>
                    <a:pt x="1232695" y="194249"/>
                  </a:lnTo>
                  <a:lnTo>
                    <a:pt x="1248783" y="205095"/>
                  </a:lnTo>
                  <a:lnTo>
                    <a:pt x="1268483" y="209072"/>
                  </a:lnTo>
                  <a:lnTo>
                    <a:pt x="2272335" y="209072"/>
                  </a:lnTo>
                  <a:lnTo>
                    <a:pt x="2292035" y="205095"/>
                  </a:lnTo>
                  <a:lnTo>
                    <a:pt x="2308122" y="194249"/>
                  </a:lnTo>
                  <a:lnTo>
                    <a:pt x="2318968" y="178162"/>
                  </a:lnTo>
                  <a:lnTo>
                    <a:pt x="2322945" y="158461"/>
                  </a:lnTo>
                  <a:lnTo>
                    <a:pt x="2322945" y="50610"/>
                  </a:lnTo>
                  <a:lnTo>
                    <a:pt x="2318968" y="30910"/>
                  </a:lnTo>
                  <a:lnTo>
                    <a:pt x="2308122" y="14823"/>
                  </a:lnTo>
                  <a:lnTo>
                    <a:pt x="2292035" y="3977"/>
                  </a:lnTo>
                  <a:lnTo>
                    <a:pt x="2272335" y="0"/>
                  </a:lnTo>
                  <a:lnTo>
                    <a:pt x="1268483" y="0"/>
                  </a:lnTo>
                  <a:lnTo>
                    <a:pt x="1248783" y="3977"/>
                  </a:lnTo>
                  <a:lnTo>
                    <a:pt x="1232695" y="14823"/>
                  </a:lnTo>
                  <a:lnTo>
                    <a:pt x="1221849" y="30910"/>
                  </a:lnTo>
                  <a:lnTo>
                    <a:pt x="1217872" y="50610"/>
                  </a:lnTo>
                  <a:lnTo>
                    <a:pt x="1217872" y="9561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29675" y="1531205"/>
            <a:ext cx="1359535" cy="43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fim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if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000" spc="-20" dirty="0">
                <a:latin typeface="Arial"/>
                <a:cs typeface="Arial"/>
              </a:rPr>
              <a:t>início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else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0770" y="2238287"/>
            <a:ext cx="2988310" cy="209550"/>
          </a:xfrm>
          <a:custGeom>
            <a:avLst/>
            <a:gdLst/>
            <a:ahLst/>
            <a:cxnLst/>
            <a:rect l="l" t="t" r="r" b="b"/>
            <a:pathLst>
              <a:path w="2988310" h="209550">
                <a:moveTo>
                  <a:pt x="1992711" y="95611"/>
                </a:moveTo>
                <a:lnTo>
                  <a:pt x="20974" y="104313"/>
                </a:lnTo>
                <a:lnTo>
                  <a:pt x="5249" y="104559"/>
                </a:lnTo>
                <a:lnTo>
                  <a:pt x="0" y="105064"/>
                </a:lnTo>
                <a:lnTo>
                  <a:pt x="5227" y="105755"/>
                </a:lnTo>
                <a:lnTo>
                  <a:pt x="20934" y="106561"/>
                </a:lnTo>
                <a:lnTo>
                  <a:pt x="1992711" y="185612"/>
                </a:lnTo>
                <a:lnTo>
                  <a:pt x="1992711" y="158461"/>
                </a:lnTo>
                <a:lnTo>
                  <a:pt x="1996688" y="178162"/>
                </a:lnTo>
                <a:lnTo>
                  <a:pt x="2007534" y="194249"/>
                </a:lnTo>
                <a:lnTo>
                  <a:pt x="2023622" y="205095"/>
                </a:lnTo>
                <a:lnTo>
                  <a:pt x="2043322" y="209072"/>
                </a:lnTo>
                <a:lnTo>
                  <a:pt x="2937475" y="209072"/>
                </a:lnTo>
                <a:lnTo>
                  <a:pt x="2957175" y="205095"/>
                </a:lnTo>
                <a:lnTo>
                  <a:pt x="2973262" y="194249"/>
                </a:lnTo>
                <a:lnTo>
                  <a:pt x="2984109" y="178162"/>
                </a:lnTo>
                <a:lnTo>
                  <a:pt x="2988086" y="158461"/>
                </a:lnTo>
                <a:lnTo>
                  <a:pt x="2988086" y="50610"/>
                </a:lnTo>
                <a:lnTo>
                  <a:pt x="2984109" y="30910"/>
                </a:lnTo>
                <a:lnTo>
                  <a:pt x="2973262" y="14823"/>
                </a:lnTo>
                <a:lnTo>
                  <a:pt x="2957175" y="3977"/>
                </a:lnTo>
                <a:lnTo>
                  <a:pt x="2937475" y="0"/>
                </a:lnTo>
                <a:lnTo>
                  <a:pt x="2043322" y="0"/>
                </a:lnTo>
                <a:lnTo>
                  <a:pt x="2023622" y="3977"/>
                </a:lnTo>
                <a:lnTo>
                  <a:pt x="2007534" y="14823"/>
                </a:lnTo>
                <a:lnTo>
                  <a:pt x="1996688" y="30910"/>
                </a:lnTo>
                <a:lnTo>
                  <a:pt x="1992711" y="50610"/>
                </a:lnTo>
                <a:lnTo>
                  <a:pt x="1992711" y="9561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1480" y="2246533"/>
            <a:ext cx="89979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fim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else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5749" y="220335"/>
            <a:ext cx="1428750" cy="662940"/>
          </a:xfrm>
          <a:custGeom>
            <a:avLst/>
            <a:gdLst/>
            <a:ahLst/>
            <a:cxnLst/>
            <a:rect l="l" t="t" r="r" b="b"/>
            <a:pathLst>
              <a:path w="1428750" h="662940">
                <a:moveTo>
                  <a:pt x="349717" y="639265"/>
                </a:moveTo>
                <a:lnTo>
                  <a:pt x="348594" y="629351"/>
                </a:lnTo>
                <a:lnTo>
                  <a:pt x="354410" y="647225"/>
                </a:lnTo>
                <a:lnTo>
                  <a:pt x="366028" y="658574"/>
                </a:lnTo>
                <a:lnTo>
                  <a:pt x="381794" y="662477"/>
                </a:lnTo>
                <a:lnTo>
                  <a:pt x="400052" y="658012"/>
                </a:lnTo>
                <a:lnTo>
                  <a:pt x="439718" y="639265"/>
                </a:lnTo>
                <a:lnTo>
                  <a:pt x="1377992" y="639265"/>
                </a:lnTo>
                <a:lnTo>
                  <a:pt x="1397692" y="635287"/>
                </a:lnTo>
                <a:lnTo>
                  <a:pt x="1413780" y="624441"/>
                </a:lnTo>
                <a:lnTo>
                  <a:pt x="1424626" y="608354"/>
                </a:lnTo>
                <a:lnTo>
                  <a:pt x="1428603" y="588654"/>
                </a:lnTo>
                <a:lnTo>
                  <a:pt x="1428603" y="50610"/>
                </a:lnTo>
                <a:lnTo>
                  <a:pt x="1424626" y="30910"/>
                </a:lnTo>
                <a:lnTo>
                  <a:pt x="1413780" y="14823"/>
                </a:lnTo>
                <a:lnTo>
                  <a:pt x="1397692" y="3977"/>
                </a:lnTo>
                <a:lnTo>
                  <a:pt x="1377992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588654"/>
                </a:lnTo>
                <a:lnTo>
                  <a:pt x="3977" y="608354"/>
                </a:lnTo>
                <a:lnTo>
                  <a:pt x="14823" y="624441"/>
                </a:lnTo>
                <a:lnTo>
                  <a:pt x="30910" y="635287"/>
                </a:lnTo>
                <a:lnTo>
                  <a:pt x="50610" y="639265"/>
                </a:lnTo>
                <a:lnTo>
                  <a:pt x="349717" y="63926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13733" y="165347"/>
            <a:ext cx="133286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11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fiquem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atentos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as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chaves</a:t>
            </a:r>
            <a:r>
              <a:rPr sz="1000" spc="-55" dirty="0">
                <a:latin typeface="Arial"/>
                <a:cs typeface="Arial"/>
              </a:rPr>
              <a:t> que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delimintam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início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bloco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37868"/>
            <a:ext cx="7581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Exemplo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670" y="600377"/>
            <a:ext cx="2582545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spc="-20" dirty="0">
                <a:latin typeface="Arial"/>
                <a:cs typeface="Arial"/>
              </a:rPr>
              <a:t>Verificar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se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número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é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ou 	</a:t>
            </a:r>
            <a:r>
              <a:rPr sz="1400" spc="-10" dirty="0">
                <a:latin typeface="Arial"/>
                <a:cs typeface="Arial"/>
              </a:rPr>
              <a:t>ímpar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66858" y="611042"/>
            <a:ext cx="1840864" cy="767715"/>
            <a:chOff x="3366858" y="611042"/>
            <a:chExt cx="1840864" cy="767715"/>
          </a:xfrm>
        </p:grpSpPr>
        <p:sp>
          <p:nvSpPr>
            <p:cNvPr id="6" name="object 6"/>
            <p:cNvSpPr/>
            <p:nvPr/>
          </p:nvSpPr>
          <p:spPr>
            <a:xfrm>
              <a:off x="3837108" y="611042"/>
              <a:ext cx="900430" cy="765175"/>
            </a:xfrm>
            <a:custGeom>
              <a:avLst/>
              <a:gdLst/>
              <a:ahLst/>
              <a:cxnLst/>
              <a:rect l="l" t="t" r="r" b="b"/>
              <a:pathLst>
                <a:path w="900429" h="765175">
                  <a:moveTo>
                    <a:pt x="0" y="495005"/>
                  </a:moveTo>
                  <a:lnTo>
                    <a:pt x="450005" y="225002"/>
                  </a:lnTo>
                </a:path>
                <a:path w="900429" h="765175">
                  <a:moveTo>
                    <a:pt x="450005" y="225002"/>
                  </a:moveTo>
                  <a:lnTo>
                    <a:pt x="900010" y="495005"/>
                  </a:lnTo>
                </a:path>
                <a:path w="900429" h="765175">
                  <a:moveTo>
                    <a:pt x="900010" y="495005"/>
                  </a:moveTo>
                  <a:lnTo>
                    <a:pt x="450005" y="765009"/>
                  </a:lnTo>
                </a:path>
                <a:path w="900429" h="765175">
                  <a:moveTo>
                    <a:pt x="450005" y="765009"/>
                  </a:moveTo>
                  <a:lnTo>
                    <a:pt x="0" y="495005"/>
                  </a:lnTo>
                </a:path>
                <a:path w="900429" h="765175">
                  <a:moveTo>
                    <a:pt x="450005" y="0"/>
                  </a:moveTo>
                  <a:lnTo>
                    <a:pt x="450005" y="199697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6869" y="79555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37118" y="1106047"/>
              <a:ext cx="450215" cy="245110"/>
            </a:xfrm>
            <a:custGeom>
              <a:avLst/>
              <a:gdLst/>
              <a:ahLst/>
              <a:cxnLst/>
              <a:rect l="l" t="t" r="r" b="b"/>
              <a:pathLst>
                <a:path w="450214" h="245109">
                  <a:moveTo>
                    <a:pt x="0" y="0"/>
                  </a:moveTo>
                  <a:lnTo>
                    <a:pt x="450005" y="0"/>
                  </a:lnTo>
                  <a:lnTo>
                    <a:pt x="450005" y="244698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66880" y="133556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87102" y="1106047"/>
              <a:ext cx="450215" cy="245110"/>
            </a:xfrm>
            <a:custGeom>
              <a:avLst/>
              <a:gdLst/>
              <a:ahLst/>
              <a:cxnLst/>
              <a:rect l="l" t="t" r="r" b="b"/>
              <a:pathLst>
                <a:path w="450214" h="245109">
                  <a:moveTo>
                    <a:pt x="450005" y="0"/>
                  </a:moveTo>
                  <a:lnTo>
                    <a:pt x="0" y="0"/>
                  </a:lnTo>
                  <a:lnTo>
                    <a:pt x="0" y="244698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6858" y="133556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384562" y="1913518"/>
            <a:ext cx="1805305" cy="497840"/>
            <a:chOff x="3384562" y="1913518"/>
            <a:chExt cx="1805305" cy="497840"/>
          </a:xfrm>
        </p:grpSpPr>
        <p:sp>
          <p:nvSpPr>
            <p:cNvPr id="13" name="object 13"/>
            <p:cNvSpPr/>
            <p:nvPr/>
          </p:nvSpPr>
          <p:spPr>
            <a:xfrm>
              <a:off x="4422951" y="1916058"/>
              <a:ext cx="764540" cy="270510"/>
            </a:xfrm>
            <a:custGeom>
              <a:avLst/>
              <a:gdLst/>
              <a:ahLst/>
              <a:cxnLst/>
              <a:rect l="l" t="t" r="r" b="b"/>
              <a:pathLst>
                <a:path w="764539" h="270510">
                  <a:moveTo>
                    <a:pt x="764173" y="0"/>
                  </a:moveTo>
                  <a:lnTo>
                    <a:pt x="764173" y="270003"/>
                  </a:lnTo>
                  <a:lnTo>
                    <a:pt x="0" y="270003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7646" y="216581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7113" y="2296594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5">
                  <a:moveTo>
                    <a:pt x="0" y="0"/>
                  </a:moveTo>
                  <a:lnTo>
                    <a:pt x="0" y="89164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66869" y="237057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87102" y="1916058"/>
              <a:ext cx="764540" cy="270510"/>
            </a:xfrm>
            <a:custGeom>
              <a:avLst/>
              <a:gdLst/>
              <a:ahLst/>
              <a:cxnLst/>
              <a:rect l="l" t="t" r="r" b="b"/>
              <a:pathLst>
                <a:path w="764539" h="270510">
                  <a:moveTo>
                    <a:pt x="0" y="0"/>
                  </a:moveTo>
                  <a:lnTo>
                    <a:pt x="0" y="270003"/>
                  </a:lnTo>
                  <a:lnTo>
                    <a:pt x="764173" y="270003"/>
                  </a:lnTo>
                </a:path>
              </a:pathLst>
            </a:custGeom>
            <a:ln w="50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36092" y="216581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37118" y="1376051"/>
            <a:ext cx="900430" cy="540385"/>
          </a:xfrm>
          <a:prstGeom prst="rect">
            <a:avLst/>
          </a:prstGeom>
          <a:ln w="5060">
            <a:solidFill>
              <a:srgbClr val="666666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</a:pPr>
            <a:r>
              <a:rPr sz="1000" spc="-85" dirty="0">
                <a:solidFill>
                  <a:srgbClr val="666666"/>
                </a:solidFill>
                <a:latin typeface="Palatino Linotype"/>
                <a:cs typeface="Palatino Linotype"/>
              </a:rPr>
              <a:t>num</a:t>
            </a:r>
            <a:r>
              <a:rPr sz="1000" spc="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1000" spc="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-195" dirty="0">
                <a:solidFill>
                  <a:srgbClr val="666666"/>
                </a:solidFill>
                <a:latin typeface="Palatino Linotype"/>
                <a:cs typeface="Palatino Linotype"/>
              </a:rPr>
              <a:t>”e´</a:t>
            </a:r>
            <a:r>
              <a:rPr sz="10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par”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24566" y="1005032"/>
            <a:ext cx="725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5" dirty="0">
                <a:solidFill>
                  <a:srgbClr val="666666"/>
                </a:solidFill>
                <a:latin typeface="Palatino Linotype"/>
                <a:cs typeface="Palatino Linotype"/>
              </a:rPr>
              <a:t>num</a:t>
            </a:r>
            <a:r>
              <a:rPr sz="1000" spc="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-215" dirty="0">
                <a:solidFill>
                  <a:srgbClr val="666666"/>
                </a:solidFill>
                <a:latin typeface="Palatino Linotype"/>
                <a:cs typeface="Palatino Linotype"/>
              </a:rPr>
              <a:t>%</a:t>
            </a:r>
            <a:r>
              <a:rPr sz="1000" spc="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666666"/>
                </a:solidFill>
                <a:latin typeface="Palatino Linotype"/>
                <a:cs typeface="Palatino Linotype"/>
              </a:rPr>
              <a:t>2</a:t>
            </a:r>
            <a:r>
              <a:rPr sz="1000" spc="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1000" spc="1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0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17110" y="2411064"/>
            <a:ext cx="540385" cy="225425"/>
          </a:xfrm>
          <a:prstGeom prst="rect">
            <a:avLst/>
          </a:prstGeom>
          <a:ln w="5060">
            <a:solidFill>
              <a:srgbClr val="666666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0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fim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79111" y="207805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004" y="108002"/>
                </a:moveTo>
                <a:lnTo>
                  <a:pt x="207517" y="65962"/>
                </a:lnTo>
                <a:lnTo>
                  <a:pt x="184371" y="31632"/>
                </a:lnTo>
                <a:lnTo>
                  <a:pt x="150041" y="8487"/>
                </a:lnTo>
                <a:lnTo>
                  <a:pt x="108002" y="0"/>
                </a:lnTo>
                <a:lnTo>
                  <a:pt x="65962" y="8487"/>
                </a:lnTo>
                <a:lnTo>
                  <a:pt x="31632" y="31632"/>
                </a:lnTo>
                <a:lnTo>
                  <a:pt x="8487" y="65962"/>
                </a:lnTo>
                <a:lnTo>
                  <a:pt x="0" y="108002"/>
                </a:lnTo>
                <a:lnTo>
                  <a:pt x="8487" y="150042"/>
                </a:lnTo>
                <a:lnTo>
                  <a:pt x="31632" y="184371"/>
                </a:lnTo>
                <a:lnTo>
                  <a:pt x="65962" y="207517"/>
                </a:lnTo>
                <a:lnTo>
                  <a:pt x="108002" y="216004"/>
                </a:lnTo>
                <a:lnTo>
                  <a:pt x="150041" y="207517"/>
                </a:lnTo>
                <a:lnTo>
                  <a:pt x="184371" y="184371"/>
                </a:lnTo>
                <a:lnTo>
                  <a:pt x="207517" y="150042"/>
                </a:lnTo>
                <a:lnTo>
                  <a:pt x="216004" y="108002"/>
                </a:lnTo>
                <a:close/>
              </a:path>
            </a:pathLst>
          </a:custGeom>
          <a:ln w="506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28171" y="917440"/>
            <a:ext cx="107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V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7097" y="1376051"/>
            <a:ext cx="900430" cy="540385"/>
          </a:xfrm>
          <a:prstGeom prst="rect">
            <a:avLst/>
          </a:prstGeom>
          <a:ln w="5060">
            <a:solidFill>
              <a:srgbClr val="666666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000" spc="-85" dirty="0">
                <a:solidFill>
                  <a:srgbClr val="666666"/>
                </a:solidFill>
                <a:latin typeface="Palatino Linotype"/>
                <a:cs typeface="Palatino Linotype"/>
              </a:rPr>
              <a:t>num</a:t>
            </a:r>
            <a:r>
              <a:rPr sz="1000" spc="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dirty="0">
                <a:solidFill>
                  <a:srgbClr val="666666"/>
                </a:solidFill>
                <a:latin typeface="Palatino Linotype"/>
                <a:cs typeface="Palatino Linotype"/>
              </a:rPr>
              <a:t>+</a:t>
            </a:r>
            <a:r>
              <a:rPr sz="1000" spc="2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-195" dirty="0">
                <a:solidFill>
                  <a:srgbClr val="666666"/>
                </a:solidFill>
                <a:latin typeface="Palatino Linotype"/>
                <a:cs typeface="Palatino Linotype"/>
              </a:rPr>
              <a:t>”e´</a:t>
            </a:r>
            <a:r>
              <a:rPr sz="1000" spc="8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10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impar”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8730" y="917973"/>
            <a:ext cx="86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F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Par</a:t>
            </a:r>
            <a:r>
              <a:rPr spc="65" dirty="0"/>
              <a:t> </a:t>
            </a:r>
            <a:r>
              <a:rPr dirty="0"/>
              <a:t>ou</a:t>
            </a:r>
            <a:r>
              <a:rPr spc="65" dirty="0"/>
              <a:t> </a:t>
            </a:r>
            <a:r>
              <a:rPr spc="-10" dirty="0"/>
              <a:t>Impar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420325"/>
            <a:ext cx="2050414" cy="25317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import</a:t>
            </a:r>
            <a:r>
              <a:rPr sz="700" b="1" spc="4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7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00" b="1" spc="4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700" b="1" spc="5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ParImpar</a:t>
            </a:r>
            <a:r>
              <a:rPr sz="700" spc="5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00">
              <a:latin typeface="BIZ UDGothic"/>
              <a:cs typeface="BIZ UDGothic"/>
            </a:endParaRPr>
          </a:p>
          <a:p>
            <a:pPr marL="175895" marR="5080" indent="-81915">
              <a:lnSpc>
                <a:spcPct val="204300"/>
              </a:lnSpc>
            </a:pP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00" b="1" spc="5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700" b="1" spc="5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700" b="1" spc="5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700" spc="5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00" spc="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Scanner</a:t>
            </a:r>
            <a:r>
              <a:rPr sz="700" spc="3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entrada</a:t>
            </a:r>
            <a:r>
              <a:rPr sz="700" spc="3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700" spc="3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new</a:t>
            </a:r>
            <a:r>
              <a:rPr sz="700" b="1" spc="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Scanner</a:t>
            </a:r>
            <a:r>
              <a:rPr sz="7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System.in</a:t>
            </a:r>
            <a:r>
              <a:rPr sz="7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700" b="1" spc="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spc="-20" dirty="0">
                <a:solidFill>
                  <a:srgbClr val="595959"/>
                </a:solidFill>
                <a:latin typeface="BIZ UDGothic"/>
                <a:cs typeface="BIZ UDGothic"/>
              </a:rPr>
              <a:t>num;</a:t>
            </a:r>
            <a:endParaRPr sz="700">
              <a:latin typeface="BIZ UDGothic"/>
              <a:cs typeface="BIZ UDGothic"/>
            </a:endParaRPr>
          </a:p>
          <a:p>
            <a:pPr marL="175895" marR="5080">
              <a:lnSpc>
                <a:spcPct val="102099"/>
              </a:lnSpc>
              <a:spcBef>
                <a:spcPts val="855"/>
              </a:spcBef>
            </a:pP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("Digite</a:t>
            </a:r>
            <a:r>
              <a:rPr sz="700" spc="8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um</a:t>
            </a:r>
            <a:r>
              <a:rPr sz="700" spc="8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número:</a:t>
            </a:r>
            <a:r>
              <a:rPr sz="700" spc="9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spc="-25" dirty="0">
                <a:solidFill>
                  <a:srgbClr val="B25900"/>
                </a:solidFill>
                <a:latin typeface="BIZ UDGothic"/>
                <a:cs typeface="BIZ UDGothic"/>
              </a:rPr>
              <a:t>")</a:t>
            </a:r>
            <a:r>
              <a:rPr sz="700" spc="-25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num</a:t>
            </a:r>
            <a:r>
              <a:rPr sz="700" spc="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700" spc="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entrada.nextInt</a:t>
            </a:r>
            <a:r>
              <a:rPr sz="7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00">
              <a:latin typeface="BIZ UDGothic"/>
              <a:cs typeface="BIZ UDGothic"/>
            </a:endParaRPr>
          </a:p>
          <a:p>
            <a:pPr marL="175895">
              <a:lnSpc>
                <a:spcPct val="100000"/>
              </a:lnSpc>
              <a:spcBef>
                <a:spcPts val="880"/>
              </a:spcBef>
            </a:pP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700" b="1" spc="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((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num</a:t>
            </a:r>
            <a:r>
              <a:rPr sz="700" spc="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%</a:t>
            </a:r>
            <a:r>
              <a:rPr sz="700" spc="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2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==</a:t>
            </a:r>
            <a:r>
              <a:rPr sz="700" spc="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0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00" spc="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00">
              <a:latin typeface="BIZ UDGothic"/>
              <a:cs typeface="BIZ UDGothic"/>
            </a:endParaRPr>
          </a:p>
          <a:p>
            <a:pPr marL="257810">
              <a:lnSpc>
                <a:spcPct val="100000"/>
              </a:lnSpc>
              <a:spcBef>
                <a:spcPts val="15"/>
              </a:spcBef>
            </a:pP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num</a:t>
            </a:r>
            <a:r>
              <a:rPr sz="700" spc="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700" spc="5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"</a:t>
            </a:r>
            <a:r>
              <a:rPr sz="700" spc="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=</a:t>
            </a:r>
            <a:r>
              <a:rPr sz="700" spc="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spc="-10" dirty="0">
                <a:solidFill>
                  <a:srgbClr val="B25900"/>
                </a:solidFill>
                <a:latin typeface="BIZ UDGothic"/>
                <a:cs typeface="BIZ UDGothic"/>
              </a:rPr>
              <a:t>par")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00">
              <a:latin typeface="BIZ UDGothic"/>
              <a:cs typeface="BIZ UDGothic"/>
            </a:endParaRPr>
          </a:p>
          <a:p>
            <a:pPr marL="175895">
              <a:lnSpc>
                <a:spcPct val="100000"/>
              </a:lnSpc>
              <a:spcBef>
                <a:spcPts val="20"/>
              </a:spcBef>
            </a:pP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00">
              <a:latin typeface="BIZ UDGothic"/>
              <a:cs typeface="BIZ UDGothic"/>
            </a:endParaRPr>
          </a:p>
          <a:p>
            <a:pPr marL="175895">
              <a:lnSpc>
                <a:spcPct val="100000"/>
              </a:lnSpc>
              <a:spcBef>
                <a:spcPts val="875"/>
              </a:spcBef>
            </a:pP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else</a:t>
            </a:r>
            <a:r>
              <a:rPr sz="700" b="1" spc="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00">
              <a:latin typeface="BIZ UDGothic"/>
              <a:cs typeface="BIZ UDGothic"/>
            </a:endParaRPr>
          </a:p>
          <a:p>
            <a:pPr marL="257810">
              <a:lnSpc>
                <a:spcPct val="100000"/>
              </a:lnSpc>
              <a:spcBef>
                <a:spcPts val="15"/>
              </a:spcBef>
            </a:pP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num</a:t>
            </a:r>
            <a:r>
              <a:rPr sz="700" spc="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700" spc="5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"</a:t>
            </a:r>
            <a:r>
              <a:rPr sz="700" spc="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=</a:t>
            </a:r>
            <a:r>
              <a:rPr sz="700" spc="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spc="-10" dirty="0">
                <a:solidFill>
                  <a:srgbClr val="B25900"/>
                </a:solidFill>
                <a:latin typeface="BIZ UDGothic"/>
                <a:cs typeface="BIZ UDGothic"/>
              </a:rPr>
              <a:t>impar")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00">
              <a:latin typeface="BIZ UDGothic"/>
              <a:cs typeface="BIZ UDGothic"/>
            </a:endParaRPr>
          </a:p>
          <a:p>
            <a:pPr marL="175895">
              <a:lnSpc>
                <a:spcPct val="100000"/>
              </a:lnSpc>
              <a:spcBef>
                <a:spcPts val="20"/>
              </a:spcBef>
            </a:pP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00">
              <a:latin typeface="BIZ UDGothic"/>
              <a:cs typeface="BIZ UDGothic"/>
            </a:endParaRPr>
          </a:p>
          <a:p>
            <a:pPr marL="175895">
              <a:lnSpc>
                <a:spcPct val="100000"/>
              </a:lnSpc>
              <a:spcBef>
                <a:spcPts val="20"/>
              </a:spcBef>
            </a:pP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entrada.close</a:t>
            </a:r>
            <a:r>
              <a:rPr sz="7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00">
              <a:latin typeface="BIZ UDGothic"/>
              <a:cs typeface="BIZ UDGothic"/>
            </a:endParaRPr>
          </a:p>
          <a:p>
            <a:pPr marL="93980">
              <a:lnSpc>
                <a:spcPct val="100000"/>
              </a:lnSpc>
              <a:spcBef>
                <a:spcPts val="15"/>
              </a:spcBef>
            </a:pP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00">
              <a:latin typeface="BIZ UDGothic"/>
              <a:cs typeface="BIZ UD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09293"/>
            <a:ext cx="3366135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que: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0" dirty="0">
                <a:latin typeface="Arial"/>
                <a:cs typeface="Arial"/>
              </a:rPr>
              <a:t>receba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idade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pessoa;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maior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idade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imprima: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“maior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idade”;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0" dirty="0">
                <a:latin typeface="Arial"/>
                <a:cs typeface="Arial"/>
              </a:rPr>
              <a:t>senão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imprima: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“menor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idade”.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85304"/>
            <a:ext cx="1856105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])esvio</a:t>
            </a:r>
            <a:r>
              <a:rPr sz="1400" spc="1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PMingLiU"/>
                <a:cs typeface="PMingLiU"/>
              </a:rPr>
              <a:t>Condicional</a:t>
            </a:r>
            <a:r>
              <a:rPr sz="1400" spc="2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PMingLiU"/>
                <a:cs typeface="PMingLiU"/>
              </a:rPr>
              <a:t>if�else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85140" marR="5080" indent="-440690">
              <a:lnSpc>
                <a:spcPct val="68800"/>
              </a:lnSpc>
              <a:spcBef>
                <a:spcPts val="880"/>
              </a:spcBef>
            </a:pPr>
            <a:r>
              <a:rPr sz="2050" b="0" spc="-10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Desvio</a:t>
            </a:r>
            <a:r>
              <a:rPr sz="2050" b="0" spc="-2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5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condicional</a:t>
            </a:r>
            <a:r>
              <a:rPr sz="2050" b="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50" b="0" spc="-2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encadeado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83638"/>
            <a:ext cx="2498090" cy="1885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latin typeface="Palatino Linotype"/>
                <a:cs typeface="Palatino Linotype"/>
                <a:hlinkClick r:id="rId2" action="ppaction://hlinksldjump"/>
              </a:rPr>
              <a:t>Desvio</a:t>
            </a:r>
            <a:r>
              <a:rPr sz="1400" b="1" spc="-7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2" action="ppaction://hlinksldjump"/>
              </a:rPr>
              <a:t>Condicional</a:t>
            </a:r>
            <a:endParaRPr sz="1400">
              <a:latin typeface="Palatino Linotype"/>
              <a:cs typeface="Palatino Linotype"/>
            </a:endParaRPr>
          </a:p>
          <a:p>
            <a:pPr marL="12700" marR="5080">
              <a:lnSpc>
                <a:spcPct val="192300"/>
              </a:lnSpc>
            </a:pPr>
            <a:r>
              <a:rPr sz="1400" b="1" spc="-10" dirty="0">
                <a:latin typeface="Palatino Linotype"/>
                <a:cs typeface="Palatino Linotype"/>
                <a:hlinkClick r:id="rId3" action="ppaction://hlinksldjump"/>
              </a:rPr>
              <a:t>Desvio</a:t>
            </a:r>
            <a:r>
              <a:rPr sz="1400" b="1" dirty="0">
                <a:latin typeface="Palatino Linotype"/>
                <a:cs typeface="Palatino Linotype"/>
                <a:hlinkClick r:id="rId3" action="ppaction://hlinksldjump"/>
              </a:rPr>
              <a:t> condicional</a:t>
            </a:r>
            <a:r>
              <a:rPr sz="1400" b="1" spc="5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3" action="ppaction://hlinksldjump"/>
              </a:rPr>
              <a:t>simples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4" action="ppaction://hlinksldjump"/>
              </a:rPr>
              <a:t>Desvio</a:t>
            </a:r>
            <a:r>
              <a:rPr sz="1400" b="1" dirty="0">
                <a:latin typeface="Palatino Linotype"/>
                <a:cs typeface="Palatino Linotype"/>
                <a:hlinkClick r:id="rId4" action="ppaction://hlinksldjump"/>
              </a:rPr>
              <a:t> condicional</a:t>
            </a:r>
            <a:r>
              <a:rPr sz="1400" b="1" spc="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4" action="ppaction://hlinksldjump"/>
              </a:rPr>
              <a:t>composto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5" action="ppaction://hlinksldjump"/>
              </a:rPr>
              <a:t>Desvio</a:t>
            </a:r>
            <a:r>
              <a:rPr sz="1400" b="1" dirty="0">
                <a:latin typeface="Palatino Linotype"/>
                <a:cs typeface="Palatino Linotype"/>
                <a:hlinkClick r:id="rId5" action="ppaction://hlinksldjump"/>
              </a:rPr>
              <a:t> condicional</a:t>
            </a:r>
            <a:r>
              <a:rPr sz="1400" b="1" spc="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5" action="ppaction://hlinksldjump"/>
              </a:rPr>
              <a:t>encadeado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6" action="ppaction://hlinksldjump"/>
              </a:rPr>
              <a:t>Exercícios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076" y="3030250"/>
            <a:ext cx="9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009380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Desvio</a:t>
            </a:r>
            <a:r>
              <a:rPr dirty="0"/>
              <a:t> condicional</a:t>
            </a:r>
            <a:r>
              <a:rPr spc="5" dirty="0"/>
              <a:t> </a:t>
            </a:r>
            <a:r>
              <a:rPr spc="-10" dirty="0"/>
              <a:t>encadeado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4441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pc="80" dirty="0"/>
              <a:t>Utilizado</a:t>
            </a:r>
            <a:r>
              <a:rPr spc="50" dirty="0"/>
              <a:t> </a:t>
            </a:r>
            <a:r>
              <a:rPr spc="80" dirty="0"/>
              <a:t>quando</a:t>
            </a:r>
            <a:r>
              <a:rPr spc="55" dirty="0"/>
              <a:t> </a:t>
            </a:r>
            <a:r>
              <a:rPr dirty="0"/>
              <a:t>é</a:t>
            </a:r>
            <a:r>
              <a:rPr spc="55" dirty="0"/>
              <a:t> </a:t>
            </a:r>
            <a:r>
              <a:rPr spc="60" dirty="0"/>
              <a:t>necessário</a:t>
            </a:r>
            <a:r>
              <a:rPr spc="50" dirty="0"/>
              <a:t> </a:t>
            </a:r>
            <a:r>
              <a:rPr spc="85" dirty="0"/>
              <a:t>verificar</a:t>
            </a:r>
            <a:r>
              <a:rPr spc="55" dirty="0"/>
              <a:t> </a:t>
            </a:r>
            <a:r>
              <a:rPr spc="65" dirty="0"/>
              <a:t>diversas</a:t>
            </a:r>
            <a:r>
              <a:rPr spc="55" dirty="0"/>
              <a:t> </a:t>
            </a:r>
            <a:r>
              <a:rPr spc="50" dirty="0"/>
              <a:t>condições;</a:t>
            </a: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cada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depende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resultado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anterior;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basicamente,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seria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verificação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vários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ifs.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Desvio</a:t>
            </a:r>
            <a:r>
              <a:rPr dirty="0"/>
              <a:t> condicional</a:t>
            </a:r>
            <a:r>
              <a:rPr spc="5" dirty="0"/>
              <a:t> </a:t>
            </a:r>
            <a:r>
              <a:rPr spc="-10" dirty="0"/>
              <a:t>encadeado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75965" y="451722"/>
            <a:ext cx="1782445" cy="1478280"/>
            <a:chOff x="2175965" y="451722"/>
            <a:chExt cx="1782445" cy="1478280"/>
          </a:xfrm>
        </p:grpSpPr>
        <p:sp>
          <p:nvSpPr>
            <p:cNvPr id="4" name="object 4"/>
            <p:cNvSpPr/>
            <p:nvPr/>
          </p:nvSpPr>
          <p:spPr>
            <a:xfrm>
              <a:off x="2861998" y="1495735"/>
              <a:ext cx="1080135" cy="432434"/>
            </a:xfrm>
            <a:custGeom>
              <a:avLst/>
              <a:gdLst/>
              <a:ahLst/>
              <a:cxnLst/>
              <a:rect l="l" t="t" r="r" b="b"/>
              <a:pathLst>
                <a:path w="1080135" h="432435">
                  <a:moveTo>
                    <a:pt x="0" y="216002"/>
                  </a:moveTo>
                  <a:lnTo>
                    <a:pt x="360004" y="0"/>
                  </a:lnTo>
                </a:path>
                <a:path w="1080135" h="432435">
                  <a:moveTo>
                    <a:pt x="360004" y="0"/>
                  </a:moveTo>
                  <a:lnTo>
                    <a:pt x="720008" y="216002"/>
                  </a:lnTo>
                </a:path>
                <a:path w="1080135" h="432435">
                  <a:moveTo>
                    <a:pt x="720008" y="216002"/>
                  </a:moveTo>
                  <a:lnTo>
                    <a:pt x="360004" y="432005"/>
                  </a:lnTo>
                </a:path>
                <a:path w="1080135" h="432435">
                  <a:moveTo>
                    <a:pt x="360004" y="432005"/>
                  </a:moveTo>
                  <a:lnTo>
                    <a:pt x="0" y="216002"/>
                  </a:lnTo>
                </a:path>
                <a:path w="1080135" h="432435">
                  <a:moveTo>
                    <a:pt x="720008" y="216002"/>
                  </a:moveTo>
                  <a:lnTo>
                    <a:pt x="1080012" y="216002"/>
                  </a:lnTo>
                  <a:lnTo>
                    <a:pt x="1080012" y="411760"/>
                  </a:lnTo>
                </a:path>
              </a:pathLst>
            </a:custGeom>
            <a:ln w="404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25816" y="189534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390" y="0"/>
                  </a:moveTo>
                  <a:lnTo>
                    <a:pt x="16195" y="12146"/>
                  </a:lnTo>
                  <a:lnTo>
                    <a:pt x="0" y="0"/>
                  </a:lnTo>
                  <a:lnTo>
                    <a:pt x="16195" y="32390"/>
                  </a:lnTo>
                  <a:lnTo>
                    <a:pt x="3239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1993" y="1711737"/>
              <a:ext cx="360045" cy="196215"/>
            </a:xfrm>
            <a:custGeom>
              <a:avLst/>
              <a:gdLst/>
              <a:ahLst/>
              <a:cxnLst/>
              <a:rect l="l" t="t" r="r" b="b"/>
              <a:pathLst>
                <a:path w="360044" h="196214">
                  <a:moveTo>
                    <a:pt x="360004" y="0"/>
                  </a:moveTo>
                  <a:lnTo>
                    <a:pt x="0" y="0"/>
                  </a:lnTo>
                  <a:lnTo>
                    <a:pt x="0" y="195758"/>
                  </a:lnTo>
                </a:path>
              </a:pathLst>
            </a:custGeom>
            <a:ln w="404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5798" y="189534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390" y="0"/>
                  </a:moveTo>
                  <a:lnTo>
                    <a:pt x="16195" y="12146"/>
                  </a:lnTo>
                  <a:lnTo>
                    <a:pt x="0" y="0"/>
                  </a:lnTo>
                  <a:lnTo>
                    <a:pt x="16195" y="32390"/>
                  </a:lnTo>
                  <a:lnTo>
                    <a:pt x="3239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7989" y="451722"/>
              <a:ext cx="720090" cy="612140"/>
            </a:xfrm>
            <a:custGeom>
              <a:avLst/>
              <a:gdLst/>
              <a:ahLst/>
              <a:cxnLst/>
              <a:rect l="l" t="t" r="r" b="b"/>
              <a:pathLst>
                <a:path w="720089" h="612140">
                  <a:moveTo>
                    <a:pt x="0" y="396005"/>
                  </a:moveTo>
                  <a:lnTo>
                    <a:pt x="360004" y="180002"/>
                  </a:lnTo>
                </a:path>
                <a:path w="720089" h="612140">
                  <a:moveTo>
                    <a:pt x="360004" y="180002"/>
                  </a:moveTo>
                  <a:lnTo>
                    <a:pt x="720009" y="396005"/>
                  </a:lnTo>
                </a:path>
                <a:path w="720089" h="612140">
                  <a:moveTo>
                    <a:pt x="720009" y="396005"/>
                  </a:moveTo>
                  <a:lnTo>
                    <a:pt x="360004" y="612007"/>
                  </a:lnTo>
                </a:path>
                <a:path w="720089" h="612140">
                  <a:moveTo>
                    <a:pt x="360004" y="612007"/>
                  </a:moveTo>
                  <a:lnTo>
                    <a:pt x="0" y="396005"/>
                  </a:lnTo>
                </a:path>
                <a:path w="720089" h="612140">
                  <a:moveTo>
                    <a:pt x="360004" y="0"/>
                  </a:moveTo>
                  <a:lnTo>
                    <a:pt x="360004" y="159758"/>
                  </a:lnTo>
                </a:path>
              </a:pathLst>
            </a:custGeom>
            <a:ln w="404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21799" y="599334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390" y="0"/>
                  </a:moveTo>
                  <a:lnTo>
                    <a:pt x="16195" y="12146"/>
                  </a:lnTo>
                  <a:lnTo>
                    <a:pt x="0" y="0"/>
                  </a:lnTo>
                  <a:lnTo>
                    <a:pt x="16195" y="32390"/>
                  </a:lnTo>
                  <a:lnTo>
                    <a:pt x="3239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7998" y="847727"/>
              <a:ext cx="324485" cy="628015"/>
            </a:xfrm>
            <a:custGeom>
              <a:avLst/>
              <a:gdLst/>
              <a:ahLst/>
              <a:cxnLst/>
              <a:rect l="l" t="t" r="r" b="b"/>
              <a:pathLst>
                <a:path w="324485" h="628015">
                  <a:moveTo>
                    <a:pt x="0" y="0"/>
                  </a:moveTo>
                  <a:lnTo>
                    <a:pt x="324003" y="0"/>
                  </a:lnTo>
                  <a:lnTo>
                    <a:pt x="324003" y="627763"/>
                  </a:lnTo>
                </a:path>
              </a:pathLst>
            </a:custGeom>
            <a:ln w="404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5807" y="146334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390" y="0"/>
                  </a:moveTo>
                  <a:lnTo>
                    <a:pt x="16195" y="12146"/>
                  </a:lnTo>
                  <a:lnTo>
                    <a:pt x="0" y="0"/>
                  </a:lnTo>
                  <a:lnTo>
                    <a:pt x="16195" y="32390"/>
                  </a:lnTo>
                  <a:lnTo>
                    <a:pt x="3239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83768" y="2357523"/>
            <a:ext cx="1660525" cy="581025"/>
            <a:chOff x="2283768" y="2357523"/>
            <a:chExt cx="1660525" cy="581025"/>
          </a:xfrm>
        </p:grpSpPr>
        <p:sp>
          <p:nvSpPr>
            <p:cNvPr id="13" name="object 13"/>
            <p:cNvSpPr/>
            <p:nvPr/>
          </p:nvSpPr>
          <p:spPr>
            <a:xfrm>
              <a:off x="2285991" y="2359746"/>
              <a:ext cx="1656080" cy="576580"/>
            </a:xfrm>
            <a:custGeom>
              <a:avLst/>
              <a:gdLst/>
              <a:ahLst/>
              <a:cxnLst/>
              <a:rect l="l" t="t" r="r" b="b"/>
              <a:pathLst>
                <a:path w="1656079" h="576580">
                  <a:moveTo>
                    <a:pt x="0" y="396004"/>
                  </a:moveTo>
                  <a:lnTo>
                    <a:pt x="432005" y="396004"/>
                  </a:lnTo>
                </a:path>
                <a:path w="1656079" h="576580">
                  <a:moveTo>
                    <a:pt x="432005" y="396004"/>
                  </a:moveTo>
                  <a:lnTo>
                    <a:pt x="432005" y="576007"/>
                  </a:lnTo>
                </a:path>
                <a:path w="1656079" h="576580">
                  <a:moveTo>
                    <a:pt x="432005" y="576007"/>
                  </a:moveTo>
                  <a:lnTo>
                    <a:pt x="0" y="576007"/>
                  </a:lnTo>
                </a:path>
                <a:path w="1656079" h="576580">
                  <a:moveTo>
                    <a:pt x="0" y="576007"/>
                  </a:moveTo>
                  <a:lnTo>
                    <a:pt x="0" y="396004"/>
                  </a:lnTo>
                </a:path>
                <a:path w="1656079" h="576580">
                  <a:moveTo>
                    <a:pt x="1656020" y="0"/>
                  </a:moveTo>
                  <a:lnTo>
                    <a:pt x="1656020" y="216002"/>
                  </a:lnTo>
                  <a:lnTo>
                    <a:pt x="324672" y="216002"/>
                  </a:lnTo>
                </a:path>
              </a:pathLst>
            </a:custGeom>
            <a:ln w="404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0420" y="255955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390" y="32390"/>
                  </a:moveTo>
                  <a:lnTo>
                    <a:pt x="20244" y="16195"/>
                  </a:lnTo>
                  <a:lnTo>
                    <a:pt x="32390" y="0"/>
                  </a:lnTo>
                  <a:lnTo>
                    <a:pt x="0" y="16195"/>
                  </a:lnTo>
                  <a:lnTo>
                    <a:pt x="32390" y="3239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1994" y="2664174"/>
              <a:ext cx="0" cy="71755"/>
            </a:xfrm>
            <a:custGeom>
              <a:avLst/>
              <a:gdLst/>
              <a:ahLst/>
              <a:cxnLst/>
              <a:rect l="l" t="t" r="r" b="b"/>
              <a:pathLst>
                <a:path h="71755">
                  <a:moveTo>
                    <a:pt x="0" y="0"/>
                  </a:moveTo>
                  <a:lnTo>
                    <a:pt x="0" y="71331"/>
                  </a:lnTo>
                </a:path>
              </a:pathLst>
            </a:custGeom>
            <a:ln w="404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5798" y="272336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390" y="0"/>
                  </a:moveTo>
                  <a:lnTo>
                    <a:pt x="16195" y="12146"/>
                  </a:lnTo>
                  <a:lnTo>
                    <a:pt x="0" y="0"/>
                  </a:lnTo>
                  <a:lnTo>
                    <a:pt x="16195" y="32390"/>
                  </a:lnTo>
                  <a:lnTo>
                    <a:pt x="3239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1994" y="2359746"/>
              <a:ext cx="0" cy="107950"/>
            </a:xfrm>
            <a:custGeom>
              <a:avLst/>
              <a:gdLst/>
              <a:ahLst/>
              <a:cxnLst/>
              <a:rect l="l" t="t" r="r" b="b"/>
              <a:pathLst>
                <a:path h="107950">
                  <a:moveTo>
                    <a:pt x="0" y="0"/>
                  </a:moveTo>
                  <a:lnTo>
                    <a:pt x="0" y="107332"/>
                  </a:lnTo>
                </a:path>
              </a:pathLst>
            </a:custGeom>
            <a:ln w="404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81173" y="2454935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32385" y="120815"/>
                  </a:moveTo>
                  <a:lnTo>
                    <a:pt x="0" y="104622"/>
                  </a:lnTo>
                  <a:lnTo>
                    <a:pt x="12141" y="120815"/>
                  </a:lnTo>
                  <a:lnTo>
                    <a:pt x="0" y="137020"/>
                  </a:lnTo>
                  <a:lnTo>
                    <a:pt x="32385" y="120815"/>
                  </a:lnTo>
                  <a:close/>
                </a:path>
                <a:path w="137160" h="137160">
                  <a:moveTo>
                    <a:pt x="137007" y="0"/>
                  </a:moveTo>
                  <a:lnTo>
                    <a:pt x="120815" y="12153"/>
                  </a:lnTo>
                  <a:lnTo>
                    <a:pt x="104622" y="0"/>
                  </a:lnTo>
                  <a:lnTo>
                    <a:pt x="120815" y="32397"/>
                  </a:lnTo>
                  <a:lnTo>
                    <a:pt x="13700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801790" y="103133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32390" y="0"/>
                </a:moveTo>
                <a:lnTo>
                  <a:pt x="16195" y="12146"/>
                </a:lnTo>
                <a:lnTo>
                  <a:pt x="0" y="0"/>
                </a:lnTo>
                <a:lnTo>
                  <a:pt x="16195" y="32390"/>
                </a:lnTo>
                <a:lnTo>
                  <a:pt x="3239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82006" y="1927740"/>
            <a:ext cx="720090" cy="432434"/>
          </a:xfrm>
          <a:prstGeom prst="rect">
            <a:avLst/>
          </a:prstGeom>
          <a:ln w="4048">
            <a:solidFill>
              <a:srgbClr val="666666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03505" marR="95885" algn="ctr">
              <a:lnSpc>
                <a:spcPct val="100000"/>
              </a:lnSpc>
              <a:spcBef>
                <a:spcPts val="140"/>
              </a:spcBef>
            </a:pPr>
            <a:r>
              <a:rPr sz="800" spc="-30" dirty="0">
                <a:solidFill>
                  <a:srgbClr val="666666"/>
                </a:solidFill>
                <a:latin typeface="Palatino Linotype"/>
                <a:cs typeface="Palatino Linotype"/>
              </a:rPr>
              <a:t>Conjunto</a:t>
            </a:r>
            <a:r>
              <a:rPr sz="8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75" dirty="0">
                <a:solidFill>
                  <a:srgbClr val="666666"/>
                </a:solidFill>
                <a:latin typeface="Palatino Linotype"/>
                <a:cs typeface="Palatino Linotype"/>
              </a:rPr>
              <a:t>de</a:t>
            </a:r>
            <a:r>
              <a:rPr sz="8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instru¸co˜es</a:t>
            </a:r>
            <a:r>
              <a:rPr sz="8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(V)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90517" y="1623081"/>
            <a:ext cx="463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0" dirty="0">
                <a:solidFill>
                  <a:srgbClr val="666666"/>
                </a:solidFill>
                <a:latin typeface="Palatino Linotype"/>
                <a:cs typeface="Palatino Linotype"/>
              </a:rPr>
              <a:t>Condi¸ca˜o2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0978" y="2749155"/>
            <a:ext cx="1625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solidFill>
                  <a:srgbClr val="666666"/>
                </a:solidFill>
                <a:latin typeface="Palatino Linotype"/>
                <a:cs typeface="Palatino Linotype"/>
              </a:rPr>
              <a:t>fim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15591" y="2489346"/>
            <a:ext cx="173355" cy="173355"/>
          </a:xfrm>
          <a:custGeom>
            <a:avLst/>
            <a:gdLst/>
            <a:ahLst/>
            <a:cxnLst/>
            <a:rect l="l" t="t" r="r" b="b"/>
            <a:pathLst>
              <a:path w="173355" h="173355">
                <a:moveTo>
                  <a:pt x="172803" y="86401"/>
                </a:moveTo>
                <a:lnTo>
                  <a:pt x="166014" y="52770"/>
                </a:lnTo>
                <a:lnTo>
                  <a:pt x="147497" y="25306"/>
                </a:lnTo>
                <a:lnTo>
                  <a:pt x="120033" y="6789"/>
                </a:lnTo>
                <a:lnTo>
                  <a:pt x="86402" y="0"/>
                </a:lnTo>
                <a:lnTo>
                  <a:pt x="52770" y="6789"/>
                </a:lnTo>
                <a:lnTo>
                  <a:pt x="25306" y="25306"/>
                </a:lnTo>
                <a:lnTo>
                  <a:pt x="6789" y="52770"/>
                </a:lnTo>
                <a:lnTo>
                  <a:pt x="0" y="86401"/>
                </a:lnTo>
                <a:lnTo>
                  <a:pt x="6789" y="120033"/>
                </a:lnTo>
                <a:lnTo>
                  <a:pt x="25306" y="147497"/>
                </a:lnTo>
                <a:lnTo>
                  <a:pt x="52770" y="166013"/>
                </a:lnTo>
                <a:lnTo>
                  <a:pt x="86402" y="172803"/>
                </a:lnTo>
                <a:lnTo>
                  <a:pt x="120033" y="166013"/>
                </a:lnTo>
                <a:lnTo>
                  <a:pt x="147497" y="147497"/>
                </a:lnTo>
                <a:lnTo>
                  <a:pt x="166014" y="120033"/>
                </a:lnTo>
                <a:lnTo>
                  <a:pt x="172803" y="86401"/>
                </a:lnTo>
                <a:close/>
              </a:path>
            </a:pathLst>
          </a:custGeom>
          <a:ln w="4048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72309" y="1558311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V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1989" y="1927740"/>
            <a:ext cx="720090" cy="432434"/>
          </a:xfrm>
          <a:prstGeom prst="rect">
            <a:avLst/>
          </a:prstGeom>
          <a:ln w="4048">
            <a:solidFill>
              <a:srgbClr val="666666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301625" marR="95885" indent="-26670">
              <a:lnSpc>
                <a:spcPct val="100000"/>
              </a:lnSpc>
              <a:spcBef>
                <a:spcPts val="140"/>
              </a:spcBef>
            </a:pPr>
            <a:r>
              <a:rPr sz="8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junto</a:t>
            </a:r>
            <a:r>
              <a:rPr sz="800" spc="-1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70" dirty="0">
                <a:solidFill>
                  <a:srgbClr val="666666"/>
                </a:solidFill>
                <a:latin typeface="Palatino Linotype"/>
                <a:cs typeface="Palatino Linotype"/>
              </a:rPr>
              <a:t>de</a:t>
            </a:r>
            <a:r>
              <a:rPr sz="8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55" dirty="0">
                <a:solidFill>
                  <a:srgbClr val="666666"/>
                </a:solidFill>
                <a:latin typeface="Palatino Linotype"/>
                <a:cs typeface="Palatino Linotype"/>
              </a:rPr>
              <a:t>ru¸co˜es</a:t>
            </a:r>
            <a:r>
              <a:rPr sz="8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8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(F)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16756" y="1558738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F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6515" y="759085"/>
            <a:ext cx="463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0" dirty="0">
                <a:solidFill>
                  <a:srgbClr val="666666"/>
                </a:solidFill>
                <a:latin typeface="Palatino Linotype"/>
                <a:cs typeface="Palatino Linotype"/>
              </a:rPr>
              <a:t>Condi¸ca˜o1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88307" y="694305"/>
            <a:ext cx="91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V</a:t>
            </a:r>
            <a:endParaRPr sz="800">
              <a:latin typeface="Palatino Linotype"/>
              <a:cs typeface="Palatino Linotype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455956" y="845703"/>
          <a:ext cx="990600" cy="172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666666"/>
                      </a:solidFill>
                      <a:prstDash val="solid"/>
                    </a:lnR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>
                  <a:txBody>
                    <a:bodyPr/>
                    <a:lstStyle/>
                    <a:p>
                      <a:pPr marL="103505" marR="958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Conjunto</a:t>
                      </a:r>
                      <a:r>
                        <a:rPr sz="8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800" spc="-7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de</a:t>
                      </a:r>
                      <a:r>
                        <a:rPr sz="800" spc="5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800" spc="-2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instru¸co˜es</a:t>
                      </a:r>
                      <a:r>
                        <a:rPr sz="800" spc="5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800" spc="-2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(F)</a:t>
                      </a:r>
                      <a:endParaRPr sz="800">
                        <a:latin typeface="Palatino Linotype"/>
                        <a:cs typeface="Palatino Linotype"/>
                      </a:endParaRPr>
                    </a:p>
                  </a:txBody>
                  <a:tcPr marL="0" marR="0" marT="17780" marB="0">
                    <a:lnL w="6350">
                      <a:solidFill>
                        <a:srgbClr val="666666"/>
                      </a:solidFill>
                      <a:prstDash val="solid"/>
                    </a:lnL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666666"/>
                      </a:solidFill>
                      <a:prstDash val="solid"/>
                    </a:lnR>
                    <a:lnT w="6350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66666"/>
                      </a:solidFill>
                      <a:prstDash val="solid"/>
                    </a:lnL>
                    <a:lnT w="6350">
                      <a:solidFill>
                        <a:srgbClr val="666666"/>
                      </a:solidFill>
                      <a:prstDash val="solid"/>
                    </a:lnT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1760" indent="-44450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Con</a:t>
                      </a:r>
                      <a:r>
                        <a:rPr sz="800" spc="500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800" spc="-35" dirty="0">
                          <a:solidFill>
                            <a:srgbClr val="666666"/>
                          </a:solidFill>
                          <a:latin typeface="Palatino Linotype"/>
                          <a:cs typeface="Palatino Linotype"/>
                        </a:rPr>
                        <a:t>inst</a:t>
                      </a:r>
                      <a:endParaRPr sz="8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lnB w="6350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032754" y="694742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F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Desvio</a:t>
            </a:r>
            <a:r>
              <a:rPr dirty="0"/>
              <a:t> condicional</a:t>
            </a:r>
            <a:r>
              <a:rPr spc="5" dirty="0"/>
              <a:t> </a:t>
            </a:r>
            <a:r>
              <a:rPr spc="-10" dirty="0"/>
              <a:t>encadeado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31229"/>
            <a:ext cx="2787650" cy="222440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87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Sintaxe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comando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if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else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if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.</a:t>
            </a:r>
            <a:r>
              <a:rPr sz="1400" b="1" spc="-125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.</a:t>
            </a:r>
            <a:r>
              <a:rPr sz="1400" b="1" spc="-125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657225" marR="1407160" indent="-170815" algn="just">
              <a:lnSpc>
                <a:spcPct val="100000"/>
              </a:lnSpc>
              <a:spcBef>
                <a:spcPts val="509"/>
              </a:spcBef>
            </a:pP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condicao1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instrucao1; instrucao2;</a:t>
            </a:r>
            <a:endParaRPr sz="1000">
              <a:latin typeface="BIZ UDGothic"/>
              <a:cs typeface="BIZ UDGothic"/>
            </a:endParaRPr>
          </a:p>
          <a:p>
            <a:pPr marL="486409">
              <a:lnSpc>
                <a:spcPts val="1185"/>
              </a:lnSpc>
            </a:pP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657225" marR="1090930" indent="-170815">
              <a:lnSpc>
                <a:spcPts val="1200"/>
              </a:lnSpc>
              <a:spcBef>
                <a:spcPts val="40"/>
              </a:spcBef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else</a:t>
            </a:r>
            <a:r>
              <a:rPr sz="10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condicao2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instrucao3; instrucao4;</a:t>
            </a:r>
            <a:endParaRPr sz="1000">
              <a:latin typeface="BIZ UDGothic"/>
              <a:cs typeface="BIZ UDGothic"/>
            </a:endParaRPr>
          </a:p>
          <a:p>
            <a:pPr marL="486409">
              <a:lnSpc>
                <a:spcPts val="1145"/>
              </a:lnSpc>
            </a:pP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486409">
              <a:lnSpc>
                <a:spcPts val="1195"/>
              </a:lnSpc>
            </a:pP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else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713740">
              <a:lnSpc>
                <a:spcPts val="1195"/>
              </a:lnSpc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instrucao5;</a:t>
            </a:r>
            <a:endParaRPr sz="1000">
              <a:latin typeface="BIZ UDGothic"/>
              <a:cs typeface="BIZ UDGothic"/>
            </a:endParaRPr>
          </a:p>
          <a:p>
            <a:pPr marL="486409">
              <a:lnSpc>
                <a:spcPts val="1195"/>
              </a:lnSpc>
            </a:pP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486409">
              <a:lnSpc>
                <a:spcPts val="1200"/>
              </a:lnSpc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proximaInstrucao;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2103" y="211604"/>
            <a:ext cx="1680210" cy="514350"/>
          </a:xfrm>
          <a:custGeom>
            <a:avLst/>
            <a:gdLst/>
            <a:ahLst/>
            <a:cxnLst/>
            <a:rect l="l" t="t" r="r" b="b"/>
            <a:pathLst>
              <a:path w="1680210" h="514350">
                <a:moveTo>
                  <a:pt x="538613" y="512737"/>
                </a:moveTo>
                <a:lnTo>
                  <a:pt x="537528" y="512831"/>
                </a:lnTo>
                <a:lnTo>
                  <a:pt x="561105" y="511519"/>
                </a:lnTo>
                <a:lnTo>
                  <a:pt x="587913" y="511259"/>
                </a:lnTo>
                <a:lnTo>
                  <a:pt x="614712" y="512020"/>
                </a:lnTo>
                <a:lnTo>
                  <a:pt x="638260" y="513772"/>
                </a:lnTo>
                <a:lnTo>
                  <a:pt x="628613" y="512737"/>
                </a:lnTo>
                <a:lnTo>
                  <a:pt x="1629275" y="512737"/>
                </a:lnTo>
                <a:lnTo>
                  <a:pt x="1648975" y="508760"/>
                </a:lnTo>
                <a:lnTo>
                  <a:pt x="1665062" y="497914"/>
                </a:lnTo>
                <a:lnTo>
                  <a:pt x="1675909" y="481826"/>
                </a:lnTo>
                <a:lnTo>
                  <a:pt x="1679886" y="462126"/>
                </a:lnTo>
                <a:lnTo>
                  <a:pt x="1679886" y="50610"/>
                </a:lnTo>
                <a:lnTo>
                  <a:pt x="1675909" y="30910"/>
                </a:lnTo>
                <a:lnTo>
                  <a:pt x="1665062" y="14823"/>
                </a:lnTo>
                <a:lnTo>
                  <a:pt x="1648975" y="3977"/>
                </a:lnTo>
                <a:lnTo>
                  <a:pt x="1629275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462126"/>
                </a:lnTo>
                <a:lnTo>
                  <a:pt x="3977" y="481826"/>
                </a:lnTo>
                <a:lnTo>
                  <a:pt x="14823" y="497914"/>
                </a:lnTo>
                <a:lnTo>
                  <a:pt x="30910" y="508760"/>
                </a:lnTo>
                <a:lnTo>
                  <a:pt x="50610" y="512737"/>
                </a:lnTo>
                <a:lnTo>
                  <a:pt x="538613" y="5127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80091" y="219867"/>
            <a:ext cx="158432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fiquem </a:t>
            </a:r>
            <a:r>
              <a:rPr sz="1000" spc="-35" dirty="0">
                <a:latin typeface="Arial"/>
                <a:cs typeface="Arial"/>
              </a:rPr>
              <a:t>atentos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com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as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chaves </a:t>
            </a:r>
            <a:r>
              <a:rPr sz="1000" spc="-55" dirty="0">
                <a:latin typeface="Arial"/>
                <a:cs typeface="Arial"/>
              </a:rPr>
              <a:t>que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delimintam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início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90"/>
              </a:lnSpc>
            </a:pP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bloco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07681"/>
            <a:ext cx="4473575" cy="16052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5" dirty="0">
                <a:latin typeface="Calibri"/>
                <a:cs typeface="Calibri"/>
              </a:rPr>
              <a:t>Jogo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adivinhar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número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adivinhado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15.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95" dirty="0">
                <a:latin typeface="Calibri"/>
                <a:cs typeface="Calibri"/>
              </a:rPr>
              <a:t>Dado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número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informado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pelo usuário, verificar: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acertou;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palpite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está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acima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15;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está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abaixo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15.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Exemplo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6279" y="448718"/>
            <a:ext cx="2547620" cy="2554605"/>
            <a:chOff x="1606279" y="448718"/>
            <a:chExt cx="2547620" cy="2554605"/>
          </a:xfrm>
        </p:grpSpPr>
        <p:sp>
          <p:nvSpPr>
            <p:cNvPr id="4" name="object 4"/>
            <p:cNvSpPr/>
            <p:nvPr/>
          </p:nvSpPr>
          <p:spPr>
            <a:xfrm>
              <a:off x="2920515" y="451258"/>
              <a:ext cx="810260" cy="688975"/>
            </a:xfrm>
            <a:custGeom>
              <a:avLst/>
              <a:gdLst/>
              <a:ahLst/>
              <a:cxnLst/>
              <a:rect l="l" t="t" r="r" b="b"/>
              <a:pathLst>
                <a:path w="810260" h="688975">
                  <a:moveTo>
                    <a:pt x="0" y="445505"/>
                  </a:moveTo>
                  <a:lnTo>
                    <a:pt x="405004" y="202502"/>
                  </a:lnTo>
                </a:path>
                <a:path w="810260" h="688975">
                  <a:moveTo>
                    <a:pt x="405004" y="202502"/>
                  </a:moveTo>
                  <a:lnTo>
                    <a:pt x="810009" y="445505"/>
                  </a:lnTo>
                </a:path>
                <a:path w="810260" h="688975">
                  <a:moveTo>
                    <a:pt x="810009" y="445505"/>
                  </a:moveTo>
                  <a:lnTo>
                    <a:pt x="405004" y="688508"/>
                  </a:lnTo>
                </a:path>
                <a:path w="810260" h="688975">
                  <a:moveTo>
                    <a:pt x="405004" y="688508"/>
                  </a:moveTo>
                  <a:lnTo>
                    <a:pt x="0" y="445505"/>
                  </a:lnTo>
                </a:path>
                <a:path w="810260" h="688975">
                  <a:moveTo>
                    <a:pt x="405004" y="0"/>
                  </a:moveTo>
                  <a:lnTo>
                    <a:pt x="405004" y="179728"/>
                  </a:lnTo>
                </a:path>
              </a:pathLst>
            </a:custGeom>
            <a:ln w="455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07300" y="61732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439" y="0"/>
                  </a:moveTo>
                  <a:lnTo>
                    <a:pt x="18219" y="13664"/>
                  </a:lnTo>
                  <a:lnTo>
                    <a:pt x="0" y="0"/>
                  </a:lnTo>
                  <a:lnTo>
                    <a:pt x="18219" y="36439"/>
                  </a:lnTo>
                  <a:lnTo>
                    <a:pt x="3643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30525" y="896764"/>
              <a:ext cx="405130" cy="220345"/>
            </a:xfrm>
            <a:custGeom>
              <a:avLst/>
              <a:gdLst/>
              <a:ahLst/>
              <a:cxnLst/>
              <a:rect l="l" t="t" r="r" b="b"/>
              <a:pathLst>
                <a:path w="405129" h="220344">
                  <a:moveTo>
                    <a:pt x="0" y="0"/>
                  </a:moveTo>
                  <a:lnTo>
                    <a:pt x="405005" y="0"/>
                  </a:lnTo>
                  <a:lnTo>
                    <a:pt x="405005" y="220228"/>
                  </a:lnTo>
                </a:path>
              </a:pathLst>
            </a:custGeom>
            <a:ln w="455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7310" y="11033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36439" y="0"/>
                  </a:moveTo>
                  <a:lnTo>
                    <a:pt x="18219" y="13664"/>
                  </a:lnTo>
                  <a:lnTo>
                    <a:pt x="0" y="0"/>
                  </a:lnTo>
                  <a:lnTo>
                    <a:pt x="18219" y="36439"/>
                  </a:lnTo>
                  <a:lnTo>
                    <a:pt x="3643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8503" y="896764"/>
              <a:ext cx="1539240" cy="1458595"/>
            </a:xfrm>
            <a:custGeom>
              <a:avLst/>
              <a:gdLst/>
              <a:ahLst/>
              <a:cxnLst/>
              <a:rect l="l" t="t" r="r" b="b"/>
              <a:pathLst>
                <a:path w="1539239" h="1458595">
                  <a:moveTo>
                    <a:pt x="729008" y="972012"/>
                  </a:moveTo>
                  <a:lnTo>
                    <a:pt x="1539018" y="972012"/>
                  </a:lnTo>
                </a:path>
                <a:path w="1539239" h="1458595">
                  <a:moveTo>
                    <a:pt x="1539018" y="972012"/>
                  </a:moveTo>
                  <a:lnTo>
                    <a:pt x="1539018" y="1458018"/>
                  </a:lnTo>
                </a:path>
                <a:path w="1539239" h="1458595">
                  <a:moveTo>
                    <a:pt x="1539018" y="1458018"/>
                  </a:moveTo>
                  <a:lnTo>
                    <a:pt x="729008" y="1458018"/>
                  </a:lnTo>
                </a:path>
                <a:path w="1539239" h="1458595">
                  <a:moveTo>
                    <a:pt x="729008" y="1458018"/>
                  </a:moveTo>
                  <a:lnTo>
                    <a:pt x="729008" y="972012"/>
                  </a:lnTo>
                </a:path>
                <a:path w="1539239" h="1458595">
                  <a:moveTo>
                    <a:pt x="0" y="526506"/>
                  </a:moveTo>
                  <a:lnTo>
                    <a:pt x="405004" y="283503"/>
                  </a:lnTo>
                </a:path>
                <a:path w="1539239" h="1458595">
                  <a:moveTo>
                    <a:pt x="405004" y="283503"/>
                  </a:moveTo>
                  <a:lnTo>
                    <a:pt x="810010" y="526506"/>
                  </a:lnTo>
                </a:path>
                <a:path w="1539239" h="1458595">
                  <a:moveTo>
                    <a:pt x="810010" y="526506"/>
                  </a:moveTo>
                  <a:lnTo>
                    <a:pt x="405004" y="769509"/>
                  </a:lnTo>
                </a:path>
                <a:path w="1539239" h="1458595">
                  <a:moveTo>
                    <a:pt x="405004" y="769509"/>
                  </a:moveTo>
                  <a:lnTo>
                    <a:pt x="0" y="526506"/>
                  </a:lnTo>
                </a:path>
                <a:path w="1539239" h="1458595">
                  <a:moveTo>
                    <a:pt x="972012" y="0"/>
                  </a:moveTo>
                  <a:lnTo>
                    <a:pt x="405004" y="0"/>
                  </a:lnTo>
                  <a:lnTo>
                    <a:pt x="405004" y="260729"/>
                  </a:lnTo>
                </a:path>
              </a:pathLst>
            </a:custGeom>
            <a:ln w="455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5288" y="11438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36439" y="0"/>
                  </a:moveTo>
                  <a:lnTo>
                    <a:pt x="18219" y="13664"/>
                  </a:lnTo>
                  <a:lnTo>
                    <a:pt x="0" y="0"/>
                  </a:lnTo>
                  <a:lnTo>
                    <a:pt x="18219" y="36439"/>
                  </a:lnTo>
                  <a:lnTo>
                    <a:pt x="3643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8513" y="1423270"/>
              <a:ext cx="324485" cy="422909"/>
            </a:xfrm>
            <a:custGeom>
              <a:avLst/>
              <a:gdLst/>
              <a:ahLst/>
              <a:cxnLst/>
              <a:rect l="l" t="t" r="r" b="b"/>
              <a:pathLst>
                <a:path w="324485" h="422910">
                  <a:moveTo>
                    <a:pt x="0" y="0"/>
                  </a:moveTo>
                  <a:lnTo>
                    <a:pt x="324003" y="0"/>
                  </a:lnTo>
                  <a:lnTo>
                    <a:pt x="324003" y="422731"/>
                  </a:lnTo>
                </a:path>
              </a:pathLst>
            </a:custGeom>
            <a:ln w="455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4297" y="18323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36439" y="0"/>
                  </a:moveTo>
                  <a:lnTo>
                    <a:pt x="18219" y="13664"/>
                  </a:lnTo>
                  <a:lnTo>
                    <a:pt x="0" y="0"/>
                  </a:lnTo>
                  <a:lnTo>
                    <a:pt x="18219" y="36439"/>
                  </a:lnTo>
                  <a:lnTo>
                    <a:pt x="3643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4499" y="1423270"/>
              <a:ext cx="324485" cy="422909"/>
            </a:xfrm>
            <a:custGeom>
              <a:avLst/>
              <a:gdLst/>
              <a:ahLst/>
              <a:cxnLst/>
              <a:rect l="l" t="t" r="r" b="b"/>
              <a:pathLst>
                <a:path w="324485" h="422910">
                  <a:moveTo>
                    <a:pt x="324004" y="0"/>
                  </a:moveTo>
                  <a:lnTo>
                    <a:pt x="0" y="0"/>
                  </a:lnTo>
                  <a:lnTo>
                    <a:pt x="0" y="422731"/>
                  </a:lnTo>
                </a:path>
              </a:pathLst>
            </a:custGeom>
            <a:ln w="455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6279" y="18323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36439" y="0"/>
                  </a:moveTo>
                  <a:lnTo>
                    <a:pt x="18219" y="13664"/>
                  </a:lnTo>
                  <a:lnTo>
                    <a:pt x="0" y="0"/>
                  </a:lnTo>
                  <a:lnTo>
                    <a:pt x="18219" y="36439"/>
                  </a:lnTo>
                  <a:lnTo>
                    <a:pt x="3643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4771" y="1625773"/>
              <a:ext cx="930910" cy="1053465"/>
            </a:xfrm>
            <a:custGeom>
              <a:avLst/>
              <a:gdLst/>
              <a:ahLst/>
              <a:cxnLst/>
              <a:rect l="l" t="t" r="r" b="b"/>
              <a:pathLst>
                <a:path w="930910" h="1053464">
                  <a:moveTo>
                    <a:pt x="930758" y="0"/>
                  </a:moveTo>
                  <a:lnTo>
                    <a:pt x="930758" y="1053013"/>
                  </a:lnTo>
                  <a:lnTo>
                    <a:pt x="0" y="1053013"/>
                  </a:lnTo>
                </a:path>
              </a:pathLst>
            </a:custGeom>
            <a:ln w="455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1997" y="266056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36439" y="36439"/>
                  </a:moveTo>
                  <a:lnTo>
                    <a:pt x="22774" y="18219"/>
                  </a:lnTo>
                  <a:lnTo>
                    <a:pt x="36439" y="0"/>
                  </a:lnTo>
                  <a:lnTo>
                    <a:pt x="0" y="18219"/>
                  </a:lnTo>
                  <a:lnTo>
                    <a:pt x="36439" y="3643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2517" y="2354782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0"/>
                  </a:moveTo>
                  <a:lnTo>
                    <a:pt x="0" y="201749"/>
                  </a:lnTo>
                </a:path>
              </a:pathLst>
            </a:custGeom>
            <a:ln w="455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4297" y="254286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36439" y="0"/>
                  </a:moveTo>
                  <a:lnTo>
                    <a:pt x="18219" y="13664"/>
                  </a:lnTo>
                  <a:lnTo>
                    <a:pt x="0" y="0"/>
                  </a:lnTo>
                  <a:lnTo>
                    <a:pt x="18219" y="36439"/>
                  </a:lnTo>
                  <a:lnTo>
                    <a:pt x="3643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4499" y="2354782"/>
              <a:ext cx="1336040" cy="324485"/>
            </a:xfrm>
            <a:custGeom>
              <a:avLst/>
              <a:gdLst/>
              <a:ahLst/>
              <a:cxnLst/>
              <a:rect l="l" t="t" r="r" b="b"/>
              <a:pathLst>
                <a:path w="1336039" h="324485">
                  <a:moveTo>
                    <a:pt x="0" y="0"/>
                  </a:moveTo>
                  <a:lnTo>
                    <a:pt x="0" y="324004"/>
                  </a:lnTo>
                  <a:lnTo>
                    <a:pt x="1335763" y="324004"/>
                  </a:lnTo>
                </a:path>
              </a:pathLst>
            </a:custGeom>
            <a:ln w="455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46598" y="266056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0"/>
                  </a:moveTo>
                  <a:lnTo>
                    <a:pt x="13664" y="18219"/>
                  </a:lnTo>
                  <a:lnTo>
                    <a:pt x="0" y="36439"/>
                  </a:lnTo>
                  <a:lnTo>
                    <a:pt x="36439" y="18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2517" y="2778265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0"/>
                  </a:moveTo>
                  <a:lnTo>
                    <a:pt x="0" y="201749"/>
                  </a:lnTo>
                </a:path>
              </a:pathLst>
            </a:custGeom>
            <a:ln w="455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4297" y="296635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36439" y="0"/>
                  </a:moveTo>
                  <a:lnTo>
                    <a:pt x="18219" y="13664"/>
                  </a:lnTo>
                  <a:lnTo>
                    <a:pt x="0" y="0"/>
                  </a:lnTo>
                  <a:lnTo>
                    <a:pt x="18219" y="36439"/>
                  </a:lnTo>
                  <a:lnTo>
                    <a:pt x="3643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0525" y="1139767"/>
            <a:ext cx="810260" cy="486409"/>
          </a:xfrm>
          <a:prstGeom prst="rect">
            <a:avLst/>
          </a:prstGeom>
          <a:ln w="4554">
            <a:solidFill>
              <a:srgbClr val="666666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endParaRPr sz="9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900" spc="-110" dirty="0">
                <a:solidFill>
                  <a:srgbClr val="666666"/>
                </a:solidFill>
                <a:latin typeface="Palatino Linotype"/>
                <a:cs typeface="Palatino Linotype"/>
              </a:rPr>
              <a:t>”voceˆ</a:t>
            </a:r>
            <a:r>
              <a:rPr sz="900" spc="7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solidFill>
                  <a:srgbClr val="666666"/>
                </a:solidFill>
                <a:latin typeface="Palatino Linotype"/>
                <a:cs typeface="Palatino Linotype"/>
              </a:rPr>
              <a:t>acertou”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09742" y="796853"/>
            <a:ext cx="6318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666666"/>
                </a:solidFill>
                <a:latin typeface="Palatino Linotype"/>
                <a:cs typeface="Palatino Linotype"/>
              </a:rPr>
              <a:t>palpite</a:t>
            </a:r>
            <a:r>
              <a:rPr sz="900" spc="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solidFill>
                  <a:srgbClr val="666666"/>
                </a:solidFill>
                <a:latin typeface="Palatino Linotype"/>
                <a:cs typeface="Palatino Linotype"/>
              </a:rPr>
              <a:t>==</a:t>
            </a:r>
            <a:r>
              <a:rPr sz="900" spc="3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15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21202" y="725747"/>
            <a:ext cx="99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V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8705" y="726227"/>
            <a:ext cx="80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F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9494" y="1868776"/>
            <a:ext cx="810260" cy="486409"/>
          </a:xfrm>
          <a:prstGeom prst="rect">
            <a:avLst/>
          </a:prstGeom>
          <a:ln w="4554">
            <a:solidFill>
              <a:srgbClr val="666666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127000" marR="118745">
              <a:lnSpc>
                <a:spcPct val="100000"/>
              </a:lnSpc>
              <a:spcBef>
                <a:spcPts val="785"/>
              </a:spcBef>
            </a:pPr>
            <a:r>
              <a:rPr sz="900" spc="-65" dirty="0">
                <a:solidFill>
                  <a:srgbClr val="666666"/>
                </a:solidFill>
                <a:latin typeface="Palatino Linotype"/>
                <a:cs typeface="Palatino Linotype"/>
              </a:rPr>
              <a:t>”Seu</a:t>
            </a:r>
            <a:r>
              <a:rPr sz="900" spc="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45" dirty="0">
                <a:solidFill>
                  <a:srgbClr val="666666"/>
                </a:solidFill>
                <a:latin typeface="Palatino Linotype"/>
                <a:cs typeface="Palatino Linotype"/>
              </a:rPr>
              <a:t>palpite</a:t>
            </a:r>
            <a:r>
              <a:rPr sz="9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95" dirty="0">
                <a:solidFill>
                  <a:srgbClr val="666666"/>
                </a:solidFill>
                <a:latin typeface="Palatino Linotype"/>
                <a:cs typeface="Palatino Linotype"/>
              </a:rPr>
              <a:t>esta´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60" dirty="0">
                <a:solidFill>
                  <a:srgbClr val="666666"/>
                </a:solidFill>
                <a:latin typeface="Palatino Linotype"/>
                <a:cs typeface="Palatino Linotype"/>
              </a:rPr>
              <a:t>abaixo”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79789" y="1956141"/>
            <a:ext cx="80581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" marR="116839" indent="-1397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solidFill>
                  <a:srgbClr val="666666"/>
                </a:solidFill>
                <a:latin typeface="Palatino Linotype"/>
                <a:cs typeface="Palatino Linotype"/>
              </a:rPr>
              <a:t>”Seu</a:t>
            </a:r>
            <a:r>
              <a:rPr sz="900" spc="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45" dirty="0">
                <a:solidFill>
                  <a:srgbClr val="666666"/>
                </a:solidFill>
                <a:latin typeface="Palatino Linotype"/>
                <a:cs typeface="Palatino Linotype"/>
              </a:rPr>
              <a:t>palpite</a:t>
            </a:r>
            <a:r>
              <a:rPr sz="9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95" dirty="0">
                <a:solidFill>
                  <a:srgbClr val="666666"/>
                </a:solidFill>
                <a:latin typeface="Palatino Linotype"/>
                <a:cs typeface="Palatino Linotype"/>
              </a:rPr>
              <a:t>esta´</a:t>
            </a:r>
            <a:r>
              <a:rPr sz="900" spc="5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spc="-45" dirty="0">
                <a:solidFill>
                  <a:srgbClr val="666666"/>
                </a:solidFill>
                <a:latin typeface="Palatino Linotype"/>
                <a:cs typeface="Palatino Linotype"/>
              </a:rPr>
              <a:t>acima”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56091" y="1323353"/>
            <a:ext cx="5949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solidFill>
                  <a:srgbClr val="666666"/>
                </a:solidFill>
                <a:latin typeface="Palatino Linotype"/>
                <a:cs typeface="Palatino Linotype"/>
              </a:rPr>
              <a:t>palpite</a:t>
            </a:r>
            <a:r>
              <a:rPr sz="900" spc="-5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900" i="1" spc="-50" dirty="0">
                <a:solidFill>
                  <a:srgbClr val="666666"/>
                </a:solidFill>
                <a:latin typeface="Verdana"/>
                <a:cs typeface="Verdana"/>
              </a:rPr>
              <a:t>&lt;</a:t>
            </a:r>
            <a:r>
              <a:rPr sz="900" i="1" spc="-9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15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49195" y="1252247"/>
            <a:ext cx="996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V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86709" y="1252727"/>
            <a:ext cx="80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F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85315" y="2581584"/>
            <a:ext cx="194945" cy="194945"/>
          </a:xfrm>
          <a:custGeom>
            <a:avLst/>
            <a:gdLst/>
            <a:ahLst/>
            <a:cxnLst/>
            <a:rect l="l" t="t" r="r" b="b"/>
            <a:pathLst>
              <a:path w="194944" h="194944">
                <a:moveTo>
                  <a:pt x="194404" y="97202"/>
                </a:moveTo>
                <a:lnTo>
                  <a:pt x="186765" y="59366"/>
                </a:lnTo>
                <a:lnTo>
                  <a:pt x="165934" y="28469"/>
                </a:lnTo>
                <a:lnTo>
                  <a:pt x="135037" y="7638"/>
                </a:lnTo>
                <a:lnTo>
                  <a:pt x="97202" y="0"/>
                </a:lnTo>
                <a:lnTo>
                  <a:pt x="59366" y="7638"/>
                </a:lnTo>
                <a:lnTo>
                  <a:pt x="28469" y="28469"/>
                </a:lnTo>
                <a:lnTo>
                  <a:pt x="7638" y="59366"/>
                </a:lnTo>
                <a:lnTo>
                  <a:pt x="0" y="97202"/>
                </a:lnTo>
                <a:lnTo>
                  <a:pt x="7638" y="135037"/>
                </a:lnTo>
                <a:lnTo>
                  <a:pt x="28469" y="165934"/>
                </a:lnTo>
                <a:lnTo>
                  <a:pt x="59366" y="186765"/>
                </a:lnTo>
                <a:lnTo>
                  <a:pt x="97202" y="194404"/>
                </a:lnTo>
                <a:lnTo>
                  <a:pt x="135037" y="186765"/>
                </a:lnTo>
                <a:lnTo>
                  <a:pt x="165934" y="165934"/>
                </a:lnTo>
                <a:lnTo>
                  <a:pt x="186765" y="135037"/>
                </a:lnTo>
                <a:lnTo>
                  <a:pt x="194404" y="97202"/>
                </a:lnTo>
                <a:close/>
              </a:path>
            </a:pathLst>
          </a:custGeom>
          <a:ln w="455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384040"/>
            <a:ext cx="2761615" cy="2681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import</a:t>
            </a:r>
            <a:r>
              <a:rPr sz="800" b="1" spc="-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8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8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8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JogoAdivinha</a:t>
            </a:r>
            <a:r>
              <a:rPr sz="800" spc="-3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800">
              <a:latin typeface="BIZ UDGothic"/>
              <a:cs typeface="BIZ UDGothic"/>
            </a:endParaRPr>
          </a:p>
          <a:p>
            <a:pPr marL="102870">
              <a:lnSpc>
                <a:spcPct val="100000"/>
              </a:lnSpc>
              <a:spcBef>
                <a:spcPts val="940"/>
              </a:spcBef>
            </a:pP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8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800" b="1" spc="-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8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800" spc="-3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800" spc="-3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800">
              <a:latin typeface="BIZ UDGothic"/>
              <a:cs typeface="BIZ UDGothic"/>
            </a:endParaRPr>
          </a:p>
          <a:p>
            <a:pPr marL="193675">
              <a:lnSpc>
                <a:spcPts val="955"/>
              </a:lnSpc>
              <a:spcBef>
                <a:spcPts val="945"/>
              </a:spcBef>
            </a:pP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Scanner</a:t>
            </a:r>
            <a:r>
              <a:rPr sz="8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entrada</a:t>
            </a:r>
            <a:r>
              <a:rPr sz="8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8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new</a:t>
            </a:r>
            <a:r>
              <a:rPr sz="8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Scanner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System.in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800">
              <a:latin typeface="BIZ UDGothic"/>
              <a:cs typeface="BIZ UDGothic"/>
            </a:endParaRPr>
          </a:p>
          <a:p>
            <a:pPr marL="193675">
              <a:lnSpc>
                <a:spcPts val="955"/>
              </a:lnSpc>
            </a:pP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8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palpite;</a:t>
            </a:r>
            <a:endParaRPr sz="800">
              <a:latin typeface="BIZ UDGothic"/>
              <a:cs typeface="BIZ UDGothic"/>
            </a:endParaRPr>
          </a:p>
          <a:p>
            <a:pPr marL="193675" marR="497840">
              <a:lnSpc>
                <a:spcPct val="100000"/>
              </a:lnSpc>
              <a:spcBef>
                <a:spcPts val="940"/>
              </a:spcBef>
            </a:pP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("Digite</a:t>
            </a:r>
            <a:r>
              <a:rPr sz="800" spc="6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seu</a:t>
            </a:r>
            <a:r>
              <a:rPr sz="800" spc="6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palpite")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palpite</a:t>
            </a:r>
            <a:r>
              <a:rPr sz="8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8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entrada.nextInt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800">
              <a:latin typeface="BIZ UDGothic"/>
              <a:cs typeface="BIZ UDGothic"/>
            </a:endParaRPr>
          </a:p>
          <a:p>
            <a:pPr marL="193675">
              <a:lnSpc>
                <a:spcPts val="955"/>
              </a:lnSpc>
              <a:spcBef>
                <a:spcPts val="930"/>
              </a:spcBef>
            </a:pP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8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palpite</a:t>
            </a:r>
            <a:r>
              <a:rPr sz="8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==</a:t>
            </a:r>
            <a:r>
              <a:rPr sz="8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15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80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800">
              <a:latin typeface="BIZ UDGothic"/>
              <a:cs typeface="BIZ UDGothic"/>
            </a:endParaRPr>
          </a:p>
          <a:p>
            <a:pPr marL="283845">
              <a:lnSpc>
                <a:spcPts val="950"/>
              </a:lnSpc>
            </a:pP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("Você</a:t>
            </a:r>
            <a:r>
              <a:rPr sz="800" spc="13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acertou!!!")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800">
              <a:latin typeface="BIZ UDGothic"/>
              <a:cs typeface="BIZ UDGothic"/>
            </a:endParaRPr>
          </a:p>
          <a:p>
            <a:pPr marL="193675">
              <a:lnSpc>
                <a:spcPts val="950"/>
              </a:lnSpc>
            </a:pPr>
            <a:r>
              <a:rPr sz="800" b="1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else</a:t>
            </a:r>
            <a:r>
              <a:rPr sz="8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8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palpite</a:t>
            </a:r>
            <a:r>
              <a:rPr sz="8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&lt;</a:t>
            </a:r>
            <a:r>
              <a:rPr sz="8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15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80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800">
              <a:latin typeface="BIZ UDGothic"/>
              <a:cs typeface="BIZ UDGothic"/>
            </a:endParaRPr>
          </a:p>
          <a:p>
            <a:pPr marL="283845">
              <a:lnSpc>
                <a:spcPts val="950"/>
              </a:lnSpc>
            </a:pP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("Seu</a:t>
            </a:r>
            <a:r>
              <a:rPr sz="800" spc="-5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palpite</a:t>
            </a:r>
            <a:r>
              <a:rPr sz="800" spc="-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está</a:t>
            </a:r>
            <a:r>
              <a:rPr sz="800" spc="-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abaixo!!!")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800">
              <a:latin typeface="BIZ UDGothic"/>
              <a:cs typeface="BIZ UDGothic"/>
            </a:endParaRPr>
          </a:p>
          <a:p>
            <a:pPr marL="193675">
              <a:lnSpc>
                <a:spcPts val="950"/>
              </a:lnSpc>
            </a:pPr>
            <a:r>
              <a:rPr sz="800" b="1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else</a:t>
            </a:r>
            <a:r>
              <a:rPr sz="8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800">
              <a:latin typeface="BIZ UDGothic"/>
              <a:cs typeface="BIZ UDGothic"/>
            </a:endParaRPr>
          </a:p>
          <a:p>
            <a:pPr marL="283845">
              <a:lnSpc>
                <a:spcPts val="950"/>
              </a:lnSpc>
            </a:pP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("Seu</a:t>
            </a:r>
            <a:r>
              <a:rPr sz="800" spc="-5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palpite</a:t>
            </a:r>
            <a:r>
              <a:rPr sz="800" spc="-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está</a:t>
            </a:r>
            <a:r>
              <a:rPr sz="800" spc="-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acima")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800">
              <a:latin typeface="BIZ UDGothic"/>
              <a:cs typeface="BIZ UDGothic"/>
            </a:endParaRPr>
          </a:p>
          <a:p>
            <a:pPr marL="193675">
              <a:lnSpc>
                <a:spcPts val="955"/>
              </a:lnSpc>
            </a:pPr>
            <a:r>
              <a:rPr sz="8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800">
              <a:latin typeface="BIZ UDGothic"/>
              <a:cs typeface="BIZ UDGothic"/>
            </a:endParaRPr>
          </a:p>
          <a:p>
            <a:pPr marL="193675">
              <a:lnSpc>
                <a:spcPts val="955"/>
              </a:lnSpc>
              <a:spcBef>
                <a:spcPts val="940"/>
              </a:spcBef>
            </a:pP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entrada.close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800">
              <a:latin typeface="BIZ UDGothic"/>
              <a:cs typeface="BIZ UDGothic"/>
            </a:endParaRPr>
          </a:p>
          <a:p>
            <a:pPr marL="102870">
              <a:lnSpc>
                <a:spcPts val="955"/>
              </a:lnSpc>
            </a:pPr>
            <a:r>
              <a:rPr sz="8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8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299" y="3039685"/>
            <a:ext cx="762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8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009380"/>
                </a:solidFill>
                <a:latin typeface="Calibri"/>
                <a:cs typeface="Calibri"/>
              </a:rPr>
              <a:t>26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725"/>
            <a:ext cx="403352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25" dirty="0">
                <a:latin typeface="Calibri"/>
                <a:cs typeface="Calibri"/>
              </a:rPr>
              <a:t>Ler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dois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valores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inteiros: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forem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iguais,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mostrar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“Números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iguais”;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caso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contrário,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apresentar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diferença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20" dirty="0">
                <a:latin typeface="Arial"/>
                <a:cs typeface="Arial"/>
              </a:rPr>
              <a:t> maior </a:t>
            </a:r>
            <a:r>
              <a:rPr sz="1200" spc="-55" dirty="0">
                <a:latin typeface="Arial"/>
                <a:cs typeface="Arial"/>
              </a:rPr>
              <a:t>pelo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menor.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009380"/>
                </a:solidFill>
                <a:latin typeface="Calibri"/>
                <a:cs typeface="Calibri"/>
              </a:rPr>
              <a:t>27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85304"/>
            <a:ext cx="1856105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])esvio</a:t>
            </a:r>
            <a:r>
              <a:rPr sz="1400" spc="1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PMingLiU"/>
                <a:cs typeface="PMingLiU"/>
              </a:rPr>
              <a:t>Condicional</a:t>
            </a:r>
            <a:r>
              <a:rPr sz="1400" spc="2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PMingLiU"/>
                <a:cs typeface="PMingLiU"/>
              </a:rPr>
              <a:t>if�else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1676" rIns="0" bIns="0" rtlCol="0">
            <a:spAutoFit/>
          </a:bodyPr>
          <a:lstStyle/>
          <a:p>
            <a:pPr marL="528320">
              <a:lnSpc>
                <a:spcPct val="100000"/>
              </a:lnSpc>
              <a:spcBef>
                <a:spcPts val="114"/>
              </a:spcBef>
            </a:pPr>
            <a:r>
              <a:rPr sz="2050" b="0" spc="-10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Exercícios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99207"/>
            <a:ext cx="5264150" cy="704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125" dirty="0">
                <a:latin typeface="Calibri"/>
                <a:cs typeface="Calibri"/>
              </a:rPr>
              <a:t>Ler</a:t>
            </a:r>
            <a:r>
              <a:rPr sz="1400" b="1" spc="70" dirty="0">
                <a:latin typeface="Calibri"/>
                <a:cs typeface="Calibri"/>
              </a:rPr>
              <a:t> dois</a:t>
            </a:r>
            <a:r>
              <a:rPr sz="1400" b="1" spc="75" dirty="0">
                <a:latin typeface="Calibri"/>
                <a:cs typeface="Calibri"/>
              </a:rPr>
              <a:t> números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(ponto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flutuante)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apresentá-</a:t>
            </a:r>
            <a:r>
              <a:rPr sz="1400" b="1" dirty="0">
                <a:latin typeface="Calibri"/>
                <a:cs typeface="Calibri"/>
              </a:rPr>
              <a:t>los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em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ordem 	</a:t>
            </a:r>
            <a:r>
              <a:rPr sz="1400" b="1" spc="-10" dirty="0">
                <a:latin typeface="Calibri"/>
                <a:cs typeface="Calibri"/>
              </a:rPr>
              <a:t>decrescente.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supor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sejam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iguais.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pc="80" dirty="0"/>
              <a:t>Faça</a:t>
            </a:r>
            <a:r>
              <a:rPr spc="40" dirty="0"/>
              <a:t> </a:t>
            </a:r>
            <a:r>
              <a:rPr spc="110" dirty="0"/>
              <a:t>um</a:t>
            </a:r>
            <a:r>
              <a:rPr spc="55" dirty="0"/>
              <a:t> </a:t>
            </a:r>
            <a:r>
              <a:rPr spc="80" dirty="0"/>
              <a:t>algoritmo</a:t>
            </a:r>
            <a:r>
              <a:rPr spc="50" dirty="0"/>
              <a:t> </a:t>
            </a:r>
            <a:r>
              <a:rPr spc="70" dirty="0"/>
              <a:t>para</a:t>
            </a:r>
            <a:r>
              <a:rPr spc="55" dirty="0"/>
              <a:t> </a:t>
            </a:r>
            <a:r>
              <a:rPr spc="70" dirty="0"/>
              <a:t>ler</a:t>
            </a:r>
            <a:r>
              <a:rPr spc="50" dirty="0"/>
              <a:t> </a:t>
            </a:r>
            <a:r>
              <a:rPr spc="110" dirty="0"/>
              <a:t>um</a:t>
            </a:r>
            <a:r>
              <a:rPr spc="55" dirty="0"/>
              <a:t> </a:t>
            </a:r>
            <a:r>
              <a:rPr spc="80" dirty="0"/>
              <a:t>número</a:t>
            </a:r>
            <a:r>
              <a:rPr spc="55" dirty="0"/>
              <a:t> </a:t>
            </a:r>
            <a:r>
              <a:rPr spc="45" dirty="0"/>
              <a:t>inteiro.</a:t>
            </a: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"/>
                <a:cs typeface="Arial"/>
              </a:rPr>
              <a:t>verifique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está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intervalo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entre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50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(inclusive)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100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(inclusive);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estiver: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b="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b="0" spc="204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b="0" dirty="0">
                <a:latin typeface="Arial"/>
                <a:cs typeface="Arial"/>
              </a:rPr>
              <a:t>imprimir</a:t>
            </a:r>
            <a:r>
              <a:rPr sz="1000" b="0" spc="-15" dirty="0">
                <a:latin typeface="Arial"/>
                <a:cs typeface="Arial"/>
              </a:rPr>
              <a:t> </a:t>
            </a:r>
            <a:r>
              <a:rPr sz="1000" b="0" spc="-45" dirty="0">
                <a:latin typeface="Arial"/>
                <a:cs typeface="Arial"/>
              </a:rPr>
              <a:t>“Pertence</a:t>
            </a:r>
            <a:r>
              <a:rPr sz="1000" b="0" spc="-15" dirty="0">
                <a:latin typeface="Arial"/>
                <a:cs typeface="Arial"/>
              </a:rPr>
              <a:t> </a:t>
            </a:r>
            <a:r>
              <a:rPr sz="1000" b="0" spc="-75" dirty="0">
                <a:latin typeface="Arial"/>
                <a:cs typeface="Arial"/>
              </a:rPr>
              <a:t>ao</a:t>
            </a:r>
            <a:r>
              <a:rPr sz="1000" b="0" spc="-15" dirty="0">
                <a:latin typeface="Arial"/>
                <a:cs typeface="Arial"/>
              </a:rPr>
              <a:t> </a:t>
            </a:r>
            <a:r>
              <a:rPr sz="1000" b="0" spc="-10" dirty="0">
                <a:latin typeface="Arial"/>
                <a:cs typeface="Arial"/>
              </a:rPr>
              <a:t>intervalo”;</a:t>
            </a:r>
            <a:endParaRPr sz="10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7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senão: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b="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b="0" spc="204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b="0" dirty="0">
                <a:latin typeface="Arial"/>
                <a:cs typeface="Arial"/>
              </a:rPr>
              <a:t>imprimir</a:t>
            </a:r>
            <a:r>
              <a:rPr sz="1000" b="0" spc="-15" dirty="0">
                <a:latin typeface="Arial"/>
                <a:cs typeface="Arial"/>
              </a:rPr>
              <a:t> </a:t>
            </a:r>
            <a:r>
              <a:rPr sz="1000" b="0" spc="-20" dirty="0">
                <a:latin typeface="Arial"/>
                <a:cs typeface="Arial"/>
              </a:rPr>
              <a:t>“Não</a:t>
            </a:r>
            <a:r>
              <a:rPr sz="1000" b="0" spc="-15" dirty="0">
                <a:latin typeface="Arial"/>
                <a:cs typeface="Arial"/>
              </a:rPr>
              <a:t> </a:t>
            </a:r>
            <a:r>
              <a:rPr sz="1000" b="0" spc="-50" dirty="0">
                <a:latin typeface="Arial"/>
                <a:cs typeface="Arial"/>
              </a:rPr>
              <a:t>pertence</a:t>
            </a:r>
            <a:r>
              <a:rPr sz="1000" b="0" spc="-15" dirty="0">
                <a:latin typeface="Arial"/>
                <a:cs typeface="Arial"/>
              </a:rPr>
              <a:t> </a:t>
            </a:r>
            <a:r>
              <a:rPr sz="1000" b="0" spc="-75" dirty="0">
                <a:latin typeface="Arial"/>
                <a:cs typeface="Arial"/>
              </a:rPr>
              <a:t>ao</a:t>
            </a:r>
            <a:r>
              <a:rPr sz="1000" b="0" spc="-15" dirty="0">
                <a:latin typeface="Arial"/>
                <a:cs typeface="Arial"/>
              </a:rPr>
              <a:t> </a:t>
            </a:r>
            <a:r>
              <a:rPr sz="1000" b="0" spc="-10" dirty="0">
                <a:latin typeface="Arial"/>
                <a:cs typeface="Arial"/>
              </a:rPr>
              <a:t>intervalo”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85304"/>
            <a:ext cx="1856105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])esvio</a:t>
            </a:r>
            <a:r>
              <a:rPr sz="1400" spc="1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PMingLiU"/>
                <a:cs typeface="PMingLiU"/>
              </a:rPr>
              <a:t>Condicional</a:t>
            </a:r>
            <a:r>
              <a:rPr sz="1400" spc="2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PMingLiU"/>
                <a:cs typeface="PMingLiU"/>
              </a:rPr>
              <a:t>if�else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16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0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Desvio</a:t>
            </a:r>
            <a:r>
              <a:rPr sz="2050" b="0" spc="-2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3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Condicional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39072"/>
            <a:ext cx="5109210" cy="12407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leia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altura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5" dirty="0">
                <a:latin typeface="Calibri"/>
                <a:cs typeface="Calibri"/>
              </a:rPr>
              <a:t> sexo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pessoa: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calcule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mostre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seu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peso</a:t>
            </a:r>
            <a:r>
              <a:rPr sz="1200" spc="-10" dirty="0">
                <a:latin typeface="Arial"/>
                <a:cs typeface="Arial"/>
              </a:rPr>
              <a:t> ideal.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"/>
                <a:cs typeface="Arial"/>
              </a:rPr>
              <a:t>usar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formulas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seguir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calcular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peso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ideal: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204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latin typeface="Arial"/>
                <a:cs typeface="Arial"/>
              </a:rPr>
              <a:t>para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sexo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masculino: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90" dirty="0">
                <a:latin typeface="Tahoma"/>
                <a:cs typeface="Tahoma"/>
              </a:rPr>
              <a:t>p</a:t>
            </a:r>
            <a:r>
              <a:rPr sz="1000" spc="-90" dirty="0">
                <a:latin typeface="Palatino Linotype"/>
                <a:cs typeface="Palatino Linotype"/>
              </a:rPr>
              <a:t>72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7</a:t>
            </a:r>
            <a:r>
              <a:rPr sz="1000" spc="-20" dirty="0">
                <a:latin typeface="Palatino Linotype"/>
                <a:cs typeface="Palatino Linotype"/>
              </a:rPr>
              <a:t> </a:t>
            </a:r>
            <a:r>
              <a:rPr sz="1000" spc="220" dirty="0">
                <a:latin typeface="Tahoma"/>
                <a:cs typeface="Tahoma"/>
              </a:rPr>
              <a:t>ˆ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Times New Roman"/>
                <a:cs typeface="Times New Roman"/>
              </a:rPr>
              <a:t>altura</a:t>
            </a:r>
            <a:r>
              <a:rPr sz="1000" spc="-35" dirty="0">
                <a:latin typeface="Tahoma"/>
                <a:cs typeface="Tahoma"/>
              </a:rPr>
              <a:t>q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220" dirty="0">
                <a:latin typeface="Tahoma"/>
                <a:cs typeface="Tahoma"/>
              </a:rPr>
              <a:t>´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-25" dirty="0">
                <a:latin typeface="Palatino Linotype"/>
                <a:cs typeface="Palatino Linotype"/>
              </a:rPr>
              <a:t>58</a:t>
            </a:r>
            <a:endParaRPr sz="1000">
              <a:latin typeface="Palatino Linotype"/>
              <a:cs typeface="Palatino Linotype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21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latin typeface="Arial"/>
                <a:cs typeface="Arial"/>
              </a:rPr>
              <a:t>para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sexo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feminino: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90" dirty="0">
                <a:latin typeface="Tahoma"/>
                <a:cs typeface="Tahoma"/>
              </a:rPr>
              <a:t>p</a:t>
            </a:r>
            <a:r>
              <a:rPr sz="1000" spc="-90" dirty="0">
                <a:latin typeface="Palatino Linotype"/>
                <a:cs typeface="Palatino Linotype"/>
              </a:rPr>
              <a:t>62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40" dirty="0">
                <a:latin typeface="Palatino Linotype"/>
                <a:cs typeface="Palatino Linotype"/>
              </a:rPr>
              <a:t>1</a:t>
            </a:r>
            <a:r>
              <a:rPr sz="1000" spc="-15" dirty="0">
                <a:latin typeface="Palatino Linotype"/>
                <a:cs typeface="Palatino Linotype"/>
              </a:rPr>
              <a:t> </a:t>
            </a:r>
            <a:r>
              <a:rPr sz="1000" spc="220" dirty="0">
                <a:latin typeface="Tahoma"/>
                <a:cs typeface="Tahoma"/>
              </a:rPr>
              <a:t>ˆ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Times New Roman"/>
                <a:cs typeface="Times New Roman"/>
              </a:rPr>
              <a:t>altura</a:t>
            </a:r>
            <a:r>
              <a:rPr sz="1000" spc="-35" dirty="0">
                <a:latin typeface="Tahoma"/>
                <a:cs typeface="Tahoma"/>
              </a:rPr>
              <a:t>q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220" dirty="0">
                <a:latin typeface="Tahoma"/>
                <a:cs typeface="Tahoma"/>
              </a:rPr>
              <a:t>´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65" dirty="0">
                <a:latin typeface="Palatino Linotype"/>
                <a:cs typeface="Palatino Linotype"/>
              </a:rPr>
              <a:t>44</a:t>
            </a:r>
            <a:r>
              <a:rPr sz="1000" i="1" spc="-6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50" dirty="0">
                <a:latin typeface="Palatino Linotype"/>
                <a:cs typeface="Palatino Linotype"/>
              </a:rPr>
              <a:t>7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10218"/>
            <a:ext cx="5450205" cy="1176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empresa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XSoftware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concedeu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bônus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20%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valor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salário </a:t>
            </a:r>
            <a:r>
              <a:rPr sz="1400" spc="-50" dirty="0">
                <a:latin typeface="Arial"/>
                <a:cs typeface="Arial"/>
              </a:rPr>
              <a:t>a 	</a:t>
            </a:r>
            <a:r>
              <a:rPr sz="1400" spc="-30" dirty="0">
                <a:latin typeface="Arial"/>
                <a:cs typeface="Arial"/>
              </a:rPr>
              <a:t>todos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funcionários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com</a:t>
            </a:r>
            <a:r>
              <a:rPr sz="1400" spc="-40" dirty="0">
                <a:latin typeface="Arial"/>
                <a:cs typeface="Arial"/>
              </a:rPr>
              <a:t> tempos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trabalho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na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empresa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igual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ou 	</a:t>
            </a:r>
            <a:r>
              <a:rPr sz="1400" spc="-30" dirty="0">
                <a:latin typeface="Arial"/>
                <a:cs typeface="Arial"/>
              </a:rPr>
              <a:t>superior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cinco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anos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75" dirty="0">
                <a:latin typeface="Arial"/>
                <a:cs typeface="Arial"/>
              </a:rPr>
              <a:t>10%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aos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demais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funcionários.</a:t>
            </a:r>
            <a:endParaRPr sz="1400">
              <a:latin typeface="Arial"/>
              <a:cs typeface="Arial"/>
            </a:endParaRPr>
          </a:p>
          <a:p>
            <a:pPr marL="165735" marR="158750" indent="-153670">
              <a:lnSpc>
                <a:spcPct val="100800"/>
              </a:lnSpc>
              <a:spcBef>
                <a:spcPts val="565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spc="-110" dirty="0">
                <a:latin typeface="Arial"/>
                <a:cs typeface="Arial"/>
              </a:rPr>
              <a:t>Faça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leia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o</a:t>
            </a:r>
            <a:r>
              <a:rPr sz="1400" spc="-30" dirty="0">
                <a:latin typeface="Arial"/>
                <a:cs typeface="Arial"/>
              </a:rPr>
              <a:t> salário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quantidade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anos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cada 	</a:t>
            </a:r>
            <a:r>
              <a:rPr sz="1400" spc="-10" dirty="0">
                <a:latin typeface="Arial"/>
                <a:cs typeface="Arial"/>
              </a:rPr>
              <a:t>funcionário,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calcule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imprima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spc="80" dirty="0">
                <a:latin typeface="Calibri"/>
                <a:cs typeface="Calibri"/>
              </a:rPr>
              <a:t>valor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bônus</a:t>
            </a:r>
            <a:r>
              <a:rPr sz="1400" spc="4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17014"/>
            <a:ext cx="4969510" cy="1918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verifique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validade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senha 	</a:t>
            </a:r>
            <a:r>
              <a:rPr sz="1400" b="1" spc="75" dirty="0">
                <a:latin typeface="Calibri"/>
                <a:cs typeface="Calibri"/>
              </a:rPr>
              <a:t>fornecida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pelo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usuário.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5" dirty="0">
                <a:latin typeface="Arial"/>
                <a:cs typeface="Arial"/>
              </a:rPr>
              <a:t>sabendo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senha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R10p5: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204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imprimir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mensagem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“acesso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concedido”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“acesso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negado”.</a:t>
            </a:r>
            <a:endParaRPr sz="10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6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5" dirty="0">
                <a:latin typeface="Calibri"/>
                <a:cs typeface="Calibri"/>
              </a:rPr>
              <a:t>Para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comparar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duas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Strings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utilizar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método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equals();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5" dirty="0">
                <a:latin typeface="Arial"/>
                <a:cs typeface="Arial"/>
              </a:rPr>
              <a:t>ele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retorna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valor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booleano!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Exemplo: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18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senha.equals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("R10p5"))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596884"/>
            <a:ext cx="5360670" cy="2211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3429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150" dirty="0">
                <a:latin typeface="Calibri"/>
                <a:cs typeface="Calibri"/>
              </a:rPr>
              <a:t>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prefeitura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Rio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Janeiro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abriu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linha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crédito</a:t>
            </a:r>
            <a:r>
              <a:rPr sz="1400" b="1" spc="50" dirty="0">
                <a:latin typeface="Calibri"/>
                <a:cs typeface="Calibri"/>
              </a:rPr>
              <a:t> para 	</a:t>
            </a:r>
            <a:r>
              <a:rPr sz="1400" b="1" dirty="0">
                <a:latin typeface="Calibri"/>
                <a:cs typeface="Calibri"/>
              </a:rPr>
              <a:t>os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funcionários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estatuários.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máximo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prestação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poderá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ultrapassar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65" dirty="0">
                <a:latin typeface="Arial"/>
                <a:cs typeface="Arial"/>
              </a:rPr>
              <a:t>30%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salário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bruto.</a:t>
            </a:r>
            <a:endParaRPr sz="1200">
              <a:latin typeface="Arial"/>
              <a:cs typeface="Arial"/>
            </a:endParaRPr>
          </a:p>
          <a:p>
            <a:pPr marL="313690" marR="5080" lvl="1" indent="-157480">
              <a:lnSpc>
                <a:spcPct val="117600"/>
              </a:lnSpc>
              <a:spcBef>
                <a:spcPts val="28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fazer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algoritmo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30" dirty="0">
                <a:latin typeface="Arial"/>
                <a:cs typeface="Arial"/>
              </a:rPr>
              <a:t> leia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salário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bruto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valor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prestação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informar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 </a:t>
            </a:r>
            <a:r>
              <a:rPr sz="1200" spc="-45" dirty="0">
                <a:latin typeface="Arial"/>
                <a:cs typeface="Arial"/>
              </a:rPr>
              <a:t>empréstimo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pode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concedido.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Exemplo: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Salário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bruto: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1200,00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Valor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prestação: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400,00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5" dirty="0">
                <a:latin typeface="Arial"/>
                <a:cs typeface="Arial"/>
              </a:rPr>
              <a:t>Empréstimo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pode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concedido!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98636"/>
            <a:ext cx="5012690" cy="1206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encontrar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maior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número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entre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3 	</a:t>
            </a:r>
            <a:r>
              <a:rPr sz="1400" b="1" spc="75" dirty="0">
                <a:latin typeface="Calibri"/>
                <a:cs typeface="Calibri"/>
              </a:rPr>
              <a:t>números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inteiros.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algoritmo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três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inteiros;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forem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todos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iguais,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imprimir: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“os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números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iguais”;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caso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contrário,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imprimir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maior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3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números.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35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25" dirty="0"/>
              <a:t>11</a:t>
            </a:r>
          </a:p>
        </p:txBody>
      </p:sp>
      <p:sp>
        <p:nvSpPr>
          <p:cNvPr id="3" name="object 3"/>
          <p:cNvSpPr/>
          <p:nvPr/>
        </p:nvSpPr>
        <p:spPr>
          <a:xfrm>
            <a:off x="1760435" y="1190866"/>
            <a:ext cx="2239645" cy="13970"/>
          </a:xfrm>
          <a:custGeom>
            <a:avLst/>
            <a:gdLst/>
            <a:ahLst/>
            <a:cxnLst/>
            <a:rect l="l" t="t" r="r" b="b"/>
            <a:pathLst>
              <a:path w="2239645" h="13969">
                <a:moveTo>
                  <a:pt x="2239137" y="0"/>
                </a:moveTo>
                <a:lnTo>
                  <a:pt x="0" y="0"/>
                </a:lnTo>
                <a:lnTo>
                  <a:pt x="0" y="13893"/>
                </a:lnTo>
                <a:lnTo>
                  <a:pt x="2239137" y="13893"/>
                </a:lnTo>
                <a:lnTo>
                  <a:pt x="2239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" y="573034"/>
            <a:ext cx="4765040" cy="8832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receba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idade</a:t>
            </a:r>
            <a:r>
              <a:rPr sz="1400" b="1" spc="55" dirty="0">
                <a:latin typeface="Calibri"/>
                <a:cs typeface="Calibri"/>
              </a:rPr>
              <a:t> de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nadador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e 	</a:t>
            </a:r>
            <a:r>
              <a:rPr sz="1400" b="1" spc="95" dirty="0">
                <a:latin typeface="Calibri"/>
                <a:cs typeface="Calibri"/>
              </a:rPr>
              <a:t>imprima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sua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categoria</a:t>
            </a:r>
            <a:r>
              <a:rPr sz="1400" b="1" spc="75" dirty="0">
                <a:latin typeface="Calibri"/>
                <a:cs typeface="Calibri"/>
              </a:rPr>
              <a:t> seguindo </a:t>
            </a:r>
            <a:r>
              <a:rPr sz="1400" b="1" dirty="0">
                <a:latin typeface="Calibri"/>
                <a:cs typeface="Calibri"/>
              </a:rPr>
              <a:t>as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regras:</a:t>
            </a:r>
            <a:endParaRPr sz="1400">
              <a:latin typeface="Calibri"/>
              <a:cs typeface="Calibri"/>
            </a:endParaRPr>
          </a:p>
          <a:p>
            <a:pPr marL="1704975">
              <a:lnSpc>
                <a:spcPct val="100000"/>
              </a:lnSpc>
              <a:spcBef>
                <a:spcPts val="1655"/>
              </a:spcBef>
              <a:tabLst>
                <a:tab pos="3375025" algn="l"/>
              </a:tabLst>
            </a:pPr>
            <a:r>
              <a:rPr sz="1400" spc="-10" dirty="0">
                <a:latin typeface="Arial"/>
                <a:cs typeface="Arial"/>
              </a:rPr>
              <a:t>Categoria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Idade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0435" y="1507096"/>
            <a:ext cx="2239645" cy="0"/>
          </a:xfrm>
          <a:custGeom>
            <a:avLst/>
            <a:gdLst/>
            <a:ahLst/>
            <a:cxnLst/>
            <a:rect l="l" t="t" r="r" b="b"/>
            <a:pathLst>
              <a:path w="2239645">
                <a:moveTo>
                  <a:pt x="0" y="0"/>
                </a:moveTo>
                <a:lnTo>
                  <a:pt x="2239137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3643" y="1518434"/>
            <a:ext cx="683895" cy="1104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sz="1400" spc="-10" dirty="0">
                <a:latin typeface="Arial"/>
                <a:cs typeface="Arial"/>
              </a:rPr>
              <a:t>infantilA infantilB juvenilA juvenilB Sênior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2581" y="1518434"/>
            <a:ext cx="1224280" cy="1104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400" spc="-114" dirty="0">
                <a:latin typeface="Arial"/>
                <a:cs typeface="Arial"/>
              </a:rPr>
              <a:t>5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7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anos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1400" spc="-114" dirty="0">
                <a:latin typeface="Arial"/>
                <a:cs typeface="Arial"/>
              </a:rPr>
              <a:t>8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10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anos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400" spc="-90" dirty="0">
                <a:latin typeface="Arial"/>
                <a:cs typeface="Arial"/>
              </a:rPr>
              <a:t>11-</a:t>
            </a:r>
            <a:r>
              <a:rPr sz="1400" spc="-100" dirty="0">
                <a:latin typeface="Arial"/>
                <a:cs typeface="Arial"/>
              </a:rPr>
              <a:t>13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anos</a:t>
            </a:r>
            <a:endParaRPr sz="1400">
              <a:latin typeface="Arial"/>
              <a:cs typeface="Arial"/>
            </a:endParaRPr>
          </a:p>
          <a:p>
            <a:pPr marL="12700" marR="5080" indent="403860" algn="r">
              <a:lnSpc>
                <a:spcPct val="100800"/>
              </a:lnSpc>
            </a:pPr>
            <a:r>
              <a:rPr sz="1400" spc="-90" dirty="0">
                <a:latin typeface="Arial"/>
                <a:cs typeface="Arial"/>
              </a:rPr>
              <a:t>14-</a:t>
            </a:r>
            <a:r>
              <a:rPr sz="1400" spc="-100" dirty="0">
                <a:latin typeface="Arial"/>
                <a:cs typeface="Arial"/>
              </a:rPr>
              <a:t>17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anos </a:t>
            </a:r>
            <a:r>
              <a:rPr sz="1400" spc="-114" dirty="0">
                <a:latin typeface="Arial"/>
                <a:cs typeface="Arial"/>
              </a:rPr>
              <a:t>18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anos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ou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mais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0435" y="2669806"/>
            <a:ext cx="2239645" cy="13970"/>
          </a:xfrm>
          <a:custGeom>
            <a:avLst/>
            <a:gdLst/>
            <a:ahLst/>
            <a:cxnLst/>
            <a:rect l="l" t="t" r="r" b="b"/>
            <a:pathLst>
              <a:path w="2239645" h="13969">
                <a:moveTo>
                  <a:pt x="2239137" y="0"/>
                </a:moveTo>
                <a:lnTo>
                  <a:pt x="0" y="0"/>
                </a:lnTo>
                <a:lnTo>
                  <a:pt x="0" y="13893"/>
                </a:lnTo>
                <a:lnTo>
                  <a:pt x="2239137" y="13893"/>
                </a:lnTo>
                <a:lnTo>
                  <a:pt x="2239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25" dirty="0"/>
              <a:t>12</a:t>
            </a:r>
          </a:p>
        </p:txBody>
      </p:sp>
      <p:sp>
        <p:nvSpPr>
          <p:cNvPr id="3" name="object 3"/>
          <p:cNvSpPr/>
          <p:nvPr/>
        </p:nvSpPr>
        <p:spPr>
          <a:xfrm>
            <a:off x="1441310" y="1399578"/>
            <a:ext cx="2877820" cy="13970"/>
          </a:xfrm>
          <a:custGeom>
            <a:avLst/>
            <a:gdLst/>
            <a:ahLst/>
            <a:cxnLst/>
            <a:rect l="l" t="t" r="r" b="b"/>
            <a:pathLst>
              <a:path w="2877820" h="13969">
                <a:moveTo>
                  <a:pt x="2877375" y="0"/>
                </a:moveTo>
                <a:lnTo>
                  <a:pt x="0" y="0"/>
                </a:lnTo>
                <a:lnTo>
                  <a:pt x="0" y="13893"/>
                </a:lnTo>
                <a:lnTo>
                  <a:pt x="2877375" y="13893"/>
                </a:lnTo>
                <a:lnTo>
                  <a:pt x="287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" y="781745"/>
            <a:ext cx="5430520" cy="15284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125" dirty="0">
                <a:latin typeface="Calibri"/>
                <a:cs typeface="Calibri"/>
              </a:rPr>
              <a:t>Ler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salário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pessoa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calcular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imprimir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desconto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do 	</a:t>
            </a:r>
            <a:r>
              <a:rPr sz="1400" b="1" spc="114" dirty="0">
                <a:latin typeface="Calibri"/>
                <a:cs typeface="Calibri"/>
              </a:rPr>
              <a:t>INSS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(calculado‼)</a:t>
            </a:r>
            <a:r>
              <a:rPr sz="1400" b="1" spc="17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acordo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com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a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tabela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a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seguir:</a:t>
            </a:r>
            <a:endParaRPr sz="1400">
              <a:latin typeface="Calibri"/>
              <a:cs typeface="Calibri"/>
            </a:endParaRPr>
          </a:p>
          <a:p>
            <a:pPr marL="66675" algn="ctr">
              <a:lnSpc>
                <a:spcPct val="100000"/>
              </a:lnSpc>
              <a:spcBef>
                <a:spcPts val="1655"/>
              </a:spcBef>
              <a:tabLst>
                <a:tab pos="2332990" algn="l"/>
              </a:tabLst>
            </a:pPr>
            <a:r>
              <a:rPr sz="1400" spc="-95" dirty="0">
                <a:latin typeface="Arial"/>
                <a:cs typeface="Arial"/>
              </a:rPr>
              <a:t>&lt;=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R$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600,00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Isento</a:t>
            </a:r>
            <a:endParaRPr sz="1400">
              <a:latin typeface="Arial"/>
              <a:cs typeface="Arial"/>
            </a:endParaRPr>
          </a:p>
          <a:p>
            <a:pPr marL="200025" lvl="1" indent="-133350" algn="ctr">
              <a:lnSpc>
                <a:spcPct val="100000"/>
              </a:lnSpc>
              <a:spcBef>
                <a:spcPts val="15"/>
              </a:spcBef>
              <a:buChar char="&gt;"/>
              <a:tabLst>
                <a:tab pos="200025" algn="l"/>
                <a:tab pos="2498725" algn="l"/>
              </a:tabLst>
            </a:pPr>
            <a:r>
              <a:rPr sz="1400" spc="-140" dirty="0">
                <a:latin typeface="Arial"/>
                <a:cs typeface="Arial"/>
              </a:rPr>
              <a:t>R$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600,00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&lt;=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R$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1200,00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Arial"/>
                <a:cs typeface="Arial"/>
              </a:rPr>
              <a:t>20%</a:t>
            </a:r>
            <a:endParaRPr sz="1400">
              <a:latin typeface="Arial"/>
              <a:cs typeface="Arial"/>
            </a:endParaRPr>
          </a:p>
          <a:p>
            <a:pPr marL="200025" lvl="1" indent="-133350" algn="ctr">
              <a:lnSpc>
                <a:spcPct val="100000"/>
              </a:lnSpc>
              <a:spcBef>
                <a:spcPts val="15"/>
              </a:spcBef>
              <a:buChar char="&gt;"/>
              <a:tabLst>
                <a:tab pos="200025" algn="l"/>
                <a:tab pos="2498725" algn="l"/>
              </a:tabLst>
            </a:pPr>
            <a:r>
              <a:rPr sz="1400" spc="-140" dirty="0">
                <a:latin typeface="Arial"/>
                <a:cs typeface="Arial"/>
              </a:rPr>
              <a:t>R$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1200,00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&lt;=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R$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2000,00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Arial"/>
                <a:cs typeface="Arial"/>
              </a:rPr>
              <a:t>25%</a:t>
            </a:r>
            <a:endParaRPr sz="1400">
              <a:latin typeface="Arial"/>
              <a:cs typeface="Arial"/>
            </a:endParaRPr>
          </a:p>
          <a:p>
            <a:pPr marL="66675" algn="ctr">
              <a:lnSpc>
                <a:spcPct val="100000"/>
              </a:lnSpc>
              <a:spcBef>
                <a:spcPts val="10"/>
              </a:spcBef>
              <a:tabLst>
                <a:tab pos="2498725" algn="l"/>
              </a:tabLst>
            </a:pPr>
            <a:r>
              <a:rPr sz="1400" spc="-95" dirty="0">
                <a:latin typeface="Arial"/>
                <a:cs typeface="Arial"/>
              </a:rPr>
              <a:t>&lt;=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R$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2000,00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Arial"/>
                <a:cs typeface="Arial"/>
              </a:rPr>
              <a:t>30%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1310" y="2356751"/>
            <a:ext cx="2877820" cy="13970"/>
          </a:xfrm>
          <a:custGeom>
            <a:avLst/>
            <a:gdLst/>
            <a:ahLst/>
            <a:cxnLst/>
            <a:rect l="l" t="t" r="r" b="b"/>
            <a:pathLst>
              <a:path w="2877820" h="13969">
                <a:moveTo>
                  <a:pt x="2877375" y="0"/>
                </a:moveTo>
                <a:lnTo>
                  <a:pt x="0" y="0"/>
                </a:lnTo>
                <a:lnTo>
                  <a:pt x="0" y="13893"/>
                </a:lnTo>
                <a:lnTo>
                  <a:pt x="2877375" y="13893"/>
                </a:lnTo>
                <a:lnTo>
                  <a:pt x="287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2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23135"/>
            <a:ext cx="5332730" cy="25323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20" dirty="0">
                <a:latin typeface="Calibri"/>
                <a:cs typeface="Calibri"/>
              </a:rPr>
              <a:t>Criar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calculadora</a:t>
            </a:r>
            <a:r>
              <a:rPr sz="1400" b="1" spc="55" dirty="0">
                <a:latin typeface="Calibri"/>
                <a:cs typeface="Calibri"/>
              </a:rPr>
              <a:t> de</a:t>
            </a:r>
            <a:r>
              <a:rPr sz="1400" b="1" spc="60" dirty="0">
                <a:latin typeface="Calibri"/>
                <a:cs typeface="Calibri"/>
              </a:rPr>
              <a:t> operações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básicas: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"/>
                <a:cs typeface="Arial"/>
              </a:rPr>
              <a:t>soma,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subtração,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multiplicação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divisão.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algoritmo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dois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números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sinal </a:t>
            </a:r>
            <a:r>
              <a:rPr sz="1200" spc="-55" dirty="0">
                <a:latin typeface="Arial"/>
                <a:cs typeface="Arial"/>
              </a:rPr>
              <a:t>correspondente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à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operação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desejada;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utilize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tipo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char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operação;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no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impresso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resultado.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45" dirty="0">
                <a:latin typeface="Calibri"/>
                <a:cs typeface="Calibri"/>
              </a:rPr>
              <a:t>Restrições: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sinal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digitado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corresponder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operação.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0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19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latin typeface="Arial"/>
                <a:cs typeface="Arial"/>
              </a:rPr>
              <a:t>apresentar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mensagem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spc="50" dirty="0">
                <a:latin typeface="Calibri"/>
                <a:cs typeface="Calibri"/>
              </a:rPr>
              <a:t>Sinal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50" dirty="0">
                <a:latin typeface="Calibri"/>
                <a:cs typeface="Calibri"/>
              </a:rPr>
              <a:t>Inválido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finalizar.</a:t>
            </a:r>
            <a:endParaRPr sz="10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operação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divisão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verificar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divisor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5" dirty="0">
                <a:latin typeface="Arial"/>
                <a:cs typeface="Arial"/>
              </a:rPr>
              <a:t> válido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(maior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zero)!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204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85" dirty="0">
                <a:latin typeface="Arial"/>
                <a:cs typeface="Arial"/>
              </a:rPr>
              <a:t>caso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seja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menor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igual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zero,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informar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mensagem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“Impossível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dividir‼”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Desafio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94509"/>
            <a:ext cx="5497830" cy="19659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80645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75" dirty="0">
                <a:latin typeface="Calibri"/>
                <a:cs typeface="Calibri"/>
              </a:rPr>
              <a:t>Desenvolver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definir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pessoa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está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apta 	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votar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no</a:t>
            </a:r>
            <a:r>
              <a:rPr sz="1400" b="1" spc="60" dirty="0">
                <a:latin typeface="Calibri"/>
                <a:cs typeface="Calibri"/>
              </a:rPr>
              <a:t> Brasil.</a:t>
            </a:r>
            <a:endParaRPr sz="1400" dirty="0">
              <a:latin typeface="Calibri"/>
              <a:cs typeface="Calibri"/>
            </a:endParaRPr>
          </a:p>
          <a:p>
            <a:pPr marL="166370" indent="-15367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dirty="0">
                <a:latin typeface="Calibri"/>
                <a:cs typeface="Calibri"/>
              </a:rPr>
              <a:t>Pesquise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lang="pt-BR" sz="1400" spc="-125" dirty="0">
                <a:latin typeface="Arial"/>
                <a:cs typeface="Arial"/>
              </a:rPr>
              <a:t>Quais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são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20" dirty="0">
                <a:latin typeface="Arial"/>
                <a:cs typeface="Arial"/>
              </a:rPr>
              <a:t>as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regras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para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se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votar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Brasil?</a:t>
            </a:r>
            <a:endParaRPr sz="1400" dirty="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"/>
                <a:cs typeface="Arial"/>
              </a:rPr>
              <a:t>Identifique </a:t>
            </a:r>
            <a:r>
              <a:rPr sz="1200" spc="-45" dirty="0">
                <a:latin typeface="Arial"/>
                <a:cs typeface="Arial"/>
              </a:rPr>
              <a:t>quais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dados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entrada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necessários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resolver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problema.</a:t>
            </a:r>
            <a:endParaRPr sz="1200" dirty="0">
              <a:latin typeface="Arial"/>
              <a:cs typeface="Arial"/>
            </a:endParaRPr>
          </a:p>
          <a:p>
            <a:pPr marL="313690" marR="5080" lvl="1" indent="-157480">
              <a:lnSpc>
                <a:spcPct val="117600"/>
              </a:lnSpc>
              <a:spcBef>
                <a:spcPts val="28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"/>
                <a:cs typeface="Arial"/>
              </a:rPr>
              <a:t>Identifique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quais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regras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devem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satisfeitas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para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definir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que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uma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está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apta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votar.</a:t>
            </a:r>
            <a:endParaRPr sz="1200" dirty="0">
              <a:latin typeface="Arial"/>
              <a:cs typeface="Arial"/>
            </a:endParaRPr>
          </a:p>
          <a:p>
            <a:pPr marL="165735" marR="203835" indent="-153670">
              <a:lnSpc>
                <a:spcPct val="100800"/>
              </a:lnSpc>
              <a:spcBef>
                <a:spcPts val="61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spc="-110" dirty="0">
                <a:latin typeface="Arial"/>
                <a:cs typeface="Arial"/>
              </a:rPr>
              <a:t>Faça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programa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pede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20" dirty="0">
                <a:latin typeface="Arial"/>
                <a:cs typeface="Arial"/>
              </a:rPr>
              <a:t>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informações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necessárias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verifica</a:t>
            </a:r>
            <a:r>
              <a:rPr sz="1400" spc="-25" dirty="0">
                <a:latin typeface="Arial"/>
                <a:cs typeface="Arial"/>
              </a:rPr>
              <a:t> se 	uma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pessoa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está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apta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votar.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92" y="1710124"/>
            <a:ext cx="3589808" cy="8996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Obrigado</a:t>
            </a:r>
            <a:endParaRPr sz="2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lang="pt-BR"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guilherme.dbarros@sp.senac.br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Desvio</a:t>
            </a:r>
            <a:r>
              <a:rPr spc="-70" dirty="0"/>
              <a:t> </a:t>
            </a:r>
            <a:r>
              <a:rPr spc="-10" dirty="0"/>
              <a:t>Condicional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10880"/>
            <a:ext cx="522732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Utilizado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quando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existe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0" dirty="0">
                <a:latin typeface="Calibri"/>
                <a:cs typeface="Calibri"/>
              </a:rPr>
              <a:t> necessidade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verificar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0" dirty="0">
                <a:solidFill>
                  <a:srgbClr val="00AC8C"/>
                </a:solidFill>
                <a:latin typeface="Calibri"/>
                <a:cs typeface="Calibri"/>
              </a:rPr>
              <a:t>condições: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execução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instrução;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bloco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{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}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instruções.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Desvio</a:t>
            </a:r>
            <a:r>
              <a:rPr spc="-70" dirty="0"/>
              <a:t> </a:t>
            </a:r>
            <a:r>
              <a:rPr spc="-10" dirty="0"/>
              <a:t>Condicional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98839"/>
            <a:ext cx="5212715" cy="18561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35" dirty="0">
                <a:latin typeface="Arial"/>
                <a:cs typeface="Arial"/>
              </a:rPr>
              <a:t>Condição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é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uma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comparação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possui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valores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lógicos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possíveis:</a:t>
            </a:r>
            <a:endParaRPr sz="14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313690" algn="l"/>
              </a:tabLst>
            </a:pPr>
            <a:r>
              <a:rPr sz="1200" b="1" spc="-10" dirty="0">
                <a:solidFill>
                  <a:srgbClr val="00AC8C"/>
                </a:solidFill>
                <a:latin typeface="Calibri"/>
                <a:cs typeface="Calibri"/>
              </a:rPr>
              <a:t>true/false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90" dirty="0">
                <a:latin typeface="Calibri"/>
                <a:cs typeface="Calibri"/>
              </a:rPr>
              <a:t>Exemplos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condições: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x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&gt;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y</a:t>
            </a:r>
            <a:r>
              <a:rPr sz="1000" spc="-25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endParaRPr sz="1000">
              <a:latin typeface="BIZ UDGothic"/>
              <a:cs typeface="BIZ UDGothic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peso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&lt;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50.0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endParaRPr sz="1000">
              <a:latin typeface="BIZ UDGothic"/>
              <a:cs typeface="BIZ UDGothic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x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&gt;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0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&amp;&amp;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x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&lt;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8</a:t>
            </a:r>
            <a:r>
              <a:rPr sz="1000" spc="-25" dirty="0">
                <a:solidFill>
                  <a:srgbClr val="B25900"/>
                </a:solidFill>
                <a:latin typeface="BIZ UDGothic"/>
                <a:cs typeface="BIZ UDGothic"/>
              </a:rPr>
              <a:t>))</a:t>
            </a:r>
            <a:endParaRPr sz="1000">
              <a:latin typeface="BIZ UDGothic"/>
              <a:cs typeface="BIZ UDGothic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x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==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5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&amp;&amp;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y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==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2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||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y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==</a:t>
            </a:r>
            <a:r>
              <a:rPr sz="10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3</a:t>
            </a:r>
            <a:r>
              <a:rPr sz="1000" spc="-25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Desvio</a:t>
            </a:r>
            <a:r>
              <a:rPr spc="-70" dirty="0"/>
              <a:t> </a:t>
            </a:r>
            <a:r>
              <a:rPr spc="-10" dirty="0"/>
              <a:t>condicional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22930"/>
            <a:ext cx="3772535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90" dirty="0">
                <a:latin typeface="Calibri"/>
                <a:cs typeface="Calibri"/>
              </a:rPr>
              <a:t>O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desvio</a:t>
            </a:r>
            <a:r>
              <a:rPr sz="1400" b="1" spc="80" dirty="0">
                <a:latin typeface="Calibri"/>
                <a:cs typeface="Calibri"/>
              </a:rPr>
              <a:t> condicional </a:t>
            </a:r>
            <a:r>
              <a:rPr sz="1400" b="1" spc="65" dirty="0">
                <a:latin typeface="Calibri"/>
                <a:cs typeface="Calibri"/>
              </a:rPr>
              <a:t>pode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ser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três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tipos: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simples;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composto;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encadeado.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85304"/>
            <a:ext cx="1856105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])esvio</a:t>
            </a:r>
            <a:r>
              <a:rPr sz="1400" spc="1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PMingLiU"/>
                <a:cs typeface="PMingLiU"/>
              </a:rPr>
              <a:t>Condicional</a:t>
            </a:r>
            <a:r>
              <a:rPr sz="1400" spc="2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PMingLiU"/>
                <a:cs typeface="PMingLiU"/>
              </a:rPr>
              <a:t>if�else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656590" marR="5080" indent="-612140">
              <a:lnSpc>
                <a:spcPct val="68800"/>
              </a:lnSpc>
              <a:spcBef>
                <a:spcPts val="880"/>
              </a:spcBef>
            </a:pPr>
            <a:r>
              <a:rPr sz="2050" b="0" spc="-10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Desvio</a:t>
            </a:r>
            <a:r>
              <a:rPr sz="2050" b="0" spc="-2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5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condicional</a:t>
            </a:r>
            <a:r>
              <a:rPr sz="2050" b="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50" b="0" spc="-1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simples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Desvio</a:t>
            </a:r>
            <a:r>
              <a:rPr dirty="0"/>
              <a:t> condicional</a:t>
            </a:r>
            <a:r>
              <a:rPr spc="5" dirty="0"/>
              <a:t> </a:t>
            </a:r>
            <a:r>
              <a:rPr spc="-10" dirty="0"/>
              <a:t>simples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65707"/>
            <a:ext cx="451739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Utilizado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verificar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dada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condição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é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atendida: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4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70" dirty="0">
                <a:latin typeface="Arial"/>
                <a:cs typeface="Arial"/>
              </a:rPr>
              <a:t>Se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atendida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1401303"/>
            <a:ext cx="4043045" cy="7054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580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204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conjunto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instruções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deverá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ser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executado;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70" dirty="0">
                <a:latin typeface="Arial"/>
                <a:cs typeface="Arial"/>
              </a:rPr>
              <a:t>Se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atendida</a:t>
            </a:r>
            <a:endParaRPr sz="12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455"/>
              </a:spcBef>
            </a:pPr>
            <a:r>
              <a:rPr sz="1000" spc="-275" dirty="0">
                <a:solidFill>
                  <a:srgbClr val="00AC8C"/>
                </a:solidFill>
                <a:latin typeface="Tahoma"/>
                <a:cs typeface="Tahoma"/>
              </a:rPr>
              <a:t>¨</a:t>
            </a:r>
            <a:r>
              <a:rPr sz="1000" spc="21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fluxo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execução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algoritmo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seguirá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após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decisão;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08097" y="1269336"/>
            <a:ext cx="961390" cy="1421765"/>
            <a:chOff x="4408097" y="1269336"/>
            <a:chExt cx="961390" cy="1421765"/>
          </a:xfrm>
        </p:grpSpPr>
        <p:sp>
          <p:nvSpPr>
            <p:cNvPr id="6" name="object 6"/>
            <p:cNvSpPr/>
            <p:nvPr/>
          </p:nvSpPr>
          <p:spPr>
            <a:xfrm>
              <a:off x="4410002" y="1271241"/>
              <a:ext cx="630555" cy="535940"/>
            </a:xfrm>
            <a:custGeom>
              <a:avLst/>
              <a:gdLst/>
              <a:ahLst/>
              <a:cxnLst/>
              <a:rect l="l" t="t" r="r" b="b"/>
              <a:pathLst>
                <a:path w="630554" h="535939">
                  <a:moveTo>
                    <a:pt x="0" y="346504"/>
                  </a:moveTo>
                  <a:lnTo>
                    <a:pt x="315003" y="157501"/>
                  </a:lnTo>
                </a:path>
                <a:path w="630554" h="535939">
                  <a:moveTo>
                    <a:pt x="315003" y="157501"/>
                  </a:moveTo>
                  <a:lnTo>
                    <a:pt x="630007" y="346504"/>
                  </a:lnTo>
                </a:path>
                <a:path w="630554" h="535939">
                  <a:moveTo>
                    <a:pt x="630007" y="346504"/>
                  </a:moveTo>
                  <a:lnTo>
                    <a:pt x="315003" y="535506"/>
                  </a:lnTo>
                </a:path>
                <a:path w="630554" h="535939">
                  <a:moveTo>
                    <a:pt x="315003" y="535506"/>
                  </a:moveTo>
                  <a:lnTo>
                    <a:pt x="0" y="346504"/>
                  </a:lnTo>
                </a:path>
                <a:path w="630554" h="535939">
                  <a:moveTo>
                    <a:pt x="315003" y="0"/>
                  </a:moveTo>
                  <a:lnTo>
                    <a:pt x="315003" y="139788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10835" y="140040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0"/>
                  </a:moveTo>
                  <a:lnTo>
                    <a:pt x="14170" y="10628"/>
                  </a:lnTo>
                  <a:lnTo>
                    <a:pt x="0" y="0"/>
                  </a:lnTo>
                  <a:lnTo>
                    <a:pt x="14170" y="28341"/>
                  </a:lnTo>
                  <a:lnTo>
                    <a:pt x="2834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40009" y="1617745"/>
              <a:ext cx="315595" cy="171450"/>
            </a:xfrm>
            <a:custGeom>
              <a:avLst/>
              <a:gdLst/>
              <a:ahLst/>
              <a:cxnLst/>
              <a:rect l="l" t="t" r="r" b="b"/>
              <a:pathLst>
                <a:path w="315595" h="171450">
                  <a:moveTo>
                    <a:pt x="0" y="0"/>
                  </a:moveTo>
                  <a:lnTo>
                    <a:pt x="315003" y="0"/>
                  </a:lnTo>
                  <a:lnTo>
                    <a:pt x="315003" y="171288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0842" y="177840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0"/>
                  </a:moveTo>
                  <a:lnTo>
                    <a:pt x="14170" y="10628"/>
                  </a:lnTo>
                  <a:lnTo>
                    <a:pt x="0" y="0"/>
                  </a:lnTo>
                  <a:lnTo>
                    <a:pt x="14170" y="28341"/>
                  </a:lnTo>
                  <a:lnTo>
                    <a:pt x="2834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6003" y="2184753"/>
              <a:ext cx="819150" cy="504190"/>
            </a:xfrm>
            <a:custGeom>
              <a:avLst/>
              <a:gdLst/>
              <a:ahLst/>
              <a:cxnLst/>
              <a:rect l="l" t="t" r="r" b="b"/>
              <a:pathLst>
                <a:path w="819150" h="504189">
                  <a:moveTo>
                    <a:pt x="0" y="346504"/>
                  </a:moveTo>
                  <a:lnTo>
                    <a:pt x="378004" y="346504"/>
                  </a:lnTo>
                </a:path>
                <a:path w="819150" h="504189">
                  <a:moveTo>
                    <a:pt x="378004" y="346504"/>
                  </a:moveTo>
                  <a:lnTo>
                    <a:pt x="378004" y="504006"/>
                  </a:lnTo>
                </a:path>
                <a:path w="819150" h="504189">
                  <a:moveTo>
                    <a:pt x="378004" y="504006"/>
                  </a:moveTo>
                  <a:lnTo>
                    <a:pt x="0" y="504006"/>
                  </a:lnTo>
                </a:path>
                <a:path w="819150" h="504189">
                  <a:moveTo>
                    <a:pt x="0" y="504006"/>
                  </a:moveTo>
                  <a:lnTo>
                    <a:pt x="0" y="346504"/>
                  </a:lnTo>
                </a:path>
                <a:path w="819150" h="504189">
                  <a:moveTo>
                    <a:pt x="819009" y="0"/>
                  </a:moveTo>
                  <a:lnTo>
                    <a:pt x="819009" y="189002"/>
                  </a:lnTo>
                  <a:lnTo>
                    <a:pt x="284088" y="189002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2378" y="235958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28341"/>
                  </a:moveTo>
                  <a:lnTo>
                    <a:pt x="17713" y="14170"/>
                  </a:lnTo>
                  <a:lnTo>
                    <a:pt x="28341" y="0"/>
                  </a:lnTo>
                  <a:lnTo>
                    <a:pt x="0" y="14170"/>
                  </a:lnTo>
                  <a:lnTo>
                    <a:pt x="28341" y="2834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5005" y="1806748"/>
              <a:ext cx="0" cy="472440"/>
            </a:xfrm>
            <a:custGeom>
              <a:avLst/>
              <a:gdLst/>
              <a:ahLst/>
              <a:cxnLst/>
              <a:rect l="l" t="t" r="r" b="b"/>
              <a:pathLst>
                <a:path h="472439">
                  <a:moveTo>
                    <a:pt x="0" y="0"/>
                  </a:moveTo>
                  <a:lnTo>
                    <a:pt x="0" y="471920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0835" y="226804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0"/>
                  </a:moveTo>
                  <a:lnTo>
                    <a:pt x="14170" y="10628"/>
                  </a:lnTo>
                  <a:lnTo>
                    <a:pt x="0" y="0"/>
                  </a:lnTo>
                  <a:lnTo>
                    <a:pt x="14170" y="28341"/>
                  </a:lnTo>
                  <a:lnTo>
                    <a:pt x="2834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5005" y="2451128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h="62864">
                  <a:moveTo>
                    <a:pt x="0" y="0"/>
                  </a:moveTo>
                  <a:lnTo>
                    <a:pt x="0" y="62415"/>
                  </a:lnTo>
                </a:path>
              </a:pathLst>
            </a:custGeom>
            <a:ln w="354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0835" y="250291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41" y="0"/>
                  </a:moveTo>
                  <a:lnTo>
                    <a:pt x="14170" y="10628"/>
                  </a:lnTo>
                  <a:lnTo>
                    <a:pt x="0" y="0"/>
                  </a:lnTo>
                  <a:lnTo>
                    <a:pt x="14170" y="28341"/>
                  </a:lnTo>
                  <a:lnTo>
                    <a:pt x="2834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40009" y="1806748"/>
            <a:ext cx="630555" cy="378460"/>
          </a:xfrm>
          <a:prstGeom prst="rect">
            <a:avLst/>
          </a:prstGeom>
          <a:ln w="3542">
            <a:solidFill>
              <a:srgbClr val="666666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0805" marR="83185" algn="ctr">
              <a:lnSpc>
                <a:spcPct val="100000"/>
              </a:lnSpc>
              <a:spcBef>
                <a:spcPts val="125"/>
              </a:spcBef>
            </a:pPr>
            <a:r>
              <a:rPr sz="700" spc="-30" dirty="0">
                <a:solidFill>
                  <a:srgbClr val="666666"/>
                </a:solidFill>
                <a:latin typeface="Palatino Linotype"/>
                <a:cs typeface="Palatino Linotype"/>
              </a:rPr>
              <a:t>Conjunto</a:t>
            </a:r>
            <a:r>
              <a:rPr sz="7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700" spc="-65" dirty="0">
                <a:solidFill>
                  <a:srgbClr val="666666"/>
                </a:solidFill>
                <a:latin typeface="Palatino Linotype"/>
                <a:cs typeface="Palatino Linotype"/>
              </a:rPr>
              <a:t>de</a:t>
            </a:r>
            <a:r>
              <a:rPr sz="7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700" spc="-20" dirty="0">
                <a:solidFill>
                  <a:srgbClr val="666666"/>
                </a:solidFill>
                <a:latin typeface="Palatino Linotype"/>
                <a:cs typeface="Palatino Linotype"/>
              </a:rPr>
              <a:t>instru¸co˜es</a:t>
            </a:r>
            <a:r>
              <a:rPr sz="700" spc="500" dirty="0">
                <a:solidFill>
                  <a:srgbClr val="666666"/>
                </a:solidFill>
                <a:latin typeface="Palatino Linotype"/>
                <a:cs typeface="Palatino Linotype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Palatino Linotype"/>
                <a:cs typeface="Palatino Linotype"/>
              </a:rPr>
              <a:t>(bloco)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1457" y="1538584"/>
            <a:ext cx="3676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80" dirty="0">
                <a:solidFill>
                  <a:srgbClr val="666666"/>
                </a:solidFill>
                <a:latin typeface="Palatino Linotype"/>
                <a:cs typeface="Palatino Linotype"/>
              </a:rPr>
              <a:t>Condi¸ca˜o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2520" y="2523898"/>
            <a:ext cx="1454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solidFill>
                  <a:srgbClr val="666666"/>
                </a:solidFill>
                <a:latin typeface="Palatino Linotype"/>
                <a:cs typeface="Palatino Linotype"/>
              </a:rPr>
              <a:t>fim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49404" y="229815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151203" y="75601"/>
                </a:moveTo>
                <a:lnTo>
                  <a:pt x="145262" y="46173"/>
                </a:lnTo>
                <a:lnTo>
                  <a:pt x="129060" y="22142"/>
                </a:lnTo>
                <a:lnTo>
                  <a:pt x="105029" y="5941"/>
                </a:lnTo>
                <a:lnTo>
                  <a:pt x="75601" y="0"/>
                </a:lnTo>
                <a:lnTo>
                  <a:pt x="46173" y="5941"/>
                </a:lnTo>
                <a:lnTo>
                  <a:pt x="22143" y="22142"/>
                </a:lnTo>
                <a:lnTo>
                  <a:pt x="5941" y="46173"/>
                </a:lnTo>
                <a:lnTo>
                  <a:pt x="0" y="75601"/>
                </a:lnTo>
                <a:lnTo>
                  <a:pt x="5941" y="105029"/>
                </a:lnTo>
                <a:lnTo>
                  <a:pt x="22143" y="129060"/>
                </a:lnTo>
                <a:lnTo>
                  <a:pt x="46173" y="145262"/>
                </a:lnTo>
                <a:lnTo>
                  <a:pt x="75601" y="151203"/>
                </a:lnTo>
                <a:lnTo>
                  <a:pt x="105029" y="145262"/>
                </a:lnTo>
                <a:lnTo>
                  <a:pt x="129060" y="129060"/>
                </a:lnTo>
                <a:lnTo>
                  <a:pt x="145262" y="105029"/>
                </a:lnTo>
                <a:lnTo>
                  <a:pt x="151203" y="75601"/>
                </a:lnTo>
                <a:close/>
              </a:path>
            </a:pathLst>
          </a:custGeom>
          <a:ln w="354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29936" y="1481910"/>
            <a:ext cx="831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V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3831" y="1860286"/>
            <a:ext cx="685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666666"/>
                </a:solidFill>
                <a:latin typeface="Palatino Linotype"/>
                <a:cs typeface="Palatino Linotype"/>
              </a:rPr>
              <a:t>F</a:t>
            </a:r>
            <a:endParaRPr sz="7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Desvio</a:t>
            </a:r>
            <a:r>
              <a:rPr dirty="0"/>
              <a:t> condicional</a:t>
            </a:r>
            <a:r>
              <a:rPr spc="5" dirty="0"/>
              <a:t> </a:t>
            </a:r>
            <a:r>
              <a:rPr spc="-10" dirty="0"/>
              <a:t>simples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13091"/>
            <a:ext cx="2077085" cy="15468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Sintaxe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comando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if: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55" dirty="0">
                <a:latin typeface="Arial"/>
                <a:cs typeface="Arial"/>
              </a:rPr>
              <a:t>SE.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ENTÃO</a:t>
            </a:r>
            <a:endParaRPr sz="1200">
              <a:latin typeface="Arial"/>
              <a:cs typeface="Arial"/>
            </a:endParaRPr>
          </a:p>
          <a:p>
            <a:pPr marL="486409" marR="810260" indent="-114300">
              <a:lnSpc>
                <a:spcPct val="100000"/>
              </a:lnSpc>
              <a:spcBef>
                <a:spcPts val="550"/>
              </a:spcBef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100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condicao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instrucao1; instrucao2; instrucao3;</a:t>
            </a:r>
            <a:endParaRPr sz="1000">
              <a:latin typeface="BIZ UDGothic"/>
              <a:cs typeface="BIZ UDGothic"/>
            </a:endParaRPr>
          </a:p>
          <a:p>
            <a:pPr marL="372110">
              <a:lnSpc>
                <a:spcPts val="1180"/>
              </a:lnSpc>
            </a:pP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372110">
              <a:lnSpc>
                <a:spcPts val="1200"/>
              </a:lnSpc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proximaInstrucao;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9278" y="1357665"/>
            <a:ext cx="1901189" cy="209550"/>
          </a:xfrm>
          <a:custGeom>
            <a:avLst/>
            <a:gdLst/>
            <a:ahLst/>
            <a:cxnLst/>
            <a:rect l="l" t="t" r="r" b="b"/>
            <a:pathLst>
              <a:path w="1901189" h="209550">
                <a:moveTo>
                  <a:pt x="919888" y="95611"/>
                </a:moveTo>
                <a:lnTo>
                  <a:pt x="21015" y="104060"/>
                </a:lnTo>
                <a:lnTo>
                  <a:pt x="5279" y="104584"/>
                </a:lnTo>
                <a:lnTo>
                  <a:pt x="0" y="105657"/>
                </a:lnTo>
                <a:lnTo>
                  <a:pt x="5182" y="107128"/>
                </a:lnTo>
                <a:lnTo>
                  <a:pt x="20833" y="108841"/>
                </a:lnTo>
                <a:lnTo>
                  <a:pt x="919888" y="185612"/>
                </a:lnTo>
                <a:lnTo>
                  <a:pt x="919888" y="158461"/>
                </a:lnTo>
                <a:lnTo>
                  <a:pt x="923866" y="178162"/>
                </a:lnTo>
                <a:lnTo>
                  <a:pt x="934712" y="194249"/>
                </a:lnTo>
                <a:lnTo>
                  <a:pt x="950799" y="205095"/>
                </a:lnTo>
                <a:lnTo>
                  <a:pt x="970499" y="209072"/>
                </a:lnTo>
                <a:lnTo>
                  <a:pt x="1850354" y="209072"/>
                </a:lnTo>
                <a:lnTo>
                  <a:pt x="1870055" y="205095"/>
                </a:lnTo>
                <a:lnTo>
                  <a:pt x="1886142" y="194249"/>
                </a:lnTo>
                <a:lnTo>
                  <a:pt x="1896988" y="178162"/>
                </a:lnTo>
                <a:lnTo>
                  <a:pt x="1900965" y="158461"/>
                </a:lnTo>
                <a:lnTo>
                  <a:pt x="1900965" y="50610"/>
                </a:lnTo>
                <a:lnTo>
                  <a:pt x="1896988" y="30910"/>
                </a:lnTo>
                <a:lnTo>
                  <a:pt x="1886142" y="14823"/>
                </a:lnTo>
                <a:lnTo>
                  <a:pt x="1870055" y="3977"/>
                </a:lnTo>
                <a:lnTo>
                  <a:pt x="1850354" y="0"/>
                </a:lnTo>
                <a:lnTo>
                  <a:pt x="970499" y="0"/>
                </a:lnTo>
                <a:lnTo>
                  <a:pt x="950799" y="3977"/>
                </a:lnTo>
                <a:lnTo>
                  <a:pt x="934712" y="14823"/>
                </a:lnTo>
                <a:lnTo>
                  <a:pt x="923866" y="30910"/>
                </a:lnTo>
                <a:lnTo>
                  <a:pt x="919888" y="50610"/>
                </a:lnTo>
                <a:lnTo>
                  <a:pt x="919888" y="9561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87168" y="1365915"/>
            <a:ext cx="885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início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if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6900" y="1964996"/>
            <a:ext cx="2926715" cy="209550"/>
          </a:xfrm>
          <a:custGeom>
            <a:avLst/>
            <a:gdLst/>
            <a:ahLst/>
            <a:cxnLst/>
            <a:rect l="l" t="t" r="r" b="b"/>
            <a:pathLst>
              <a:path w="2926715" h="209550">
                <a:moveTo>
                  <a:pt x="2054708" y="95611"/>
                </a:moveTo>
                <a:lnTo>
                  <a:pt x="20974" y="104319"/>
                </a:lnTo>
                <a:lnTo>
                  <a:pt x="5248" y="104558"/>
                </a:lnTo>
                <a:lnTo>
                  <a:pt x="0" y="105048"/>
                </a:lnTo>
                <a:lnTo>
                  <a:pt x="5228" y="105720"/>
                </a:lnTo>
                <a:lnTo>
                  <a:pt x="20936" y="106502"/>
                </a:lnTo>
                <a:lnTo>
                  <a:pt x="2054708" y="185612"/>
                </a:lnTo>
                <a:lnTo>
                  <a:pt x="2054708" y="158461"/>
                </a:lnTo>
                <a:lnTo>
                  <a:pt x="2058685" y="178162"/>
                </a:lnTo>
                <a:lnTo>
                  <a:pt x="2069532" y="194249"/>
                </a:lnTo>
                <a:lnTo>
                  <a:pt x="2085619" y="205095"/>
                </a:lnTo>
                <a:lnTo>
                  <a:pt x="2105319" y="209072"/>
                </a:lnTo>
                <a:lnTo>
                  <a:pt x="2875476" y="209072"/>
                </a:lnTo>
                <a:lnTo>
                  <a:pt x="2895176" y="205095"/>
                </a:lnTo>
                <a:lnTo>
                  <a:pt x="2911263" y="194249"/>
                </a:lnTo>
                <a:lnTo>
                  <a:pt x="2922110" y="178162"/>
                </a:lnTo>
                <a:lnTo>
                  <a:pt x="2926087" y="158461"/>
                </a:lnTo>
                <a:lnTo>
                  <a:pt x="2926087" y="50610"/>
                </a:lnTo>
                <a:lnTo>
                  <a:pt x="2922110" y="30910"/>
                </a:lnTo>
                <a:lnTo>
                  <a:pt x="2911263" y="14823"/>
                </a:lnTo>
                <a:lnTo>
                  <a:pt x="2895176" y="3977"/>
                </a:lnTo>
                <a:lnTo>
                  <a:pt x="2875476" y="0"/>
                </a:lnTo>
                <a:lnTo>
                  <a:pt x="2105319" y="0"/>
                </a:lnTo>
                <a:lnTo>
                  <a:pt x="2085619" y="3977"/>
                </a:lnTo>
                <a:lnTo>
                  <a:pt x="2069532" y="14823"/>
                </a:lnTo>
                <a:lnTo>
                  <a:pt x="2058685" y="30910"/>
                </a:lnTo>
                <a:lnTo>
                  <a:pt x="2054708" y="50610"/>
                </a:lnTo>
                <a:lnTo>
                  <a:pt x="2054708" y="9561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9600" y="1973242"/>
            <a:ext cx="775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fim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if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65751" y="220342"/>
            <a:ext cx="1428750" cy="662940"/>
          </a:xfrm>
          <a:custGeom>
            <a:avLst/>
            <a:gdLst/>
            <a:ahLst/>
            <a:cxnLst/>
            <a:rect l="l" t="t" r="r" b="b"/>
            <a:pathLst>
              <a:path w="1428750" h="662940">
                <a:moveTo>
                  <a:pt x="349717" y="639264"/>
                </a:moveTo>
                <a:lnTo>
                  <a:pt x="348594" y="629351"/>
                </a:lnTo>
                <a:lnTo>
                  <a:pt x="354410" y="647225"/>
                </a:lnTo>
                <a:lnTo>
                  <a:pt x="366028" y="658574"/>
                </a:lnTo>
                <a:lnTo>
                  <a:pt x="381794" y="662477"/>
                </a:lnTo>
                <a:lnTo>
                  <a:pt x="400052" y="658012"/>
                </a:lnTo>
                <a:lnTo>
                  <a:pt x="439718" y="639264"/>
                </a:lnTo>
                <a:lnTo>
                  <a:pt x="1377992" y="639264"/>
                </a:lnTo>
                <a:lnTo>
                  <a:pt x="1397692" y="635287"/>
                </a:lnTo>
                <a:lnTo>
                  <a:pt x="1413780" y="624441"/>
                </a:lnTo>
                <a:lnTo>
                  <a:pt x="1424626" y="608354"/>
                </a:lnTo>
                <a:lnTo>
                  <a:pt x="1428603" y="588654"/>
                </a:lnTo>
                <a:lnTo>
                  <a:pt x="1428603" y="50610"/>
                </a:lnTo>
                <a:lnTo>
                  <a:pt x="1424626" y="30910"/>
                </a:lnTo>
                <a:lnTo>
                  <a:pt x="1413780" y="14823"/>
                </a:lnTo>
                <a:lnTo>
                  <a:pt x="1397692" y="3977"/>
                </a:lnTo>
                <a:lnTo>
                  <a:pt x="1377992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588654"/>
                </a:lnTo>
                <a:lnTo>
                  <a:pt x="3977" y="608354"/>
                </a:lnTo>
                <a:lnTo>
                  <a:pt x="14823" y="624441"/>
                </a:lnTo>
                <a:lnTo>
                  <a:pt x="30910" y="635287"/>
                </a:lnTo>
                <a:lnTo>
                  <a:pt x="50610" y="639264"/>
                </a:lnTo>
                <a:lnTo>
                  <a:pt x="349717" y="63926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13733" y="165347"/>
            <a:ext cx="133286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11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fiquem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atentos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as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chaves</a:t>
            </a:r>
            <a:r>
              <a:rPr sz="1000" spc="-55" dirty="0">
                <a:latin typeface="Arial"/>
                <a:cs typeface="Arial"/>
              </a:rPr>
              <a:t> que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delimintam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início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bloco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1781</Words>
  <Application>Microsoft Office PowerPoint</Application>
  <PresentationFormat>Personalizar</PresentationFormat>
  <Paragraphs>321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9" baseType="lpstr">
      <vt:lpstr>PMingLiU</vt:lpstr>
      <vt:lpstr>Arial</vt:lpstr>
      <vt:lpstr>BIZ UDGothic</vt:lpstr>
      <vt:lpstr>Calibri</vt:lpstr>
      <vt:lpstr>Lucida Sans Unicode</vt:lpstr>
      <vt:lpstr>Palatino Linotype</vt:lpstr>
      <vt:lpstr>Tahoma</vt:lpstr>
      <vt:lpstr>Times New Roman</vt:lpstr>
      <vt:lpstr>Verdana</vt:lpstr>
      <vt:lpstr>Office Theme</vt:lpstr>
      <vt:lpstr>Apresentação do PowerPoint</vt:lpstr>
      <vt:lpstr>Agenda</vt:lpstr>
      <vt:lpstr>Desvio Condicional</vt:lpstr>
      <vt:lpstr>Desvio Condicional</vt:lpstr>
      <vt:lpstr>Desvio Condicional</vt:lpstr>
      <vt:lpstr>Desvio condicional</vt:lpstr>
      <vt:lpstr>Desvio condicional simples</vt:lpstr>
      <vt:lpstr>Desvio condicional simples</vt:lpstr>
      <vt:lpstr>Desvio condicional simples</vt:lpstr>
      <vt:lpstr>Exemplo 1</vt:lpstr>
      <vt:lpstr>Apresentação do PowerPoint</vt:lpstr>
      <vt:lpstr>Exercício 1</vt:lpstr>
      <vt:lpstr>Desvio condicional composto</vt:lpstr>
      <vt:lpstr>Desvio condicional composto</vt:lpstr>
      <vt:lpstr>Comando if . . . else</vt:lpstr>
      <vt:lpstr>Apresentação do PowerPoint</vt:lpstr>
      <vt:lpstr>Par ou Impar</vt:lpstr>
      <vt:lpstr>Exercício 2</vt:lpstr>
      <vt:lpstr>Desvio condicional encadeado</vt:lpstr>
      <vt:lpstr>Desvio condicional encadeado</vt:lpstr>
      <vt:lpstr>Desvio condicional encadeado</vt:lpstr>
      <vt:lpstr>Desvio condicional encadeado</vt:lpstr>
      <vt:lpstr>Exemplo</vt:lpstr>
      <vt:lpstr>Exemplo</vt:lpstr>
      <vt:lpstr>Exemplo</vt:lpstr>
      <vt:lpstr>Exercício 3</vt:lpstr>
      <vt:lpstr>Exercícios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</vt:lpstr>
      <vt:lpstr>Exercício 11</vt:lpstr>
      <vt:lpstr>Exercício 12</vt:lpstr>
      <vt:lpstr>Exercício 13</vt:lpstr>
      <vt:lpstr>Desafio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Desvio Condicional (if-else) - Programação de Soluções Computacionais</dc:title>
  <dc:creator>Prof. Dr. Charles Ferreira</dc:creator>
  <cp:lastModifiedBy>GUILHERME DUARTE DE BARROS</cp:lastModifiedBy>
  <cp:revision>3</cp:revision>
  <dcterms:created xsi:type="dcterms:W3CDTF">2024-03-18T11:45:33Z</dcterms:created>
  <dcterms:modified xsi:type="dcterms:W3CDTF">2024-03-18T11:55:10Z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2024-03-18T00:00:00Z</vt:filetime>
  </property>
  <property fmtid="{D5CDD505-2E9C-101B-9397-08002B2CF9AE}" pid="5" name="PTEX.Fullbanner">
    <vt:lpwstr>This is pdfTeX, Version 3.14159265-2.6-1.40.20 (TeX Live 2019/Debian) kpathsea version 6.3.1</vt:lpwstr>
  </property>
  <property fmtid="{D5CDD505-2E9C-101B-9397-08002B2CF9AE}" pid="6" name="Producer">
    <vt:lpwstr>pdfTeX-1.40.20</vt:lpwstr>
  </property>
</Properties>
</file>