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85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520200" cy="3239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863"/>
            <a:ext cx="3190652" cy="266223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83521" y="1283646"/>
            <a:ext cx="1289050" cy="369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AC8C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9380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AC8C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9380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AC8C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9380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AC8C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9380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009380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2"/>
            <a:ext cx="5760085" cy="76200"/>
          </a:xfrm>
          <a:custGeom>
            <a:avLst/>
            <a:gdLst/>
            <a:ahLst/>
            <a:cxnLst/>
            <a:rect l="l" t="t" r="r" b="b"/>
            <a:pathLst>
              <a:path w="5760085" h="76200">
                <a:moveTo>
                  <a:pt x="5759996" y="0"/>
                </a:moveTo>
                <a:lnTo>
                  <a:pt x="0" y="0"/>
                </a:lnTo>
                <a:lnTo>
                  <a:pt x="0" y="75920"/>
                </a:lnTo>
                <a:lnTo>
                  <a:pt x="5759996" y="7592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137868"/>
            <a:ext cx="243141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AC8C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292" y="1109420"/>
            <a:ext cx="4133850" cy="815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51640" y="3027340"/>
            <a:ext cx="219341" cy="189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009380"/>
                </a:solidFill>
                <a:latin typeface="Calibri"/>
                <a:cs typeface="Calibri"/>
              </a:defRPr>
            </a:lvl1pPr>
          </a:lstStyle>
          <a:p>
            <a:pPr marL="102870">
              <a:lnSpc>
                <a:spcPct val="100000"/>
              </a:lnSpc>
              <a:spcBef>
                <a:spcPts val="120"/>
              </a:spcBef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ilherme.dbarros@sp.senac.b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guilherme.dbarros@sp.senac.br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622255" cy="3239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5900" y="1649306"/>
            <a:ext cx="5410200" cy="1818511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050" b="1" spc="-50" dirty="0">
                <a:solidFill>
                  <a:srgbClr val="FFFFFF"/>
                </a:solidFill>
                <a:latin typeface="Palatino Linotype"/>
                <a:cs typeface="Palatino Linotype"/>
              </a:rPr>
              <a:t>Desvio</a:t>
            </a:r>
            <a:r>
              <a:rPr sz="2050" b="1" spc="-8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050" b="1" dirty="0">
                <a:solidFill>
                  <a:srgbClr val="FFFFFF"/>
                </a:solidFill>
                <a:latin typeface="Palatino Linotype"/>
                <a:cs typeface="Palatino Linotype"/>
              </a:rPr>
              <a:t>Condicional:</a:t>
            </a:r>
            <a:r>
              <a:rPr sz="2050" b="1" spc="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05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Switch</a:t>
            </a:r>
            <a:endParaRPr sz="205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700" b="1" dirty="0">
                <a:solidFill>
                  <a:srgbClr val="FFFFFF"/>
                </a:solidFill>
                <a:latin typeface="Palatino Linotype"/>
                <a:cs typeface="Palatino Linotype"/>
              </a:rPr>
              <a:t>Programação</a:t>
            </a:r>
            <a:r>
              <a:rPr sz="170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1700" b="1" dirty="0">
                <a:solidFill>
                  <a:srgbClr val="FFFFFF"/>
                </a:solidFill>
                <a:latin typeface="Palatino Linotype"/>
                <a:cs typeface="Palatino Linotype"/>
              </a:rPr>
              <a:t>de</a:t>
            </a:r>
            <a:r>
              <a:rPr sz="170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 Soluções Computacionais</a:t>
            </a:r>
            <a:endParaRPr sz="1700" dirty="0">
              <a:latin typeface="Palatino Linotype"/>
              <a:cs typeface="Palatino Linotype"/>
            </a:endParaRPr>
          </a:p>
          <a:p>
            <a:pPr marL="12700" marR="2040255">
              <a:lnSpc>
                <a:spcPct val="100800"/>
              </a:lnSpc>
              <a:spcBef>
                <a:spcPts val="1335"/>
              </a:spcBef>
            </a:pP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Dr.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t-BR" sz="1400" spc="-40" dirty="0">
                <a:solidFill>
                  <a:srgbClr val="FFFFFF"/>
                </a:solidFill>
                <a:latin typeface="Arial"/>
                <a:cs typeface="Arial"/>
              </a:rPr>
              <a:t>Guilherme Duarte de Barros</a:t>
            </a:r>
            <a:endParaRPr lang="pt-BR" sz="1400" spc="-1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2040255">
              <a:lnSpc>
                <a:spcPct val="100800"/>
              </a:lnSpc>
              <a:spcBef>
                <a:spcPts val="1335"/>
              </a:spcBef>
            </a:pPr>
            <a:r>
              <a:rPr lang="pt-BR" sz="1400" spc="-10" dirty="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guilherme.dbarros@sp.senac.br</a:t>
            </a:r>
            <a:endParaRPr lang="pt-BR" sz="1400" spc="-1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2700" marR="2040255">
              <a:lnSpc>
                <a:spcPct val="100800"/>
              </a:lnSpc>
              <a:spcBef>
                <a:spcPts val="1335"/>
              </a:spcBef>
            </a:pP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Exemplo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782304"/>
            <a:ext cx="3588385" cy="163512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60" dirty="0">
                <a:latin typeface="Calibri"/>
                <a:cs typeface="Calibri"/>
              </a:rPr>
              <a:t>Vamos</a:t>
            </a:r>
            <a:r>
              <a:rPr sz="1400" b="1" spc="45" dirty="0">
                <a:latin typeface="Calibri"/>
                <a:cs typeface="Calibri"/>
              </a:rPr>
              <a:t> </a:t>
            </a:r>
            <a:r>
              <a:rPr sz="1400" b="1" spc="75" dirty="0">
                <a:latin typeface="Calibri"/>
                <a:cs typeface="Calibri"/>
              </a:rPr>
              <a:t>implementar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um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90" dirty="0">
                <a:latin typeface="Calibri"/>
                <a:cs typeface="Calibri"/>
              </a:rPr>
              <a:t>menu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55" dirty="0">
                <a:latin typeface="Calibri"/>
                <a:cs typeface="Calibri"/>
              </a:rPr>
              <a:t>de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40" dirty="0">
                <a:latin typeface="Calibri"/>
                <a:cs typeface="Calibri"/>
              </a:rPr>
              <a:t>opções:</a:t>
            </a:r>
            <a:endParaRPr sz="1400">
              <a:latin typeface="Calibri"/>
              <a:cs typeface="Calibri"/>
            </a:endParaRPr>
          </a:p>
          <a:p>
            <a:pPr marL="156210">
              <a:lnSpc>
                <a:spcPct val="100000"/>
              </a:lnSpc>
              <a:spcBef>
                <a:spcPts val="500"/>
              </a:spcBef>
            </a:pPr>
            <a:r>
              <a:rPr sz="1200" dirty="0">
                <a:solidFill>
                  <a:srgbClr val="00AC8C"/>
                </a:solidFill>
                <a:latin typeface="Arial"/>
                <a:cs typeface="Arial"/>
              </a:rPr>
              <a:t>–</a:t>
            </a:r>
            <a:r>
              <a:rPr sz="1200" spc="28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inicialmente,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programa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deve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mostrar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na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tela:</a:t>
            </a:r>
            <a:endParaRPr sz="12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455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330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spc="-60" dirty="0">
                <a:latin typeface="Arial"/>
                <a:cs typeface="Arial"/>
              </a:rPr>
              <a:t>===========Menu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de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Opções=========</a:t>
            </a:r>
            <a:endParaRPr sz="10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490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275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spc="-95" dirty="0">
                <a:latin typeface="Arial"/>
                <a:cs typeface="Arial"/>
              </a:rPr>
              <a:t>1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-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Cadastrar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Produtos</a:t>
            </a:r>
            <a:endParaRPr sz="10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495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270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spc="-95" dirty="0">
                <a:latin typeface="Arial"/>
                <a:cs typeface="Arial"/>
              </a:rPr>
              <a:t>2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-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Listar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Produtos</a:t>
            </a:r>
            <a:endParaRPr sz="10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495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285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spc="-95" dirty="0">
                <a:latin typeface="Arial"/>
                <a:cs typeface="Arial"/>
              </a:rPr>
              <a:t>3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-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Sair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do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Sistema</a:t>
            </a:r>
            <a:endParaRPr sz="1000">
              <a:latin typeface="Arial"/>
              <a:cs typeface="Arial"/>
            </a:endParaRPr>
          </a:p>
          <a:p>
            <a:pPr marL="300355">
              <a:lnSpc>
                <a:spcPct val="100000"/>
              </a:lnSpc>
              <a:spcBef>
                <a:spcPts val="490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330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spc="-60" dirty="0">
                <a:latin typeface="Arial"/>
                <a:cs typeface="Arial"/>
              </a:rPr>
              <a:t>===========Menu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de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Opções=========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11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Exemplo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675281"/>
            <a:ext cx="37852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13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190" dirty="0">
                <a:latin typeface="Calibri"/>
                <a:cs typeface="Calibri"/>
              </a:rPr>
              <a:t>O</a:t>
            </a:r>
            <a:r>
              <a:rPr sz="1400" b="1" spc="70" dirty="0">
                <a:latin typeface="Calibri"/>
                <a:cs typeface="Calibri"/>
              </a:rPr>
              <a:t> usuário</a:t>
            </a:r>
            <a:r>
              <a:rPr sz="1400" b="1" spc="75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deve</a:t>
            </a:r>
            <a:r>
              <a:rPr sz="1400" b="1" spc="75" dirty="0">
                <a:latin typeface="Calibri"/>
                <a:cs typeface="Calibri"/>
              </a:rPr>
              <a:t> </a:t>
            </a:r>
            <a:r>
              <a:rPr sz="1400" b="1" spc="85" dirty="0">
                <a:latin typeface="Calibri"/>
                <a:cs typeface="Calibri"/>
              </a:rPr>
              <a:t>digitar</a:t>
            </a:r>
            <a:r>
              <a:rPr sz="1400" b="1" spc="75" dirty="0">
                <a:latin typeface="Calibri"/>
                <a:cs typeface="Calibri"/>
              </a:rPr>
              <a:t> </a:t>
            </a:r>
            <a:r>
              <a:rPr sz="1400" b="1" spc="90" dirty="0">
                <a:latin typeface="Calibri"/>
                <a:cs typeface="Calibri"/>
              </a:rPr>
              <a:t>uma</a:t>
            </a:r>
            <a:r>
              <a:rPr sz="1400" b="1" spc="75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das</a:t>
            </a:r>
            <a:r>
              <a:rPr sz="1400" b="1" spc="7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três</a:t>
            </a:r>
            <a:r>
              <a:rPr sz="1400" b="1" spc="75" dirty="0">
                <a:latin typeface="Calibri"/>
                <a:cs typeface="Calibri"/>
              </a:rPr>
              <a:t> </a:t>
            </a:r>
            <a:r>
              <a:rPr sz="1400" b="1" spc="40" dirty="0">
                <a:latin typeface="Calibri"/>
                <a:cs typeface="Calibri"/>
              </a:rPr>
              <a:t>opções: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663" y="1093466"/>
            <a:ext cx="2252980" cy="70294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200" dirty="0">
                <a:solidFill>
                  <a:srgbClr val="00AC8C"/>
                </a:solidFill>
                <a:latin typeface="Arial"/>
                <a:cs typeface="Arial"/>
              </a:rPr>
              <a:t>–</a:t>
            </a:r>
            <a:r>
              <a:rPr sz="1200" spc="34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200" b="1" spc="70" dirty="0">
                <a:latin typeface="Calibri"/>
                <a:cs typeface="Calibri"/>
              </a:rPr>
              <a:t>Caso</a:t>
            </a:r>
            <a:r>
              <a:rPr sz="1200" b="1" spc="65" dirty="0">
                <a:latin typeface="Calibri"/>
                <a:cs typeface="Calibri"/>
              </a:rPr>
              <a:t> </a:t>
            </a:r>
            <a:r>
              <a:rPr sz="1200" b="1" spc="50" dirty="0">
                <a:latin typeface="Calibri"/>
                <a:cs typeface="Calibri"/>
              </a:rPr>
              <a:t>digite</a:t>
            </a:r>
            <a:r>
              <a:rPr sz="1200" b="1" spc="6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1</a:t>
            </a:r>
            <a:r>
              <a:rPr sz="1200" b="1" spc="6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deverá</a:t>
            </a:r>
            <a:r>
              <a:rPr sz="1200" b="1" spc="6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aparecer:</a:t>
            </a:r>
            <a:endParaRPr sz="1200">
              <a:latin typeface="Calibri"/>
              <a:cs typeface="Calibri"/>
            </a:endParaRPr>
          </a:p>
          <a:p>
            <a:pPr marL="156210">
              <a:lnSpc>
                <a:spcPct val="100000"/>
              </a:lnSpc>
              <a:spcBef>
                <a:spcPts val="455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285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spc="-60" dirty="0">
                <a:latin typeface="Arial"/>
                <a:cs typeface="Arial"/>
              </a:rPr>
              <a:t>“Você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escolheu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menu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1”</a:t>
            </a:r>
            <a:endParaRPr sz="1000">
              <a:latin typeface="Arial"/>
              <a:cs typeface="Arial"/>
            </a:endParaRPr>
          </a:p>
          <a:p>
            <a:pPr marL="156210">
              <a:lnSpc>
                <a:spcPct val="100000"/>
              </a:lnSpc>
              <a:spcBef>
                <a:spcPts val="490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285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spc="-75" dirty="0">
                <a:latin typeface="Arial"/>
                <a:cs typeface="Arial"/>
              </a:rPr>
              <a:t>“Q!Je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5" dirty="0">
                <a:latin typeface="Arial"/>
                <a:cs typeface="Arial"/>
              </a:rPr>
              <a:t>é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opção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Cadastrar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Produtos”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1675" y="1093466"/>
            <a:ext cx="2252980" cy="70294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200" dirty="0">
                <a:solidFill>
                  <a:srgbClr val="00AC8C"/>
                </a:solidFill>
                <a:latin typeface="Arial"/>
                <a:cs typeface="Arial"/>
              </a:rPr>
              <a:t>–</a:t>
            </a:r>
            <a:r>
              <a:rPr sz="1200" spc="34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200" b="1" spc="70" dirty="0">
                <a:latin typeface="Calibri"/>
                <a:cs typeface="Calibri"/>
              </a:rPr>
              <a:t>Caso</a:t>
            </a:r>
            <a:r>
              <a:rPr sz="1200" b="1" spc="65" dirty="0">
                <a:latin typeface="Calibri"/>
                <a:cs typeface="Calibri"/>
              </a:rPr>
              <a:t> </a:t>
            </a:r>
            <a:r>
              <a:rPr sz="1200" b="1" spc="50" dirty="0">
                <a:latin typeface="Calibri"/>
                <a:cs typeface="Calibri"/>
              </a:rPr>
              <a:t>digite</a:t>
            </a:r>
            <a:r>
              <a:rPr sz="1200" b="1" spc="6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2</a:t>
            </a:r>
            <a:r>
              <a:rPr sz="1200" b="1" spc="6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deverá</a:t>
            </a:r>
            <a:r>
              <a:rPr sz="1200" b="1" spc="6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aparecer:</a:t>
            </a:r>
            <a:endParaRPr sz="1200">
              <a:latin typeface="Calibri"/>
              <a:cs typeface="Calibri"/>
            </a:endParaRPr>
          </a:p>
          <a:p>
            <a:pPr marL="156210">
              <a:lnSpc>
                <a:spcPct val="100000"/>
              </a:lnSpc>
              <a:spcBef>
                <a:spcPts val="455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285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spc="-60" dirty="0">
                <a:latin typeface="Arial"/>
                <a:cs typeface="Arial"/>
              </a:rPr>
              <a:t>“Você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escolheu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menu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2”</a:t>
            </a:r>
            <a:endParaRPr sz="1000">
              <a:latin typeface="Arial"/>
              <a:cs typeface="Arial"/>
            </a:endParaRPr>
          </a:p>
          <a:p>
            <a:pPr marL="156210">
              <a:lnSpc>
                <a:spcPct val="100000"/>
              </a:lnSpc>
              <a:spcBef>
                <a:spcPts val="490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285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spc="-75" dirty="0">
                <a:latin typeface="Arial"/>
                <a:cs typeface="Arial"/>
              </a:rPr>
              <a:t>“Q!Je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05" dirty="0">
                <a:latin typeface="Arial"/>
                <a:cs typeface="Arial"/>
              </a:rPr>
              <a:t>é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opção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Listar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Produtos”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5663" y="1988273"/>
            <a:ext cx="2252980" cy="70294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200" dirty="0">
                <a:solidFill>
                  <a:srgbClr val="00AC8C"/>
                </a:solidFill>
                <a:latin typeface="Arial"/>
                <a:cs typeface="Arial"/>
              </a:rPr>
              <a:t>–</a:t>
            </a:r>
            <a:r>
              <a:rPr sz="1200" spc="34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200" b="1" spc="70" dirty="0">
                <a:latin typeface="Calibri"/>
                <a:cs typeface="Calibri"/>
              </a:rPr>
              <a:t>Caso</a:t>
            </a:r>
            <a:r>
              <a:rPr sz="1200" b="1" spc="65" dirty="0">
                <a:latin typeface="Calibri"/>
                <a:cs typeface="Calibri"/>
              </a:rPr>
              <a:t> </a:t>
            </a:r>
            <a:r>
              <a:rPr sz="1200" b="1" spc="50" dirty="0">
                <a:latin typeface="Calibri"/>
                <a:cs typeface="Calibri"/>
              </a:rPr>
              <a:t>digite</a:t>
            </a:r>
            <a:r>
              <a:rPr sz="1200" b="1" spc="6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3</a:t>
            </a:r>
            <a:r>
              <a:rPr sz="1200" b="1" spc="6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deverá</a:t>
            </a:r>
            <a:r>
              <a:rPr sz="1200" b="1" spc="6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aparecer:</a:t>
            </a:r>
            <a:endParaRPr sz="1200">
              <a:latin typeface="Calibri"/>
              <a:cs typeface="Calibri"/>
            </a:endParaRPr>
          </a:p>
          <a:p>
            <a:pPr marL="156210">
              <a:lnSpc>
                <a:spcPct val="100000"/>
              </a:lnSpc>
              <a:spcBef>
                <a:spcPts val="455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285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spc="-60" dirty="0">
                <a:latin typeface="Arial"/>
                <a:cs typeface="Arial"/>
              </a:rPr>
              <a:t>“Você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escolheu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menu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3”</a:t>
            </a:r>
            <a:endParaRPr sz="1000">
              <a:latin typeface="Arial"/>
              <a:cs typeface="Arial"/>
            </a:endParaRPr>
          </a:p>
          <a:p>
            <a:pPr marL="156210">
              <a:lnSpc>
                <a:spcPct val="100000"/>
              </a:lnSpc>
              <a:spcBef>
                <a:spcPts val="490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295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spc="-75" dirty="0">
                <a:latin typeface="Arial"/>
                <a:cs typeface="Arial"/>
              </a:rPr>
              <a:t>“Q!Je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5" dirty="0">
                <a:latin typeface="Arial"/>
                <a:cs typeface="Arial"/>
              </a:rPr>
              <a:t>é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opção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Sair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do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Sistema”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1675" y="1988273"/>
            <a:ext cx="2342515" cy="48768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200" dirty="0">
                <a:solidFill>
                  <a:srgbClr val="00AC8C"/>
                </a:solidFill>
                <a:latin typeface="Arial"/>
                <a:cs typeface="Arial"/>
              </a:rPr>
              <a:t>–</a:t>
            </a:r>
            <a:r>
              <a:rPr sz="1200" spc="350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200" b="1" dirty="0">
                <a:latin typeface="Calibri"/>
                <a:cs typeface="Calibri"/>
              </a:rPr>
              <a:t>Se</a:t>
            </a:r>
            <a:r>
              <a:rPr sz="1200" b="1" spc="65" dirty="0">
                <a:latin typeface="Calibri"/>
                <a:cs typeface="Calibri"/>
              </a:rPr>
              <a:t> </a:t>
            </a:r>
            <a:r>
              <a:rPr sz="1200" b="1" spc="55" dirty="0">
                <a:latin typeface="Calibri"/>
                <a:cs typeface="Calibri"/>
              </a:rPr>
              <a:t>digitar</a:t>
            </a:r>
            <a:r>
              <a:rPr sz="1200" b="1" spc="70" dirty="0">
                <a:latin typeface="Calibri"/>
                <a:cs typeface="Calibri"/>
              </a:rPr>
              <a:t> </a:t>
            </a:r>
            <a:r>
              <a:rPr sz="1200" b="1" spc="50" dirty="0">
                <a:latin typeface="Calibri"/>
                <a:cs typeface="Calibri"/>
              </a:rPr>
              <a:t>qualquer</a:t>
            </a:r>
            <a:r>
              <a:rPr sz="1200" b="1" spc="6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outra</a:t>
            </a:r>
            <a:r>
              <a:rPr sz="1200" b="1" spc="7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coisa:</a:t>
            </a:r>
            <a:endParaRPr sz="1200">
              <a:latin typeface="Calibri"/>
              <a:cs typeface="Calibri"/>
            </a:endParaRPr>
          </a:p>
          <a:p>
            <a:pPr marL="156210">
              <a:lnSpc>
                <a:spcPct val="100000"/>
              </a:lnSpc>
              <a:spcBef>
                <a:spcPts val="455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280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dirty="0">
                <a:latin typeface="Arial"/>
                <a:cs typeface="Arial"/>
              </a:rPr>
              <a:t>“Item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de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menu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inválido”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Exemplo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932" y="686364"/>
            <a:ext cx="1793875" cy="44132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500" dirty="0">
                <a:solidFill>
                  <a:srgbClr val="666666"/>
                </a:solidFill>
                <a:latin typeface="BIZ UDGothic"/>
                <a:cs typeface="BIZ UDGothic"/>
              </a:rPr>
              <a:t>1</a:t>
            </a:r>
            <a:r>
              <a:rPr sz="500" spc="-125" dirty="0">
                <a:solidFill>
                  <a:srgbClr val="666666"/>
                </a:solidFill>
                <a:latin typeface="BIZ UDGothic"/>
                <a:cs typeface="BIZ UDGothic"/>
              </a:rPr>
              <a:t> </a:t>
            </a:r>
            <a:r>
              <a:rPr sz="650" b="1" dirty="0">
                <a:solidFill>
                  <a:srgbClr val="00AC8C"/>
                </a:solidFill>
                <a:latin typeface="BIZ UDGothic"/>
                <a:cs typeface="BIZ UDGothic"/>
              </a:rPr>
              <a:t>import</a:t>
            </a:r>
            <a:r>
              <a:rPr sz="650" b="1" spc="-2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650" spc="-10" dirty="0">
                <a:solidFill>
                  <a:srgbClr val="595959"/>
                </a:solidFill>
                <a:latin typeface="BIZ UDGothic"/>
                <a:cs typeface="BIZ UDGothic"/>
              </a:rPr>
              <a:t>java.util.Scanner;</a:t>
            </a:r>
            <a:endParaRPr sz="65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500" spc="-50" dirty="0">
                <a:solidFill>
                  <a:srgbClr val="666666"/>
                </a:solidFill>
                <a:latin typeface="BIZ UDGothic"/>
                <a:cs typeface="BIZ UDGothic"/>
              </a:rPr>
              <a:t>2</a:t>
            </a:r>
            <a:endParaRPr sz="500">
              <a:latin typeface="BIZ UDGothic"/>
              <a:cs typeface="BIZ UDGothic"/>
            </a:endParaRPr>
          </a:p>
          <a:p>
            <a:pPr marL="12700">
              <a:lnSpc>
                <a:spcPts val="780"/>
              </a:lnSpc>
              <a:spcBef>
                <a:spcPts val="25"/>
              </a:spcBef>
            </a:pPr>
            <a:r>
              <a:rPr sz="500" dirty="0">
                <a:solidFill>
                  <a:srgbClr val="666666"/>
                </a:solidFill>
                <a:latin typeface="BIZ UDGothic"/>
                <a:cs typeface="BIZ UDGothic"/>
              </a:rPr>
              <a:t>3</a:t>
            </a:r>
            <a:r>
              <a:rPr sz="500" spc="-125" dirty="0">
                <a:solidFill>
                  <a:srgbClr val="666666"/>
                </a:solidFill>
                <a:latin typeface="BIZ UDGothic"/>
                <a:cs typeface="BIZ UDGothic"/>
              </a:rPr>
              <a:t> </a:t>
            </a:r>
            <a:r>
              <a:rPr sz="650" b="1" dirty="0">
                <a:solidFill>
                  <a:srgbClr val="00AC8C"/>
                </a:solidFill>
                <a:latin typeface="BIZ UDGothic"/>
                <a:cs typeface="BIZ UDGothic"/>
              </a:rPr>
              <a:t>public</a:t>
            </a:r>
            <a:r>
              <a:rPr sz="650" b="1" spc="-2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650" b="1" dirty="0">
                <a:solidFill>
                  <a:srgbClr val="00AC8C"/>
                </a:solidFill>
                <a:latin typeface="BIZ UDGothic"/>
                <a:cs typeface="BIZ UDGothic"/>
              </a:rPr>
              <a:t>class</a:t>
            </a:r>
            <a:r>
              <a:rPr sz="650" b="1" spc="-1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650" dirty="0">
                <a:solidFill>
                  <a:srgbClr val="595959"/>
                </a:solidFill>
                <a:latin typeface="BIZ UDGothic"/>
                <a:cs typeface="BIZ UDGothic"/>
              </a:rPr>
              <a:t>Main</a:t>
            </a:r>
            <a:r>
              <a:rPr sz="650" spc="-20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650" b="1" spc="-5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650">
              <a:latin typeface="BIZ UDGothic"/>
              <a:cs typeface="BIZ UDGothic"/>
            </a:endParaRPr>
          </a:p>
          <a:p>
            <a:pPr marL="12700">
              <a:lnSpc>
                <a:spcPts val="780"/>
              </a:lnSpc>
            </a:pPr>
            <a:r>
              <a:rPr sz="500" dirty="0">
                <a:solidFill>
                  <a:srgbClr val="666666"/>
                </a:solidFill>
                <a:latin typeface="BIZ UDGothic"/>
                <a:cs typeface="BIZ UDGothic"/>
              </a:rPr>
              <a:t>4</a:t>
            </a:r>
            <a:r>
              <a:rPr sz="500" spc="425" dirty="0">
                <a:solidFill>
                  <a:srgbClr val="666666"/>
                </a:solidFill>
                <a:latin typeface="BIZ UDGothic"/>
                <a:cs typeface="BIZ UDGothic"/>
              </a:rPr>
              <a:t> </a:t>
            </a:r>
            <a:r>
              <a:rPr sz="650" b="1" dirty="0">
                <a:solidFill>
                  <a:srgbClr val="00AC8C"/>
                </a:solidFill>
                <a:latin typeface="BIZ UDGothic"/>
                <a:cs typeface="BIZ UDGothic"/>
              </a:rPr>
              <a:t>public</a:t>
            </a:r>
            <a:r>
              <a:rPr sz="650" b="1" spc="-2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650" b="1" dirty="0">
                <a:solidFill>
                  <a:srgbClr val="00AC8C"/>
                </a:solidFill>
                <a:latin typeface="BIZ UDGothic"/>
                <a:cs typeface="BIZ UDGothic"/>
              </a:rPr>
              <a:t>static</a:t>
            </a:r>
            <a:r>
              <a:rPr sz="650" b="1" spc="-2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650" b="1" dirty="0">
                <a:solidFill>
                  <a:srgbClr val="00AC8C"/>
                </a:solidFill>
                <a:latin typeface="BIZ UDGothic"/>
                <a:cs typeface="BIZ UDGothic"/>
              </a:rPr>
              <a:t>void</a:t>
            </a:r>
            <a:r>
              <a:rPr sz="650" b="1" spc="-1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650" dirty="0">
                <a:solidFill>
                  <a:srgbClr val="595959"/>
                </a:solidFill>
                <a:latin typeface="BIZ UDGothic"/>
                <a:cs typeface="BIZ UDGothic"/>
              </a:rPr>
              <a:t>main</a:t>
            </a:r>
            <a:r>
              <a:rPr sz="65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650" dirty="0">
                <a:solidFill>
                  <a:srgbClr val="595959"/>
                </a:solidFill>
                <a:latin typeface="BIZ UDGothic"/>
                <a:cs typeface="BIZ UDGothic"/>
              </a:rPr>
              <a:t>String</a:t>
            </a:r>
            <a:r>
              <a:rPr sz="650" dirty="0">
                <a:solidFill>
                  <a:srgbClr val="B25900"/>
                </a:solidFill>
                <a:latin typeface="BIZ UDGothic"/>
                <a:cs typeface="BIZ UDGothic"/>
              </a:rPr>
              <a:t>[]</a:t>
            </a:r>
            <a:r>
              <a:rPr sz="650" spc="-2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650" dirty="0">
                <a:solidFill>
                  <a:srgbClr val="595959"/>
                </a:solidFill>
                <a:latin typeface="BIZ UDGothic"/>
                <a:cs typeface="BIZ UDGothic"/>
              </a:rPr>
              <a:t>args</a:t>
            </a:r>
            <a:r>
              <a:rPr sz="650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r>
              <a:rPr sz="650" spc="-2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650" b="1" spc="-50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650">
              <a:latin typeface="BIZ UDGothic"/>
              <a:cs typeface="BIZ UD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4646" y="703623"/>
            <a:ext cx="91440" cy="42037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500" spc="-25" dirty="0">
                <a:solidFill>
                  <a:srgbClr val="666666"/>
                </a:solidFill>
                <a:latin typeface="BIZ UDGothic"/>
                <a:cs typeface="BIZ UDGothic"/>
              </a:rPr>
              <a:t>16</a:t>
            </a:r>
            <a:endParaRPr sz="50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500" spc="-25" dirty="0">
                <a:solidFill>
                  <a:srgbClr val="666666"/>
                </a:solidFill>
                <a:latin typeface="BIZ UDGothic"/>
                <a:cs typeface="BIZ UDGothic"/>
              </a:rPr>
              <a:t>17</a:t>
            </a:r>
            <a:endParaRPr sz="50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500" spc="-25" dirty="0">
                <a:solidFill>
                  <a:srgbClr val="666666"/>
                </a:solidFill>
                <a:latin typeface="BIZ UDGothic"/>
                <a:cs typeface="BIZ UDGothic"/>
              </a:rPr>
              <a:t>18</a:t>
            </a:r>
            <a:endParaRPr sz="50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500" spc="-25" dirty="0">
                <a:solidFill>
                  <a:srgbClr val="666666"/>
                </a:solidFill>
                <a:latin typeface="BIZ UDGothic"/>
                <a:cs typeface="BIZ UDGothic"/>
              </a:rPr>
              <a:t>19</a:t>
            </a:r>
            <a:endParaRPr sz="500">
              <a:latin typeface="BIZ UDGothic"/>
              <a:cs typeface="BIZ UD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04923" y="706920"/>
            <a:ext cx="2476500" cy="420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360" marR="1838960" indent="-74295">
              <a:lnSpc>
                <a:spcPct val="100000"/>
              </a:lnSpc>
              <a:spcBef>
                <a:spcPts val="95"/>
              </a:spcBef>
            </a:pPr>
            <a:r>
              <a:rPr sz="650" b="1" dirty="0">
                <a:solidFill>
                  <a:srgbClr val="00AC8C"/>
                </a:solidFill>
                <a:latin typeface="BIZ UDGothic"/>
                <a:cs typeface="BIZ UDGothic"/>
              </a:rPr>
              <a:t>switch</a:t>
            </a:r>
            <a:r>
              <a:rPr sz="650" b="1" spc="-2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65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650" dirty="0">
                <a:solidFill>
                  <a:srgbClr val="595959"/>
                </a:solidFill>
                <a:latin typeface="BIZ UDGothic"/>
                <a:cs typeface="BIZ UDGothic"/>
              </a:rPr>
              <a:t>menu</a:t>
            </a:r>
            <a:r>
              <a:rPr sz="650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r>
              <a:rPr sz="650" spc="-2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650" b="1" spc="-50" dirty="0">
                <a:solidFill>
                  <a:srgbClr val="B25900"/>
                </a:solidFill>
                <a:latin typeface="BIZ UDGothic"/>
                <a:cs typeface="BIZ UDGothic"/>
              </a:rPr>
              <a:t>{ </a:t>
            </a:r>
            <a:r>
              <a:rPr sz="650" b="1" dirty="0">
                <a:solidFill>
                  <a:srgbClr val="00AC8C"/>
                </a:solidFill>
                <a:latin typeface="BIZ UDGothic"/>
                <a:cs typeface="BIZ UDGothic"/>
              </a:rPr>
              <a:t>case</a:t>
            </a:r>
            <a:r>
              <a:rPr sz="650" b="1" spc="-20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650" spc="-25" dirty="0">
                <a:solidFill>
                  <a:srgbClr val="595959"/>
                </a:solidFill>
                <a:latin typeface="BIZ UDGothic"/>
                <a:cs typeface="BIZ UDGothic"/>
              </a:rPr>
              <a:t>1:</a:t>
            </a:r>
            <a:endParaRPr sz="650">
              <a:latin typeface="BIZ UDGothic"/>
              <a:cs typeface="BIZ UDGothic"/>
            </a:endParaRPr>
          </a:p>
          <a:p>
            <a:pPr marL="160655" marR="5080">
              <a:lnSpc>
                <a:spcPts val="780"/>
              </a:lnSpc>
              <a:spcBef>
                <a:spcPts val="20"/>
              </a:spcBef>
            </a:pPr>
            <a:r>
              <a:rPr sz="650" spc="-10" dirty="0">
                <a:solidFill>
                  <a:srgbClr val="595959"/>
                </a:solidFill>
                <a:latin typeface="BIZ UDGothic"/>
                <a:cs typeface="BIZ UDGothic"/>
              </a:rPr>
              <a:t>System.out.println</a:t>
            </a:r>
            <a:r>
              <a:rPr sz="650" spc="-10" dirty="0">
                <a:solidFill>
                  <a:srgbClr val="B25900"/>
                </a:solidFill>
                <a:latin typeface="BIZ UDGothic"/>
                <a:cs typeface="BIZ UDGothic"/>
              </a:rPr>
              <a:t>("Voce</a:t>
            </a:r>
            <a:r>
              <a:rPr sz="650" spc="2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650" dirty="0">
                <a:solidFill>
                  <a:srgbClr val="B25900"/>
                </a:solidFill>
                <a:latin typeface="BIZ UDGothic"/>
                <a:cs typeface="BIZ UDGothic"/>
              </a:rPr>
              <a:t>escolheu</a:t>
            </a:r>
            <a:r>
              <a:rPr sz="650" spc="2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650" dirty="0">
                <a:solidFill>
                  <a:srgbClr val="B25900"/>
                </a:solidFill>
                <a:latin typeface="BIZ UDGothic"/>
                <a:cs typeface="BIZ UDGothic"/>
              </a:rPr>
              <a:t>o</a:t>
            </a:r>
            <a:r>
              <a:rPr sz="650" spc="2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650" dirty="0">
                <a:solidFill>
                  <a:srgbClr val="B25900"/>
                </a:solidFill>
                <a:latin typeface="BIZ UDGothic"/>
                <a:cs typeface="BIZ UDGothic"/>
              </a:rPr>
              <a:t>menu</a:t>
            </a:r>
            <a:r>
              <a:rPr sz="650" spc="2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650" spc="-20" dirty="0">
                <a:solidFill>
                  <a:srgbClr val="B25900"/>
                </a:solidFill>
                <a:latin typeface="BIZ UDGothic"/>
                <a:cs typeface="BIZ UDGothic"/>
              </a:rPr>
              <a:t>1")</a:t>
            </a:r>
            <a:r>
              <a:rPr sz="650" spc="-20" dirty="0">
                <a:solidFill>
                  <a:srgbClr val="595959"/>
                </a:solidFill>
                <a:latin typeface="BIZ UDGothic"/>
                <a:cs typeface="BIZ UDGothic"/>
              </a:rPr>
              <a:t>; </a:t>
            </a:r>
            <a:r>
              <a:rPr sz="650" dirty="0">
                <a:solidFill>
                  <a:srgbClr val="595959"/>
                </a:solidFill>
                <a:latin typeface="BIZ UDGothic"/>
                <a:cs typeface="BIZ UDGothic"/>
              </a:rPr>
              <a:t>System.out.println</a:t>
            </a:r>
            <a:r>
              <a:rPr sz="650" dirty="0">
                <a:solidFill>
                  <a:srgbClr val="B25900"/>
                </a:solidFill>
                <a:latin typeface="BIZ UDGothic"/>
                <a:cs typeface="BIZ UDGothic"/>
              </a:rPr>
              <a:t>("Que</a:t>
            </a:r>
            <a:r>
              <a:rPr sz="650" spc="-3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650" dirty="0">
                <a:solidFill>
                  <a:srgbClr val="B25900"/>
                </a:solidFill>
                <a:latin typeface="BIZ UDGothic"/>
                <a:cs typeface="BIZ UDGothic"/>
              </a:rPr>
              <a:t>eh</a:t>
            </a:r>
            <a:r>
              <a:rPr sz="650" spc="-3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650" dirty="0">
                <a:solidFill>
                  <a:srgbClr val="B25900"/>
                </a:solidFill>
                <a:latin typeface="BIZ UDGothic"/>
                <a:cs typeface="BIZ UDGothic"/>
              </a:rPr>
              <a:t>a</a:t>
            </a:r>
            <a:r>
              <a:rPr sz="650" spc="-3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650" dirty="0">
                <a:solidFill>
                  <a:srgbClr val="B25900"/>
                </a:solidFill>
                <a:latin typeface="BIZ UDGothic"/>
                <a:cs typeface="BIZ UDGothic"/>
              </a:rPr>
              <a:t>opcao</a:t>
            </a:r>
            <a:r>
              <a:rPr sz="650" spc="-3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650" dirty="0">
                <a:solidFill>
                  <a:srgbClr val="B25900"/>
                </a:solidFill>
                <a:latin typeface="BIZ UDGothic"/>
                <a:cs typeface="BIZ UDGothic"/>
              </a:rPr>
              <a:t>Cadastrar</a:t>
            </a:r>
            <a:r>
              <a:rPr sz="650" spc="-30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650" spc="-10" dirty="0">
                <a:solidFill>
                  <a:srgbClr val="B25900"/>
                </a:solidFill>
                <a:latin typeface="BIZ UDGothic"/>
                <a:cs typeface="BIZ UDGothic"/>
              </a:rPr>
              <a:t>Produtos")</a:t>
            </a:r>
            <a:r>
              <a:rPr sz="650" spc="-10" dirty="0">
                <a:solidFill>
                  <a:srgbClr val="595959"/>
                </a:solidFill>
                <a:latin typeface="BIZ UDGothic"/>
                <a:cs typeface="BIZ UDGothic"/>
              </a:rPr>
              <a:t>;</a:t>
            </a:r>
            <a:endParaRPr sz="650">
              <a:latin typeface="BIZ UDGothic"/>
              <a:cs typeface="BIZ UDGothic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1231" y="1125902"/>
          <a:ext cx="5362574" cy="1562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1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64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2075">
                <a:tc>
                  <a:txBody>
                    <a:bodyPr/>
                    <a:lstStyle/>
                    <a:p>
                      <a:pPr marR="20955" algn="ctr">
                        <a:lnSpc>
                          <a:spcPts val="570"/>
                        </a:lnSpc>
                        <a:spcBef>
                          <a:spcPts val="55"/>
                        </a:spcBef>
                      </a:pPr>
                      <a:r>
                        <a:rPr sz="50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5</a:t>
                      </a:r>
                      <a:endParaRPr sz="500">
                        <a:latin typeface="BIZ UDGothic"/>
                        <a:cs typeface="BIZ UDGothic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570"/>
                        </a:lnSpc>
                        <a:spcBef>
                          <a:spcPts val="55"/>
                        </a:spcBef>
                      </a:pPr>
                      <a:r>
                        <a:rPr sz="5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20</a:t>
                      </a:r>
                      <a:endParaRPr sz="500">
                        <a:latin typeface="BIZ UDGothic"/>
                        <a:cs typeface="BIZ UDGothic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630"/>
                        </a:lnSpc>
                      </a:pPr>
                      <a:r>
                        <a:rPr sz="650" b="1" spc="-10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break</a:t>
                      </a:r>
                      <a:r>
                        <a:rPr sz="65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65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695">
                <a:tc>
                  <a:txBody>
                    <a:bodyPr/>
                    <a:lstStyle/>
                    <a:p>
                      <a:pPr marR="20955" algn="ctr">
                        <a:lnSpc>
                          <a:spcPts val="580"/>
                        </a:lnSpc>
                        <a:spcBef>
                          <a:spcPts val="105"/>
                        </a:spcBef>
                      </a:pPr>
                      <a:r>
                        <a:rPr sz="50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6</a:t>
                      </a:r>
                      <a:endParaRPr sz="500">
                        <a:latin typeface="BIZ UDGothic"/>
                        <a:cs typeface="BIZ UDGothic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685"/>
                        </a:lnSpc>
                      </a:pPr>
                      <a:r>
                        <a:rPr sz="65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System.out.println</a:t>
                      </a:r>
                      <a:r>
                        <a:rPr sz="65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("=======</a:t>
                      </a:r>
                      <a:r>
                        <a:rPr sz="650" spc="3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Menu</a:t>
                      </a:r>
                      <a:r>
                        <a:rPr sz="650" spc="3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de</a:t>
                      </a:r>
                      <a:r>
                        <a:rPr sz="650" spc="3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Opcoes</a:t>
                      </a:r>
                      <a:r>
                        <a:rPr sz="650" spc="3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========")</a:t>
                      </a:r>
                      <a:r>
                        <a:rPr sz="65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65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580"/>
                        </a:lnSpc>
                        <a:spcBef>
                          <a:spcPts val="105"/>
                        </a:spcBef>
                      </a:pPr>
                      <a:r>
                        <a:rPr sz="5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21</a:t>
                      </a:r>
                      <a:endParaRPr sz="500">
                        <a:latin typeface="BIZ UDGothic"/>
                        <a:cs typeface="BIZ UDGothic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685"/>
                        </a:lnSpc>
                      </a:pPr>
                      <a:r>
                        <a:rPr sz="650" b="1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case</a:t>
                      </a:r>
                      <a:r>
                        <a:rPr sz="650" b="1" spc="-20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spc="-25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2:</a:t>
                      </a:r>
                      <a:endParaRPr sz="65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790">
                <a:tc>
                  <a:txBody>
                    <a:bodyPr/>
                    <a:lstStyle/>
                    <a:p>
                      <a:pPr marR="20955" algn="ctr">
                        <a:lnSpc>
                          <a:spcPts val="575"/>
                        </a:lnSpc>
                        <a:spcBef>
                          <a:spcPts val="95"/>
                        </a:spcBef>
                      </a:pPr>
                      <a:r>
                        <a:rPr sz="50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7</a:t>
                      </a:r>
                      <a:endParaRPr sz="500">
                        <a:latin typeface="BIZ UDGothic"/>
                        <a:cs typeface="BIZ UDGothic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675"/>
                        </a:lnSpc>
                      </a:pPr>
                      <a:r>
                        <a:rPr sz="65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System.out.println</a:t>
                      </a:r>
                      <a:r>
                        <a:rPr sz="6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("</a:t>
                      </a:r>
                      <a:r>
                        <a:rPr sz="650" spc="-3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1</a:t>
                      </a:r>
                      <a:r>
                        <a:rPr sz="650" spc="-3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-</a:t>
                      </a:r>
                      <a:r>
                        <a:rPr sz="650" spc="-3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Cadastrar</a:t>
                      </a:r>
                      <a:r>
                        <a:rPr sz="650" spc="-3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Produtos")</a:t>
                      </a:r>
                      <a:r>
                        <a:rPr sz="65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65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575"/>
                        </a:lnSpc>
                        <a:spcBef>
                          <a:spcPts val="95"/>
                        </a:spcBef>
                      </a:pPr>
                      <a:r>
                        <a:rPr sz="5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22</a:t>
                      </a:r>
                      <a:endParaRPr sz="500">
                        <a:latin typeface="BIZ UDGothic"/>
                        <a:cs typeface="BIZ UDGothic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675"/>
                        </a:lnSpc>
                      </a:pPr>
                      <a:r>
                        <a:rPr sz="65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System.out.println</a:t>
                      </a:r>
                      <a:r>
                        <a:rPr sz="65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("Voce</a:t>
                      </a:r>
                      <a:r>
                        <a:rPr sz="650" spc="2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escolheu</a:t>
                      </a:r>
                      <a:r>
                        <a:rPr sz="650" spc="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o</a:t>
                      </a:r>
                      <a:r>
                        <a:rPr sz="650" spc="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menu</a:t>
                      </a:r>
                      <a:r>
                        <a:rPr sz="650" spc="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spc="-2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2")</a:t>
                      </a:r>
                      <a:r>
                        <a:rPr sz="650" spc="-2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65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155">
                <a:tc>
                  <a:txBody>
                    <a:bodyPr/>
                    <a:lstStyle/>
                    <a:p>
                      <a:pPr marR="20955" algn="ctr">
                        <a:lnSpc>
                          <a:spcPts val="565"/>
                        </a:lnSpc>
                        <a:spcBef>
                          <a:spcPts val="100"/>
                        </a:spcBef>
                      </a:pPr>
                      <a:r>
                        <a:rPr sz="50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8</a:t>
                      </a:r>
                      <a:endParaRPr sz="500">
                        <a:latin typeface="BIZ UDGothic"/>
                        <a:cs typeface="BIZ UDGothic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670"/>
                        </a:lnSpc>
                      </a:pPr>
                      <a:r>
                        <a:rPr sz="65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System.out.println</a:t>
                      </a:r>
                      <a:r>
                        <a:rPr sz="6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("</a:t>
                      </a:r>
                      <a:r>
                        <a:rPr sz="650" spc="-3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2</a:t>
                      </a:r>
                      <a:r>
                        <a:rPr sz="650" spc="-3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-</a:t>
                      </a:r>
                      <a:r>
                        <a:rPr sz="650" spc="-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Listas</a:t>
                      </a:r>
                      <a:r>
                        <a:rPr sz="650" spc="-3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Produtos")</a:t>
                      </a:r>
                      <a:r>
                        <a:rPr sz="65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65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565"/>
                        </a:lnSpc>
                        <a:spcBef>
                          <a:spcPts val="100"/>
                        </a:spcBef>
                      </a:pPr>
                      <a:r>
                        <a:rPr sz="5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23</a:t>
                      </a:r>
                      <a:endParaRPr sz="500">
                        <a:latin typeface="BIZ UDGothic"/>
                        <a:cs typeface="BIZ UDGothic"/>
                      </a:endParaRPr>
                    </a:p>
                  </a:txBody>
                  <a:tcPr marL="0" marR="0" marT="127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ts val="670"/>
                        </a:lnSpc>
                      </a:pPr>
                      <a:r>
                        <a:rPr sz="65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System.out.println</a:t>
                      </a:r>
                      <a:r>
                        <a:rPr sz="6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("Que</a:t>
                      </a:r>
                      <a:r>
                        <a:rPr sz="650" spc="-3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eh</a:t>
                      </a:r>
                      <a:r>
                        <a:rPr sz="650" spc="-3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a</a:t>
                      </a:r>
                      <a:r>
                        <a:rPr sz="650" spc="-3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opcao</a:t>
                      </a:r>
                      <a:r>
                        <a:rPr sz="650" spc="-3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Listar</a:t>
                      </a:r>
                      <a:r>
                        <a:rPr sz="650" spc="-3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Produtos")</a:t>
                      </a:r>
                      <a:r>
                        <a:rPr sz="65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65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60">
                <a:tc>
                  <a:txBody>
                    <a:bodyPr/>
                    <a:lstStyle/>
                    <a:p>
                      <a:pPr marR="20955" algn="ctr">
                        <a:lnSpc>
                          <a:spcPts val="570"/>
                        </a:lnSpc>
                        <a:spcBef>
                          <a:spcPts val="110"/>
                        </a:spcBef>
                      </a:pPr>
                      <a:r>
                        <a:rPr sz="50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9</a:t>
                      </a:r>
                      <a:endParaRPr sz="500">
                        <a:latin typeface="BIZ UDGothic"/>
                        <a:cs typeface="BIZ UDGothic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680"/>
                        </a:lnSpc>
                      </a:pPr>
                      <a:r>
                        <a:rPr sz="65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System.out.println</a:t>
                      </a:r>
                      <a:r>
                        <a:rPr sz="6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("</a:t>
                      </a:r>
                      <a:r>
                        <a:rPr sz="650" spc="-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3</a:t>
                      </a:r>
                      <a:r>
                        <a:rPr sz="650" spc="-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-</a:t>
                      </a:r>
                      <a:r>
                        <a:rPr sz="650" spc="-2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Sair</a:t>
                      </a:r>
                      <a:r>
                        <a:rPr sz="650" spc="-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do</a:t>
                      </a:r>
                      <a:r>
                        <a:rPr sz="650" spc="-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Sistema")</a:t>
                      </a:r>
                      <a:r>
                        <a:rPr sz="65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65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570"/>
                        </a:lnSpc>
                        <a:spcBef>
                          <a:spcPts val="110"/>
                        </a:spcBef>
                      </a:pPr>
                      <a:r>
                        <a:rPr sz="5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24</a:t>
                      </a:r>
                      <a:endParaRPr sz="500">
                        <a:latin typeface="BIZ UDGothic"/>
                        <a:cs typeface="BIZ UDGothic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680"/>
                        </a:lnSpc>
                      </a:pPr>
                      <a:r>
                        <a:rPr sz="650" b="1" spc="-10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break</a:t>
                      </a:r>
                      <a:r>
                        <a:rPr sz="65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65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695">
                <a:tc>
                  <a:txBody>
                    <a:bodyPr/>
                    <a:lstStyle/>
                    <a:p>
                      <a:pPr marR="53975" algn="ctr">
                        <a:lnSpc>
                          <a:spcPts val="580"/>
                        </a:lnSpc>
                        <a:spcBef>
                          <a:spcPts val="105"/>
                        </a:spcBef>
                      </a:pPr>
                      <a:r>
                        <a:rPr sz="5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10</a:t>
                      </a:r>
                      <a:endParaRPr sz="500">
                        <a:latin typeface="BIZ UDGothic"/>
                        <a:cs typeface="BIZ UDGothic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685"/>
                        </a:lnSpc>
                      </a:pPr>
                      <a:r>
                        <a:rPr sz="65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System.out.println</a:t>
                      </a:r>
                      <a:r>
                        <a:rPr sz="65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("=======</a:t>
                      </a:r>
                      <a:r>
                        <a:rPr sz="650" spc="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Escolha</a:t>
                      </a:r>
                      <a:r>
                        <a:rPr sz="650" spc="3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uma</a:t>
                      </a:r>
                      <a:r>
                        <a:rPr sz="650" spc="3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opcao</a:t>
                      </a:r>
                      <a:r>
                        <a:rPr sz="650" spc="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========")</a:t>
                      </a:r>
                      <a:r>
                        <a:rPr sz="65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65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580"/>
                        </a:lnSpc>
                        <a:spcBef>
                          <a:spcPts val="105"/>
                        </a:spcBef>
                      </a:pPr>
                      <a:r>
                        <a:rPr sz="5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25</a:t>
                      </a:r>
                      <a:endParaRPr sz="500">
                        <a:latin typeface="BIZ UDGothic"/>
                        <a:cs typeface="BIZ UDGothic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685"/>
                        </a:lnSpc>
                      </a:pPr>
                      <a:r>
                        <a:rPr sz="650" b="1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case</a:t>
                      </a:r>
                      <a:r>
                        <a:rPr sz="650" b="1" spc="-20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spc="-25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3:</a:t>
                      </a:r>
                      <a:endParaRPr sz="65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520">
                <a:tc>
                  <a:txBody>
                    <a:bodyPr/>
                    <a:lstStyle/>
                    <a:p>
                      <a:pPr marR="53975" algn="ctr">
                        <a:lnSpc>
                          <a:spcPts val="565"/>
                        </a:lnSpc>
                        <a:spcBef>
                          <a:spcPts val="95"/>
                        </a:spcBef>
                      </a:pPr>
                      <a:r>
                        <a:rPr sz="5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11</a:t>
                      </a:r>
                      <a:endParaRPr sz="500">
                        <a:latin typeface="BIZ UDGothic"/>
                        <a:cs typeface="BIZ UDGothic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565"/>
                        </a:lnSpc>
                        <a:spcBef>
                          <a:spcPts val="95"/>
                        </a:spcBef>
                      </a:pPr>
                      <a:r>
                        <a:rPr sz="5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26</a:t>
                      </a:r>
                      <a:endParaRPr sz="500">
                        <a:latin typeface="BIZ UDGothic"/>
                        <a:cs typeface="BIZ UDGothic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665"/>
                        </a:lnSpc>
                      </a:pPr>
                      <a:r>
                        <a:rPr sz="65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System.out.println</a:t>
                      </a:r>
                      <a:r>
                        <a:rPr sz="65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("Voce</a:t>
                      </a:r>
                      <a:r>
                        <a:rPr sz="650" spc="2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escolheu</a:t>
                      </a:r>
                      <a:r>
                        <a:rPr sz="650" spc="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o</a:t>
                      </a:r>
                      <a:r>
                        <a:rPr sz="650" spc="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menu</a:t>
                      </a:r>
                      <a:r>
                        <a:rPr sz="650" spc="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spc="-2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3")</a:t>
                      </a:r>
                      <a:r>
                        <a:rPr sz="650" spc="-2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65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060">
                <a:tc>
                  <a:txBody>
                    <a:bodyPr/>
                    <a:lstStyle/>
                    <a:p>
                      <a:pPr marR="53975" algn="ctr">
                        <a:lnSpc>
                          <a:spcPts val="570"/>
                        </a:lnSpc>
                        <a:spcBef>
                          <a:spcPts val="110"/>
                        </a:spcBef>
                      </a:pPr>
                      <a:r>
                        <a:rPr sz="5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12</a:t>
                      </a:r>
                      <a:endParaRPr sz="500">
                        <a:latin typeface="BIZ UDGothic"/>
                        <a:cs typeface="BIZ UDGothic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680"/>
                        </a:lnSpc>
                      </a:pPr>
                      <a:r>
                        <a:rPr sz="65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Scanner</a:t>
                      </a:r>
                      <a:r>
                        <a:rPr sz="650" spc="-2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entrada</a:t>
                      </a:r>
                      <a:r>
                        <a:rPr sz="650" spc="-2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=</a:t>
                      </a:r>
                      <a:r>
                        <a:rPr sz="650" spc="-2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b="1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new</a:t>
                      </a:r>
                      <a:r>
                        <a:rPr sz="650" b="1" spc="-20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Scanner</a:t>
                      </a:r>
                      <a:r>
                        <a:rPr sz="65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</a:t>
                      </a:r>
                      <a:r>
                        <a:rPr sz="65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System.in</a:t>
                      </a:r>
                      <a:r>
                        <a:rPr sz="65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)</a:t>
                      </a:r>
                      <a:r>
                        <a:rPr sz="65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65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570"/>
                        </a:lnSpc>
                        <a:spcBef>
                          <a:spcPts val="110"/>
                        </a:spcBef>
                      </a:pPr>
                      <a:r>
                        <a:rPr sz="5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27</a:t>
                      </a:r>
                      <a:endParaRPr sz="500">
                        <a:latin typeface="BIZ UDGothic"/>
                        <a:cs typeface="BIZ UDGothic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0" algn="r">
                        <a:lnSpc>
                          <a:spcPts val="680"/>
                        </a:lnSpc>
                      </a:pPr>
                      <a:r>
                        <a:rPr sz="65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System.out.println</a:t>
                      </a:r>
                      <a:r>
                        <a:rPr sz="6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("Que</a:t>
                      </a:r>
                      <a:r>
                        <a:rPr sz="650" spc="-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eh</a:t>
                      </a:r>
                      <a:r>
                        <a:rPr sz="650" spc="-3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a</a:t>
                      </a:r>
                      <a:r>
                        <a:rPr sz="650" spc="-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opcao</a:t>
                      </a:r>
                      <a:r>
                        <a:rPr sz="650" spc="-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sair</a:t>
                      </a:r>
                      <a:r>
                        <a:rPr sz="650" spc="-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do</a:t>
                      </a:r>
                      <a:r>
                        <a:rPr sz="650" spc="-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Sistema")</a:t>
                      </a:r>
                      <a:r>
                        <a:rPr sz="65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65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8425">
                <a:tc>
                  <a:txBody>
                    <a:bodyPr/>
                    <a:lstStyle/>
                    <a:p>
                      <a:pPr marR="53975" algn="ctr">
                        <a:lnSpc>
                          <a:spcPts val="570"/>
                        </a:lnSpc>
                        <a:spcBef>
                          <a:spcPts val="105"/>
                        </a:spcBef>
                      </a:pPr>
                      <a:r>
                        <a:rPr sz="5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13</a:t>
                      </a:r>
                      <a:endParaRPr sz="500">
                        <a:latin typeface="BIZ UDGothic"/>
                        <a:cs typeface="BIZ UDGothic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570"/>
                        </a:lnSpc>
                        <a:spcBef>
                          <a:spcPts val="105"/>
                        </a:spcBef>
                      </a:pPr>
                      <a:r>
                        <a:rPr sz="5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28</a:t>
                      </a:r>
                      <a:endParaRPr sz="500">
                        <a:latin typeface="BIZ UDGothic"/>
                        <a:cs typeface="BIZ UDGothic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675"/>
                        </a:lnSpc>
                      </a:pPr>
                      <a:r>
                        <a:rPr sz="650" b="1" spc="-10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break</a:t>
                      </a:r>
                      <a:r>
                        <a:rPr sz="65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65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9695">
                <a:tc>
                  <a:txBody>
                    <a:bodyPr/>
                    <a:lstStyle/>
                    <a:p>
                      <a:pPr marR="53975" algn="ctr">
                        <a:lnSpc>
                          <a:spcPts val="580"/>
                        </a:lnSpc>
                        <a:spcBef>
                          <a:spcPts val="105"/>
                        </a:spcBef>
                      </a:pPr>
                      <a:r>
                        <a:rPr sz="5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14</a:t>
                      </a:r>
                      <a:endParaRPr sz="500">
                        <a:latin typeface="BIZ UDGothic"/>
                        <a:cs typeface="BIZ UDGothic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81915">
                        <a:lnSpc>
                          <a:spcPts val="685"/>
                        </a:lnSpc>
                      </a:pPr>
                      <a:r>
                        <a:rPr sz="650" b="1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int</a:t>
                      </a:r>
                      <a:r>
                        <a:rPr sz="650" b="1" spc="-15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menu</a:t>
                      </a:r>
                      <a:r>
                        <a:rPr sz="650" spc="-15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=</a:t>
                      </a:r>
                      <a:r>
                        <a:rPr sz="650" spc="-15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entrada.nextInt</a:t>
                      </a:r>
                      <a:r>
                        <a:rPr sz="65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()</a:t>
                      </a:r>
                      <a:r>
                        <a:rPr sz="65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65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580"/>
                        </a:lnSpc>
                        <a:spcBef>
                          <a:spcPts val="105"/>
                        </a:spcBef>
                      </a:pPr>
                      <a:r>
                        <a:rPr sz="5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29</a:t>
                      </a:r>
                      <a:endParaRPr sz="500">
                        <a:latin typeface="BIZ UDGothic"/>
                        <a:cs typeface="BIZ UDGothic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685"/>
                        </a:lnSpc>
                      </a:pPr>
                      <a:r>
                        <a:rPr sz="650" b="1" spc="-10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default</a:t>
                      </a:r>
                      <a:r>
                        <a:rPr sz="65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:</a:t>
                      </a:r>
                      <a:endParaRPr sz="65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6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565"/>
                        </a:lnSpc>
                        <a:spcBef>
                          <a:spcPts val="95"/>
                        </a:spcBef>
                      </a:pPr>
                      <a:r>
                        <a:rPr sz="5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30</a:t>
                      </a:r>
                      <a:endParaRPr sz="500">
                        <a:latin typeface="BIZ UDGothic"/>
                        <a:cs typeface="BIZ UDGothic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665"/>
                        </a:lnSpc>
                      </a:pPr>
                      <a:r>
                        <a:rPr sz="65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System.out.println</a:t>
                      </a:r>
                      <a:r>
                        <a:rPr sz="65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("Item</a:t>
                      </a:r>
                      <a:r>
                        <a:rPr sz="650" spc="4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de</a:t>
                      </a:r>
                      <a:r>
                        <a:rPr sz="650" spc="4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menu</a:t>
                      </a:r>
                      <a:r>
                        <a:rPr sz="650" spc="4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invalido")</a:t>
                      </a:r>
                      <a:r>
                        <a:rPr sz="65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65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6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5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31</a:t>
                      </a:r>
                      <a:endParaRPr sz="500">
                        <a:latin typeface="BIZ UDGothic"/>
                        <a:cs typeface="BIZ UDGothic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740"/>
                        </a:lnSpc>
                      </a:pPr>
                      <a:r>
                        <a:rPr sz="650" b="1" spc="-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}</a:t>
                      </a:r>
                      <a:endParaRPr sz="65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95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565"/>
                        </a:lnSpc>
                        <a:spcBef>
                          <a:spcPts val="40"/>
                        </a:spcBef>
                      </a:pPr>
                      <a:r>
                        <a:rPr sz="5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32</a:t>
                      </a:r>
                      <a:endParaRPr sz="500">
                        <a:latin typeface="BIZ UDGothic"/>
                        <a:cs typeface="BIZ UDGothic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990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565"/>
                        </a:lnSpc>
                        <a:spcBef>
                          <a:spcPts val="110"/>
                        </a:spcBef>
                      </a:pPr>
                      <a:r>
                        <a:rPr sz="5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33</a:t>
                      </a:r>
                      <a:endParaRPr sz="500">
                        <a:latin typeface="BIZ UDGothic"/>
                        <a:cs typeface="BIZ UDGothic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680"/>
                        </a:lnSpc>
                      </a:pPr>
                      <a:r>
                        <a:rPr sz="65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entrada.close</a:t>
                      </a:r>
                      <a:r>
                        <a:rPr sz="65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()</a:t>
                      </a:r>
                      <a:r>
                        <a:rPr sz="65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65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11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5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34</a:t>
                      </a:r>
                      <a:endParaRPr sz="500">
                        <a:latin typeface="BIZ UDGothic"/>
                        <a:cs typeface="BIZ UDGothic"/>
                      </a:endParaRPr>
                    </a:p>
                    <a:p>
                      <a:pPr marL="95250">
                        <a:lnSpc>
                          <a:spcPts val="675"/>
                        </a:lnSpc>
                        <a:spcBef>
                          <a:spcPts val="25"/>
                        </a:spcBef>
                      </a:pPr>
                      <a:r>
                        <a:rPr sz="50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35</a:t>
                      </a:r>
                      <a:r>
                        <a:rPr sz="500" spc="-11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650" b="1" spc="-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}</a:t>
                      </a:r>
                      <a:endParaRPr sz="650">
                        <a:latin typeface="BIZ UDGothic"/>
                        <a:cs typeface="BIZ UDGothic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15875">
                        <a:lnSpc>
                          <a:spcPts val="740"/>
                        </a:lnSpc>
                      </a:pPr>
                      <a:r>
                        <a:rPr sz="650" b="1" spc="-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}</a:t>
                      </a:r>
                      <a:endParaRPr sz="65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13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311" y="2285304"/>
            <a:ext cx="1899285" cy="2413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00" spc="-10" dirty="0">
                <a:solidFill>
                  <a:srgbClr val="FFFFFF"/>
                </a:solidFill>
                <a:latin typeface="PMingLiU"/>
                <a:cs typeface="PMingLiU"/>
              </a:rPr>
              <a:t>1'e.svio</a:t>
            </a:r>
            <a:r>
              <a:rPr sz="1400" spc="3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PMingLiU"/>
                <a:cs typeface="PMingLiU"/>
              </a:rPr>
              <a:t>Condicional:</a:t>
            </a:r>
            <a:r>
              <a:rPr sz="1400" spc="16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PMingLiU"/>
                <a:cs typeface="PMingLiU"/>
              </a:rPr>
              <a:t>Bwitch</a:t>
            </a:r>
            <a:endParaRPr sz="140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114"/>
              </a:spcBef>
            </a:pPr>
            <a:r>
              <a:rPr sz="2050" b="0" spc="-105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Exercícios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215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pc="125" dirty="0"/>
              <a:t>Crie</a:t>
            </a:r>
            <a:r>
              <a:rPr spc="55" dirty="0"/>
              <a:t> </a:t>
            </a:r>
            <a:r>
              <a:rPr spc="110" dirty="0"/>
              <a:t>um</a:t>
            </a:r>
            <a:r>
              <a:rPr spc="55" dirty="0"/>
              <a:t> </a:t>
            </a:r>
            <a:r>
              <a:rPr spc="80" dirty="0"/>
              <a:t>algoritmo</a:t>
            </a:r>
            <a:r>
              <a:rPr spc="55" dirty="0"/>
              <a:t> </a:t>
            </a:r>
            <a:r>
              <a:rPr spc="70" dirty="0"/>
              <a:t>que</a:t>
            </a:r>
            <a:r>
              <a:rPr spc="55" dirty="0"/>
              <a:t> </a:t>
            </a:r>
            <a:r>
              <a:rPr spc="60" dirty="0"/>
              <a:t>leia</a:t>
            </a:r>
            <a:r>
              <a:rPr spc="55" dirty="0"/>
              <a:t> </a:t>
            </a:r>
            <a:r>
              <a:rPr spc="110" dirty="0"/>
              <a:t>um</a:t>
            </a:r>
            <a:r>
              <a:rPr spc="55" dirty="0"/>
              <a:t> </a:t>
            </a:r>
            <a:r>
              <a:rPr spc="80" dirty="0"/>
              <a:t>número</a:t>
            </a:r>
            <a:r>
              <a:rPr spc="55" dirty="0"/>
              <a:t> de </a:t>
            </a:r>
            <a:r>
              <a:rPr dirty="0"/>
              <a:t>1</a:t>
            </a:r>
            <a:r>
              <a:rPr spc="55" dirty="0"/>
              <a:t> </a:t>
            </a:r>
            <a:r>
              <a:rPr dirty="0"/>
              <a:t>a</a:t>
            </a:r>
            <a:r>
              <a:rPr spc="60" dirty="0"/>
              <a:t> </a:t>
            </a:r>
            <a:r>
              <a:rPr spc="-25" dirty="0"/>
              <a:t>7.</a:t>
            </a: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0" dirty="0">
                <a:latin typeface="Arial"/>
                <a:cs typeface="Arial"/>
              </a:rPr>
              <a:t>imprima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dia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da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semana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correspondente;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85" dirty="0">
                <a:latin typeface="Arial"/>
                <a:cs typeface="Arial"/>
              </a:rPr>
              <a:t>assuma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que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20" dirty="0">
                <a:latin typeface="Arial"/>
                <a:cs typeface="Arial"/>
              </a:rPr>
              <a:t>1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corresponde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Domingo.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15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215" dirty="0"/>
              <a:t> </a:t>
            </a:r>
            <a:r>
              <a:rPr spc="-5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1210169"/>
            <a:ext cx="4389755" cy="56451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80" dirty="0">
                <a:latin typeface="Calibri"/>
                <a:cs typeface="Calibri"/>
              </a:rPr>
              <a:t>Faça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um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algoritmo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que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leia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um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65" dirty="0">
                <a:latin typeface="Calibri"/>
                <a:cs typeface="Calibri"/>
              </a:rPr>
              <a:t>inteiro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50" dirty="0">
                <a:latin typeface="Calibri"/>
                <a:cs typeface="Calibri"/>
              </a:rPr>
              <a:t>entre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1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e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-25" dirty="0">
                <a:latin typeface="Calibri"/>
                <a:cs typeface="Calibri"/>
              </a:rPr>
              <a:t>12;</a:t>
            </a:r>
            <a:endParaRPr sz="1400">
              <a:latin typeface="Calibri"/>
              <a:cs typeface="Calibri"/>
            </a:endParaRPr>
          </a:p>
          <a:p>
            <a:pPr marL="156210">
              <a:lnSpc>
                <a:spcPct val="100000"/>
              </a:lnSpc>
              <a:spcBef>
                <a:spcPts val="500"/>
              </a:spcBef>
            </a:pPr>
            <a:r>
              <a:rPr sz="1200" dirty="0">
                <a:solidFill>
                  <a:srgbClr val="00AC8C"/>
                </a:solidFill>
                <a:latin typeface="Arial"/>
                <a:cs typeface="Arial"/>
              </a:rPr>
              <a:t>–</a:t>
            </a:r>
            <a:r>
              <a:rPr sz="1200" spc="265" dirty="0">
                <a:solidFill>
                  <a:srgbClr val="00AC8C"/>
                </a:solidFill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imprima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nome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do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05" dirty="0">
                <a:latin typeface="Arial"/>
                <a:cs typeface="Arial"/>
              </a:rPr>
              <a:t>mês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por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extenso.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855" y="137868"/>
            <a:ext cx="9277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215" dirty="0"/>
              <a:t> </a:t>
            </a:r>
            <a:r>
              <a:rPr spc="-50" dirty="0"/>
              <a:t>3</a:t>
            </a:r>
          </a:p>
        </p:txBody>
      </p:sp>
      <p:sp>
        <p:nvSpPr>
          <p:cNvPr id="3" name="object 3"/>
          <p:cNvSpPr/>
          <p:nvPr/>
        </p:nvSpPr>
        <p:spPr>
          <a:xfrm>
            <a:off x="2067255" y="1847824"/>
            <a:ext cx="1625600" cy="13970"/>
          </a:xfrm>
          <a:custGeom>
            <a:avLst/>
            <a:gdLst/>
            <a:ahLst/>
            <a:cxnLst/>
            <a:rect l="l" t="t" r="r" b="b"/>
            <a:pathLst>
              <a:path w="1625600" h="13969">
                <a:moveTo>
                  <a:pt x="1625498" y="0"/>
                </a:moveTo>
                <a:lnTo>
                  <a:pt x="0" y="0"/>
                </a:lnTo>
                <a:lnTo>
                  <a:pt x="0" y="13893"/>
                </a:lnTo>
                <a:lnTo>
                  <a:pt x="1625498" y="13893"/>
                </a:lnTo>
                <a:lnTo>
                  <a:pt x="16254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67255" y="2164054"/>
            <a:ext cx="1625600" cy="0"/>
          </a:xfrm>
          <a:custGeom>
            <a:avLst/>
            <a:gdLst/>
            <a:ahLst/>
            <a:cxnLst/>
            <a:rect l="l" t="t" r="r" b="b"/>
            <a:pathLst>
              <a:path w="1625600">
                <a:moveTo>
                  <a:pt x="0" y="0"/>
                </a:moveTo>
                <a:lnTo>
                  <a:pt x="1625498" y="0"/>
                </a:lnTo>
              </a:path>
            </a:pathLst>
          </a:custGeom>
          <a:ln w="86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292" y="380770"/>
            <a:ext cx="5397500" cy="246888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80" dirty="0">
                <a:latin typeface="Calibri"/>
                <a:cs typeface="Calibri"/>
              </a:rPr>
              <a:t>Faça</a:t>
            </a:r>
            <a:r>
              <a:rPr sz="1400" b="1" spc="45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um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algoritmo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que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leia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o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75" dirty="0">
                <a:latin typeface="Calibri"/>
                <a:cs typeface="Calibri"/>
              </a:rPr>
              <a:t>período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em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que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um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75" dirty="0">
                <a:latin typeface="Calibri"/>
                <a:cs typeface="Calibri"/>
              </a:rPr>
              <a:t>aluno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estuda: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50" dirty="0">
                <a:latin typeface="Arial"/>
                <a:cs typeface="Arial"/>
              </a:rPr>
              <a:t>M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-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Matutino;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dirty="0">
                <a:latin typeface="Arial"/>
                <a:cs typeface="Arial"/>
              </a:rPr>
              <a:t>V</a:t>
            </a:r>
            <a:r>
              <a:rPr sz="1200" spc="-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-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Vespertino;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dirty="0">
                <a:latin typeface="Arial"/>
                <a:cs typeface="Arial"/>
              </a:rPr>
              <a:t>N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-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Noturno.</a:t>
            </a:r>
            <a:endParaRPr sz="1200">
              <a:latin typeface="Arial"/>
              <a:cs typeface="Arial"/>
            </a:endParaRPr>
          </a:p>
          <a:p>
            <a:pPr marL="166370" indent="-153670">
              <a:lnSpc>
                <a:spcPct val="100000"/>
              </a:lnSpc>
              <a:spcBef>
                <a:spcPts val="620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75" dirty="0">
                <a:latin typeface="Calibri"/>
                <a:cs typeface="Calibri"/>
              </a:rPr>
              <a:t>Escreva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90" dirty="0">
                <a:latin typeface="Calibri"/>
                <a:cs typeface="Calibri"/>
              </a:rPr>
              <a:t>uma</a:t>
            </a:r>
            <a:r>
              <a:rPr sz="1400" b="1" spc="60" dirty="0">
                <a:latin typeface="Calibri"/>
                <a:cs typeface="Calibri"/>
              </a:rPr>
              <a:t> das</a:t>
            </a:r>
            <a:r>
              <a:rPr sz="1400" b="1" spc="65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opções </a:t>
            </a:r>
            <a:r>
              <a:rPr sz="1400" b="1" dirty="0">
                <a:latin typeface="Calibri"/>
                <a:cs typeface="Calibri"/>
              </a:rPr>
              <a:t>a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55" dirty="0">
                <a:latin typeface="Calibri"/>
                <a:cs typeface="Calibri"/>
              </a:rPr>
              <a:t>seguir:</a:t>
            </a:r>
            <a:endParaRPr sz="1400">
              <a:latin typeface="Calibri"/>
              <a:cs typeface="Calibri"/>
            </a:endParaRPr>
          </a:p>
          <a:p>
            <a:pPr marL="99695" algn="ctr">
              <a:lnSpc>
                <a:spcPct val="100000"/>
              </a:lnSpc>
              <a:spcBef>
                <a:spcPts val="1250"/>
              </a:spcBef>
              <a:tabLst>
                <a:tab pos="788035" algn="l"/>
              </a:tabLst>
            </a:pPr>
            <a:r>
              <a:rPr sz="1400" b="1" spc="85" dirty="0">
                <a:latin typeface="Calibri"/>
                <a:cs typeface="Calibri"/>
              </a:rPr>
              <a:t>Opção</a:t>
            </a:r>
            <a:r>
              <a:rPr sz="1400" b="1" dirty="0">
                <a:latin typeface="Calibri"/>
                <a:cs typeface="Calibri"/>
              </a:rPr>
              <a:t>	</a:t>
            </a:r>
            <a:r>
              <a:rPr sz="1400" b="1" spc="65" dirty="0">
                <a:latin typeface="Calibri"/>
                <a:cs typeface="Calibri"/>
              </a:rPr>
              <a:t>Saudação</a:t>
            </a:r>
            <a:endParaRPr sz="1400">
              <a:latin typeface="Calibri"/>
              <a:cs typeface="Calibri"/>
            </a:endParaRPr>
          </a:p>
          <a:p>
            <a:pPr marL="2199005">
              <a:lnSpc>
                <a:spcPct val="100000"/>
              </a:lnSpc>
              <a:spcBef>
                <a:spcPts val="735"/>
              </a:spcBef>
              <a:tabLst>
                <a:tab pos="2700020" algn="l"/>
              </a:tabLst>
            </a:pPr>
            <a:r>
              <a:rPr sz="1400" spc="5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30" dirty="0">
                <a:latin typeface="Arial"/>
                <a:cs typeface="Arial"/>
              </a:rPr>
              <a:t>bom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dia</a:t>
            </a:r>
            <a:endParaRPr sz="1400">
              <a:latin typeface="Arial"/>
              <a:cs typeface="Arial"/>
            </a:endParaRPr>
          </a:p>
          <a:p>
            <a:pPr marL="2222500">
              <a:lnSpc>
                <a:spcPct val="100000"/>
              </a:lnSpc>
              <a:spcBef>
                <a:spcPts val="15"/>
              </a:spcBef>
              <a:tabLst>
                <a:tab pos="2700020" algn="l"/>
              </a:tabLst>
            </a:pPr>
            <a:r>
              <a:rPr sz="1400" spc="-50" dirty="0">
                <a:latin typeface="Arial"/>
                <a:cs typeface="Arial"/>
              </a:rPr>
              <a:t>V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70" dirty="0">
                <a:latin typeface="Arial"/>
                <a:cs typeface="Arial"/>
              </a:rPr>
              <a:t>boa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tarde</a:t>
            </a:r>
            <a:endParaRPr sz="1400">
              <a:latin typeface="Arial"/>
              <a:cs typeface="Arial"/>
            </a:endParaRPr>
          </a:p>
          <a:p>
            <a:pPr marL="2214245">
              <a:lnSpc>
                <a:spcPct val="100000"/>
              </a:lnSpc>
              <a:spcBef>
                <a:spcPts val="10"/>
              </a:spcBef>
              <a:tabLst>
                <a:tab pos="2700020" algn="l"/>
              </a:tabLst>
            </a:pPr>
            <a:r>
              <a:rPr sz="1400" spc="-50" dirty="0">
                <a:latin typeface="Arial"/>
                <a:cs typeface="Arial"/>
              </a:rPr>
              <a:t>N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70" dirty="0">
                <a:latin typeface="Arial"/>
                <a:cs typeface="Arial"/>
              </a:rPr>
              <a:t>boa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noite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67255" y="2896577"/>
            <a:ext cx="1625600" cy="13970"/>
          </a:xfrm>
          <a:custGeom>
            <a:avLst/>
            <a:gdLst/>
            <a:ahLst/>
            <a:cxnLst/>
            <a:rect l="l" t="t" r="r" b="b"/>
            <a:pathLst>
              <a:path w="1625600" h="13969">
                <a:moveTo>
                  <a:pt x="1625498" y="0"/>
                </a:moveTo>
                <a:lnTo>
                  <a:pt x="0" y="0"/>
                </a:lnTo>
                <a:lnTo>
                  <a:pt x="0" y="13893"/>
                </a:lnTo>
                <a:lnTo>
                  <a:pt x="1625498" y="13893"/>
                </a:lnTo>
                <a:lnTo>
                  <a:pt x="16254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215" dirty="0"/>
              <a:t> </a:t>
            </a:r>
            <a:r>
              <a:rPr spc="-50"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742210"/>
            <a:ext cx="5373370" cy="1410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5735" marR="5080" indent="-153670">
              <a:lnSpc>
                <a:spcPct val="100800"/>
              </a:lnSpc>
              <a:spcBef>
                <a:spcPts val="120"/>
              </a:spcBef>
              <a:buClr>
                <a:srgbClr val="00AC8C"/>
              </a:buClr>
              <a:buFont typeface="Arial"/>
              <a:buChar char="•"/>
              <a:tabLst>
                <a:tab pos="167640" algn="l"/>
              </a:tabLst>
            </a:pPr>
            <a:r>
              <a:rPr sz="1400" b="1" spc="120" dirty="0">
                <a:latin typeface="Calibri"/>
                <a:cs typeface="Calibri"/>
              </a:rPr>
              <a:t>Um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funcionário</a:t>
            </a:r>
            <a:r>
              <a:rPr sz="1400" b="1" spc="60" dirty="0">
                <a:latin typeface="Calibri"/>
                <a:cs typeface="Calibri"/>
              </a:rPr>
              <a:t> receberá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65" dirty="0">
                <a:latin typeface="Calibri"/>
                <a:cs typeface="Calibri"/>
              </a:rPr>
              <a:t>aumento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55" dirty="0">
                <a:latin typeface="Calibri"/>
                <a:cs typeface="Calibri"/>
              </a:rPr>
              <a:t>de </a:t>
            </a:r>
            <a:r>
              <a:rPr sz="1400" b="1" spc="70" dirty="0">
                <a:latin typeface="Calibri"/>
                <a:cs typeface="Calibri"/>
              </a:rPr>
              <a:t>acordo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90" dirty="0">
                <a:latin typeface="Calibri"/>
                <a:cs typeface="Calibri"/>
              </a:rPr>
              <a:t>com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50" dirty="0">
                <a:latin typeface="Calibri"/>
                <a:cs typeface="Calibri"/>
              </a:rPr>
              <a:t>seu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75" dirty="0">
                <a:latin typeface="Calibri"/>
                <a:cs typeface="Calibri"/>
              </a:rPr>
              <a:t>plano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30" dirty="0">
                <a:latin typeface="Calibri"/>
                <a:cs typeface="Calibri"/>
              </a:rPr>
              <a:t>de 	</a:t>
            </a:r>
            <a:r>
              <a:rPr sz="1400" b="1" spc="45" dirty="0">
                <a:latin typeface="Calibri"/>
                <a:cs typeface="Calibri"/>
              </a:rPr>
              <a:t>trabalho.</a:t>
            </a:r>
            <a:endParaRPr sz="1400">
              <a:latin typeface="Calibri"/>
              <a:cs typeface="Calibri"/>
            </a:endParaRPr>
          </a:p>
          <a:p>
            <a:pPr marL="344170" lvl="1" indent="-157480">
              <a:lnSpc>
                <a:spcPct val="100000"/>
              </a:lnSpc>
              <a:spcBef>
                <a:spcPts val="695"/>
              </a:spcBef>
              <a:buClr>
                <a:srgbClr val="00AC8C"/>
              </a:buClr>
              <a:buChar char="–"/>
              <a:tabLst>
                <a:tab pos="344170" algn="l"/>
              </a:tabLst>
            </a:pPr>
            <a:r>
              <a:rPr sz="1200" spc="-105" dirty="0">
                <a:latin typeface="Arial"/>
                <a:cs typeface="Arial"/>
              </a:rPr>
              <a:t>Faça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um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algoritmo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que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leia:</a:t>
            </a:r>
            <a:endParaRPr sz="1200">
              <a:latin typeface="Arial"/>
              <a:cs typeface="Arial"/>
            </a:endParaRPr>
          </a:p>
          <a:p>
            <a:pPr marL="330835">
              <a:lnSpc>
                <a:spcPct val="100000"/>
              </a:lnSpc>
              <a:spcBef>
                <a:spcPts val="455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280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spc="-55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plano </a:t>
            </a:r>
            <a:r>
              <a:rPr sz="1000" spc="-70" dirty="0">
                <a:latin typeface="Arial"/>
                <a:cs typeface="Arial"/>
              </a:rPr>
              <a:t>de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trabalho;</a:t>
            </a:r>
            <a:endParaRPr sz="1000">
              <a:latin typeface="Arial"/>
              <a:cs typeface="Arial"/>
            </a:endParaRPr>
          </a:p>
          <a:p>
            <a:pPr marL="330835">
              <a:lnSpc>
                <a:spcPct val="100000"/>
              </a:lnSpc>
              <a:spcBef>
                <a:spcPts val="495"/>
              </a:spcBef>
            </a:pPr>
            <a:r>
              <a:rPr sz="1000" dirty="0">
                <a:solidFill>
                  <a:srgbClr val="00AC8C"/>
                </a:solidFill>
                <a:latin typeface="Cambria"/>
                <a:cs typeface="Cambria"/>
              </a:rPr>
              <a:t>¨</a:t>
            </a:r>
            <a:r>
              <a:rPr sz="1000" spc="285" dirty="0">
                <a:solidFill>
                  <a:srgbClr val="00AC8C"/>
                </a:solidFill>
                <a:latin typeface="Cambria"/>
                <a:cs typeface="Cambria"/>
              </a:rPr>
              <a:t> </a:t>
            </a:r>
            <a:r>
              <a:rPr sz="1000" spc="-105" dirty="0">
                <a:latin typeface="Arial"/>
                <a:cs typeface="Arial"/>
              </a:rPr>
              <a:t>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salário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atual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de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um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funcionário;</a:t>
            </a:r>
            <a:endParaRPr sz="1000">
              <a:latin typeface="Arial"/>
              <a:cs typeface="Arial"/>
            </a:endParaRPr>
          </a:p>
          <a:p>
            <a:pPr marL="344170" lvl="1" indent="-157480">
              <a:lnSpc>
                <a:spcPct val="100000"/>
              </a:lnSpc>
              <a:spcBef>
                <a:spcPts val="575"/>
              </a:spcBef>
              <a:buClr>
                <a:srgbClr val="00AC8C"/>
              </a:buClr>
              <a:buChar char="–"/>
              <a:tabLst>
                <a:tab pos="344170" algn="l"/>
              </a:tabLst>
            </a:pPr>
            <a:r>
              <a:rPr sz="1200" spc="-45" dirty="0">
                <a:latin typeface="Arial"/>
                <a:cs typeface="Arial"/>
              </a:rPr>
              <a:t>Calcule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imprima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seu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novo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salário.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09441" y="1526070"/>
          <a:ext cx="1537970" cy="10477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3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2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70" dirty="0">
                          <a:latin typeface="Calibri"/>
                          <a:cs typeface="Calibri"/>
                        </a:rPr>
                        <a:t>Plano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400" b="1" spc="70" dirty="0">
                          <a:latin typeface="Calibri"/>
                          <a:cs typeface="Calibri"/>
                        </a:rPr>
                        <a:t>Aumento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5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10%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629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15%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335"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20%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18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215" dirty="0"/>
              <a:t> </a:t>
            </a:r>
            <a:r>
              <a:rPr spc="-50" dirty="0"/>
              <a:t>5</a:t>
            </a:r>
          </a:p>
        </p:txBody>
      </p:sp>
      <p:sp>
        <p:nvSpPr>
          <p:cNvPr id="3" name="object 3"/>
          <p:cNvSpPr/>
          <p:nvPr/>
        </p:nvSpPr>
        <p:spPr>
          <a:xfrm>
            <a:off x="1121930" y="1423784"/>
            <a:ext cx="3516629" cy="13970"/>
          </a:xfrm>
          <a:custGeom>
            <a:avLst/>
            <a:gdLst/>
            <a:ahLst/>
            <a:cxnLst/>
            <a:rect l="l" t="t" r="r" b="b"/>
            <a:pathLst>
              <a:path w="3516629" h="13969">
                <a:moveTo>
                  <a:pt x="3516147" y="0"/>
                </a:moveTo>
                <a:lnTo>
                  <a:pt x="0" y="0"/>
                </a:lnTo>
                <a:lnTo>
                  <a:pt x="0" y="13893"/>
                </a:lnTo>
                <a:lnTo>
                  <a:pt x="3516147" y="13893"/>
                </a:lnTo>
                <a:lnTo>
                  <a:pt x="35161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1930" y="1740014"/>
            <a:ext cx="3516629" cy="0"/>
          </a:xfrm>
          <a:custGeom>
            <a:avLst/>
            <a:gdLst/>
            <a:ahLst/>
            <a:cxnLst/>
            <a:rect l="l" t="t" r="r" b="b"/>
            <a:pathLst>
              <a:path w="3516629">
                <a:moveTo>
                  <a:pt x="0" y="0"/>
                </a:moveTo>
                <a:lnTo>
                  <a:pt x="3516147" y="0"/>
                </a:lnTo>
              </a:path>
            </a:pathLst>
          </a:custGeom>
          <a:ln w="86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1292" y="485774"/>
            <a:ext cx="4443730" cy="215519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80" dirty="0">
                <a:latin typeface="Calibri"/>
                <a:cs typeface="Calibri"/>
              </a:rPr>
              <a:t>Faça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um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algoritmo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que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receba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dois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50" dirty="0">
                <a:latin typeface="Calibri"/>
                <a:cs typeface="Calibri"/>
              </a:rPr>
              <a:t>números;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80" dirty="0">
                <a:latin typeface="Arial"/>
                <a:cs typeface="Arial"/>
              </a:rPr>
              <a:t>execute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as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operações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listadas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seguir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.</a:t>
            </a:r>
            <a:r>
              <a:rPr sz="1200" spc="-18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.</a:t>
            </a:r>
            <a:r>
              <a:rPr sz="1200" spc="-17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acordo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com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escolha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do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usuário.</a:t>
            </a:r>
            <a:endParaRPr sz="1200">
              <a:latin typeface="Arial"/>
              <a:cs typeface="Arial"/>
            </a:endParaRPr>
          </a:p>
          <a:p>
            <a:pPr marL="1066165">
              <a:lnSpc>
                <a:spcPct val="100000"/>
              </a:lnSpc>
              <a:spcBef>
                <a:spcPts val="1365"/>
              </a:spcBef>
              <a:tabLst>
                <a:tab pos="1754505" algn="l"/>
              </a:tabLst>
            </a:pPr>
            <a:r>
              <a:rPr sz="1400" b="1" spc="85" dirty="0">
                <a:latin typeface="Calibri"/>
                <a:cs typeface="Calibri"/>
              </a:rPr>
              <a:t>Opção</a:t>
            </a:r>
            <a:r>
              <a:rPr sz="1400" b="1" dirty="0">
                <a:latin typeface="Calibri"/>
                <a:cs typeface="Calibri"/>
              </a:rPr>
              <a:t>	</a:t>
            </a:r>
            <a:r>
              <a:rPr sz="1400" b="1" spc="60" dirty="0">
                <a:latin typeface="Calibri"/>
                <a:cs typeface="Calibri"/>
              </a:rPr>
              <a:t>Mensagem</a:t>
            </a:r>
            <a:endParaRPr sz="1400">
              <a:latin typeface="Calibri"/>
              <a:cs typeface="Calibri"/>
            </a:endParaRPr>
          </a:p>
          <a:p>
            <a:pPr marL="1288415" marR="140335" indent="-34925">
              <a:lnSpc>
                <a:spcPct val="100800"/>
              </a:lnSpc>
              <a:spcBef>
                <a:spcPts val="720"/>
              </a:spcBef>
              <a:tabLst>
                <a:tab pos="1754505" algn="l"/>
              </a:tabLst>
            </a:pPr>
            <a:r>
              <a:rPr sz="1400" spc="50" dirty="0">
                <a:latin typeface="Arial"/>
                <a:cs typeface="Arial"/>
              </a:rPr>
              <a:t>M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30" dirty="0">
                <a:latin typeface="Arial"/>
                <a:cs typeface="Arial"/>
              </a:rPr>
              <a:t>média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entre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0" dirty="0">
                <a:latin typeface="Arial"/>
                <a:cs typeface="Arial"/>
              </a:rPr>
              <a:t>os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números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digitados </a:t>
            </a:r>
            <a:r>
              <a:rPr sz="1400" spc="-50" dirty="0">
                <a:latin typeface="Arial"/>
                <a:cs typeface="Arial"/>
              </a:rPr>
              <a:t>S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35" dirty="0">
                <a:latin typeface="Arial"/>
                <a:cs typeface="Arial"/>
              </a:rPr>
              <a:t>diferença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do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maior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pelo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menor</a:t>
            </a:r>
            <a:endParaRPr sz="1400">
              <a:latin typeface="Arial"/>
              <a:cs typeface="Arial"/>
            </a:endParaRPr>
          </a:p>
          <a:p>
            <a:pPr marL="1270000" marR="5080" indent="13335">
              <a:lnSpc>
                <a:spcPct val="100800"/>
              </a:lnSpc>
              <a:tabLst>
                <a:tab pos="1754505" algn="l"/>
              </a:tabLst>
            </a:pPr>
            <a:r>
              <a:rPr sz="1400" spc="-50" dirty="0">
                <a:latin typeface="Arial"/>
                <a:cs typeface="Arial"/>
              </a:rPr>
              <a:t>P</a:t>
            </a:r>
            <a:r>
              <a:rPr sz="1400" dirty="0">
                <a:latin typeface="Arial"/>
                <a:cs typeface="Arial"/>
              </a:rPr>
              <a:t>	produto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entre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0" dirty="0">
                <a:latin typeface="Arial"/>
                <a:cs typeface="Arial"/>
              </a:rPr>
              <a:t>os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números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digitados </a:t>
            </a:r>
            <a:r>
              <a:rPr sz="1400" spc="-50" dirty="0">
                <a:latin typeface="Arial"/>
                <a:cs typeface="Arial"/>
              </a:rPr>
              <a:t>D</a:t>
            </a:r>
            <a:r>
              <a:rPr sz="1400" dirty="0">
                <a:latin typeface="Arial"/>
                <a:cs typeface="Arial"/>
              </a:rPr>
              <a:t>	</a:t>
            </a:r>
            <a:r>
              <a:rPr sz="1400" spc="-30" dirty="0">
                <a:latin typeface="Arial"/>
                <a:cs typeface="Arial"/>
              </a:rPr>
              <a:t>divisão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do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primeiro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45" dirty="0">
                <a:latin typeface="Arial"/>
                <a:cs typeface="Arial"/>
              </a:rPr>
              <a:t>pelo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segundo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1930" y="2687637"/>
            <a:ext cx="3516629" cy="13970"/>
          </a:xfrm>
          <a:custGeom>
            <a:avLst/>
            <a:gdLst/>
            <a:ahLst/>
            <a:cxnLst/>
            <a:rect l="l" t="t" r="r" b="b"/>
            <a:pathLst>
              <a:path w="3516629" h="13969">
                <a:moveTo>
                  <a:pt x="3516147" y="0"/>
                </a:moveTo>
                <a:lnTo>
                  <a:pt x="0" y="0"/>
                </a:lnTo>
                <a:lnTo>
                  <a:pt x="0" y="13893"/>
                </a:lnTo>
                <a:lnTo>
                  <a:pt x="3516147" y="13893"/>
                </a:lnTo>
                <a:lnTo>
                  <a:pt x="35161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19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35"/>
              </a:spcBef>
            </a:pPr>
            <a:r>
              <a:rPr dirty="0"/>
              <a:t>Exercício</a:t>
            </a:r>
            <a:r>
              <a:rPr spc="215" dirty="0"/>
              <a:t> </a:t>
            </a:r>
            <a:r>
              <a:rPr spc="-50"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670" y="710752"/>
            <a:ext cx="2197735" cy="4597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5735" marR="5080" indent="-153670">
              <a:lnSpc>
                <a:spcPct val="100800"/>
              </a:lnSpc>
              <a:spcBef>
                <a:spcPts val="120"/>
              </a:spcBef>
              <a:buClr>
                <a:srgbClr val="00AC8C"/>
              </a:buClr>
              <a:buFont typeface="Arial"/>
              <a:buChar char="•"/>
              <a:tabLst>
                <a:tab pos="167640" algn="l"/>
              </a:tabLst>
            </a:pPr>
            <a:r>
              <a:rPr sz="1400" b="1" spc="95" dirty="0">
                <a:latin typeface="Calibri"/>
                <a:cs typeface="Calibri"/>
              </a:rPr>
              <a:t>Dado</a:t>
            </a:r>
            <a:r>
              <a:rPr sz="1400" b="1" spc="45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o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75" dirty="0">
                <a:latin typeface="Calibri"/>
                <a:cs typeface="Calibri"/>
              </a:rPr>
              <a:t>cardápio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55" dirty="0">
                <a:latin typeface="Calibri"/>
                <a:cs typeface="Calibri"/>
              </a:rPr>
              <a:t>de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65" dirty="0">
                <a:latin typeface="Calibri"/>
                <a:cs typeface="Calibri"/>
              </a:rPr>
              <a:t>uma 	</a:t>
            </a:r>
            <a:r>
              <a:rPr sz="1400" b="1" spc="45" dirty="0">
                <a:latin typeface="Calibri"/>
                <a:cs typeface="Calibri"/>
              </a:rPr>
              <a:t>lanchonete: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1322" y="1320305"/>
          <a:ext cx="2425064" cy="1371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6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50" b="1" spc="75" dirty="0">
                          <a:latin typeface="Calibri"/>
                          <a:cs typeface="Calibri"/>
                        </a:rPr>
                        <a:t>Código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50" b="1" spc="45" dirty="0">
                          <a:latin typeface="Calibri"/>
                          <a:cs typeface="Calibri"/>
                        </a:rPr>
                        <a:t>Produto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635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150" b="1" spc="45" dirty="0">
                          <a:latin typeface="Calibri"/>
                          <a:cs typeface="Calibri"/>
                        </a:rPr>
                        <a:t>Preço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279">
                <a:tc>
                  <a:txBody>
                    <a:bodyPr/>
                    <a:lstStyle/>
                    <a:p>
                      <a:pPr marL="61594">
                        <a:lnSpc>
                          <a:spcPts val="1375"/>
                        </a:lnSpc>
                        <a:spcBef>
                          <a:spcPts val="165"/>
                        </a:spcBef>
                      </a:pPr>
                      <a:r>
                        <a:rPr sz="1150" spc="-25" dirty="0">
                          <a:latin typeface="Arial"/>
                          <a:cs typeface="Arial"/>
                        </a:rPr>
                        <a:t>100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375"/>
                        </a:lnSpc>
                        <a:spcBef>
                          <a:spcPts val="165"/>
                        </a:spcBef>
                      </a:pPr>
                      <a:r>
                        <a:rPr sz="1150" spc="-35" dirty="0">
                          <a:latin typeface="Arial"/>
                          <a:cs typeface="Arial"/>
                        </a:rPr>
                        <a:t>Chachorro</a:t>
                      </a:r>
                      <a:r>
                        <a:rPr sz="11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spc="-10" dirty="0">
                          <a:latin typeface="Arial"/>
                          <a:cs typeface="Arial"/>
                        </a:rPr>
                        <a:t>Q!Jente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65"/>
                        </a:spcBef>
                      </a:pPr>
                      <a:r>
                        <a:rPr sz="1150" spc="-125" dirty="0">
                          <a:latin typeface="Arial"/>
                          <a:cs typeface="Arial"/>
                        </a:rPr>
                        <a:t>R$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spc="-20" dirty="0">
                          <a:latin typeface="Arial"/>
                          <a:cs typeface="Arial"/>
                        </a:rPr>
                        <a:t>1,20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 marL="61594">
                        <a:lnSpc>
                          <a:spcPts val="1275"/>
                        </a:lnSpc>
                      </a:pPr>
                      <a:r>
                        <a:rPr sz="1150" spc="-25" dirty="0">
                          <a:latin typeface="Arial"/>
                          <a:cs typeface="Arial"/>
                        </a:rPr>
                        <a:t>101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75"/>
                        </a:lnSpc>
                      </a:pPr>
                      <a:r>
                        <a:rPr sz="1150" spc="-20" dirty="0">
                          <a:latin typeface="Arial"/>
                          <a:cs typeface="Arial"/>
                        </a:rPr>
                        <a:t>Bauru</a:t>
                      </a:r>
                      <a:r>
                        <a:rPr sz="115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spc="-10" dirty="0">
                          <a:latin typeface="Arial"/>
                          <a:cs typeface="Arial"/>
                        </a:rPr>
                        <a:t>Simple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50" spc="-125" dirty="0">
                          <a:latin typeface="Arial"/>
                          <a:cs typeface="Arial"/>
                        </a:rPr>
                        <a:t>R$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spc="-20" dirty="0">
                          <a:latin typeface="Arial"/>
                          <a:cs typeface="Arial"/>
                        </a:rPr>
                        <a:t>1,30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 marL="61594">
                        <a:lnSpc>
                          <a:spcPts val="1275"/>
                        </a:lnSpc>
                      </a:pPr>
                      <a:r>
                        <a:rPr sz="1150" spc="-25" dirty="0">
                          <a:latin typeface="Arial"/>
                          <a:cs typeface="Arial"/>
                        </a:rPr>
                        <a:t>102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75"/>
                        </a:lnSpc>
                      </a:pPr>
                      <a:r>
                        <a:rPr sz="1150" spc="-20" dirty="0">
                          <a:latin typeface="Arial"/>
                          <a:cs typeface="Arial"/>
                        </a:rPr>
                        <a:t>Bauru</a:t>
                      </a:r>
                      <a:r>
                        <a:rPr sz="115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spc="-60" dirty="0">
                          <a:latin typeface="Arial"/>
                          <a:cs typeface="Arial"/>
                        </a:rPr>
                        <a:t>com</a:t>
                      </a:r>
                      <a:r>
                        <a:rPr sz="11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spc="-25" dirty="0">
                          <a:latin typeface="Arial"/>
                          <a:cs typeface="Arial"/>
                        </a:rPr>
                        <a:t>ovo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50" spc="-125" dirty="0">
                          <a:latin typeface="Arial"/>
                          <a:cs typeface="Arial"/>
                        </a:rPr>
                        <a:t>R$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spc="-20" dirty="0">
                          <a:latin typeface="Arial"/>
                          <a:cs typeface="Arial"/>
                        </a:rPr>
                        <a:t>1,50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 marL="61594">
                        <a:lnSpc>
                          <a:spcPts val="1275"/>
                        </a:lnSpc>
                      </a:pPr>
                      <a:r>
                        <a:rPr sz="1150" spc="-25" dirty="0">
                          <a:latin typeface="Arial"/>
                          <a:cs typeface="Arial"/>
                        </a:rPr>
                        <a:t>103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75"/>
                        </a:lnSpc>
                      </a:pPr>
                      <a:r>
                        <a:rPr sz="1150" spc="-10" dirty="0">
                          <a:latin typeface="Arial"/>
                          <a:cs typeface="Arial"/>
                        </a:rPr>
                        <a:t>Hambúrguer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50" spc="-125" dirty="0">
                          <a:latin typeface="Arial"/>
                          <a:cs typeface="Arial"/>
                        </a:rPr>
                        <a:t>R$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spc="-20" dirty="0">
                          <a:latin typeface="Arial"/>
                          <a:cs typeface="Arial"/>
                        </a:rPr>
                        <a:t>1,20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990">
                <a:tc>
                  <a:txBody>
                    <a:bodyPr/>
                    <a:lstStyle/>
                    <a:p>
                      <a:pPr marL="61594">
                        <a:lnSpc>
                          <a:spcPts val="1275"/>
                        </a:lnSpc>
                      </a:pPr>
                      <a:r>
                        <a:rPr sz="1150" spc="-25" dirty="0">
                          <a:latin typeface="Arial"/>
                          <a:cs typeface="Arial"/>
                        </a:rPr>
                        <a:t>104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75"/>
                        </a:lnSpc>
                      </a:pPr>
                      <a:r>
                        <a:rPr sz="1150" spc="-10" dirty="0">
                          <a:latin typeface="Arial"/>
                          <a:cs typeface="Arial"/>
                        </a:rPr>
                        <a:t>Cheeseburguer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5"/>
                        </a:lnSpc>
                      </a:pPr>
                      <a:r>
                        <a:rPr sz="1150" spc="-125" dirty="0">
                          <a:latin typeface="Arial"/>
                          <a:cs typeface="Arial"/>
                        </a:rPr>
                        <a:t>R$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spc="-20" dirty="0">
                          <a:latin typeface="Arial"/>
                          <a:cs typeface="Arial"/>
                        </a:rPr>
                        <a:t>1,30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marL="61594">
                        <a:lnSpc>
                          <a:spcPts val="1280"/>
                        </a:lnSpc>
                      </a:pPr>
                      <a:r>
                        <a:rPr sz="1150" spc="-25" dirty="0">
                          <a:latin typeface="Arial"/>
                          <a:cs typeface="Arial"/>
                        </a:rPr>
                        <a:t>105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80"/>
                        </a:lnSpc>
                      </a:pPr>
                      <a:r>
                        <a:rPr sz="1150" spc="-10" dirty="0">
                          <a:latin typeface="Arial"/>
                          <a:cs typeface="Arial"/>
                        </a:rPr>
                        <a:t>Refrigerante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80"/>
                        </a:lnSpc>
                      </a:pPr>
                      <a:r>
                        <a:rPr sz="1150" spc="-125" dirty="0">
                          <a:latin typeface="Arial"/>
                          <a:cs typeface="Arial"/>
                        </a:rPr>
                        <a:t>R$</a:t>
                      </a:r>
                      <a:r>
                        <a:rPr sz="11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50" spc="-20" dirty="0">
                          <a:latin typeface="Arial"/>
                          <a:cs typeface="Arial"/>
                        </a:rPr>
                        <a:t>1,00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897670" y="635367"/>
            <a:ext cx="2680335" cy="153289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80" dirty="0">
                <a:latin typeface="Calibri"/>
                <a:cs typeface="Calibri"/>
              </a:rPr>
              <a:t>Faça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um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algoritmo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que:</a:t>
            </a:r>
            <a:endParaRPr sz="1400">
              <a:latin typeface="Calibri"/>
              <a:cs typeface="Calibri"/>
            </a:endParaRPr>
          </a:p>
          <a:p>
            <a:pPr marL="313055" marR="624840" lvl="1" indent="-157480">
              <a:lnSpc>
                <a:spcPct val="117600"/>
              </a:lnSpc>
              <a:spcBef>
                <a:spcPts val="245"/>
              </a:spcBef>
              <a:buClr>
                <a:srgbClr val="00AC8C"/>
              </a:buClr>
              <a:buChar char="–"/>
              <a:tabLst>
                <a:tab pos="313055" algn="l"/>
              </a:tabLst>
            </a:pPr>
            <a:r>
              <a:rPr sz="1200" spc="-30" dirty="0">
                <a:latin typeface="Arial"/>
                <a:cs typeface="Arial"/>
              </a:rPr>
              <a:t>leia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código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do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produto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a </a:t>
            </a:r>
            <a:r>
              <a:rPr sz="1200" spc="-10" dirty="0">
                <a:latin typeface="Arial"/>
                <a:cs typeface="Arial"/>
              </a:rPr>
              <a:t>quantidade;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50" dirty="0">
                <a:latin typeface="Arial"/>
                <a:cs typeface="Arial"/>
              </a:rPr>
              <a:t>calcule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valor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ser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pago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pelo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cliente;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dirty="0">
                <a:latin typeface="Arial"/>
                <a:cs typeface="Arial"/>
              </a:rPr>
              <a:t>imprimir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valor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ser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pago;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dirty="0">
                <a:latin typeface="Arial"/>
                <a:cs typeface="Arial"/>
              </a:rPr>
              <a:t>imprimir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nome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do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produto.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pc="-25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5760085" cy="76200"/>
          </a:xfrm>
          <a:custGeom>
            <a:avLst/>
            <a:gdLst/>
            <a:ahLst/>
            <a:cxnLst/>
            <a:rect l="l" t="t" r="r" b="b"/>
            <a:pathLst>
              <a:path w="5760085" h="76200">
                <a:moveTo>
                  <a:pt x="5759996" y="0"/>
                </a:moveTo>
                <a:lnTo>
                  <a:pt x="0" y="0"/>
                </a:lnTo>
                <a:lnTo>
                  <a:pt x="0" y="75920"/>
                </a:lnTo>
                <a:lnTo>
                  <a:pt x="5759996" y="7592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137868"/>
            <a:ext cx="6489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10" dirty="0">
                <a:solidFill>
                  <a:srgbClr val="00AC8C"/>
                </a:solidFill>
                <a:latin typeface="Palatino Linotype"/>
                <a:cs typeface="Palatino Linotype"/>
              </a:rPr>
              <a:t>Agenda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292" y="936190"/>
            <a:ext cx="966469" cy="13176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latin typeface="Palatino Linotype"/>
                <a:cs typeface="Palatino Linotype"/>
                <a:hlinkClick r:id="rId2" action="ppaction://hlinksldjump"/>
              </a:rPr>
              <a:t>Switch</a:t>
            </a:r>
            <a:r>
              <a:rPr sz="1400" b="1" spc="-85" dirty="0">
                <a:latin typeface="Palatino Linotype"/>
                <a:cs typeface="Palatino Linotype"/>
                <a:hlinkClick r:id="rId2" action="ppaction://hlinksldjump"/>
              </a:rPr>
              <a:t> </a:t>
            </a:r>
            <a:r>
              <a:rPr sz="1400" b="1" spc="-20" dirty="0">
                <a:latin typeface="Palatino Linotype"/>
                <a:cs typeface="Palatino Linotype"/>
                <a:hlinkClick r:id="rId2" action="ppaction://hlinksldjump"/>
              </a:rPr>
              <a:t>case</a:t>
            </a:r>
            <a:endParaRPr sz="1400">
              <a:latin typeface="Palatino Linotype"/>
              <a:cs typeface="Palatino Linotype"/>
            </a:endParaRPr>
          </a:p>
          <a:p>
            <a:pPr marL="12700" marR="105410">
              <a:lnSpc>
                <a:spcPct val="251500"/>
              </a:lnSpc>
            </a:pPr>
            <a:r>
              <a:rPr sz="1400" b="1" spc="-10" dirty="0">
                <a:latin typeface="Palatino Linotype"/>
                <a:cs typeface="Palatino Linotype"/>
                <a:hlinkClick r:id="rId3" action="ppaction://hlinksldjump"/>
              </a:rPr>
              <a:t>Exemplo</a:t>
            </a:r>
            <a:r>
              <a:rPr sz="1400" b="1" spc="-10" dirty="0">
                <a:latin typeface="Palatino Linotype"/>
                <a:cs typeface="Palatino Linotype"/>
              </a:rPr>
              <a:t> </a:t>
            </a:r>
            <a:r>
              <a:rPr sz="1400" b="1" spc="-10" dirty="0">
                <a:latin typeface="Palatino Linotype"/>
                <a:cs typeface="Palatino Linotype"/>
                <a:hlinkClick r:id="rId4" action="ppaction://hlinksldjump"/>
              </a:rPr>
              <a:t>Exercícios</a:t>
            </a:r>
            <a:endParaRPr sz="1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42076" y="3030250"/>
            <a:ext cx="908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0" dirty="0">
                <a:solidFill>
                  <a:srgbClr val="009380"/>
                </a:solidFill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292" y="1710124"/>
            <a:ext cx="5634508" cy="75937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Obrigado</a:t>
            </a:r>
            <a:endParaRPr sz="2050" dirty="0">
              <a:latin typeface="Palatino Linotype"/>
              <a:cs typeface="Palatino Linotype"/>
            </a:endParaRPr>
          </a:p>
          <a:p>
            <a:pPr marL="12700" marR="2040255">
              <a:lnSpc>
                <a:spcPct val="100800"/>
              </a:lnSpc>
              <a:spcBef>
                <a:spcPts val="1335"/>
              </a:spcBef>
            </a:pPr>
            <a:r>
              <a:rPr lang="pt-BR" sz="1800" spc="-10" dirty="0">
                <a:solidFill>
                  <a:srgbClr val="FFFFFF"/>
                </a:solidFill>
                <a:latin typeface="Arial"/>
                <a:cs typeface="Arial"/>
                <a:hlinkClick r:id="rId2"/>
              </a:rPr>
              <a:t>guilherme.dbarros@sp.senac.br</a:t>
            </a:r>
            <a:endParaRPr lang="pt-BR" sz="1800" spc="-1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311" y="2285304"/>
            <a:ext cx="1899285" cy="230191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pt-BR" sz="1400" spc="-10" dirty="0">
                <a:solidFill>
                  <a:srgbClr val="FFFFFF"/>
                </a:solidFill>
                <a:latin typeface="PMingLiU"/>
                <a:cs typeface="PMingLiU"/>
              </a:rPr>
              <a:t>De</a:t>
            </a:r>
            <a:r>
              <a:rPr sz="1400" spc="-10" dirty="0" err="1">
                <a:solidFill>
                  <a:srgbClr val="FFFFFF"/>
                </a:solidFill>
                <a:latin typeface="PMingLiU"/>
                <a:cs typeface="PMingLiU"/>
              </a:rPr>
              <a:t>svio</a:t>
            </a:r>
            <a:r>
              <a:rPr sz="1400" spc="3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PMingLiU"/>
                <a:cs typeface="PMingLiU"/>
              </a:rPr>
              <a:t>Condicional:</a:t>
            </a:r>
            <a:r>
              <a:rPr sz="1400" spc="16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lang="pt-BR" sz="1400" spc="-10" dirty="0">
                <a:solidFill>
                  <a:srgbClr val="FFFFFF"/>
                </a:solidFill>
                <a:latin typeface="PMingLiU"/>
                <a:cs typeface="PMingLiU"/>
              </a:rPr>
              <a:t>S</a:t>
            </a:r>
            <a:r>
              <a:rPr sz="1400" spc="-10" dirty="0">
                <a:solidFill>
                  <a:srgbClr val="FFFFFF"/>
                </a:solidFill>
                <a:latin typeface="PMingLiU"/>
                <a:cs typeface="PMingLiU"/>
              </a:rPr>
              <a:t>witch</a:t>
            </a:r>
            <a:endParaRPr sz="1400" dirty="0">
              <a:latin typeface="PMingLiU"/>
              <a:cs typeface="PMingLiU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b="0" spc="-35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Switch</a:t>
            </a:r>
            <a:r>
              <a:rPr sz="2050" b="0" spc="-90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2050" b="0" spc="-165" dirty="0">
                <a:solidFill>
                  <a:srgbClr val="000000"/>
                </a:solidFill>
                <a:latin typeface="Arial"/>
                <a:cs typeface="Arial"/>
                <a:hlinkClick r:id="rId2" action="ppaction://hlinksldjump"/>
              </a:rPr>
              <a:t>case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Switch</a:t>
            </a:r>
            <a:r>
              <a:rPr spc="-25" dirty="0"/>
              <a:t> </a:t>
            </a:r>
            <a:r>
              <a:rPr dirty="0"/>
              <a:t>case:</a:t>
            </a:r>
            <a:r>
              <a:rPr spc="30" dirty="0"/>
              <a:t> </a:t>
            </a:r>
            <a:r>
              <a:rPr dirty="0"/>
              <a:t>Seleção</a:t>
            </a:r>
            <a:r>
              <a:rPr spc="-25" dirty="0"/>
              <a:t> </a:t>
            </a:r>
            <a:r>
              <a:rPr spc="-10" dirty="0"/>
              <a:t>Múltipla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1111909"/>
            <a:ext cx="4164965" cy="8159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80" dirty="0">
                <a:latin typeface="Calibri"/>
                <a:cs typeface="Calibri"/>
              </a:rPr>
              <a:t>Trabalha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90" dirty="0">
                <a:latin typeface="Calibri"/>
                <a:cs typeface="Calibri"/>
              </a:rPr>
              <a:t>com</a:t>
            </a:r>
            <a:r>
              <a:rPr sz="1400" b="1" spc="65" dirty="0">
                <a:latin typeface="Calibri"/>
                <a:cs typeface="Calibri"/>
              </a:rPr>
              <a:t> </a:t>
            </a:r>
            <a:r>
              <a:rPr sz="1400" b="1" spc="50" dirty="0">
                <a:latin typeface="Calibri"/>
                <a:cs typeface="Calibri"/>
              </a:rPr>
              <a:t>situações</a:t>
            </a:r>
            <a:r>
              <a:rPr sz="1400" b="1" spc="65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mutualmente</a:t>
            </a:r>
            <a:r>
              <a:rPr sz="1400" b="1" spc="65" dirty="0">
                <a:latin typeface="Calibri"/>
                <a:cs typeface="Calibri"/>
              </a:rPr>
              <a:t> </a:t>
            </a:r>
            <a:r>
              <a:rPr sz="1400" b="1" spc="60" dirty="0">
                <a:latin typeface="Calibri"/>
                <a:cs typeface="Calibri"/>
              </a:rPr>
              <a:t>exclusivas</a:t>
            </a:r>
            <a:endParaRPr sz="1400" dirty="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135" dirty="0">
                <a:latin typeface="Arial"/>
                <a:cs typeface="Arial"/>
              </a:rPr>
              <a:t>se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uma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situação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executada,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as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demais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não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serão!</a:t>
            </a:r>
            <a:endParaRPr sz="1200" dirty="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60" dirty="0">
                <a:latin typeface="Arial"/>
                <a:cs typeface="Arial"/>
              </a:rPr>
              <a:t>semelhante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trabalhar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com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várias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instruções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00AC8C"/>
                </a:solidFill>
                <a:latin typeface="BIZ UDGothic"/>
                <a:cs typeface="BIZ UDGothic"/>
              </a:rPr>
              <a:t>if</a:t>
            </a:r>
            <a:r>
              <a:rPr sz="1000" b="1" spc="-17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lang="pt-BR" sz="1000" b="1" spc="-17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1200" spc="-10" dirty="0" err="1">
                <a:latin typeface="Arial"/>
                <a:cs typeface="Arial"/>
              </a:rPr>
              <a:t>encadeadas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20"/>
              </a:spcBef>
            </a:pPr>
            <a:r>
              <a:rPr spc="-50" dirty="0"/>
              <a:t>5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Switch</a:t>
            </a:r>
            <a:r>
              <a:rPr spc="-25" dirty="0"/>
              <a:t> </a:t>
            </a:r>
            <a:r>
              <a:rPr dirty="0"/>
              <a:t>case:</a:t>
            </a:r>
            <a:r>
              <a:rPr spc="30" dirty="0"/>
              <a:t> </a:t>
            </a:r>
            <a:r>
              <a:rPr dirty="0"/>
              <a:t>Seleção</a:t>
            </a:r>
            <a:r>
              <a:rPr spc="-25" dirty="0"/>
              <a:t> </a:t>
            </a:r>
            <a:r>
              <a:rPr spc="-10" dirty="0"/>
              <a:t>Múltipla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1009293"/>
            <a:ext cx="5060315" cy="10668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65" dirty="0">
                <a:latin typeface="Calibri"/>
                <a:cs typeface="Calibri"/>
              </a:rPr>
              <a:t>Idea</a:t>
            </a:r>
            <a:r>
              <a:rPr sz="1400" b="1" spc="55" dirty="0">
                <a:latin typeface="Calibri"/>
                <a:cs typeface="Calibri"/>
              </a:rPr>
              <a:t> </a:t>
            </a:r>
            <a:r>
              <a:rPr sz="1400" b="1" spc="50" dirty="0">
                <a:latin typeface="Calibri"/>
                <a:cs typeface="Calibri"/>
              </a:rPr>
              <a:t>geral: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30" dirty="0">
                <a:latin typeface="Arial"/>
                <a:cs typeface="Arial"/>
              </a:rPr>
              <a:t>verifica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valor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uma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b="1" dirty="0">
                <a:latin typeface="Calibri"/>
                <a:cs typeface="Calibri"/>
              </a:rPr>
              <a:t>expressão</a:t>
            </a:r>
            <a:r>
              <a:rPr sz="1200" b="1" spc="60" dirty="0">
                <a:latin typeface="Calibri"/>
                <a:cs typeface="Calibri"/>
              </a:rPr>
              <a:t> </a:t>
            </a:r>
            <a:r>
              <a:rPr sz="1200" spc="-55" dirty="0">
                <a:latin typeface="Arial"/>
                <a:cs typeface="Arial"/>
              </a:rPr>
              <a:t>para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decidir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que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fazer.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60" dirty="0">
                <a:latin typeface="Arial"/>
                <a:cs typeface="Arial"/>
              </a:rPr>
              <a:t>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expressão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será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comparada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com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valor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cada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00AC8C"/>
                </a:solidFill>
                <a:latin typeface="Calibri"/>
                <a:cs typeface="Calibri"/>
              </a:rPr>
              <a:t>case</a:t>
            </a:r>
            <a:endParaRPr sz="12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4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55" dirty="0">
                <a:latin typeface="Arial"/>
                <a:cs typeface="Arial"/>
              </a:rPr>
              <a:t>quando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casar,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executa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0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lista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de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comandos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finaliza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AC8C"/>
                </a:solidFill>
                <a:latin typeface="Calibri"/>
                <a:cs typeface="Calibri"/>
              </a:rPr>
              <a:t>switch</a:t>
            </a:r>
            <a:r>
              <a:rPr sz="1200" b="1" spc="60" dirty="0">
                <a:solidFill>
                  <a:srgbClr val="00AC8C"/>
                </a:solidFill>
                <a:latin typeface="Calibri"/>
                <a:cs typeface="Calibri"/>
              </a:rPr>
              <a:t> </a:t>
            </a:r>
            <a:r>
              <a:rPr sz="1200" spc="-75" dirty="0">
                <a:latin typeface="Arial"/>
                <a:cs typeface="Arial"/>
              </a:rPr>
              <a:t>com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00AC8C"/>
                </a:solidFill>
                <a:latin typeface="Calibri"/>
                <a:cs typeface="Calibri"/>
              </a:rPr>
              <a:t>break</a:t>
            </a:r>
            <a:r>
              <a:rPr sz="1200" spc="-10" dirty="0">
                <a:latin typeface="Arial"/>
                <a:cs typeface="Arial"/>
              </a:rPr>
              <a:t>;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20"/>
              </a:spcBef>
            </a:pPr>
            <a:r>
              <a:rPr spc="-50" dirty="0"/>
              <a:t>6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Sintaxe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035" y="878616"/>
            <a:ext cx="1278255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364" marR="5080" indent="-1143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00AC8C"/>
                </a:solidFill>
                <a:latin typeface="BIZ UDGothic"/>
                <a:cs typeface="BIZ UDGothic"/>
              </a:rPr>
              <a:t>case</a:t>
            </a:r>
            <a:r>
              <a:rPr sz="1000" b="1" spc="-2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valor1: lista_de_comandos; </a:t>
            </a:r>
            <a:r>
              <a:rPr sz="1000" b="1" spc="-10" dirty="0">
                <a:solidFill>
                  <a:srgbClr val="00AC8C"/>
                </a:solidFill>
                <a:latin typeface="BIZ UDGothic"/>
                <a:cs typeface="BIZ UDGothic"/>
              </a:rPr>
              <a:t>break</a:t>
            </a: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;</a:t>
            </a:r>
            <a:endParaRPr sz="1000">
              <a:latin typeface="BIZ UDGothic"/>
              <a:cs typeface="BIZ UD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9035" y="1485930"/>
            <a:ext cx="1278255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6364" marR="5080" indent="-1143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00AC8C"/>
                </a:solidFill>
                <a:latin typeface="BIZ UDGothic"/>
                <a:cs typeface="BIZ UDGothic"/>
              </a:rPr>
              <a:t>case</a:t>
            </a:r>
            <a:r>
              <a:rPr sz="1000" b="1" spc="-25" dirty="0">
                <a:solidFill>
                  <a:srgbClr val="00AC8C"/>
                </a:solidFill>
                <a:latin typeface="BIZ UDGothic"/>
                <a:cs typeface="BIZ UDGothic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valor2: lista_de_comandos; </a:t>
            </a:r>
            <a:r>
              <a:rPr sz="1000" b="1" spc="-10" dirty="0">
                <a:solidFill>
                  <a:srgbClr val="00AC8C"/>
                </a:solidFill>
                <a:latin typeface="BIZ UDGothic"/>
                <a:cs typeface="BIZ UDGothic"/>
              </a:rPr>
              <a:t>break</a:t>
            </a: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;</a:t>
            </a:r>
            <a:endParaRPr sz="1000">
              <a:latin typeface="BIZ UDGothic"/>
              <a:cs typeface="BIZ UD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769" y="543317"/>
            <a:ext cx="1632585" cy="2031364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345"/>
              </a:spcBef>
              <a:tabLst>
                <a:tab pos="252729" algn="l"/>
              </a:tabLst>
            </a:pPr>
            <a:r>
              <a:rPr sz="800" spc="-50" dirty="0">
                <a:solidFill>
                  <a:srgbClr val="666666"/>
                </a:solidFill>
                <a:latin typeface="BIZ UDGothic"/>
                <a:cs typeface="BIZ UDGothic"/>
              </a:rPr>
              <a:t>1</a:t>
            </a:r>
            <a:r>
              <a:rPr sz="800" dirty="0">
                <a:solidFill>
                  <a:srgbClr val="666666"/>
                </a:solidFill>
                <a:latin typeface="BIZ UDGothic"/>
                <a:cs typeface="BIZ UDGothic"/>
              </a:rPr>
              <a:t>	</a:t>
            </a:r>
            <a:r>
              <a:rPr sz="1000" b="1" dirty="0">
                <a:solidFill>
                  <a:srgbClr val="00AC8C"/>
                </a:solidFill>
                <a:latin typeface="BIZ UDGothic"/>
                <a:cs typeface="BIZ UDGothic"/>
              </a:rPr>
              <a:t>switch</a:t>
            </a:r>
            <a:r>
              <a:rPr sz="1000" dirty="0">
                <a:solidFill>
                  <a:srgbClr val="B25900"/>
                </a:solidFill>
                <a:latin typeface="BIZ UDGothic"/>
                <a:cs typeface="BIZ UDGothic"/>
              </a:rPr>
              <a:t>(</a:t>
            </a:r>
            <a:r>
              <a:rPr sz="1000" spc="-45" dirty="0">
                <a:solidFill>
                  <a:srgbClr val="B25900"/>
                </a:solidFill>
                <a:latin typeface="BIZ UDGothic"/>
                <a:cs typeface="BIZ UDGothic"/>
              </a:rPr>
              <a:t> </a:t>
            </a:r>
            <a:r>
              <a:rPr sz="1000" dirty="0">
                <a:solidFill>
                  <a:srgbClr val="595959"/>
                </a:solidFill>
                <a:latin typeface="BIZ UDGothic"/>
                <a:cs typeface="BIZ UDGothic"/>
              </a:rPr>
              <a:t>expressao</a:t>
            </a:r>
            <a:r>
              <a:rPr sz="1000" spc="-45" dirty="0">
                <a:solidFill>
                  <a:srgbClr val="595959"/>
                </a:solidFill>
                <a:latin typeface="BIZ UDGothic"/>
                <a:cs typeface="BIZ UDGothic"/>
              </a:rPr>
              <a:t> </a:t>
            </a:r>
            <a:r>
              <a:rPr sz="1000" spc="-25" dirty="0">
                <a:solidFill>
                  <a:srgbClr val="B25900"/>
                </a:solidFill>
                <a:latin typeface="BIZ UDGothic"/>
                <a:cs typeface="BIZ UDGothic"/>
              </a:rPr>
              <a:t>)</a:t>
            </a:r>
            <a:r>
              <a:rPr sz="1000" b="1" spc="-25" dirty="0">
                <a:solidFill>
                  <a:srgbClr val="B25900"/>
                </a:solidFill>
                <a:latin typeface="BIZ UDGothic"/>
                <a:cs typeface="BIZ UDGothic"/>
              </a:rPr>
              <a:t>{</a:t>
            </a:r>
            <a:endParaRPr sz="1000">
              <a:latin typeface="BIZ UDGothic"/>
              <a:cs typeface="BIZ UDGothic"/>
            </a:endParaRPr>
          </a:p>
          <a:p>
            <a:pPr marL="62865">
              <a:lnSpc>
                <a:spcPct val="100000"/>
              </a:lnSpc>
              <a:spcBef>
                <a:spcPts val="195"/>
              </a:spcBef>
            </a:pPr>
            <a:r>
              <a:rPr sz="800" spc="-50" dirty="0">
                <a:solidFill>
                  <a:srgbClr val="666666"/>
                </a:solidFill>
                <a:latin typeface="BIZ UDGothic"/>
                <a:cs typeface="BIZ UDGothic"/>
              </a:rPr>
              <a:t>2</a:t>
            </a:r>
            <a:endParaRPr sz="800">
              <a:latin typeface="BIZ UDGothic"/>
              <a:cs typeface="BIZ UDGothic"/>
            </a:endParaRPr>
          </a:p>
          <a:p>
            <a:pPr marL="62865">
              <a:lnSpc>
                <a:spcPct val="100000"/>
              </a:lnSpc>
              <a:spcBef>
                <a:spcPts val="235"/>
              </a:spcBef>
            </a:pPr>
            <a:r>
              <a:rPr sz="800" spc="-50" dirty="0">
                <a:solidFill>
                  <a:srgbClr val="666666"/>
                </a:solidFill>
                <a:latin typeface="BIZ UDGothic"/>
                <a:cs typeface="BIZ UDGothic"/>
              </a:rPr>
              <a:t>3</a:t>
            </a:r>
            <a:endParaRPr sz="800">
              <a:latin typeface="BIZ UDGothic"/>
              <a:cs typeface="BIZ UDGothic"/>
            </a:endParaRPr>
          </a:p>
          <a:p>
            <a:pPr marL="62865">
              <a:lnSpc>
                <a:spcPct val="100000"/>
              </a:lnSpc>
              <a:spcBef>
                <a:spcPts val="235"/>
              </a:spcBef>
            </a:pPr>
            <a:r>
              <a:rPr sz="800" spc="-50" dirty="0">
                <a:solidFill>
                  <a:srgbClr val="666666"/>
                </a:solidFill>
                <a:latin typeface="BIZ UDGothic"/>
                <a:cs typeface="BIZ UDGothic"/>
              </a:rPr>
              <a:t>4</a:t>
            </a:r>
            <a:endParaRPr sz="800">
              <a:latin typeface="BIZ UDGothic"/>
              <a:cs typeface="BIZ UDGothic"/>
            </a:endParaRPr>
          </a:p>
          <a:p>
            <a:pPr marL="62865">
              <a:lnSpc>
                <a:spcPct val="100000"/>
              </a:lnSpc>
              <a:spcBef>
                <a:spcPts val="235"/>
              </a:spcBef>
            </a:pPr>
            <a:r>
              <a:rPr sz="800" spc="-50" dirty="0">
                <a:solidFill>
                  <a:srgbClr val="666666"/>
                </a:solidFill>
                <a:latin typeface="BIZ UDGothic"/>
                <a:cs typeface="BIZ UDGothic"/>
              </a:rPr>
              <a:t>5</a:t>
            </a:r>
            <a:endParaRPr sz="800">
              <a:latin typeface="BIZ UDGothic"/>
              <a:cs typeface="BIZ UDGothic"/>
            </a:endParaRPr>
          </a:p>
          <a:p>
            <a:pPr marL="62865">
              <a:lnSpc>
                <a:spcPct val="100000"/>
              </a:lnSpc>
              <a:spcBef>
                <a:spcPts val="235"/>
              </a:spcBef>
            </a:pPr>
            <a:r>
              <a:rPr sz="800" spc="-50" dirty="0">
                <a:solidFill>
                  <a:srgbClr val="666666"/>
                </a:solidFill>
                <a:latin typeface="BIZ UDGothic"/>
                <a:cs typeface="BIZ UDGothic"/>
              </a:rPr>
              <a:t>6</a:t>
            </a:r>
            <a:endParaRPr sz="800">
              <a:latin typeface="BIZ UDGothic"/>
              <a:cs typeface="BIZ UDGothic"/>
            </a:endParaRPr>
          </a:p>
          <a:p>
            <a:pPr marL="62865">
              <a:lnSpc>
                <a:spcPct val="100000"/>
              </a:lnSpc>
              <a:spcBef>
                <a:spcPts val="235"/>
              </a:spcBef>
            </a:pPr>
            <a:r>
              <a:rPr sz="800" spc="-50" dirty="0">
                <a:solidFill>
                  <a:srgbClr val="666666"/>
                </a:solidFill>
                <a:latin typeface="BIZ UDGothic"/>
                <a:cs typeface="BIZ UDGothic"/>
              </a:rPr>
              <a:t>7</a:t>
            </a:r>
            <a:endParaRPr sz="800">
              <a:latin typeface="BIZ UDGothic"/>
              <a:cs typeface="BIZ UDGothic"/>
            </a:endParaRPr>
          </a:p>
          <a:p>
            <a:pPr marL="62865">
              <a:lnSpc>
                <a:spcPct val="100000"/>
              </a:lnSpc>
              <a:spcBef>
                <a:spcPts val="240"/>
              </a:spcBef>
            </a:pPr>
            <a:r>
              <a:rPr sz="800" spc="-50" dirty="0">
                <a:solidFill>
                  <a:srgbClr val="666666"/>
                </a:solidFill>
                <a:latin typeface="BIZ UDGothic"/>
                <a:cs typeface="BIZ UDGothic"/>
              </a:rPr>
              <a:t>8</a:t>
            </a:r>
            <a:endParaRPr sz="800">
              <a:latin typeface="BIZ UDGothic"/>
              <a:cs typeface="BIZ UDGothic"/>
            </a:endParaRPr>
          </a:p>
          <a:p>
            <a:pPr marL="62865">
              <a:lnSpc>
                <a:spcPct val="100000"/>
              </a:lnSpc>
              <a:spcBef>
                <a:spcPts val="234"/>
              </a:spcBef>
            </a:pPr>
            <a:r>
              <a:rPr sz="800" spc="-50" dirty="0">
                <a:solidFill>
                  <a:srgbClr val="666666"/>
                </a:solidFill>
                <a:latin typeface="BIZ UDGothic"/>
                <a:cs typeface="BIZ UDGothic"/>
              </a:rPr>
              <a:t>9</a:t>
            </a:r>
            <a:endParaRPr sz="800">
              <a:latin typeface="BIZ UDGothic"/>
              <a:cs typeface="BIZ UDGothic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800" spc="-25" dirty="0">
                <a:solidFill>
                  <a:srgbClr val="666666"/>
                </a:solidFill>
                <a:latin typeface="BIZ UDGothic"/>
                <a:cs typeface="BIZ UDGothic"/>
              </a:rPr>
              <a:t>10</a:t>
            </a:r>
            <a:endParaRPr sz="800">
              <a:latin typeface="BIZ UDGothic"/>
              <a:cs typeface="BIZ UDGothic"/>
            </a:endParaRPr>
          </a:p>
          <a:p>
            <a:pPr marL="309880" indent="-297180">
              <a:lnSpc>
                <a:spcPts val="1200"/>
              </a:lnSpc>
              <a:spcBef>
                <a:spcPts val="35"/>
              </a:spcBef>
              <a:buClr>
                <a:srgbClr val="666666"/>
              </a:buClr>
              <a:buSzPct val="80000"/>
              <a:buFont typeface="BIZ UDGothic"/>
              <a:buAutoNum type="arabicPlain" startAt="11"/>
              <a:tabLst>
                <a:tab pos="309880" algn="l"/>
              </a:tabLst>
            </a:pPr>
            <a:r>
              <a:rPr sz="1000" b="1" spc="-10" dirty="0">
                <a:solidFill>
                  <a:srgbClr val="00AC8C"/>
                </a:solidFill>
                <a:latin typeface="BIZ UDGothic"/>
                <a:cs typeface="BIZ UDGothic"/>
              </a:rPr>
              <a:t>default</a:t>
            </a: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:</a:t>
            </a:r>
            <a:endParaRPr sz="1000">
              <a:latin typeface="BIZ UDGothic"/>
              <a:cs typeface="BIZ UDGothic"/>
            </a:endParaRPr>
          </a:p>
          <a:p>
            <a:pPr marL="480695" indent="-467995">
              <a:lnSpc>
                <a:spcPts val="1195"/>
              </a:lnSpc>
              <a:buClr>
                <a:srgbClr val="666666"/>
              </a:buClr>
              <a:buSzPct val="80000"/>
              <a:buAutoNum type="arabicPlain" startAt="11"/>
              <a:tabLst>
                <a:tab pos="480695" algn="l"/>
              </a:tabLst>
            </a:pPr>
            <a:r>
              <a:rPr sz="1000" spc="-10" dirty="0">
                <a:solidFill>
                  <a:srgbClr val="595959"/>
                </a:solidFill>
                <a:latin typeface="BIZ UDGothic"/>
                <a:cs typeface="BIZ UDGothic"/>
              </a:rPr>
              <a:t>lista_de_comandos;</a:t>
            </a:r>
            <a:endParaRPr sz="1000">
              <a:latin typeface="BIZ UDGothic"/>
              <a:cs typeface="BIZ UDGothic"/>
            </a:endParaRPr>
          </a:p>
          <a:p>
            <a:pPr marL="12700">
              <a:lnSpc>
                <a:spcPts val="1200"/>
              </a:lnSpc>
              <a:tabLst>
                <a:tab pos="252729" algn="l"/>
              </a:tabLst>
            </a:pPr>
            <a:r>
              <a:rPr sz="800" spc="-25" dirty="0">
                <a:solidFill>
                  <a:srgbClr val="666666"/>
                </a:solidFill>
                <a:latin typeface="BIZ UDGothic"/>
                <a:cs typeface="BIZ UDGothic"/>
              </a:rPr>
              <a:t>13</a:t>
            </a:r>
            <a:r>
              <a:rPr sz="800" dirty="0">
                <a:solidFill>
                  <a:srgbClr val="666666"/>
                </a:solidFill>
                <a:latin typeface="BIZ UDGothic"/>
                <a:cs typeface="BIZ UDGothic"/>
              </a:rPr>
              <a:t>	</a:t>
            </a:r>
            <a:r>
              <a:rPr sz="1000" b="1" spc="-50" dirty="0">
                <a:solidFill>
                  <a:srgbClr val="B25900"/>
                </a:solidFill>
                <a:latin typeface="BIZ UDGothic"/>
                <a:cs typeface="BIZ UDGothic"/>
              </a:rPr>
              <a:t>}</a:t>
            </a:r>
            <a:endParaRPr sz="1000">
              <a:latin typeface="BIZ UDGothic"/>
              <a:cs typeface="BIZ UD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0148" y="538717"/>
            <a:ext cx="3015615" cy="474345"/>
          </a:xfrm>
          <a:custGeom>
            <a:avLst/>
            <a:gdLst/>
            <a:ahLst/>
            <a:cxnLst/>
            <a:rect l="l" t="t" r="r" b="b"/>
            <a:pathLst>
              <a:path w="3015615" h="474344">
                <a:moveTo>
                  <a:pt x="1371365" y="238174"/>
                </a:moveTo>
                <a:lnTo>
                  <a:pt x="20634" y="470512"/>
                </a:lnTo>
                <a:lnTo>
                  <a:pt x="5146" y="473217"/>
                </a:lnTo>
                <a:lnTo>
                  <a:pt x="0" y="474213"/>
                </a:lnTo>
                <a:lnTo>
                  <a:pt x="5191" y="473486"/>
                </a:lnTo>
                <a:lnTo>
                  <a:pt x="20719" y="471017"/>
                </a:lnTo>
                <a:lnTo>
                  <a:pt x="1461366" y="238174"/>
                </a:lnTo>
                <a:lnTo>
                  <a:pt x="2964655" y="238174"/>
                </a:lnTo>
                <a:lnTo>
                  <a:pt x="2984356" y="234196"/>
                </a:lnTo>
                <a:lnTo>
                  <a:pt x="3000443" y="223350"/>
                </a:lnTo>
                <a:lnTo>
                  <a:pt x="3011289" y="207263"/>
                </a:lnTo>
                <a:lnTo>
                  <a:pt x="3015266" y="187563"/>
                </a:lnTo>
                <a:lnTo>
                  <a:pt x="3015266" y="50610"/>
                </a:lnTo>
                <a:lnTo>
                  <a:pt x="3011289" y="30910"/>
                </a:lnTo>
                <a:lnTo>
                  <a:pt x="3000443" y="14823"/>
                </a:lnTo>
                <a:lnTo>
                  <a:pt x="2984356" y="3977"/>
                </a:lnTo>
                <a:lnTo>
                  <a:pt x="2964655" y="0"/>
                </a:lnTo>
                <a:lnTo>
                  <a:pt x="1296916" y="0"/>
                </a:lnTo>
                <a:lnTo>
                  <a:pt x="1277216" y="3977"/>
                </a:lnTo>
                <a:lnTo>
                  <a:pt x="1261129" y="14823"/>
                </a:lnTo>
                <a:lnTo>
                  <a:pt x="1250283" y="30910"/>
                </a:lnTo>
                <a:lnTo>
                  <a:pt x="1246305" y="50610"/>
                </a:lnTo>
                <a:lnTo>
                  <a:pt x="1246305" y="187563"/>
                </a:lnTo>
                <a:lnTo>
                  <a:pt x="1250283" y="207263"/>
                </a:lnTo>
                <a:lnTo>
                  <a:pt x="1261129" y="223350"/>
                </a:lnTo>
                <a:lnTo>
                  <a:pt x="1277216" y="234196"/>
                </a:lnTo>
                <a:lnTo>
                  <a:pt x="1296916" y="238174"/>
                </a:lnTo>
                <a:lnTo>
                  <a:pt x="1371365" y="23817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14447" y="546981"/>
            <a:ext cx="16732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5" dirty="0">
                <a:latin typeface="Arial"/>
                <a:cs typeface="Arial"/>
              </a:rPr>
              <a:t>se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expressão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igual 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20" dirty="0">
                <a:latin typeface="Arial"/>
                <a:cs typeface="Arial"/>
              </a:rPr>
              <a:t> valor1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13737" y="909148"/>
            <a:ext cx="3006725" cy="257175"/>
          </a:xfrm>
          <a:custGeom>
            <a:avLst/>
            <a:gdLst/>
            <a:ahLst/>
            <a:cxnLst/>
            <a:rect l="l" t="t" r="r" b="b"/>
            <a:pathLst>
              <a:path w="3006725" h="257175">
                <a:moveTo>
                  <a:pt x="1255152" y="47374"/>
                </a:moveTo>
                <a:lnTo>
                  <a:pt x="20548" y="252210"/>
                </a:lnTo>
                <a:lnTo>
                  <a:pt x="5073" y="255054"/>
                </a:lnTo>
                <a:lnTo>
                  <a:pt x="0" y="256652"/>
                </a:lnTo>
                <a:lnTo>
                  <a:pt x="5313" y="256893"/>
                </a:lnTo>
                <a:lnTo>
                  <a:pt x="20998" y="255665"/>
                </a:lnTo>
                <a:lnTo>
                  <a:pt x="1255152" y="137375"/>
                </a:lnTo>
                <a:lnTo>
                  <a:pt x="1255152" y="182375"/>
                </a:lnTo>
                <a:lnTo>
                  <a:pt x="1259130" y="202075"/>
                </a:lnTo>
                <a:lnTo>
                  <a:pt x="1269976" y="218162"/>
                </a:lnTo>
                <a:lnTo>
                  <a:pt x="1286063" y="229009"/>
                </a:lnTo>
                <a:lnTo>
                  <a:pt x="1305763" y="232986"/>
                </a:lnTo>
                <a:lnTo>
                  <a:pt x="2955535" y="232986"/>
                </a:lnTo>
                <a:lnTo>
                  <a:pt x="2975235" y="229009"/>
                </a:lnTo>
                <a:lnTo>
                  <a:pt x="2991323" y="218162"/>
                </a:lnTo>
                <a:lnTo>
                  <a:pt x="3002169" y="202075"/>
                </a:lnTo>
                <a:lnTo>
                  <a:pt x="3006146" y="182375"/>
                </a:lnTo>
                <a:lnTo>
                  <a:pt x="3006146" y="50610"/>
                </a:lnTo>
                <a:lnTo>
                  <a:pt x="3002169" y="30910"/>
                </a:lnTo>
                <a:lnTo>
                  <a:pt x="2991323" y="14823"/>
                </a:lnTo>
                <a:lnTo>
                  <a:pt x="2975235" y="3977"/>
                </a:lnTo>
                <a:lnTo>
                  <a:pt x="2955535" y="0"/>
                </a:lnTo>
                <a:lnTo>
                  <a:pt x="1305763" y="0"/>
                </a:lnTo>
                <a:lnTo>
                  <a:pt x="1286063" y="3977"/>
                </a:lnTo>
                <a:lnTo>
                  <a:pt x="1269976" y="14823"/>
                </a:lnTo>
                <a:lnTo>
                  <a:pt x="1259130" y="30910"/>
                </a:lnTo>
                <a:lnTo>
                  <a:pt x="1255152" y="50610"/>
                </a:lnTo>
                <a:lnTo>
                  <a:pt x="1255152" y="47374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16884" y="917414"/>
            <a:ext cx="16554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5" dirty="0">
                <a:latin typeface="Arial"/>
                <a:cs typeface="Arial"/>
              </a:rPr>
              <a:t>executa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um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bloco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instruções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19874" y="1254050"/>
            <a:ext cx="3015615" cy="365125"/>
          </a:xfrm>
          <a:custGeom>
            <a:avLst/>
            <a:gdLst/>
            <a:ahLst/>
            <a:cxnLst/>
            <a:rect l="l" t="t" r="r" b="b"/>
            <a:pathLst>
              <a:path w="3015615" h="365125">
                <a:moveTo>
                  <a:pt x="1246574" y="52561"/>
                </a:moveTo>
                <a:lnTo>
                  <a:pt x="20130" y="358828"/>
                </a:lnTo>
                <a:lnTo>
                  <a:pt x="4932" y="362899"/>
                </a:lnTo>
                <a:lnTo>
                  <a:pt x="0" y="364884"/>
                </a:lnTo>
                <a:lnTo>
                  <a:pt x="5311" y="364675"/>
                </a:lnTo>
                <a:lnTo>
                  <a:pt x="20843" y="362165"/>
                </a:lnTo>
                <a:lnTo>
                  <a:pt x="1246574" y="142562"/>
                </a:lnTo>
                <a:lnTo>
                  <a:pt x="1246574" y="187563"/>
                </a:lnTo>
                <a:lnTo>
                  <a:pt x="1250551" y="207263"/>
                </a:lnTo>
                <a:lnTo>
                  <a:pt x="1261398" y="223350"/>
                </a:lnTo>
                <a:lnTo>
                  <a:pt x="1277485" y="234196"/>
                </a:lnTo>
                <a:lnTo>
                  <a:pt x="1297185" y="238173"/>
                </a:lnTo>
                <a:lnTo>
                  <a:pt x="2964924" y="238173"/>
                </a:lnTo>
                <a:lnTo>
                  <a:pt x="2984624" y="234196"/>
                </a:lnTo>
                <a:lnTo>
                  <a:pt x="3000711" y="223350"/>
                </a:lnTo>
                <a:lnTo>
                  <a:pt x="3011558" y="207263"/>
                </a:lnTo>
                <a:lnTo>
                  <a:pt x="3015535" y="187563"/>
                </a:lnTo>
                <a:lnTo>
                  <a:pt x="3015535" y="50610"/>
                </a:lnTo>
                <a:lnTo>
                  <a:pt x="3011558" y="30910"/>
                </a:lnTo>
                <a:lnTo>
                  <a:pt x="3000711" y="14823"/>
                </a:lnTo>
                <a:lnTo>
                  <a:pt x="2984624" y="3977"/>
                </a:lnTo>
                <a:lnTo>
                  <a:pt x="2964924" y="0"/>
                </a:lnTo>
                <a:lnTo>
                  <a:pt x="1297185" y="0"/>
                </a:lnTo>
                <a:lnTo>
                  <a:pt x="1277485" y="3977"/>
                </a:lnTo>
                <a:lnTo>
                  <a:pt x="1261398" y="14823"/>
                </a:lnTo>
                <a:lnTo>
                  <a:pt x="1250551" y="30910"/>
                </a:lnTo>
                <a:lnTo>
                  <a:pt x="1246574" y="50610"/>
                </a:lnTo>
                <a:lnTo>
                  <a:pt x="1246574" y="5256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814447" y="1262308"/>
            <a:ext cx="16732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5" dirty="0">
                <a:latin typeface="Arial"/>
                <a:cs typeface="Arial"/>
              </a:rPr>
              <a:t>se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expressão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igual 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20" dirty="0">
                <a:latin typeface="Arial"/>
                <a:cs typeface="Arial"/>
              </a:rPr>
              <a:t> valor2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13964" y="1660478"/>
            <a:ext cx="3006090" cy="233045"/>
          </a:xfrm>
          <a:custGeom>
            <a:avLst/>
            <a:gdLst/>
            <a:ahLst/>
            <a:cxnLst/>
            <a:rect l="l" t="t" r="r" b="b"/>
            <a:pathLst>
              <a:path w="3006090" h="233044">
                <a:moveTo>
                  <a:pt x="1254907" y="95611"/>
                </a:moveTo>
                <a:lnTo>
                  <a:pt x="20980" y="115670"/>
                </a:lnTo>
                <a:lnTo>
                  <a:pt x="5254" y="116204"/>
                </a:lnTo>
                <a:lnTo>
                  <a:pt x="0" y="117048"/>
                </a:lnTo>
                <a:lnTo>
                  <a:pt x="5219" y="118088"/>
                </a:lnTo>
                <a:lnTo>
                  <a:pt x="20913" y="119211"/>
                </a:lnTo>
                <a:lnTo>
                  <a:pt x="1254907" y="185612"/>
                </a:lnTo>
                <a:lnTo>
                  <a:pt x="1254907" y="182375"/>
                </a:lnTo>
                <a:lnTo>
                  <a:pt x="1258884" y="202075"/>
                </a:lnTo>
                <a:lnTo>
                  <a:pt x="1269730" y="218162"/>
                </a:lnTo>
                <a:lnTo>
                  <a:pt x="1285818" y="229009"/>
                </a:lnTo>
                <a:lnTo>
                  <a:pt x="1305518" y="232986"/>
                </a:lnTo>
                <a:lnTo>
                  <a:pt x="2955290" y="232986"/>
                </a:lnTo>
                <a:lnTo>
                  <a:pt x="2974990" y="229009"/>
                </a:lnTo>
                <a:lnTo>
                  <a:pt x="2991077" y="218162"/>
                </a:lnTo>
                <a:lnTo>
                  <a:pt x="3001924" y="202075"/>
                </a:lnTo>
                <a:lnTo>
                  <a:pt x="3005901" y="182375"/>
                </a:lnTo>
                <a:lnTo>
                  <a:pt x="3005901" y="50610"/>
                </a:lnTo>
                <a:lnTo>
                  <a:pt x="3001924" y="30910"/>
                </a:lnTo>
                <a:lnTo>
                  <a:pt x="2991077" y="14823"/>
                </a:lnTo>
                <a:lnTo>
                  <a:pt x="2974990" y="3977"/>
                </a:lnTo>
                <a:lnTo>
                  <a:pt x="2955290" y="0"/>
                </a:lnTo>
                <a:lnTo>
                  <a:pt x="1305518" y="0"/>
                </a:lnTo>
                <a:lnTo>
                  <a:pt x="1285818" y="3977"/>
                </a:lnTo>
                <a:lnTo>
                  <a:pt x="1269730" y="14823"/>
                </a:lnTo>
                <a:lnTo>
                  <a:pt x="1258884" y="30910"/>
                </a:lnTo>
                <a:lnTo>
                  <a:pt x="1254907" y="50610"/>
                </a:lnTo>
                <a:lnTo>
                  <a:pt x="1254907" y="95611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316884" y="1668734"/>
            <a:ext cx="16554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5" dirty="0">
                <a:latin typeface="Arial"/>
                <a:cs typeface="Arial"/>
              </a:rPr>
              <a:t>executa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um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bloco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instruções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10528" y="2052016"/>
            <a:ext cx="3172460" cy="361315"/>
          </a:xfrm>
          <a:custGeom>
            <a:avLst/>
            <a:gdLst/>
            <a:ahLst/>
            <a:cxnLst/>
            <a:rect l="l" t="t" r="r" b="b"/>
            <a:pathLst>
              <a:path w="3172460" h="361314">
                <a:moveTo>
                  <a:pt x="1808864" y="135452"/>
                </a:moveTo>
                <a:lnTo>
                  <a:pt x="20956" y="179214"/>
                </a:lnTo>
                <a:lnTo>
                  <a:pt x="5239" y="179793"/>
                </a:lnTo>
                <a:lnTo>
                  <a:pt x="0" y="180452"/>
                </a:lnTo>
                <a:lnTo>
                  <a:pt x="5239" y="181111"/>
                </a:lnTo>
                <a:lnTo>
                  <a:pt x="20956" y="181690"/>
                </a:lnTo>
                <a:lnTo>
                  <a:pt x="1808864" y="225453"/>
                </a:lnTo>
                <a:lnTo>
                  <a:pt x="1808864" y="310294"/>
                </a:lnTo>
                <a:lnTo>
                  <a:pt x="1812841" y="329994"/>
                </a:lnTo>
                <a:lnTo>
                  <a:pt x="1823687" y="346081"/>
                </a:lnTo>
                <a:lnTo>
                  <a:pt x="1839774" y="356928"/>
                </a:lnTo>
                <a:lnTo>
                  <a:pt x="1859475" y="360905"/>
                </a:lnTo>
                <a:lnTo>
                  <a:pt x="3121316" y="360905"/>
                </a:lnTo>
                <a:lnTo>
                  <a:pt x="3141016" y="356928"/>
                </a:lnTo>
                <a:lnTo>
                  <a:pt x="3157103" y="346081"/>
                </a:lnTo>
                <a:lnTo>
                  <a:pt x="3167949" y="329994"/>
                </a:lnTo>
                <a:lnTo>
                  <a:pt x="3171926" y="310294"/>
                </a:lnTo>
                <a:lnTo>
                  <a:pt x="3171926" y="50610"/>
                </a:lnTo>
                <a:lnTo>
                  <a:pt x="3167949" y="30910"/>
                </a:lnTo>
                <a:lnTo>
                  <a:pt x="3157103" y="14823"/>
                </a:lnTo>
                <a:lnTo>
                  <a:pt x="3141016" y="3977"/>
                </a:lnTo>
                <a:lnTo>
                  <a:pt x="3121316" y="0"/>
                </a:lnTo>
                <a:lnTo>
                  <a:pt x="1859475" y="0"/>
                </a:lnTo>
                <a:lnTo>
                  <a:pt x="1839774" y="3977"/>
                </a:lnTo>
                <a:lnTo>
                  <a:pt x="1823687" y="14823"/>
                </a:lnTo>
                <a:lnTo>
                  <a:pt x="1812841" y="30910"/>
                </a:lnTo>
                <a:lnTo>
                  <a:pt x="1808864" y="50610"/>
                </a:lnTo>
                <a:lnTo>
                  <a:pt x="1808864" y="135452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067405" y="2060262"/>
            <a:ext cx="126746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marR="5080" indent="-286385">
              <a:lnSpc>
                <a:spcPct val="100000"/>
              </a:lnSpc>
              <a:spcBef>
                <a:spcPts val="95"/>
              </a:spcBef>
            </a:pPr>
            <a:r>
              <a:rPr sz="1000" spc="-105" dirty="0">
                <a:latin typeface="Arial"/>
                <a:cs typeface="Arial"/>
              </a:rPr>
              <a:t>se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não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igual 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valor1 </a:t>
            </a:r>
            <a:r>
              <a:rPr sz="1000" spc="-60" dirty="0">
                <a:latin typeface="Arial"/>
                <a:cs typeface="Arial"/>
              </a:rPr>
              <a:t>nem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8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valor2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13564" y="2389179"/>
            <a:ext cx="3006725" cy="471805"/>
          </a:xfrm>
          <a:custGeom>
            <a:avLst/>
            <a:gdLst/>
            <a:ahLst/>
            <a:cxnLst/>
            <a:rect l="l" t="t" r="r" b="b"/>
            <a:pathLst>
              <a:path w="3006725" h="471805">
                <a:moveTo>
                  <a:pt x="1476926" y="238633"/>
                </a:moveTo>
                <a:lnTo>
                  <a:pt x="20718" y="3199"/>
                </a:lnTo>
                <a:lnTo>
                  <a:pt x="5191" y="729"/>
                </a:lnTo>
                <a:lnTo>
                  <a:pt x="0" y="0"/>
                </a:lnTo>
                <a:lnTo>
                  <a:pt x="5147" y="994"/>
                </a:lnTo>
                <a:lnTo>
                  <a:pt x="20635" y="3698"/>
                </a:lnTo>
                <a:lnTo>
                  <a:pt x="1386926" y="238633"/>
                </a:lnTo>
                <a:lnTo>
                  <a:pt x="1305900" y="238633"/>
                </a:lnTo>
                <a:lnTo>
                  <a:pt x="1286200" y="242610"/>
                </a:lnTo>
                <a:lnTo>
                  <a:pt x="1270112" y="253457"/>
                </a:lnTo>
                <a:lnTo>
                  <a:pt x="1259266" y="269544"/>
                </a:lnTo>
                <a:lnTo>
                  <a:pt x="1255289" y="289244"/>
                </a:lnTo>
                <a:lnTo>
                  <a:pt x="1255289" y="421009"/>
                </a:lnTo>
                <a:lnTo>
                  <a:pt x="1259266" y="440709"/>
                </a:lnTo>
                <a:lnTo>
                  <a:pt x="1270112" y="456796"/>
                </a:lnTo>
                <a:lnTo>
                  <a:pt x="1286200" y="467642"/>
                </a:lnTo>
                <a:lnTo>
                  <a:pt x="1305900" y="471619"/>
                </a:lnTo>
                <a:lnTo>
                  <a:pt x="2955672" y="471619"/>
                </a:lnTo>
                <a:lnTo>
                  <a:pt x="2975372" y="467642"/>
                </a:lnTo>
                <a:lnTo>
                  <a:pt x="2991459" y="456796"/>
                </a:lnTo>
                <a:lnTo>
                  <a:pt x="3002305" y="440709"/>
                </a:lnTo>
                <a:lnTo>
                  <a:pt x="3006283" y="421009"/>
                </a:lnTo>
                <a:lnTo>
                  <a:pt x="3006283" y="289244"/>
                </a:lnTo>
                <a:lnTo>
                  <a:pt x="3002305" y="269544"/>
                </a:lnTo>
                <a:lnTo>
                  <a:pt x="2991459" y="253457"/>
                </a:lnTo>
                <a:lnTo>
                  <a:pt x="2975372" y="242610"/>
                </a:lnTo>
                <a:lnTo>
                  <a:pt x="2955672" y="238633"/>
                </a:lnTo>
                <a:lnTo>
                  <a:pt x="1476926" y="238633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316884" y="2636055"/>
            <a:ext cx="16554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5" dirty="0">
                <a:latin typeface="Arial"/>
                <a:cs typeface="Arial"/>
              </a:rPr>
              <a:t>executa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um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bloco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de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instruções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20"/>
              </a:spcBef>
            </a:pPr>
            <a:r>
              <a:rPr spc="-50" dirty="0"/>
              <a:t>7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Switch</a:t>
            </a:r>
            <a:r>
              <a:rPr spc="-25" dirty="0"/>
              <a:t> </a:t>
            </a:r>
            <a:r>
              <a:rPr dirty="0"/>
              <a:t>case:</a:t>
            </a:r>
            <a:r>
              <a:rPr spc="30" dirty="0"/>
              <a:t> </a:t>
            </a:r>
            <a:r>
              <a:rPr dirty="0"/>
              <a:t>Seleção</a:t>
            </a:r>
            <a:r>
              <a:rPr spc="-25" dirty="0"/>
              <a:t> </a:t>
            </a:r>
            <a:r>
              <a:rPr spc="-10" dirty="0"/>
              <a:t>Múltipla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1292" y="1109725"/>
            <a:ext cx="3822065" cy="8159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66370" indent="-153670">
              <a:lnSpc>
                <a:spcPct val="100000"/>
              </a:lnSpc>
              <a:spcBef>
                <a:spcPts val="725"/>
              </a:spcBef>
              <a:buClr>
                <a:srgbClr val="00AC8C"/>
              </a:buClr>
              <a:buFont typeface="Arial"/>
              <a:buChar char="•"/>
              <a:tabLst>
                <a:tab pos="166370" algn="l"/>
              </a:tabLst>
            </a:pPr>
            <a:r>
              <a:rPr sz="1400" b="1" spc="60" dirty="0">
                <a:latin typeface="Calibri"/>
                <a:cs typeface="Calibri"/>
              </a:rPr>
              <a:t>Expressão</a:t>
            </a:r>
            <a:endParaRPr sz="1400">
              <a:latin typeface="Calibri"/>
              <a:cs typeface="Calibri"/>
            </a:endParaRPr>
          </a:p>
          <a:p>
            <a:pPr marL="313690" lvl="1" indent="-157480">
              <a:lnSpc>
                <a:spcPct val="100000"/>
              </a:lnSpc>
              <a:spcBef>
                <a:spcPts val="500"/>
              </a:spcBef>
              <a:buClr>
                <a:srgbClr val="00AC8C"/>
              </a:buClr>
              <a:buChar char="–"/>
              <a:tabLst>
                <a:tab pos="313690" algn="l"/>
              </a:tabLst>
            </a:pPr>
            <a:r>
              <a:rPr sz="1200" spc="-70" dirty="0">
                <a:latin typeface="Arial"/>
                <a:cs typeface="Arial"/>
              </a:rPr>
              <a:t>pode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ser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do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tipo: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00AC8C"/>
                </a:solidFill>
                <a:latin typeface="Calibri"/>
                <a:cs typeface="Calibri"/>
              </a:rPr>
              <a:t>int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b="1" spc="55" dirty="0">
                <a:solidFill>
                  <a:srgbClr val="00AC8C"/>
                </a:solidFill>
                <a:latin typeface="Calibri"/>
                <a:cs typeface="Calibri"/>
              </a:rPr>
              <a:t>char</a:t>
            </a:r>
            <a:r>
              <a:rPr sz="1200" b="1" spc="40" dirty="0">
                <a:solidFill>
                  <a:srgbClr val="00AC8C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latin typeface="Arial"/>
                <a:cs typeface="Arial"/>
              </a:rPr>
              <a:t>ou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b="1" spc="35" dirty="0">
                <a:solidFill>
                  <a:srgbClr val="00AC8C"/>
                </a:solidFill>
                <a:latin typeface="Calibri"/>
                <a:cs typeface="Calibri"/>
              </a:rPr>
              <a:t>String</a:t>
            </a:r>
            <a:r>
              <a:rPr sz="1200" spc="35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313690" lvl="1" indent="-157480">
              <a:lnSpc>
                <a:spcPct val="100000"/>
              </a:lnSpc>
              <a:spcBef>
                <a:spcPts val="535"/>
              </a:spcBef>
              <a:buFont typeface="Arial"/>
              <a:buChar char="–"/>
              <a:tabLst>
                <a:tab pos="313690" algn="l"/>
              </a:tabLst>
            </a:pPr>
            <a:r>
              <a:rPr sz="1200" b="1" dirty="0">
                <a:solidFill>
                  <a:srgbClr val="00AC8C"/>
                </a:solidFill>
                <a:latin typeface="Calibri"/>
                <a:cs typeface="Calibri"/>
              </a:rPr>
              <a:t>default</a:t>
            </a:r>
            <a:r>
              <a:rPr sz="1200" b="1" spc="80" dirty="0">
                <a:solidFill>
                  <a:srgbClr val="00AC8C"/>
                </a:solidFill>
                <a:latin typeface="Calibri"/>
                <a:cs typeface="Calibri"/>
              </a:rPr>
              <a:t> </a:t>
            </a:r>
            <a:r>
              <a:rPr sz="1200" spc="-135" dirty="0">
                <a:latin typeface="Arial"/>
                <a:cs typeface="Arial"/>
              </a:rPr>
              <a:t>é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executado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quando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nenhum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case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satisfeito.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20"/>
              </a:spcBef>
            </a:pPr>
            <a:r>
              <a:rPr spc="-50" dirty="0"/>
              <a:t>8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5760085" cy="76200"/>
          </a:xfrm>
          <a:custGeom>
            <a:avLst/>
            <a:gdLst/>
            <a:ahLst/>
            <a:cxnLst/>
            <a:rect l="l" t="t" r="r" b="b"/>
            <a:pathLst>
              <a:path w="5760085" h="76200">
                <a:moveTo>
                  <a:pt x="5759996" y="0"/>
                </a:moveTo>
                <a:lnTo>
                  <a:pt x="0" y="0"/>
                </a:lnTo>
                <a:lnTo>
                  <a:pt x="0" y="75920"/>
                </a:lnTo>
                <a:lnTo>
                  <a:pt x="5759996" y="7592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137868"/>
            <a:ext cx="30168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00AC8C"/>
                </a:solidFill>
                <a:latin typeface="Palatino Linotype"/>
                <a:cs typeface="Palatino Linotype"/>
              </a:rPr>
              <a:t>Comparando</a:t>
            </a:r>
            <a:r>
              <a:rPr sz="1400" b="1" spc="80" dirty="0">
                <a:solidFill>
                  <a:srgbClr val="00AC8C"/>
                </a:solidFill>
                <a:latin typeface="Palatino Linotype"/>
                <a:cs typeface="Palatino Linotype"/>
              </a:rPr>
              <a:t> </a:t>
            </a:r>
            <a:r>
              <a:rPr sz="1400" b="1" dirty="0">
                <a:solidFill>
                  <a:srgbClr val="00AC8C"/>
                </a:solidFill>
                <a:latin typeface="Palatino Linotype"/>
                <a:cs typeface="Palatino Linotype"/>
              </a:rPr>
              <a:t>switch</a:t>
            </a:r>
            <a:r>
              <a:rPr sz="1400" b="1" spc="85" dirty="0">
                <a:solidFill>
                  <a:srgbClr val="00AC8C"/>
                </a:solidFill>
                <a:latin typeface="Palatino Linotype"/>
                <a:cs typeface="Palatino Linotype"/>
              </a:rPr>
              <a:t> </a:t>
            </a:r>
            <a:r>
              <a:rPr sz="1400" b="1" dirty="0">
                <a:solidFill>
                  <a:srgbClr val="00AC8C"/>
                </a:solidFill>
                <a:latin typeface="Palatino Linotype"/>
                <a:cs typeface="Palatino Linotype"/>
              </a:rPr>
              <a:t>case</a:t>
            </a:r>
            <a:r>
              <a:rPr sz="1400" b="1" spc="85" dirty="0">
                <a:solidFill>
                  <a:srgbClr val="00AC8C"/>
                </a:solidFill>
                <a:latin typeface="Palatino Linotype"/>
                <a:cs typeface="Palatino Linotype"/>
              </a:rPr>
              <a:t> </a:t>
            </a:r>
            <a:r>
              <a:rPr sz="1400" b="1" dirty="0">
                <a:solidFill>
                  <a:srgbClr val="00AC8C"/>
                </a:solidFill>
                <a:latin typeface="Palatino Linotype"/>
                <a:cs typeface="Palatino Linotype"/>
              </a:rPr>
              <a:t>com</a:t>
            </a:r>
            <a:r>
              <a:rPr sz="1400" b="1" spc="80" dirty="0">
                <a:solidFill>
                  <a:srgbClr val="00AC8C"/>
                </a:solidFill>
                <a:latin typeface="Palatino Linotype"/>
                <a:cs typeface="Palatino Linotype"/>
              </a:rPr>
              <a:t> </a:t>
            </a:r>
            <a:r>
              <a:rPr sz="1400" b="1" spc="-10" dirty="0">
                <a:solidFill>
                  <a:srgbClr val="00AC8C"/>
                </a:solidFill>
                <a:latin typeface="Palatino Linotype"/>
                <a:cs typeface="Palatino Linotype"/>
              </a:rPr>
              <a:t>if/else</a:t>
            </a:r>
            <a:endParaRPr sz="1400">
              <a:latin typeface="Palatino Linotype"/>
              <a:cs typeface="Palatino Linotype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6097" y="573724"/>
          <a:ext cx="4811395" cy="2409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0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019"/>
                        </a:lnSpc>
                      </a:pPr>
                      <a:r>
                        <a:rPr sz="1000" b="1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switch</a:t>
                      </a:r>
                      <a:r>
                        <a:rPr sz="10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</a:t>
                      </a:r>
                      <a:r>
                        <a:rPr sz="1000" spc="-4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variavel</a:t>
                      </a:r>
                      <a:r>
                        <a:rPr sz="1000" spc="-4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spc="-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)</a:t>
                      </a:r>
                      <a:r>
                        <a:rPr sz="1000" b="1" spc="-25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{</a:t>
                      </a:r>
                      <a:endParaRPr sz="10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80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</a:txBody>
                  <a:tcPr marL="0" marR="0" marT="6985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019"/>
                        </a:lnSpc>
                      </a:pPr>
                      <a:r>
                        <a:rPr sz="1000" b="1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if</a:t>
                      </a:r>
                      <a:r>
                        <a:rPr sz="10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</a:t>
                      </a:r>
                      <a:r>
                        <a:rPr sz="1000" spc="-3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variavel</a:t>
                      </a:r>
                      <a:r>
                        <a:rPr sz="1000" spc="-3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==</a:t>
                      </a:r>
                      <a:r>
                        <a:rPr sz="1000" spc="-3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valor1</a:t>
                      </a:r>
                      <a:r>
                        <a:rPr sz="10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)</a:t>
                      </a:r>
                      <a:r>
                        <a:rPr sz="1000" spc="-3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b="1" spc="-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{</a:t>
                      </a:r>
                      <a:endParaRPr sz="10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80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2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ts val="1095"/>
                        </a:lnSpc>
                      </a:pPr>
                      <a:r>
                        <a:rPr sz="1000" b="1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case</a:t>
                      </a:r>
                      <a:r>
                        <a:rPr sz="1000" b="1" spc="-25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valor1;</a:t>
                      </a:r>
                      <a:endParaRPr sz="10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80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2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095"/>
                        </a:lnSpc>
                      </a:pPr>
                      <a:r>
                        <a:rPr sz="10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lista_de_comandos;</a:t>
                      </a:r>
                      <a:endParaRPr sz="10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80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3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R="556895" algn="r">
                        <a:lnSpc>
                          <a:spcPts val="1095"/>
                        </a:lnSpc>
                      </a:pPr>
                      <a:r>
                        <a:rPr sz="10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lista_de_comandos;</a:t>
                      </a:r>
                      <a:endParaRPr sz="10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80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3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095"/>
                        </a:lnSpc>
                      </a:pPr>
                      <a:r>
                        <a:rPr sz="1000" b="1" spc="-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}</a:t>
                      </a:r>
                      <a:endParaRPr sz="10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80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4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095"/>
                        </a:lnSpc>
                      </a:pPr>
                      <a:r>
                        <a:rPr sz="1000" b="1" spc="-10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break</a:t>
                      </a:r>
                      <a:r>
                        <a:rPr sz="10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10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80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4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80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5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80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5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095"/>
                        </a:lnSpc>
                      </a:pPr>
                      <a:r>
                        <a:rPr sz="1000" b="1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else</a:t>
                      </a:r>
                      <a:r>
                        <a:rPr sz="1000" b="1" spc="-35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b="1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if</a:t>
                      </a:r>
                      <a:r>
                        <a:rPr sz="10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</a:t>
                      </a:r>
                      <a:r>
                        <a:rPr sz="10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variavel</a:t>
                      </a:r>
                      <a:r>
                        <a:rPr sz="1000" spc="-35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==</a:t>
                      </a:r>
                      <a:r>
                        <a:rPr sz="1000" spc="-3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valor2</a:t>
                      </a:r>
                      <a:r>
                        <a:rPr sz="100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)</a:t>
                      </a:r>
                      <a:r>
                        <a:rPr sz="1000" b="1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{</a:t>
                      </a:r>
                      <a:endParaRPr sz="10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80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6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ts val="1095"/>
                        </a:lnSpc>
                      </a:pPr>
                      <a:r>
                        <a:rPr sz="1000" b="1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case</a:t>
                      </a:r>
                      <a:r>
                        <a:rPr sz="1000" b="1" spc="-25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valor2:</a:t>
                      </a:r>
                      <a:endParaRPr sz="1000" dirty="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80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6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095"/>
                        </a:lnSpc>
                      </a:pPr>
                      <a:r>
                        <a:rPr sz="10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lista_de_comandos;</a:t>
                      </a:r>
                      <a:endParaRPr sz="10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80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7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R="556895" algn="r">
                        <a:lnSpc>
                          <a:spcPts val="1095"/>
                        </a:lnSpc>
                      </a:pPr>
                      <a:r>
                        <a:rPr sz="10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lista_de_comandos;</a:t>
                      </a:r>
                      <a:endParaRPr sz="10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80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7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095"/>
                        </a:lnSpc>
                      </a:pPr>
                      <a:r>
                        <a:rPr sz="1000" b="1" spc="-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}</a:t>
                      </a:r>
                      <a:endParaRPr sz="10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80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8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095"/>
                        </a:lnSpc>
                      </a:pPr>
                      <a:r>
                        <a:rPr sz="1000" b="1" spc="-10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break</a:t>
                      </a:r>
                      <a:r>
                        <a:rPr sz="10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10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80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8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80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9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800" spc="-50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9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095"/>
                        </a:lnSpc>
                      </a:pPr>
                      <a:r>
                        <a:rPr sz="1000" b="1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else</a:t>
                      </a:r>
                      <a:r>
                        <a:rPr sz="1000" b="1" spc="-35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b="1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if</a:t>
                      </a:r>
                      <a:r>
                        <a:rPr sz="100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(</a:t>
                      </a:r>
                      <a:r>
                        <a:rPr sz="10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variavel</a:t>
                      </a:r>
                      <a:r>
                        <a:rPr sz="1000" spc="-35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==</a:t>
                      </a:r>
                      <a:r>
                        <a:rPr sz="1000" spc="-3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valor3</a:t>
                      </a:r>
                      <a:r>
                        <a:rPr sz="1000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)</a:t>
                      </a:r>
                      <a:r>
                        <a:rPr sz="1000" b="1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{</a:t>
                      </a:r>
                      <a:endParaRPr sz="10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8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10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ts val="1095"/>
                        </a:lnSpc>
                      </a:pPr>
                      <a:r>
                        <a:rPr sz="1000" b="1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case</a:t>
                      </a:r>
                      <a:r>
                        <a:rPr sz="1000" b="1" spc="-25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 </a:t>
                      </a:r>
                      <a:r>
                        <a:rPr sz="10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valor3:</a:t>
                      </a:r>
                      <a:endParaRPr sz="10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8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10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095"/>
                        </a:lnSpc>
                      </a:pPr>
                      <a:r>
                        <a:rPr sz="10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lista_de_comandos;</a:t>
                      </a:r>
                      <a:endParaRPr sz="10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8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11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R="556895" algn="r">
                        <a:lnSpc>
                          <a:spcPts val="1095"/>
                        </a:lnSpc>
                      </a:pPr>
                      <a:r>
                        <a:rPr sz="10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lista_de_comandos;</a:t>
                      </a:r>
                      <a:endParaRPr sz="10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8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11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095"/>
                        </a:lnSpc>
                      </a:pPr>
                      <a:r>
                        <a:rPr sz="1000" b="1" spc="-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}</a:t>
                      </a:r>
                      <a:endParaRPr sz="10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8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12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095"/>
                        </a:lnSpc>
                      </a:pPr>
                      <a:r>
                        <a:rPr sz="1000" b="1" spc="-10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break</a:t>
                      </a:r>
                      <a:r>
                        <a:rPr sz="10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;</a:t>
                      </a:r>
                      <a:endParaRPr sz="10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8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12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8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13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8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13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095"/>
                        </a:lnSpc>
                      </a:pPr>
                      <a:r>
                        <a:rPr sz="1000" b="1" spc="-10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else</a:t>
                      </a:r>
                      <a:r>
                        <a:rPr sz="1000" b="1" spc="-1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{</a:t>
                      </a:r>
                      <a:endParaRPr sz="10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8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14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ts val="1095"/>
                        </a:lnSpc>
                      </a:pPr>
                      <a:r>
                        <a:rPr sz="1000" b="1" spc="-10" dirty="0">
                          <a:solidFill>
                            <a:srgbClr val="00AC8C"/>
                          </a:solidFill>
                          <a:latin typeface="BIZ UDGothic"/>
                          <a:cs typeface="BIZ UDGothic"/>
                        </a:rPr>
                        <a:t>default</a:t>
                      </a:r>
                      <a:r>
                        <a:rPr sz="10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:</a:t>
                      </a:r>
                      <a:endParaRPr sz="10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8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14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1095"/>
                        </a:lnSpc>
                      </a:pPr>
                      <a:r>
                        <a:rPr sz="10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lista_de_comandos;</a:t>
                      </a:r>
                      <a:endParaRPr sz="10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8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15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R="556895" algn="r">
                        <a:lnSpc>
                          <a:spcPts val="1095"/>
                        </a:lnSpc>
                      </a:pPr>
                      <a:r>
                        <a:rPr sz="1000" spc="-10" dirty="0">
                          <a:solidFill>
                            <a:srgbClr val="595959"/>
                          </a:solidFill>
                          <a:latin typeface="BIZ UDGothic"/>
                          <a:cs typeface="BIZ UDGothic"/>
                        </a:rPr>
                        <a:t>lista_de_comandos;</a:t>
                      </a:r>
                      <a:endParaRPr sz="10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8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15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095"/>
                        </a:lnSpc>
                      </a:pPr>
                      <a:r>
                        <a:rPr sz="1000" b="1" spc="-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}</a:t>
                      </a:r>
                      <a:endParaRPr sz="10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2240">
                <a:tc>
                  <a:txBody>
                    <a:bodyPr/>
                    <a:lstStyle/>
                    <a:p>
                      <a:pPr marR="29845" algn="ctr">
                        <a:lnSpc>
                          <a:spcPts val="890"/>
                        </a:lnSpc>
                        <a:spcBef>
                          <a:spcPts val="130"/>
                        </a:spcBef>
                      </a:pPr>
                      <a:r>
                        <a:rPr sz="800" spc="-25" dirty="0">
                          <a:solidFill>
                            <a:srgbClr val="666666"/>
                          </a:solidFill>
                          <a:latin typeface="BIZ UDGothic"/>
                          <a:cs typeface="BIZ UDGothic"/>
                        </a:rPr>
                        <a:t>16</a:t>
                      </a:r>
                      <a:endParaRPr sz="800">
                        <a:latin typeface="BIZ UDGothic"/>
                        <a:cs typeface="BIZ UDGothic"/>
                      </a:endParaRPr>
                    </a:p>
                  </a:txBody>
                  <a:tcPr marL="0" marR="0" marT="1651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019"/>
                        </a:lnSpc>
                      </a:pPr>
                      <a:r>
                        <a:rPr sz="1000" b="1" spc="-50" dirty="0">
                          <a:solidFill>
                            <a:srgbClr val="B25900"/>
                          </a:solidFill>
                          <a:latin typeface="BIZ UDGothic"/>
                          <a:cs typeface="BIZ UDGothic"/>
                        </a:rPr>
                        <a:t>}</a:t>
                      </a:r>
                      <a:endParaRPr sz="1000">
                        <a:latin typeface="BIZ UDGothic"/>
                        <a:cs typeface="BIZ UDGothic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0" y="3202038"/>
            <a:ext cx="5760085" cy="38100"/>
          </a:xfrm>
          <a:custGeom>
            <a:avLst/>
            <a:gdLst/>
            <a:ahLst/>
            <a:cxnLst/>
            <a:rect l="l" t="t" r="r" b="b"/>
            <a:pathLst>
              <a:path w="5760085" h="38100">
                <a:moveTo>
                  <a:pt x="5759996" y="0"/>
                </a:moveTo>
                <a:lnTo>
                  <a:pt x="0" y="0"/>
                </a:lnTo>
                <a:lnTo>
                  <a:pt x="0" y="37960"/>
                </a:lnTo>
                <a:lnTo>
                  <a:pt x="5759996" y="37960"/>
                </a:lnTo>
                <a:lnTo>
                  <a:pt x="5759996" y="0"/>
                </a:lnTo>
                <a:close/>
              </a:path>
            </a:pathLst>
          </a:custGeom>
          <a:solidFill>
            <a:srgbClr val="00AC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120"/>
              </a:spcBef>
            </a:pPr>
            <a:r>
              <a:rPr spc="-50" dirty="0"/>
              <a:t>9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9311" y="2285304"/>
            <a:ext cx="1899285" cy="230191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pt-BR" sz="1400" spc="-10" dirty="0">
                <a:solidFill>
                  <a:srgbClr val="FFFFFF"/>
                </a:solidFill>
                <a:latin typeface="PMingLiU"/>
                <a:cs typeface="PMingLiU"/>
              </a:rPr>
              <a:t>De</a:t>
            </a:r>
            <a:r>
              <a:rPr sz="1400" spc="-10" dirty="0" err="1">
                <a:solidFill>
                  <a:srgbClr val="FFFFFF"/>
                </a:solidFill>
                <a:latin typeface="PMingLiU"/>
                <a:cs typeface="PMingLiU"/>
              </a:rPr>
              <a:t>svio</a:t>
            </a:r>
            <a:r>
              <a:rPr sz="1400" spc="3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PMingLiU"/>
                <a:cs typeface="PMingLiU"/>
              </a:rPr>
              <a:t>Condicional:</a:t>
            </a:r>
            <a:r>
              <a:rPr sz="1400" spc="165" dirty="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lang="pt-BR" sz="1400" spc="-10" dirty="0">
                <a:solidFill>
                  <a:srgbClr val="FFFFFF"/>
                </a:solidFill>
                <a:latin typeface="PMingLiU"/>
                <a:cs typeface="PMingLiU"/>
              </a:rPr>
              <a:t>S</a:t>
            </a:r>
            <a:r>
              <a:rPr sz="1400" spc="-10" dirty="0">
                <a:solidFill>
                  <a:srgbClr val="FFFFFF"/>
                </a:solidFill>
                <a:latin typeface="PMingLiU"/>
                <a:cs typeface="PMingLiU"/>
              </a:rPr>
              <a:t>witch</a:t>
            </a:r>
            <a:endParaRPr sz="1400" dirty="0">
              <a:latin typeface="PMingLiU"/>
              <a:cs typeface="PMingLiU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52392" y="1283646"/>
            <a:ext cx="951230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95" dirty="0">
                <a:latin typeface="Arial"/>
                <a:cs typeface="Arial"/>
                <a:hlinkClick r:id="rId2" action="ppaction://hlinksldjump"/>
              </a:rPr>
              <a:t>Exemplo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1088</Words>
  <Application>Microsoft Office PowerPoint</Application>
  <PresentationFormat>Personalizar</PresentationFormat>
  <Paragraphs>267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8" baseType="lpstr">
      <vt:lpstr>PMingLiU</vt:lpstr>
      <vt:lpstr>Arial</vt:lpstr>
      <vt:lpstr>BIZ UDGothic</vt:lpstr>
      <vt:lpstr>Calibri</vt:lpstr>
      <vt:lpstr>Cambria</vt:lpstr>
      <vt:lpstr>Palatino Linotype</vt:lpstr>
      <vt:lpstr>Times New Roman</vt:lpstr>
      <vt:lpstr>Office Theme</vt:lpstr>
      <vt:lpstr>Apresentação do PowerPoint</vt:lpstr>
      <vt:lpstr>Apresentação do PowerPoint</vt:lpstr>
      <vt:lpstr>Switch case</vt:lpstr>
      <vt:lpstr>Switch case: Seleção Múltipla</vt:lpstr>
      <vt:lpstr>Switch case: Seleção Múltipla</vt:lpstr>
      <vt:lpstr>Sintaxe</vt:lpstr>
      <vt:lpstr>Switch case: Seleção Múltipla</vt:lpstr>
      <vt:lpstr>Apresentação do PowerPoint</vt:lpstr>
      <vt:lpstr>Apresentação do PowerPoint</vt:lpstr>
      <vt:lpstr>Exemplo</vt:lpstr>
      <vt:lpstr>Exemplo</vt:lpstr>
      <vt:lpstr>Exemplo</vt:lpstr>
      <vt:lpstr>Exercícios</vt:lpstr>
      <vt:lpstr>Exercício 1</vt:lpstr>
      <vt:lpstr>Exercício 2</vt:lpstr>
      <vt:lpstr>Exercício 3</vt:lpstr>
      <vt:lpstr>Exercício 4</vt:lpstr>
      <vt:lpstr>Exercício 5</vt:lpstr>
      <vt:lpstr>Exercício 6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Desvio Condicional: Switch - Programação de Soluções Computacionais</dc:title>
  <dc:creator>Prof. Dr. Charles Ferreira</dc:creator>
  <cp:lastModifiedBy>GUILHERME DUARTE DE BARROS</cp:lastModifiedBy>
  <cp:revision>5</cp:revision>
  <dcterms:created xsi:type="dcterms:W3CDTF">2024-04-01T18:27:08Z</dcterms:created>
  <dcterms:modified xsi:type="dcterms:W3CDTF">2024-04-01T18:53:06Z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2022-03-04T00:00:00Z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2024-04-01T00:00:00Z</vt:filetime>
  </property>
  <property fmtid="{D5CDD505-2E9C-101B-9397-08002B2CF9AE}" pid="5" name="PTEX.Fullbanner">
    <vt:lpwstr>This is pdfTeX, Version 3.14159265-2.6-1.40.20 (TeX Live 2019/Debian) kpathsea version 6.3.1</vt:lpwstr>
  </property>
  <property fmtid="{D5CDD505-2E9C-101B-9397-08002B2CF9AE}" pid="6" name="Producer">
    <vt:lpwstr>pdfTeX-1.40.20</vt:lpwstr>
  </property>
</Properties>
</file>