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1666" y="1284217"/>
            <a:ext cx="1092835" cy="3736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5216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5892" y="693585"/>
            <a:ext cx="5398135" cy="184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herme.dbarros@sp.senac.b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guilherme.dbarros@sp.senac.br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63804" y="1470025"/>
            <a:ext cx="4838192" cy="156818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Estrutura</a:t>
            </a:r>
            <a:r>
              <a:rPr sz="2050" b="1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2050" b="1" spc="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Repetição</a:t>
            </a:r>
            <a:r>
              <a:rPr sz="2050" b="1" spc="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(for)</a:t>
            </a: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Programação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Soluções Computacionais</a:t>
            </a:r>
            <a:endParaRPr sz="1700" dirty="0">
              <a:latin typeface="Palatino Linotype"/>
              <a:cs typeface="Palatino Linotype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lang="pt-BR"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 Duarte de Barros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400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guilherme.dbarros@sp.senac.br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977389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estrutura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4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Repeticao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Exercícios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Exercício</a:t>
            </a:r>
            <a:r>
              <a:rPr sz="1400" b="1" spc="21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50" dirty="0">
                <a:solidFill>
                  <a:srgbClr val="00AC8C"/>
                </a:solidFill>
                <a:latin typeface="Palatino Linotype"/>
                <a:cs typeface="Palatino Linotype"/>
              </a:rPr>
              <a:t>1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92" y="1215605"/>
            <a:ext cx="465074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programa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imprima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seguinte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sequência: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100,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99,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98,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7760"/>
            <a:ext cx="5018405" cy="1708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80" dirty="0">
                <a:latin typeface="Calibri"/>
                <a:cs typeface="Calibri"/>
              </a:rPr>
              <a:t> algoritmo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apresente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na </a:t>
            </a:r>
            <a:r>
              <a:rPr sz="1400" b="1" dirty="0">
                <a:latin typeface="Calibri"/>
                <a:cs typeface="Calibri"/>
              </a:rPr>
              <a:t>tela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os</a:t>
            </a:r>
            <a:r>
              <a:rPr sz="1400" b="1" spc="75" dirty="0">
                <a:latin typeface="Calibri"/>
                <a:cs typeface="Calibri"/>
              </a:rPr>
              <a:t> quadrados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dos 	</a:t>
            </a:r>
            <a:r>
              <a:rPr sz="1400" b="1" spc="75" dirty="0">
                <a:latin typeface="Calibri"/>
                <a:cs typeface="Calibri"/>
              </a:rPr>
              <a:t>números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inteiros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15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100.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Arial"/>
              <a:buChar char="–"/>
              <a:tabLst>
                <a:tab pos="313690" algn="l"/>
              </a:tabLst>
            </a:pPr>
            <a:r>
              <a:rPr sz="1200" b="1" spc="40" dirty="0">
                <a:latin typeface="Calibri"/>
                <a:cs typeface="Calibri"/>
              </a:rPr>
              <a:t>Exemplo:</a:t>
            </a:r>
            <a:endParaRPr sz="12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quadrado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15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225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quadrado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16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256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quadrado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100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10000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43747"/>
            <a:ext cx="4869180" cy="1344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125" dirty="0">
                <a:latin typeface="Calibri"/>
                <a:cs typeface="Calibri"/>
              </a:rPr>
              <a:t>Ler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80" dirty="0">
                <a:latin typeface="Calibri"/>
                <a:cs typeface="Calibri"/>
              </a:rPr>
              <a:t> número </a:t>
            </a:r>
            <a:r>
              <a:rPr sz="1400" b="1" spc="65" dirty="0">
                <a:latin typeface="Calibri"/>
                <a:cs typeface="Calibri"/>
              </a:rPr>
              <a:t>inteiro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imprimir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na </a:t>
            </a:r>
            <a:r>
              <a:rPr sz="1400" b="1" dirty="0">
                <a:latin typeface="Calibri"/>
                <a:cs typeface="Calibri"/>
              </a:rPr>
              <a:t>tela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sequência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de 	</a:t>
            </a:r>
            <a:r>
              <a:rPr sz="1400" b="1" spc="75" dirty="0">
                <a:latin typeface="Calibri"/>
                <a:cs typeface="Calibri"/>
              </a:rPr>
              <a:t>números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vai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até</a:t>
            </a:r>
            <a:r>
              <a:rPr sz="1400" b="1" spc="60" dirty="0">
                <a:latin typeface="Calibri"/>
                <a:cs typeface="Calibri"/>
              </a:rPr>
              <a:t> o </a:t>
            </a:r>
            <a:r>
              <a:rPr sz="1400" b="1" spc="80" dirty="0">
                <a:latin typeface="Calibri"/>
                <a:cs typeface="Calibri"/>
              </a:rPr>
              <a:t>número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lido.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latin typeface="Calibri"/>
                <a:cs typeface="Calibri"/>
              </a:rPr>
              <a:t>Exemplo:</a:t>
            </a:r>
            <a:endParaRPr sz="1200">
              <a:latin typeface="Calibri"/>
              <a:cs typeface="Calibri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7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latin typeface="Arial"/>
                <a:cs typeface="Arial"/>
              </a:rPr>
              <a:t>Digite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número: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6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Sequência: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2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4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5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6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7</a:t>
            </a:r>
            <a:r>
              <a:rPr sz="1000" spc="-25" dirty="0">
                <a:latin typeface="Arial"/>
                <a:cs typeface="Arial"/>
              </a:rPr>
              <a:t> 8.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10169"/>
            <a:ext cx="5339715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60" dirty="0">
                <a:latin typeface="Calibri"/>
                <a:cs typeface="Calibri"/>
              </a:rPr>
              <a:t> receba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idade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altura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10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pessoas: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alturas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daquelas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50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51481"/>
            <a:ext cx="5516880" cy="24657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algoritmo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que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receba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duas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notas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de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25" dirty="0">
                <a:latin typeface="Arial"/>
                <a:cs typeface="Arial"/>
              </a:rPr>
              <a:t>6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alunos,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calcule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mostre: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a)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aritmética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duas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notas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aluno;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b)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Forneça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seguinte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mensagem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acordo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nota: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spc="90" dirty="0">
                <a:latin typeface="Calibri"/>
                <a:cs typeface="Calibri"/>
              </a:rPr>
              <a:t>REPROVADO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média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menor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 igual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3.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spc="90" dirty="0">
                <a:latin typeface="Calibri"/>
                <a:cs typeface="Calibri"/>
              </a:rPr>
              <a:t>EXAME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média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acima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menor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que</a:t>
            </a:r>
            <a:r>
              <a:rPr sz="1000" spc="-25" dirty="0">
                <a:latin typeface="Arial"/>
                <a:cs typeface="Arial"/>
              </a:rPr>
              <a:t> 7.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spc="85" dirty="0">
                <a:latin typeface="Calibri"/>
                <a:cs typeface="Calibri"/>
              </a:rPr>
              <a:t>APROVADO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spc="-25" dirty="0">
                <a:latin typeface="Arial"/>
                <a:cs typeface="Arial"/>
              </a:rPr>
              <a:t>maior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 igual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c)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alunos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aprovados.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d)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alunos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exame.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e)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alunos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reprovados.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f)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394981"/>
            <a:ext cx="4862195" cy="26035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45" dirty="0">
                <a:latin typeface="Calibri"/>
                <a:cs typeface="Calibri"/>
              </a:rPr>
              <a:t>Em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55" dirty="0">
                <a:latin typeface="Calibri"/>
                <a:cs typeface="Calibri"/>
              </a:rPr>
              <a:t> eleição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presidencial,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existem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quatro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candidatos.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votos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informados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através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10" dirty="0">
                <a:latin typeface="Arial"/>
                <a:cs typeface="Arial"/>
              </a:rPr>
              <a:t> código: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dirty="0">
                <a:latin typeface="Calibri"/>
                <a:cs typeface="Calibri"/>
              </a:rPr>
              <a:t>1,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2,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3</a:t>
            </a:r>
            <a:r>
              <a:rPr sz="1000" b="1" spc="30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ou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b="1" dirty="0">
                <a:latin typeface="Calibri"/>
                <a:cs typeface="Calibri"/>
              </a:rPr>
              <a:t>4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Voto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respectivo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candidato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dirty="0">
                <a:latin typeface="Calibri"/>
                <a:cs typeface="Calibri"/>
              </a:rPr>
              <a:t>5</a:t>
            </a:r>
            <a:r>
              <a:rPr sz="1000" b="1" spc="20" dirty="0">
                <a:latin typeface="Calibri"/>
                <a:cs typeface="Calibri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Voto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nulo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b="1" dirty="0">
                <a:latin typeface="Calibri"/>
                <a:cs typeface="Calibri"/>
              </a:rPr>
              <a:t>6</a:t>
            </a:r>
            <a:r>
              <a:rPr sz="1000" b="1" spc="25" dirty="0">
                <a:latin typeface="Calibri"/>
                <a:cs typeface="Calibri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Voto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em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branco</a:t>
            </a:r>
            <a:endParaRPr sz="10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voto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dirty="0">
                <a:latin typeface="Calibri"/>
                <a:cs typeface="Calibri"/>
              </a:rPr>
              <a:t>10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eleitores.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Calcule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mostre: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latin typeface="Arial"/>
                <a:cs typeface="Arial"/>
              </a:rPr>
              <a:t>a)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votos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para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cada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candidato;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7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45" dirty="0">
                <a:latin typeface="Arial"/>
                <a:cs typeface="Arial"/>
              </a:rPr>
              <a:t>b)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votos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nulos;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5" dirty="0">
                <a:latin typeface="Arial"/>
                <a:cs typeface="Arial"/>
              </a:rPr>
              <a:t>c)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votos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em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branco;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30" dirty="0">
                <a:latin typeface="Arial"/>
                <a:cs typeface="Arial"/>
              </a:rPr>
              <a:t>d)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percentual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votos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brancos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nulos.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98268"/>
            <a:ext cx="5517515" cy="1206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125" dirty="0">
                <a:latin typeface="Arial"/>
                <a:cs typeface="Arial"/>
              </a:rPr>
              <a:t>Faça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algoritmo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que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receba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idade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altura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spc="-145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peso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spc="-95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10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pessoas, 	</a:t>
            </a:r>
            <a:r>
              <a:rPr sz="1400" spc="-50" dirty="0">
                <a:latin typeface="Arial"/>
                <a:cs typeface="Arial"/>
              </a:rPr>
              <a:t>calcule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mostre: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a)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quantidade</a:t>
            </a:r>
            <a:r>
              <a:rPr sz="1200" b="1" spc="80" dirty="0">
                <a:latin typeface="Calibri"/>
                <a:cs typeface="Calibri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maiores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anos.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b)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b="1" spc="50" dirty="0">
                <a:latin typeface="Calibri"/>
                <a:cs typeface="Calibri"/>
              </a:rPr>
              <a:t>média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das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alturas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idade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entre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10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20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anos.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c)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porcentagem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peso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inferior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40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quilos.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5875808" cy="7593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Obrigado</a:t>
            </a:r>
            <a:endParaRPr sz="2050" dirty="0">
              <a:latin typeface="Palatino Linotype"/>
              <a:cs typeface="Palatino Linotype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guilherme.dbarros@sp.senac.br</a:t>
            </a:r>
            <a:endParaRPr lang="pt-BR" sz="1800" spc="-1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977389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estrutura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400" spc="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Repeticao</a:t>
            </a:r>
            <a:r>
              <a:rPr sz="14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5857" y="1284217"/>
            <a:ext cx="98488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00" dirty="0">
                <a:latin typeface="Arial"/>
                <a:cs typeface="Arial"/>
                <a:hlinkClick r:id="rId2" action="ppaction://hlinksldjump"/>
              </a:rPr>
              <a:t>For</a:t>
            </a:r>
            <a:r>
              <a:rPr sz="2050" spc="-4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spc="-75" dirty="0">
                <a:latin typeface="Arial"/>
                <a:cs typeface="Arial"/>
                <a:hlinkClick r:id="rId2" action="ppaction://hlinksldjump"/>
              </a:rPr>
              <a:t>Loop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For</a:t>
            </a:r>
            <a:r>
              <a:rPr spc="85" dirty="0"/>
              <a:t> </a:t>
            </a:r>
            <a:r>
              <a:rPr spc="-10" dirty="0"/>
              <a:t>(para)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293"/>
            <a:ext cx="407987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Aplicação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"/>
                <a:cs typeface="Arial"/>
              </a:rPr>
              <a:t>repetir um </a:t>
            </a:r>
            <a:r>
              <a:rPr sz="1200" spc="-25" dirty="0">
                <a:latin typeface="Arial"/>
                <a:cs typeface="Arial"/>
              </a:rPr>
              <a:t>conjunto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múltiplas </a:t>
            </a:r>
            <a:r>
              <a:rPr sz="1200" spc="-10" dirty="0">
                <a:latin typeface="Arial"/>
                <a:cs typeface="Arial"/>
              </a:rPr>
              <a:t>vezes.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ideal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sabemos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exatamente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repetições.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1" spc="50" dirty="0">
                <a:solidFill>
                  <a:srgbClr val="00AC8C"/>
                </a:solidFill>
                <a:latin typeface="Calibri"/>
                <a:cs typeface="Calibri"/>
              </a:rPr>
              <a:t>for</a:t>
            </a:r>
            <a:r>
              <a:rPr sz="1200" b="1" spc="3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65" dirty="0">
                <a:latin typeface="Arial"/>
                <a:cs typeface="Arial"/>
              </a:rPr>
              <a:t>possui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contador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interno.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035" y="1000079"/>
            <a:ext cx="261937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for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inicializacao;</a:t>
            </a:r>
            <a:r>
              <a:rPr sz="1000" spc="-7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condicao;</a:t>
            </a:r>
            <a:r>
              <a:rPr sz="1000" spc="-7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incremento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</a:t>
            </a:r>
            <a:endParaRPr sz="1000">
              <a:latin typeface="BIZ UDGothic"/>
              <a:cs typeface="BIZ UDGothic"/>
            </a:endParaRPr>
          </a:p>
          <a:p>
            <a:pPr marL="240029">
              <a:lnSpc>
                <a:spcPts val="119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instrucao2;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785" y="1455564"/>
            <a:ext cx="721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instrucaoN;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035" y="1607393"/>
            <a:ext cx="11010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7797" y="387200"/>
            <a:ext cx="1139190" cy="723265"/>
          </a:xfrm>
          <a:custGeom>
            <a:avLst/>
            <a:gdLst/>
            <a:ahLst/>
            <a:cxnLst/>
            <a:rect l="l" t="t" r="r" b="b"/>
            <a:pathLst>
              <a:path w="1139189" h="723265">
                <a:moveTo>
                  <a:pt x="524427" y="424168"/>
                </a:moveTo>
                <a:lnTo>
                  <a:pt x="562547" y="701952"/>
                </a:lnTo>
                <a:lnTo>
                  <a:pt x="565766" y="717528"/>
                </a:lnTo>
                <a:lnTo>
                  <a:pt x="569428" y="722720"/>
                </a:lnTo>
                <a:lnTo>
                  <a:pt x="573089" y="717528"/>
                </a:lnTo>
                <a:lnTo>
                  <a:pt x="576308" y="701952"/>
                </a:lnTo>
                <a:lnTo>
                  <a:pt x="614428" y="424168"/>
                </a:lnTo>
                <a:lnTo>
                  <a:pt x="1088245" y="424168"/>
                </a:lnTo>
                <a:lnTo>
                  <a:pt x="1107945" y="420191"/>
                </a:lnTo>
                <a:lnTo>
                  <a:pt x="1124032" y="409345"/>
                </a:lnTo>
                <a:lnTo>
                  <a:pt x="1134878" y="393258"/>
                </a:lnTo>
                <a:lnTo>
                  <a:pt x="1138856" y="373557"/>
                </a:lnTo>
                <a:lnTo>
                  <a:pt x="1138856" y="50610"/>
                </a:lnTo>
                <a:lnTo>
                  <a:pt x="1134878" y="30910"/>
                </a:lnTo>
                <a:lnTo>
                  <a:pt x="1124032" y="14823"/>
                </a:lnTo>
                <a:lnTo>
                  <a:pt x="1107945" y="3977"/>
                </a:lnTo>
                <a:lnTo>
                  <a:pt x="1088245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73557"/>
                </a:lnTo>
                <a:lnTo>
                  <a:pt x="3977" y="393258"/>
                </a:lnTo>
                <a:lnTo>
                  <a:pt x="14823" y="409345"/>
                </a:lnTo>
                <a:lnTo>
                  <a:pt x="30910" y="420191"/>
                </a:lnTo>
                <a:lnTo>
                  <a:pt x="50610" y="424168"/>
                </a:lnTo>
                <a:lnTo>
                  <a:pt x="524427" y="42416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3093" y="395457"/>
            <a:ext cx="748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inicializa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uma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5811" y="610544"/>
            <a:ext cx="10433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variável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controle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6902" y="1163941"/>
            <a:ext cx="1446530" cy="739775"/>
          </a:xfrm>
          <a:custGeom>
            <a:avLst/>
            <a:gdLst/>
            <a:ahLst/>
            <a:cxnLst/>
            <a:rect l="l" t="t" r="r" b="b"/>
            <a:pathLst>
              <a:path w="1446529" h="739775">
                <a:moveTo>
                  <a:pt x="618665" y="291315"/>
                </a:moveTo>
                <a:lnTo>
                  <a:pt x="394801" y="14691"/>
                </a:lnTo>
                <a:lnTo>
                  <a:pt x="384255" y="2900"/>
                </a:lnTo>
                <a:lnTo>
                  <a:pt x="379173" y="0"/>
                </a:lnTo>
                <a:lnTo>
                  <a:pt x="379821" y="5815"/>
                </a:lnTo>
                <a:lnTo>
                  <a:pt x="386468" y="20169"/>
                </a:lnTo>
                <a:lnTo>
                  <a:pt x="528664" y="291315"/>
                </a:lnTo>
                <a:lnTo>
                  <a:pt x="50610" y="291315"/>
                </a:lnTo>
                <a:lnTo>
                  <a:pt x="30910" y="295292"/>
                </a:lnTo>
                <a:lnTo>
                  <a:pt x="14823" y="306139"/>
                </a:lnTo>
                <a:lnTo>
                  <a:pt x="3977" y="322226"/>
                </a:lnTo>
                <a:lnTo>
                  <a:pt x="0" y="341926"/>
                </a:lnTo>
                <a:lnTo>
                  <a:pt x="0" y="688787"/>
                </a:lnTo>
                <a:lnTo>
                  <a:pt x="3977" y="708487"/>
                </a:lnTo>
                <a:lnTo>
                  <a:pt x="14823" y="724574"/>
                </a:lnTo>
                <a:lnTo>
                  <a:pt x="30910" y="735421"/>
                </a:lnTo>
                <a:lnTo>
                  <a:pt x="50610" y="739398"/>
                </a:lnTo>
                <a:lnTo>
                  <a:pt x="1395326" y="739398"/>
                </a:lnTo>
                <a:lnTo>
                  <a:pt x="1415026" y="735421"/>
                </a:lnTo>
                <a:lnTo>
                  <a:pt x="1431113" y="724574"/>
                </a:lnTo>
                <a:lnTo>
                  <a:pt x="1441960" y="708487"/>
                </a:lnTo>
                <a:lnTo>
                  <a:pt x="1445937" y="688787"/>
                </a:lnTo>
                <a:lnTo>
                  <a:pt x="1445937" y="341926"/>
                </a:lnTo>
                <a:lnTo>
                  <a:pt x="1441960" y="322226"/>
                </a:lnTo>
                <a:lnTo>
                  <a:pt x="1431113" y="306139"/>
                </a:lnTo>
                <a:lnTo>
                  <a:pt x="1415026" y="295292"/>
                </a:lnTo>
                <a:lnTo>
                  <a:pt x="1395326" y="291315"/>
                </a:lnTo>
                <a:lnTo>
                  <a:pt x="618665" y="29131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24900" y="1400244"/>
            <a:ext cx="1350010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215">
              <a:lnSpc>
                <a:spcPct val="141100"/>
              </a:lnSpc>
              <a:spcBef>
                <a:spcPts val="100"/>
              </a:spcBef>
            </a:pPr>
            <a:r>
              <a:rPr sz="1000" spc="-45" dirty="0">
                <a:latin typeface="Arial"/>
                <a:cs typeface="Arial"/>
              </a:rPr>
              <a:t>condição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que</a:t>
            </a:r>
            <a:r>
              <a:rPr sz="1000" spc="-20" dirty="0">
                <a:latin typeface="Arial"/>
                <a:cs typeface="Arial"/>
              </a:rPr>
              <a:t> será </a:t>
            </a:r>
            <a:r>
              <a:rPr sz="1000" spc="-30" dirty="0">
                <a:latin typeface="Arial"/>
                <a:cs typeface="Arial"/>
              </a:rPr>
              <a:t>verificada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cada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iteração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98756" y="674751"/>
            <a:ext cx="1920875" cy="443865"/>
          </a:xfrm>
          <a:custGeom>
            <a:avLst/>
            <a:gdLst/>
            <a:ahLst/>
            <a:cxnLst/>
            <a:rect l="l" t="t" r="r" b="b"/>
            <a:pathLst>
              <a:path w="1920875" h="443865">
                <a:moveTo>
                  <a:pt x="810748" y="209072"/>
                </a:moveTo>
                <a:lnTo>
                  <a:pt x="632445" y="425482"/>
                </a:lnTo>
                <a:lnTo>
                  <a:pt x="622949" y="438109"/>
                </a:lnTo>
                <a:lnTo>
                  <a:pt x="620983" y="443499"/>
                </a:lnTo>
                <a:lnTo>
                  <a:pt x="626342" y="441450"/>
                </a:lnTo>
                <a:lnTo>
                  <a:pt x="638821" y="431759"/>
                </a:lnTo>
                <a:lnTo>
                  <a:pt x="900749" y="209072"/>
                </a:lnTo>
                <a:lnTo>
                  <a:pt x="1869928" y="209072"/>
                </a:lnTo>
                <a:lnTo>
                  <a:pt x="1889628" y="205095"/>
                </a:lnTo>
                <a:lnTo>
                  <a:pt x="1905715" y="194249"/>
                </a:lnTo>
                <a:lnTo>
                  <a:pt x="1916562" y="178161"/>
                </a:lnTo>
                <a:lnTo>
                  <a:pt x="1920539" y="158461"/>
                </a:lnTo>
                <a:lnTo>
                  <a:pt x="1920539" y="50610"/>
                </a:lnTo>
                <a:lnTo>
                  <a:pt x="1916562" y="30910"/>
                </a:lnTo>
                <a:lnTo>
                  <a:pt x="1905715" y="14823"/>
                </a:lnTo>
                <a:lnTo>
                  <a:pt x="1889628" y="3977"/>
                </a:lnTo>
                <a:lnTo>
                  <a:pt x="1869928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58461"/>
                </a:lnTo>
                <a:lnTo>
                  <a:pt x="3977" y="178161"/>
                </a:lnTo>
                <a:lnTo>
                  <a:pt x="14823" y="194249"/>
                </a:lnTo>
                <a:lnTo>
                  <a:pt x="30910" y="205095"/>
                </a:lnTo>
                <a:lnTo>
                  <a:pt x="50610" y="209072"/>
                </a:lnTo>
                <a:lnTo>
                  <a:pt x="810748" y="20907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6756" y="682998"/>
            <a:ext cx="18249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incremento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da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variável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controle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6369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506792"/>
            <a:ext cx="3255010" cy="11029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0" dirty="0">
                <a:latin typeface="Calibri"/>
                <a:cs typeface="Calibri"/>
              </a:rPr>
              <a:t>Inicialização: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executada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vez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laço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iniciado.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Condição: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controla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b="0" i="1" spc="-10" dirty="0">
                <a:latin typeface="Kepler Std Medium"/>
                <a:cs typeface="Kepler Std Medium"/>
              </a:rPr>
              <a:t>loop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92" y="1590803"/>
            <a:ext cx="4242435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repete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bloco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enquanto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condição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verdadeira;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55" dirty="0">
                <a:latin typeface="Calibri"/>
                <a:cs typeface="Calibri"/>
              </a:rPr>
              <a:t>Incremento: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última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instrução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b="0" i="1" dirty="0">
                <a:latin typeface="Kepler Std Medium"/>
                <a:cs typeface="Kepler Std Medium"/>
              </a:rPr>
              <a:t>loop</a:t>
            </a:r>
            <a:r>
              <a:rPr sz="1200" b="0" i="1" spc="65" dirty="0">
                <a:latin typeface="Kepler Std Medium"/>
                <a:cs typeface="Kepler Std Medium"/>
              </a:rPr>
              <a:t> </a:t>
            </a:r>
            <a:r>
              <a:rPr sz="1200" spc="-80" dirty="0">
                <a:latin typeface="Arial"/>
                <a:cs typeface="Arial"/>
              </a:rPr>
              <a:t>(ex: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cont</a:t>
            </a:r>
            <a:r>
              <a:rPr sz="1200" spc="-10" dirty="0">
                <a:latin typeface="Arial"/>
                <a:cs typeface="Arial"/>
              </a:rPr>
              <a:t>++);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controla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incremento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variável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66760" y="175897"/>
            <a:ext cx="2037714" cy="732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3099"/>
              </a:lnSpc>
              <a:spcBef>
                <a:spcPts val="9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for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inicializacao;</a:t>
            </a:r>
            <a:r>
              <a:rPr sz="750" spc="1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condicao;</a:t>
            </a:r>
            <a:r>
              <a:rPr sz="750" spc="1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incremento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b="1" spc="-1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instrucao1;</a:t>
            </a:r>
            <a:endParaRPr sz="750">
              <a:latin typeface="BIZ UDGothic"/>
              <a:cs typeface="BIZ UDGothic"/>
            </a:endParaRPr>
          </a:p>
          <a:p>
            <a:pPr marL="189230" marR="1300480">
              <a:lnSpc>
                <a:spcPct val="103099"/>
              </a:lnSpc>
            </a:pP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instrucao2; instrucaoN;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proximaInstrucao;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49234"/>
            <a:ext cx="5496560" cy="11315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0" dirty="0">
                <a:latin typeface="Arial"/>
                <a:cs typeface="Arial"/>
              </a:rPr>
              <a:t>Escreva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algoritmo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imprima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sequência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números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inteiros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  <a:spcBef>
                <a:spcPts val="10"/>
              </a:spcBef>
            </a:pPr>
            <a:r>
              <a:rPr sz="1400" spc="-114" dirty="0">
                <a:latin typeface="Arial"/>
                <a:cs typeface="Arial"/>
              </a:rPr>
              <a:t>0</a:t>
            </a:r>
            <a:r>
              <a:rPr sz="1400" spc="-35" dirty="0">
                <a:latin typeface="Arial"/>
                <a:cs typeface="Arial"/>
              </a:rPr>
              <a:t> até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50.</a:t>
            </a:r>
            <a:endParaRPr sz="1400">
              <a:latin typeface="Arial"/>
              <a:cs typeface="Arial"/>
            </a:endParaRPr>
          </a:p>
          <a:p>
            <a:pPr marL="371475" lvl="1" indent="-74930">
              <a:lnSpc>
                <a:spcPts val="1200"/>
              </a:lnSpc>
              <a:spcBef>
                <a:spcPts val="515"/>
              </a:spcBef>
              <a:buClr>
                <a:srgbClr val="666666"/>
              </a:buClr>
              <a:buSzPct val="80000"/>
              <a:buFont typeface="BIZ UDGothic"/>
              <a:buAutoNum type="arabicPlain"/>
              <a:tabLst>
                <a:tab pos="371475" algn="l"/>
              </a:tabLst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Exemplo1</a:t>
            </a:r>
            <a:r>
              <a:rPr sz="10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486409" lvl="1" indent="-189865">
              <a:lnSpc>
                <a:spcPts val="1200"/>
              </a:lnSpc>
              <a:buClr>
                <a:srgbClr val="666666"/>
              </a:buClr>
              <a:buSzPct val="80000"/>
              <a:buFont typeface="BIZ UDGothic"/>
              <a:buAutoNum type="arabicPlain"/>
              <a:tabLst>
                <a:tab pos="486409" algn="l"/>
              </a:tabLst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600075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for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10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cont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0;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cont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&lt;=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50;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cont++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916" y="1855068"/>
            <a:ext cx="1607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cont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378" y="1880373"/>
            <a:ext cx="392430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  <a:spcBef>
                <a:spcPts val="35"/>
              </a:spcBef>
              <a:tabLst>
                <a:tab pos="31623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195"/>
              </a:lnSpc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r>
              <a:rPr sz="800" spc="-20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48103"/>
            <a:ext cx="443738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Escreva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idade</a:t>
            </a:r>
            <a:r>
              <a:rPr sz="1400" b="1" spc="55" dirty="0">
                <a:latin typeface="Calibri"/>
                <a:cs typeface="Calibri"/>
              </a:rPr>
              <a:t> 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5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pessoas;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imprima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soma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idades.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592" y="1288384"/>
            <a:ext cx="2092960" cy="6229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import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 class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Exemplo2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r>
              <a:rPr sz="600" spc="114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 static void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[]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375" y="1889388"/>
            <a:ext cx="199707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Scanner entrada =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new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System.in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592" y="1885542"/>
            <a:ext cx="64135" cy="48704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375" y="2120170"/>
            <a:ext cx="2237105" cy="25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idade, acumuladorIdades = 0;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acumulador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int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declara o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contador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70750" y="1308578"/>
            <a:ext cx="102870" cy="8337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11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13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14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15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16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17</a:t>
            </a:r>
            <a:endParaRPr sz="600">
              <a:latin typeface="BIZ UDGothic"/>
              <a:cs typeface="BIZ UD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9996" y="1312423"/>
            <a:ext cx="2371725" cy="6026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 marR="293370" indent="-86995">
              <a:lnSpc>
                <a:spcPct val="100000"/>
              </a:lnSpc>
              <a:spcBef>
                <a:spcPts val="105"/>
              </a:spcBef>
            </a:pP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for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cont = 0; cont &lt; 5; cont++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("Digite a sua 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idade")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idade =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entrada.nextInt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  <a:p>
            <a:pPr marL="99060">
              <a:lnSpc>
                <a:spcPct val="100000"/>
              </a:lnSpc>
              <a:spcBef>
                <a:spcPts val="2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acumuladorIdades += idade; </a:t>
            </a:r>
            <a:r>
              <a:rPr sz="750" dirty="0">
                <a:solidFill>
                  <a:srgbClr val="009380"/>
                </a:solidFill>
                <a:latin typeface="BIZ UDGothic"/>
                <a:cs typeface="BIZ UDGothic"/>
              </a:rPr>
              <a:t>// acumula as </a:t>
            </a:r>
            <a:r>
              <a:rPr sz="750" spc="-10" dirty="0">
                <a:solidFill>
                  <a:srgbClr val="009380"/>
                </a:solidFill>
                <a:latin typeface="BIZ UDGothic"/>
                <a:cs typeface="BIZ UDGothic"/>
              </a:rPr>
              <a:t>idades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6904" y="2004780"/>
            <a:ext cx="2073910" cy="25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272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("A soma das idades </a:t>
            </a:r>
            <a:r>
              <a:rPr sz="750" spc="-50" dirty="0">
                <a:solidFill>
                  <a:srgbClr val="B25900"/>
                </a:solidFill>
                <a:latin typeface="BIZ UDGothic"/>
                <a:cs typeface="BIZ UDGothic"/>
              </a:rPr>
              <a:t>é 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"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+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acumuladorIdades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70750" y="2235562"/>
            <a:ext cx="1064260" cy="372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1305" algn="l"/>
              </a:tabLst>
            </a:pPr>
            <a:r>
              <a:rPr sz="600" spc="-25" dirty="0">
                <a:solidFill>
                  <a:srgbClr val="666666"/>
                </a:solidFill>
                <a:latin typeface="BIZ UDGothic"/>
                <a:cs typeface="BIZ UDGothic"/>
              </a:rPr>
              <a:t>18</a:t>
            </a: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entrada.close</a:t>
            </a:r>
            <a:r>
              <a:rPr sz="750" spc="-10" dirty="0">
                <a:solidFill>
                  <a:srgbClr val="B25900"/>
                </a:solidFill>
                <a:latin typeface="BIZ UDGothic"/>
                <a:cs typeface="BIZ UDGothic"/>
              </a:rPr>
              <a:t>()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19</a:t>
            </a:r>
            <a:r>
              <a:rPr sz="600" spc="114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20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750">
              <a:latin typeface="BIZ UDGothic"/>
              <a:cs typeface="BIZ UD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Exemplo</a:t>
            </a:r>
            <a:r>
              <a:rPr spc="170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0510"/>
            <a:ext cx="5434965" cy="13131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"/>
                <a:cs typeface="Arial"/>
              </a:rPr>
              <a:t>Escreva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programa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mostre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múltiplos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menores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que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1000.</a:t>
            </a:r>
            <a:endParaRPr sz="1400">
              <a:latin typeface="Arial"/>
              <a:cs typeface="Arial"/>
            </a:endParaRPr>
          </a:p>
          <a:p>
            <a:pPr marL="296545">
              <a:lnSpc>
                <a:spcPts val="1200"/>
              </a:lnSpc>
              <a:spcBef>
                <a:spcPts val="509"/>
              </a:spcBef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Exemplo3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ts val="1200"/>
              </a:lnSpc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600075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int</a:t>
            </a:r>
            <a:r>
              <a:rPr sz="100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numero;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200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600075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for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numero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0;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numero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1000;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numero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+=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2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6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2916" y="1908205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System.out.print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numero</a:t>
            </a:r>
            <a:r>
              <a:rPr sz="1000" spc="-6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1000" spc="-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1000" spc="-4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")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769" y="1933510"/>
            <a:ext cx="443230" cy="60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ts val="1200"/>
              </a:lnSpc>
              <a:spcBef>
                <a:spcPts val="35"/>
              </a:spcBef>
              <a:tabLst>
                <a:tab pos="366395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62865">
              <a:lnSpc>
                <a:spcPts val="1195"/>
              </a:lnSpc>
              <a:tabLst>
                <a:tab pos="25272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10</a:t>
            </a:r>
            <a:r>
              <a:rPr sz="800" spc="-19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spc="-6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5" dirty="0"/>
              <a:t> </a:t>
            </a:r>
            <a:r>
              <a:rPr spc="10" dirty="0"/>
              <a:t>de Incremento/Decremento e Atribuição </a:t>
            </a:r>
            <a:r>
              <a:rPr spc="-10" dirty="0"/>
              <a:t>Composta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92" y="693585"/>
          <a:ext cx="5398135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70" dirty="0">
                          <a:latin typeface="Calibri"/>
                          <a:cs typeface="Calibri"/>
                        </a:rPr>
                        <a:t>Instrução</a:t>
                      </a:r>
                      <a:r>
                        <a:rPr sz="14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90" dirty="0">
                          <a:latin typeface="Calibri"/>
                          <a:cs typeface="Calibri"/>
                        </a:rPr>
                        <a:t>comum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8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140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50" dirty="0">
                          <a:latin typeface="Calibri"/>
                          <a:cs typeface="Calibri"/>
                        </a:rPr>
                        <a:t>composta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85" dirty="0">
                          <a:latin typeface="Calibri"/>
                          <a:cs typeface="Calibri"/>
                        </a:rPr>
                        <a:t>Operador</a:t>
                      </a:r>
                      <a:r>
                        <a:rPr sz="1400" b="1" spc="55" dirty="0">
                          <a:latin typeface="Calibri"/>
                          <a:cs typeface="Calibri"/>
                        </a:rPr>
                        <a:t> de</a:t>
                      </a:r>
                      <a:r>
                        <a:rPr sz="1400" b="1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45" dirty="0">
                          <a:latin typeface="Calibri"/>
                          <a:cs typeface="Calibri"/>
                        </a:rPr>
                        <a:t>inc/dec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cont++;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+=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cont-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5;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+=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5;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2;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cont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2;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mult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mult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3;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mult</a:t>
                      </a:r>
                      <a:r>
                        <a:rPr sz="14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*=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3;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966</Words>
  <Application>Microsoft Office PowerPoint</Application>
  <PresentationFormat>Personalizar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Arial</vt:lpstr>
      <vt:lpstr>BIZ UDGothic</vt:lpstr>
      <vt:lpstr>Calibri</vt:lpstr>
      <vt:lpstr>Cambria</vt:lpstr>
      <vt:lpstr>Kepler Std Medium</vt:lpstr>
      <vt:lpstr>Palatino Linotype</vt:lpstr>
      <vt:lpstr>Times New Roman</vt:lpstr>
      <vt:lpstr>Office Theme</vt:lpstr>
      <vt:lpstr>Apresentação do PowerPoint</vt:lpstr>
      <vt:lpstr>Apresentação do PowerPoint</vt:lpstr>
      <vt:lpstr>For (para)</vt:lpstr>
      <vt:lpstr>Sintaxe</vt:lpstr>
      <vt:lpstr>Sintaxe</vt:lpstr>
      <vt:lpstr>Exemplo 1</vt:lpstr>
      <vt:lpstr>Exemplo 2</vt:lpstr>
      <vt:lpstr>Exemplo 3</vt:lpstr>
      <vt:lpstr>Operadores de Incremento/Decremento e Atribuição Composta</vt:lpstr>
      <vt:lpstr>Exercícios</vt:lpstr>
      <vt:lpstr>Apresentação do PowerPoint</vt:lpstr>
      <vt:lpstr>Exercício 2</vt:lpstr>
      <vt:lpstr>Exercício 3</vt:lpstr>
      <vt:lpstr>Exercício 4</vt:lpstr>
      <vt:lpstr>Exercício 5</vt:lpstr>
      <vt:lpstr>Exercício 6</vt:lpstr>
      <vt:lpstr>Exercício 7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Repetição (for) - Programação de Soluções Computacionais</dc:title>
  <dc:creator>Prof. Dr. Charles Ferreira</dc:creator>
  <cp:lastModifiedBy>GUILHERME DUARTE DE BARROS</cp:lastModifiedBy>
  <cp:revision>1</cp:revision>
  <dcterms:created xsi:type="dcterms:W3CDTF">2024-04-01T19:34:21Z</dcterms:created>
  <dcterms:modified xsi:type="dcterms:W3CDTF">2024-04-01T19:35:33Z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2024-04-01T00:00:00Z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