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5765800" cy="3244850"/>
  <p:notesSz cx="5765800" cy="324485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69" d="100"/>
          <a:sy n="169" d="100"/>
        </p:scale>
        <p:origin x="918" y="1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32435" y="1005903"/>
            <a:ext cx="4900930" cy="6814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64870" y="1817116"/>
            <a:ext cx="4036060" cy="8112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88290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969387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520200" cy="3239998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863"/>
            <a:ext cx="3190652" cy="266223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5760085" cy="3240405"/>
          </a:xfrm>
          <a:custGeom>
            <a:avLst/>
            <a:gdLst/>
            <a:ahLst/>
            <a:cxnLst/>
            <a:rect l="l" t="t" r="r" b="b"/>
            <a:pathLst>
              <a:path w="5760085" h="3240405">
                <a:moveTo>
                  <a:pt x="5759996" y="0"/>
                </a:moveTo>
                <a:lnTo>
                  <a:pt x="0" y="0"/>
                </a:lnTo>
                <a:lnTo>
                  <a:pt x="0" y="3239998"/>
                </a:lnTo>
                <a:lnTo>
                  <a:pt x="5759996" y="3239998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5760085" cy="76200"/>
          </a:xfrm>
          <a:custGeom>
            <a:avLst/>
            <a:gdLst/>
            <a:ahLst/>
            <a:cxnLst/>
            <a:rect l="l" t="t" r="r" b="b"/>
            <a:pathLst>
              <a:path w="5760085" h="76200">
                <a:moveTo>
                  <a:pt x="5759996" y="0"/>
                </a:moveTo>
                <a:lnTo>
                  <a:pt x="0" y="0"/>
                </a:lnTo>
                <a:lnTo>
                  <a:pt x="0" y="75920"/>
                </a:lnTo>
                <a:lnTo>
                  <a:pt x="5759996" y="7592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71881" y="1313173"/>
            <a:ext cx="4622037" cy="340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1292" y="1123390"/>
            <a:ext cx="5503214" cy="8159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960372" y="3017710"/>
            <a:ext cx="1845056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88290" y="3017710"/>
            <a:ext cx="1326134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151376" y="3017710"/>
            <a:ext cx="1326134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3622255" cy="323999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87908" y="1655632"/>
            <a:ext cx="2346325" cy="1273875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sz="205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Números</a:t>
            </a:r>
            <a:r>
              <a:rPr sz="205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50" b="1" spc="65" dirty="0">
                <a:solidFill>
                  <a:srgbClr val="FFFFFF"/>
                </a:solidFill>
                <a:latin typeface="Times New Roman"/>
                <a:cs typeface="Times New Roman"/>
              </a:rPr>
              <a:t>aleatórios</a:t>
            </a:r>
            <a:endParaRPr sz="20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700" b="1" spc="40" dirty="0">
                <a:solidFill>
                  <a:srgbClr val="FFFFFF"/>
                </a:solidFill>
                <a:latin typeface="Times New Roman"/>
                <a:cs typeface="Times New Roman"/>
              </a:rPr>
              <a:t>Programação</a:t>
            </a:r>
            <a:endParaRPr sz="1700" dirty="0">
              <a:latin typeface="Times New Roman"/>
              <a:cs typeface="Times New Roman"/>
            </a:endParaRPr>
          </a:p>
          <a:p>
            <a:pPr marL="12700" marR="189865">
              <a:lnSpc>
                <a:spcPct val="100800"/>
              </a:lnSpc>
              <a:spcBef>
                <a:spcPts val="1375"/>
              </a:spcBef>
            </a:pPr>
            <a:r>
              <a:rPr sz="1400" spc="-40" dirty="0">
                <a:solidFill>
                  <a:srgbClr val="FFFFFF"/>
                </a:solidFill>
                <a:latin typeface="Arial MT"/>
                <a:cs typeface="Arial MT"/>
              </a:rPr>
              <a:t>Dr.</a:t>
            </a:r>
            <a:r>
              <a:rPr sz="140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lang="pt-BR" sz="1400" spc="-45" dirty="0">
                <a:solidFill>
                  <a:srgbClr val="FFFFFF"/>
                </a:solidFill>
                <a:latin typeface="Arial MT"/>
                <a:cs typeface="Arial MT"/>
              </a:rPr>
              <a:t>Guilherme Duarte de Barros</a:t>
            </a:r>
            <a:endParaRPr sz="1400" dirty="0">
              <a:latin typeface="Arial MT"/>
              <a:cs typeface="Arial MT"/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137868"/>
            <a:ext cx="219265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40" dirty="0">
                <a:solidFill>
                  <a:srgbClr val="00AC8C"/>
                </a:solidFill>
                <a:latin typeface="Times New Roman"/>
                <a:cs typeface="Times New Roman"/>
              </a:rPr>
              <a:t>Gerando</a:t>
            </a:r>
            <a:r>
              <a:rPr sz="1400" b="1" spc="-20" dirty="0">
                <a:solidFill>
                  <a:srgbClr val="00AC8C"/>
                </a:solidFill>
                <a:latin typeface="Times New Roman"/>
                <a:cs typeface="Times New Roman"/>
              </a:rPr>
              <a:t> </a:t>
            </a:r>
            <a:r>
              <a:rPr sz="1400" b="1" spc="75" dirty="0">
                <a:solidFill>
                  <a:srgbClr val="00AC8C"/>
                </a:solidFill>
                <a:latin typeface="Times New Roman"/>
                <a:cs typeface="Times New Roman"/>
              </a:rPr>
              <a:t>números</a:t>
            </a:r>
            <a:r>
              <a:rPr sz="1400" b="1" spc="-20" dirty="0">
                <a:solidFill>
                  <a:srgbClr val="00AC8C"/>
                </a:solidFill>
                <a:latin typeface="Times New Roman"/>
                <a:cs typeface="Times New Roman"/>
              </a:rPr>
              <a:t> </a:t>
            </a:r>
            <a:r>
              <a:rPr sz="1400" b="1" spc="60" dirty="0">
                <a:solidFill>
                  <a:srgbClr val="00AC8C"/>
                </a:solidFill>
                <a:latin typeface="Times New Roman"/>
                <a:cs typeface="Times New Roman"/>
              </a:rPr>
              <a:t>inteiros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1292" y="902354"/>
            <a:ext cx="3738879" cy="131127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67640" indent="-155575">
              <a:lnSpc>
                <a:spcPct val="100000"/>
              </a:lnSpc>
              <a:spcBef>
                <a:spcPts val="370"/>
              </a:spcBef>
              <a:buClr>
                <a:srgbClr val="00AC8C"/>
              </a:buClr>
              <a:buChar char="•"/>
              <a:tabLst>
                <a:tab pos="168275" algn="l"/>
              </a:tabLst>
            </a:pPr>
            <a:r>
              <a:rPr sz="1400" spc="-30" dirty="0">
                <a:latin typeface="Arial MT"/>
                <a:cs typeface="Arial MT"/>
              </a:rPr>
              <a:t>O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30" dirty="0">
                <a:latin typeface="Arial MT"/>
                <a:cs typeface="Arial MT"/>
              </a:rPr>
              <a:t>método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b="1" spc="100" dirty="0">
                <a:latin typeface="Arial"/>
                <a:cs typeface="Arial"/>
              </a:rPr>
              <a:t>nextInt()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spc="-60" dirty="0">
                <a:latin typeface="Arial MT"/>
                <a:cs typeface="Arial MT"/>
              </a:rPr>
              <a:t>gera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50" dirty="0">
                <a:latin typeface="Arial MT"/>
                <a:cs typeface="Arial MT"/>
              </a:rPr>
              <a:t>números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inteiros</a:t>
            </a:r>
            <a:endParaRPr sz="1400">
              <a:latin typeface="Arial MT"/>
              <a:cs typeface="Arial MT"/>
            </a:endParaRPr>
          </a:p>
          <a:p>
            <a:pPr marL="156210">
              <a:lnSpc>
                <a:spcPct val="100000"/>
              </a:lnSpc>
              <a:spcBef>
                <a:spcPts val="195"/>
              </a:spcBef>
            </a:pPr>
            <a:r>
              <a:rPr sz="1200" spc="-30" dirty="0">
                <a:solidFill>
                  <a:srgbClr val="00AC8C"/>
                </a:solidFill>
                <a:latin typeface="Arial MT"/>
                <a:cs typeface="Arial MT"/>
              </a:rPr>
              <a:t>–</a:t>
            </a:r>
            <a:r>
              <a:rPr sz="1200" spc="220" dirty="0">
                <a:solidFill>
                  <a:srgbClr val="00AC8C"/>
                </a:solidFill>
                <a:latin typeface="Arial MT"/>
                <a:cs typeface="Arial MT"/>
              </a:rPr>
              <a:t> </a:t>
            </a:r>
            <a:r>
              <a:rPr sz="1200" spc="-75" dirty="0">
                <a:latin typeface="Arial MT"/>
                <a:cs typeface="Arial MT"/>
              </a:rPr>
              <a:t>Exemplos:</a:t>
            </a:r>
            <a:endParaRPr sz="1200">
              <a:latin typeface="Arial MT"/>
              <a:cs typeface="Arial MT"/>
            </a:endParaRPr>
          </a:p>
          <a:p>
            <a:pPr marL="372110">
              <a:lnSpc>
                <a:spcPts val="1200"/>
              </a:lnSpc>
              <a:spcBef>
                <a:spcPts val="555"/>
              </a:spcBef>
            </a:pPr>
            <a:r>
              <a:rPr sz="1000" spc="-5" dirty="0">
                <a:solidFill>
                  <a:srgbClr val="D8EEEC"/>
                </a:solidFill>
                <a:latin typeface="SimSun"/>
                <a:cs typeface="SimSun"/>
              </a:rPr>
              <a:t>// sorteia</a:t>
            </a:r>
            <a:r>
              <a:rPr sz="1000" dirty="0">
                <a:solidFill>
                  <a:srgbClr val="D8EEEC"/>
                </a:solidFill>
                <a:latin typeface="SimSun"/>
                <a:cs typeface="SimSun"/>
              </a:rPr>
              <a:t> </a:t>
            </a:r>
            <a:r>
              <a:rPr sz="1000" spc="-5" dirty="0">
                <a:solidFill>
                  <a:srgbClr val="D8EEEC"/>
                </a:solidFill>
                <a:latin typeface="SimSun"/>
                <a:cs typeface="SimSun"/>
              </a:rPr>
              <a:t>um</a:t>
            </a:r>
            <a:r>
              <a:rPr sz="1000" dirty="0">
                <a:solidFill>
                  <a:srgbClr val="D8EEEC"/>
                </a:solidFill>
                <a:latin typeface="SimSun"/>
                <a:cs typeface="SimSun"/>
              </a:rPr>
              <a:t> </a:t>
            </a:r>
            <a:r>
              <a:rPr sz="1000" spc="-5" dirty="0">
                <a:solidFill>
                  <a:srgbClr val="D8EEEC"/>
                </a:solidFill>
                <a:latin typeface="SimSun"/>
                <a:cs typeface="SimSun"/>
              </a:rPr>
              <a:t>inteiro</a:t>
            </a:r>
            <a:r>
              <a:rPr sz="1000" dirty="0">
                <a:solidFill>
                  <a:srgbClr val="D8EEEC"/>
                </a:solidFill>
                <a:latin typeface="SimSun"/>
                <a:cs typeface="SimSun"/>
              </a:rPr>
              <a:t> </a:t>
            </a:r>
            <a:r>
              <a:rPr sz="1000" spc="-5" dirty="0">
                <a:solidFill>
                  <a:srgbClr val="D8EEEC"/>
                </a:solidFill>
                <a:latin typeface="SimSun"/>
                <a:cs typeface="SimSun"/>
              </a:rPr>
              <a:t>dentro</a:t>
            </a:r>
            <a:r>
              <a:rPr sz="1000" dirty="0">
                <a:solidFill>
                  <a:srgbClr val="D8EEEC"/>
                </a:solidFill>
                <a:latin typeface="SimSun"/>
                <a:cs typeface="SimSun"/>
              </a:rPr>
              <a:t> </a:t>
            </a:r>
            <a:r>
              <a:rPr sz="1000" spc="-5" dirty="0">
                <a:solidFill>
                  <a:srgbClr val="D8EEEC"/>
                </a:solidFill>
                <a:latin typeface="SimSun"/>
                <a:cs typeface="SimSun"/>
              </a:rPr>
              <a:t>do</a:t>
            </a:r>
            <a:r>
              <a:rPr sz="1000" dirty="0">
                <a:solidFill>
                  <a:srgbClr val="D8EEEC"/>
                </a:solidFill>
                <a:latin typeface="SimSun"/>
                <a:cs typeface="SimSun"/>
              </a:rPr>
              <a:t> </a:t>
            </a:r>
            <a:r>
              <a:rPr sz="1000" spc="-5" dirty="0">
                <a:solidFill>
                  <a:srgbClr val="D8EEEC"/>
                </a:solidFill>
                <a:latin typeface="SimSun"/>
                <a:cs typeface="SimSun"/>
              </a:rPr>
              <a:t>intervalo</a:t>
            </a:r>
            <a:r>
              <a:rPr sz="1000" dirty="0">
                <a:solidFill>
                  <a:srgbClr val="D8EEEC"/>
                </a:solidFill>
                <a:latin typeface="SimSun"/>
                <a:cs typeface="SimSun"/>
              </a:rPr>
              <a:t> </a:t>
            </a:r>
            <a:r>
              <a:rPr sz="1000" spc="-5" dirty="0">
                <a:solidFill>
                  <a:srgbClr val="D8EEEC"/>
                </a:solidFill>
                <a:latin typeface="SimSun"/>
                <a:cs typeface="SimSun"/>
              </a:rPr>
              <a:t>de</a:t>
            </a:r>
            <a:r>
              <a:rPr sz="1000" dirty="0">
                <a:solidFill>
                  <a:srgbClr val="D8EEEC"/>
                </a:solidFill>
                <a:latin typeface="SimSun"/>
                <a:cs typeface="SimSun"/>
              </a:rPr>
              <a:t> </a:t>
            </a:r>
            <a:r>
              <a:rPr sz="1000" spc="-5" dirty="0">
                <a:solidFill>
                  <a:srgbClr val="D8EEEC"/>
                </a:solidFill>
                <a:latin typeface="SimSun"/>
                <a:cs typeface="SimSun"/>
              </a:rPr>
              <a:t>inteiros</a:t>
            </a:r>
            <a:endParaRPr sz="1000">
              <a:latin typeface="SimSun"/>
              <a:cs typeface="SimSun"/>
            </a:endParaRPr>
          </a:p>
          <a:p>
            <a:pPr marL="372110">
              <a:lnSpc>
                <a:spcPts val="1200"/>
              </a:lnSpc>
            </a:pPr>
            <a:r>
              <a:rPr sz="1000" b="1" spc="90" dirty="0">
                <a:solidFill>
                  <a:srgbClr val="D8F2ED"/>
                </a:solidFill>
                <a:latin typeface="Arial"/>
                <a:cs typeface="Arial"/>
              </a:rPr>
              <a:t>int</a:t>
            </a:r>
            <a:r>
              <a:rPr sz="1000" b="1" spc="210" dirty="0">
                <a:solidFill>
                  <a:srgbClr val="D8F2ED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E6E6E6"/>
                </a:solidFill>
                <a:latin typeface="SimSun"/>
                <a:cs typeface="SimSun"/>
              </a:rPr>
              <a:t>sorteado</a:t>
            </a:r>
            <a:r>
              <a:rPr sz="1000" spc="-10" dirty="0">
                <a:solidFill>
                  <a:srgbClr val="E6E6E6"/>
                </a:solidFill>
                <a:latin typeface="SimSun"/>
                <a:cs typeface="SimSun"/>
              </a:rPr>
              <a:t> </a:t>
            </a:r>
            <a:r>
              <a:rPr sz="1000" spc="-5" dirty="0">
                <a:solidFill>
                  <a:srgbClr val="E6E6E6"/>
                </a:solidFill>
                <a:latin typeface="SimSun"/>
                <a:cs typeface="SimSun"/>
              </a:rPr>
              <a:t>=</a:t>
            </a:r>
            <a:r>
              <a:rPr sz="1000" spc="-10" dirty="0">
                <a:solidFill>
                  <a:srgbClr val="E6E6E6"/>
                </a:solidFill>
                <a:latin typeface="SimSun"/>
                <a:cs typeface="SimSun"/>
              </a:rPr>
              <a:t> </a:t>
            </a:r>
            <a:r>
              <a:rPr sz="1000" spc="-5" dirty="0">
                <a:solidFill>
                  <a:srgbClr val="E6E6E6"/>
                </a:solidFill>
                <a:latin typeface="SimSun"/>
                <a:cs typeface="SimSun"/>
              </a:rPr>
              <a:t>random.nextInt</a:t>
            </a:r>
            <a:r>
              <a:rPr sz="1000" spc="-5" dirty="0">
                <a:solidFill>
                  <a:srgbClr val="F3E6D8"/>
                </a:solidFill>
                <a:latin typeface="SimSun"/>
                <a:cs typeface="SimSun"/>
              </a:rPr>
              <a:t>()</a:t>
            </a:r>
            <a:r>
              <a:rPr sz="1000" spc="-5" dirty="0">
                <a:solidFill>
                  <a:srgbClr val="E6E6E6"/>
                </a:solidFill>
                <a:latin typeface="SimSun"/>
                <a:cs typeface="SimSun"/>
              </a:rPr>
              <a:t>;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900">
              <a:latin typeface="SimSun"/>
              <a:cs typeface="SimSun"/>
            </a:endParaRPr>
          </a:p>
          <a:p>
            <a:pPr marL="372110">
              <a:lnSpc>
                <a:spcPts val="1200"/>
              </a:lnSpc>
              <a:spcBef>
                <a:spcPts val="5"/>
              </a:spcBef>
            </a:pPr>
            <a:r>
              <a:rPr sz="1000" spc="-5" dirty="0">
                <a:solidFill>
                  <a:srgbClr val="E5F4F2"/>
                </a:solidFill>
                <a:latin typeface="SimSun"/>
                <a:cs typeface="SimSun"/>
              </a:rPr>
              <a:t>//</a:t>
            </a:r>
            <a:r>
              <a:rPr sz="1000" spc="-10" dirty="0">
                <a:solidFill>
                  <a:srgbClr val="E5F4F2"/>
                </a:solidFill>
                <a:latin typeface="SimSun"/>
                <a:cs typeface="SimSun"/>
              </a:rPr>
              <a:t> </a:t>
            </a:r>
            <a:r>
              <a:rPr sz="1000" spc="-5" dirty="0">
                <a:solidFill>
                  <a:srgbClr val="E5F4F2"/>
                </a:solidFill>
                <a:latin typeface="SimSun"/>
                <a:cs typeface="SimSun"/>
              </a:rPr>
              <a:t>sorteia um</a:t>
            </a:r>
            <a:r>
              <a:rPr sz="1000" spc="-10" dirty="0">
                <a:solidFill>
                  <a:srgbClr val="E5F4F2"/>
                </a:solidFill>
                <a:latin typeface="SimSun"/>
                <a:cs typeface="SimSun"/>
              </a:rPr>
              <a:t> </a:t>
            </a:r>
            <a:r>
              <a:rPr sz="1000" spc="-5" dirty="0">
                <a:solidFill>
                  <a:srgbClr val="E5F4F2"/>
                </a:solidFill>
                <a:latin typeface="SimSun"/>
                <a:cs typeface="SimSun"/>
              </a:rPr>
              <a:t>inteiro entre</a:t>
            </a:r>
            <a:r>
              <a:rPr sz="1000" spc="-10" dirty="0">
                <a:solidFill>
                  <a:srgbClr val="E5F4F2"/>
                </a:solidFill>
                <a:latin typeface="SimSun"/>
                <a:cs typeface="SimSun"/>
              </a:rPr>
              <a:t> </a:t>
            </a:r>
            <a:r>
              <a:rPr sz="1000" spc="-5" dirty="0">
                <a:solidFill>
                  <a:srgbClr val="E5F4F2"/>
                </a:solidFill>
                <a:latin typeface="SimSun"/>
                <a:cs typeface="SimSun"/>
              </a:rPr>
              <a:t>0 e</a:t>
            </a:r>
            <a:r>
              <a:rPr sz="1000" spc="-10" dirty="0">
                <a:solidFill>
                  <a:srgbClr val="E5F4F2"/>
                </a:solidFill>
                <a:latin typeface="SimSun"/>
                <a:cs typeface="SimSun"/>
              </a:rPr>
              <a:t> </a:t>
            </a:r>
            <a:r>
              <a:rPr sz="1000" spc="-5" dirty="0">
                <a:solidFill>
                  <a:srgbClr val="E5F4F2"/>
                </a:solidFill>
                <a:latin typeface="SimSun"/>
                <a:cs typeface="SimSun"/>
              </a:rPr>
              <a:t>9</a:t>
            </a:r>
            <a:endParaRPr sz="1000">
              <a:latin typeface="SimSun"/>
              <a:cs typeface="SimSun"/>
            </a:endParaRPr>
          </a:p>
          <a:p>
            <a:pPr marL="372110">
              <a:lnSpc>
                <a:spcPts val="1200"/>
              </a:lnSpc>
            </a:pPr>
            <a:r>
              <a:rPr sz="1000" b="1" spc="90" dirty="0">
                <a:solidFill>
                  <a:srgbClr val="E5F6F3"/>
                </a:solidFill>
                <a:latin typeface="Arial"/>
                <a:cs typeface="Arial"/>
              </a:rPr>
              <a:t>int</a:t>
            </a:r>
            <a:r>
              <a:rPr sz="1000" b="1" spc="215" dirty="0">
                <a:solidFill>
                  <a:srgbClr val="E5F6F3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EEEEEE"/>
                </a:solidFill>
                <a:latin typeface="SimSun"/>
                <a:cs typeface="SimSun"/>
              </a:rPr>
              <a:t>sorteado</a:t>
            </a:r>
            <a:r>
              <a:rPr sz="1000" spc="-10" dirty="0">
                <a:solidFill>
                  <a:srgbClr val="EEEEEE"/>
                </a:solidFill>
                <a:latin typeface="SimSun"/>
                <a:cs typeface="SimSun"/>
              </a:rPr>
              <a:t> </a:t>
            </a:r>
            <a:r>
              <a:rPr sz="1000" spc="-5" dirty="0">
                <a:solidFill>
                  <a:srgbClr val="EEEEEE"/>
                </a:solidFill>
                <a:latin typeface="SimSun"/>
                <a:cs typeface="SimSun"/>
              </a:rPr>
              <a:t>= random.nextInt</a:t>
            </a:r>
            <a:r>
              <a:rPr sz="1000" spc="-5" dirty="0">
                <a:solidFill>
                  <a:srgbClr val="F7EEE5"/>
                </a:solidFill>
                <a:latin typeface="SimSun"/>
                <a:cs typeface="SimSun"/>
              </a:rPr>
              <a:t>(</a:t>
            </a:r>
            <a:r>
              <a:rPr sz="1000" spc="-5" dirty="0">
                <a:solidFill>
                  <a:srgbClr val="EEEEEE"/>
                </a:solidFill>
                <a:latin typeface="SimSun"/>
                <a:cs typeface="SimSun"/>
              </a:rPr>
              <a:t>10</a:t>
            </a:r>
            <a:r>
              <a:rPr sz="1000" spc="-5" dirty="0">
                <a:solidFill>
                  <a:srgbClr val="F7EEE5"/>
                </a:solidFill>
                <a:latin typeface="SimSun"/>
                <a:cs typeface="SimSun"/>
              </a:rPr>
              <a:t>)</a:t>
            </a:r>
            <a:r>
              <a:rPr sz="1000" spc="-5" dirty="0">
                <a:solidFill>
                  <a:srgbClr val="EEEEEE"/>
                </a:solidFill>
                <a:latin typeface="SimSun"/>
                <a:cs typeface="SimSun"/>
              </a:rPr>
              <a:t>;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202038"/>
            <a:ext cx="5760085" cy="38100"/>
          </a:xfrm>
          <a:custGeom>
            <a:avLst/>
            <a:gdLst/>
            <a:ahLst/>
            <a:cxnLst/>
            <a:rect l="l" t="t" r="r" b="b"/>
            <a:pathLst>
              <a:path w="5760085" h="38100">
                <a:moveTo>
                  <a:pt x="5759996" y="0"/>
                </a:moveTo>
                <a:lnTo>
                  <a:pt x="0" y="0"/>
                </a:lnTo>
                <a:lnTo>
                  <a:pt x="0" y="37960"/>
                </a:lnTo>
                <a:lnTo>
                  <a:pt x="5759996" y="3796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542076" y="3027340"/>
            <a:ext cx="90805" cy="1892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00" b="1" spc="10" dirty="0">
                <a:solidFill>
                  <a:srgbClr val="009380"/>
                </a:solidFill>
                <a:latin typeface="Times New Roman"/>
                <a:cs typeface="Times New Roman"/>
              </a:rPr>
              <a:t>4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137868"/>
            <a:ext cx="219265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40" dirty="0">
                <a:solidFill>
                  <a:srgbClr val="00AC8C"/>
                </a:solidFill>
                <a:latin typeface="Times New Roman"/>
                <a:cs typeface="Times New Roman"/>
              </a:rPr>
              <a:t>Gerando</a:t>
            </a:r>
            <a:r>
              <a:rPr sz="1400" b="1" spc="-20" dirty="0">
                <a:solidFill>
                  <a:srgbClr val="00AC8C"/>
                </a:solidFill>
                <a:latin typeface="Times New Roman"/>
                <a:cs typeface="Times New Roman"/>
              </a:rPr>
              <a:t> </a:t>
            </a:r>
            <a:r>
              <a:rPr sz="1400" b="1" spc="75" dirty="0">
                <a:solidFill>
                  <a:srgbClr val="00AC8C"/>
                </a:solidFill>
                <a:latin typeface="Times New Roman"/>
                <a:cs typeface="Times New Roman"/>
              </a:rPr>
              <a:t>números</a:t>
            </a:r>
            <a:r>
              <a:rPr sz="1400" b="1" spc="-20" dirty="0">
                <a:solidFill>
                  <a:srgbClr val="00AC8C"/>
                </a:solidFill>
                <a:latin typeface="Times New Roman"/>
                <a:cs typeface="Times New Roman"/>
              </a:rPr>
              <a:t> </a:t>
            </a:r>
            <a:r>
              <a:rPr sz="1400" b="1" spc="60" dirty="0">
                <a:solidFill>
                  <a:srgbClr val="00AC8C"/>
                </a:solidFill>
                <a:latin typeface="Times New Roman"/>
                <a:cs typeface="Times New Roman"/>
              </a:rPr>
              <a:t>inteiros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1292" y="902354"/>
            <a:ext cx="3738879" cy="131127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67640" indent="-155575">
              <a:lnSpc>
                <a:spcPct val="100000"/>
              </a:lnSpc>
              <a:spcBef>
                <a:spcPts val="370"/>
              </a:spcBef>
              <a:buClr>
                <a:srgbClr val="00AC8C"/>
              </a:buClr>
              <a:buChar char="•"/>
              <a:tabLst>
                <a:tab pos="168275" algn="l"/>
              </a:tabLst>
            </a:pPr>
            <a:r>
              <a:rPr sz="1400" spc="-30" dirty="0">
                <a:latin typeface="Arial MT"/>
                <a:cs typeface="Arial MT"/>
              </a:rPr>
              <a:t>O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30" dirty="0">
                <a:latin typeface="Arial MT"/>
                <a:cs typeface="Arial MT"/>
              </a:rPr>
              <a:t>método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b="1" spc="100" dirty="0">
                <a:latin typeface="Arial"/>
                <a:cs typeface="Arial"/>
              </a:rPr>
              <a:t>nextInt()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spc="-60" dirty="0">
                <a:latin typeface="Arial MT"/>
                <a:cs typeface="Arial MT"/>
              </a:rPr>
              <a:t>gera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50" dirty="0">
                <a:latin typeface="Arial MT"/>
                <a:cs typeface="Arial MT"/>
              </a:rPr>
              <a:t>números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inteiros</a:t>
            </a:r>
            <a:endParaRPr sz="1400">
              <a:latin typeface="Arial MT"/>
              <a:cs typeface="Arial MT"/>
            </a:endParaRPr>
          </a:p>
          <a:p>
            <a:pPr marL="156210">
              <a:lnSpc>
                <a:spcPct val="100000"/>
              </a:lnSpc>
              <a:spcBef>
                <a:spcPts val="195"/>
              </a:spcBef>
            </a:pPr>
            <a:r>
              <a:rPr sz="1200" spc="-30" dirty="0">
                <a:solidFill>
                  <a:srgbClr val="00AC8C"/>
                </a:solidFill>
                <a:latin typeface="Arial MT"/>
                <a:cs typeface="Arial MT"/>
              </a:rPr>
              <a:t>–</a:t>
            </a:r>
            <a:r>
              <a:rPr sz="1200" spc="220" dirty="0">
                <a:solidFill>
                  <a:srgbClr val="00AC8C"/>
                </a:solidFill>
                <a:latin typeface="Arial MT"/>
                <a:cs typeface="Arial MT"/>
              </a:rPr>
              <a:t> </a:t>
            </a:r>
            <a:r>
              <a:rPr sz="1200" spc="-75" dirty="0">
                <a:latin typeface="Arial MT"/>
                <a:cs typeface="Arial MT"/>
              </a:rPr>
              <a:t>Exemplos:</a:t>
            </a:r>
            <a:endParaRPr sz="1200">
              <a:latin typeface="Arial MT"/>
              <a:cs typeface="Arial MT"/>
            </a:endParaRPr>
          </a:p>
          <a:p>
            <a:pPr marL="372110">
              <a:lnSpc>
                <a:spcPts val="1200"/>
              </a:lnSpc>
              <a:spcBef>
                <a:spcPts val="555"/>
              </a:spcBef>
            </a:pPr>
            <a:r>
              <a:rPr sz="1000" spc="-5" dirty="0">
                <a:solidFill>
                  <a:srgbClr val="009380"/>
                </a:solidFill>
                <a:latin typeface="SimSun"/>
                <a:cs typeface="SimSun"/>
              </a:rPr>
              <a:t>// sorteia</a:t>
            </a:r>
            <a:r>
              <a:rPr sz="1000" dirty="0">
                <a:solidFill>
                  <a:srgbClr val="009380"/>
                </a:solidFill>
                <a:latin typeface="SimSun"/>
                <a:cs typeface="SimSun"/>
              </a:rPr>
              <a:t> </a:t>
            </a:r>
            <a:r>
              <a:rPr sz="1000" spc="-5" dirty="0">
                <a:solidFill>
                  <a:srgbClr val="009380"/>
                </a:solidFill>
                <a:latin typeface="SimSun"/>
                <a:cs typeface="SimSun"/>
              </a:rPr>
              <a:t>um</a:t>
            </a:r>
            <a:r>
              <a:rPr sz="1000" dirty="0">
                <a:solidFill>
                  <a:srgbClr val="009380"/>
                </a:solidFill>
                <a:latin typeface="SimSun"/>
                <a:cs typeface="SimSun"/>
              </a:rPr>
              <a:t> </a:t>
            </a:r>
            <a:r>
              <a:rPr sz="1000" spc="-5" dirty="0">
                <a:solidFill>
                  <a:srgbClr val="009380"/>
                </a:solidFill>
                <a:latin typeface="SimSun"/>
                <a:cs typeface="SimSun"/>
              </a:rPr>
              <a:t>inteiro</a:t>
            </a:r>
            <a:r>
              <a:rPr sz="1000" dirty="0">
                <a:solidFill>
                  <a:srgbClr val="009380"/>
                </a:solidFill>
                <a:latin typeface="SimSun"/>
                <a:cs typeface="SimSun"/>
              </a:rPr>
              <a:t> </a:t>
            </a:r>
            <a:r>
              <a:rPr sz="1000" spc="-5" dirty="0">
                <a:solidFill>
                  <a:srgbClr val="009380"/>
                </a:solidFill>
                <a:latin typeface="SimSun"/>
                <a:cs typeface="SimSun"/>
              </a:rPr>
              <a:t>dentro</a:t>
            </a:r>
            <a:r>
              <a:rPr sz="1000" dirty="0">
                <a:solidFill>
                  <a:srgbClr val="009380"/>
                </a:solidFill>
                <a:latin typeface="SimSun"/>
                <a:cs typeface="SimSun"/>
              </a:rPr>
              <a:t> </a:t>
            </a:r>
            <a:r>
              <a:rPr sz="1000" spc="-5" dirty="0">
                <a:solidFill>
                  <a:srgbClr val="009380"/>
                </a:solidFill>
                <a:latin typeface="SimSun"/>
                <a:cs typeface="SimSun"/>
              </a:rPr>
              <a:t>do</a:t>
            </a:r>
            <a:r>
              <a:rPr sz="1000" dirty="0">
                <a:solidFill>
                  <a:srgbClr val="009380"/>
                </a:solidFill>
                <a:latin typeface="SimSun"/>
                <a:cs typeface="SimSun"/>
              </a:rPr>
              <a:t> </a:t>
            </a:r>
            <a:r>
              <a:rPr sz="1000" spc="-5" dirty="0">
                <a:solidFill>
                  <a:srgbClr val="009380"/>
                </a:solidFill>
                <a:latin typeface="SimSun"/>
                <a:cs typeface="SimSun"/>
              </a:rPr>
              <a:t>intervalo</a:t>
            </a:r>
            <a:r>
              <a:rPr sz="1000" dirty="0">
                <a:solidFill>
                  <a:srgbClr val="009380"/>
                </a:solidFill>
                <a:latin typeface="SimSun"/>
                <a:cs typeface="SimSun"/>
              </a:rPr>
              <a:t> </a:t>
            </a:r>
            <a:r>
              <a:rPr sz="1000" spc="-5" dirty="0">
                <a:solidFill>
                  <a:srgbClr val="009380"/>
                </a:solidFill>
                <a:latin typeface="SimSun"/>
                <a:cs typeface="SimSun"/>
              </a:rPr>
              <a:t>de</a:t>
            </a:r>
            <a:r>
              <a:rPr sz="1000" dirty="0">
                <a:solidFill>
                  <a:srgbClr val="009380"/>
                </a:solidFill>
                <a:latin typeface="SimSun"/>
                <a:cs typeface="SimSun"/>
              </a:rPr>
              <a:t> </a:t>
            </a:r>
            <a:r>
              <a:rPr sz="1000" spc="-5" dirty="0">
                <a:solidFill>
                  <a:srgbClr val="009380"/>
                </a:solidFill>
                <a:latin typeface="SimSun"/>
                <a:cs typeface="SimSun"/>
              </a:rPr>
              <a:t>inteiros</a:t>
            </a:r>
            <a:endParaRPr sz="1000">
              <a:latin typeface="SimSun"/>
              <a:cs typeface="SimSun"/>
            </a:endParaRPr>
          </a:p>
          <a:p>
            <a:pPr marL="372110">
              <a:lnSpc>
                <a:spcPts val="1200"/>
              </a:lnSpc>
            </a:pPr>
            <a:r>
              <a:rPr sz="1000" b="1" spc="90" dirty="0">
                <a:solidFill>
                  <a:srgbClr val="00AC8C"/>
                </a:solidFill>
                <a:latin typeface="Arial"/>
                <a:cs typeface="Arial"/>
              </a:rPr>
              <a:t>int</a:t>
            </a:r>
            <a:r>
              <a:rPr sz="1000" b="1" spc="210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595959"/>
                </a:solidFill>
                <a:latin typeface="SimSun"/>
                <a:cs typeface="SimSun"/>
              </a:rPr>
              <a:t>sorteado</a:t>
            </a:r>
            <a:r>
              <a:rPr sz="1000" spc="-10" dirty="0">
                <a:solidFill>
                  <a:srgbClr val="595959"/>
                </a:solidFill>
                <a:latin typeface="SimSun"/>
                <a:cs typeface="SimSun"/>
              </a:rPr>
              <a:t> </a:t>
            </a:r>
            <a:r>
              <a:rPr sz="1000" spc="-5" dirty="0">
                <a:solidFill>
                  <a:srgbClr val="595959"/>
                </a:solidFill>
                <a:latin typeface="SimSun"/>
                <a:cs typeface="SimSun"/>
              </a:rPr>
              <a:t>=</a:t>
            </a:r>
            <a:r>
              <a:rPr sz="1000" spc="-10" dirty="0">
                <a:solidFill>
                  <a:srgbClr val="595959"/>
                </a:solidFill>
                <a:latin typeface="SimSun"/>
                <a:cs typeface="SimSun"/>
              </a:rPr>
              <a:t> </a:t>
            </a:r>
            <a:r>
              <a:rPr sz="1000" spc="-5" dirty="0">
                <a:solidFill>
                  <a:srgbClr val="595959"/>
                </a:solidFill>
                <a:latin typeface="SimSun"/>
                <a:cs typeface="SimSun"/>
              </a:rPr>
              <a:t>random.nextInt</a:t>
            </a:r>
            <a:r>
              <a:rPr sz="1000" spc="-5" dirty="0">
                <a:solidFill>
                  <a:srgbClr val="B25900"/>
                </a:solidFill>
                <a:latin typeface="SimSun"/>
                <a:cs typeface="SimSun"/>
              </a:rPr>
              <a:t>()</a:t>
            </a:r>
            <a:r>
              <a:rPr sz="1000" spc="-5" dirty="0">
                <a:solidFill>
                  <a:srgbClr val="595959"/>
                </a:solidFill>
                <a:latin typeface="SimSun"/>
                <a:cs typeface="SimSun"/>
              </a:rPr>
              <a:t>;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900">
              <a:latin typeface="SimSun"/>
              <a:cs typeface="SimSun"/>
            </a:endParaRPr>
          </a:p>
          <a:p>
            <a:pPr marL="372110">
              <a:lnSpc>
                <a:spcPts val="1200"/>
              </a:lnSpc>
              <a:spcBef>
                <a:spcPts val="5"/>
              </a:spcBef>
            </a:pPr>
            <a:r>
              <a:rPr sz="1000" spc="-5" dirty="0">
                <a:solidFill>
                  <a:srgbClr val="D8EEEC"/>
                </a:solidFill>
                <a:latin typeface="SimSun"/>
                <a:cs typeface="SimSun"/>
              </a:rPr>
              <a:t>//</a:t>
            </a:r>
            <a:r>
              <a:rPr sz="1000" spc="-10" dirty="0">
                <a:solidFill>
                  <a:srgbClr val="D8EEEC"/>
                </a:solidFill>
                <a:latin typeface="SimSun"/>
                <a:cs typeface="SimSun"/>
              </a:rPr>
              <a:t> </a:t>
            </a:r>
            <a:r>
              <a:rPr sz="1000" spc="-5" dirty="0">
                <a:solidFill>
                  <a:srgbClr val="D8EEEC"/>
                </a:solidFill>
                <a:latin typeface="SimSun"/>
                <a:cs typeface="SimSun"/>
              </a:rPr>
              <a:t>sorteia um</a:t>
            </a:r>
            <a:r>
              <a:rPr sz="1000" spc="-10" dirty="0">
                <a:solidFill>
                  <a:srgbClr val="D8EEEC"/>
                </a:solidFill>
                <a:latin typeface="SimSun"/>
                <a:cs typeface="SimSun"/>
              </a:rPr>
              <a:t> </a:t>
            </a:r>
            <a:r>
              <a:rPr sz="1000" spc="-5" dirty="0">
                <a:solidFill>
                  <a:srgbClr val="D8EEEC"/>
                </a:solidFill>
                <a:latin typeface="SimSun"/>
                <a:cs typeface="SimSun"/>
              </a:rPr>
              <a:t>inteiro entre</a:t>
            </a:r>
            <a:r>
              <a:rPr sz="1000" spc="-10" dirty="0">
                <a:solidFill>
                  <a:srgbClr val="D8EEEC"/>
                </a:solidFill>
                <a:latin typeface="SimSun"/>
                <a:cs typeface="SimSun"/>
              </a:rPr>
              <a:t> </a:t>
            </a:r>
            <a:r>
              <a:rPr sz="1000" spc="-5" dirty="0">
                <a:solidFill>
                  <a:srgbClr val="D8EEEC"/>
                </a:solidFill>
                <a:latin typeface="SimSun"/>
                <a:cs typeface="SimSun"/>
              </a:rPr>
              <a:t>0 e</a:t>
            </a:r>
            <a:r>
              <a:rPr sz="1000" spc="-10" dirty="0">
                <a:solidFill>
                  <a:srgbClr val="D8EEEC"/>
                </a:solidFill>
                <a:latin typeface="SimSun"/>
                <a:cs typeface="SimSun"/>
              </a:rPr>
              <a:t> </a:t>
            </a:r>
            <a:r>
              <a:rPr sz="1000" spc="-5" dirty="0">
                <a:solidFill>
                  <a:srgbClr val="D8EEEC"/>
                </a:solidFill>
                <a:latin typeface="SimSun"/>
                <a:cs typeface="SimSun"/>
              </a:rPr>
              <a:t>9</a:t>
            </a:r>
            <a:endParaRPr sz="1000">
              <a:latin typeface="SimSun"/>
              <a:cs typeface="SimSun"/>
            </a:endParaRPr>
          </a:p>
          <a:p>
            <a:pPr marL="372110">
              <a:lnSpc>
                <a:spcPts val="1200"/>
              </a:lnSpc>
            </a:pPr>
            <a:r>
              <a:rPr sz="1000" b="1" spc="90" dirty="0">
                <a:solidFill>
                  <a:srgbClr val="D8F2ED"/>
                </a:solidFill>
                <a:latin typeface="Arial"/>
                <a:cs typeface="Arial"/>
              </a:rPr>
              <a:t>int</a:t>
            </a:r>
            <a:r>
              <a:rPr sz="1000" b="1" spc="215" dirty="0">
                <a:solidFill>
                  <a:srgbClr val="D8F2ED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E6E6E6"/>
                </a:solidFill>
                <a:latin typeface="SimSun"/>
                <a:cs typeface="SimSun"/>
              </a:rPr>
              <a:t>sorteado</a:t>
            </a:r>
            <a:r>
              <a:rPr sz="1000" spc="-10" dirty="0">
                <a:solidFill>
                  <a:srgbClr val="E6E6E6"/>
                </a:solidFill>
                <a:latin typeface="SimSun"/>
                <a:cs typeface="SimSun"/>
              </a:rPr>
              <a:t> </a:t>
            </a:r>
            <a:r>
              <a:rPr sz="1000" spc="-5" dirty="0">
                <a:solidFill>
                  <a:srgbClr val="E6E6E6"/>
                </a:solidFill>
                <a:latin typeface="SimSun"/>
                <a:cs typeface="SimSun"/>
              </a:rPr>
              <a:t>= random.nextInt</a:t>
            </a:r>
            <a:r>
              <a:rPr sz="1000" spc="-5" dirty="0">
                <a:solidFill>
                  <a:srgbClr val="F3E6D8"/>
                </a:solidFill>
                <a:latin typeface="SimSun"/>
                <a:cs typeface="SimSun"/>
              </a:rPr>
              <a:t>(</a:t>
            </a:r>
            <a:r>
              <a:rPr sz="1000" spc="-5" dirty="0">
                <a:solidFill>
                  <a:srgbClr val="E6E6E6"/>
                </a:solidFill>
                <a:latin typeface="SimSun"/>
                <a:cs typeface="SimSun"/>
              </a:rPr>
              <a:t>10</a:t>
            </a:r>
            <a:r>
              <a:rPr sz="1000" spc="-5" dirty="0">
                <a:solidFill>
                  <a:srgbClr val="F3E6D8"/>
                </a:solidFill>
                <a:latin typeface="SimSun"/>
                <a:cs typeface="SimSun"/>
              </a:rPr>
              <a:t>)</a:t>
            </a:r>
            <a:r>
              <a:rPr sz="1000" spc="-5" dirty="0">
                <a:solidFill>
                  <a:srgbClr val="E6E6E6"/>
                </a:solidFill>
                <a:latin typeface="SimSun"/>
                <a:cs typeface="SimSun"/>
              </a:rPr>
              <a:t>;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202038"/>
            <a:ext cx="5760085" cy="38100"/>
          </a:xfrm>
          <a:custGeom>
            <a:avLst/>
            <a:gdLst/>
            <a:ahLst/>
            <a:cxnLst/>
            <a:rect l="l" t="t" r="r" b="b"/>
            <a:pathLst>
              <a:path w="5760085" h="38100">
                <a:moveTo>
                  <a:pt x="5759996" y="0"/>
                </a:moveTo>
                <a:lnTo>
                  <a:pt x="0" y="0"/>
                </a:lnTo>
                <a:lnTo>
                  <a:pt x="0" y="37960"/>
                </a:lnTo>
                <a:lnTo>
                  <a:pt x="5759996" y="3796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542076" y="3027340"/>
            <a:ext cx="90805" cy="1892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00" b="1" spc="10" dirty="0">
                <a:solidFill>
                  <a:srgbClr val="009380"/>
                </a:solidFill>
                <a:latin typeface="Times New Roman"/>
                <a:cs typeface="Times New Roman"/>
              </a:rPr>
              <a:t>4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137868"/>
            <a:ext cx="219265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40" dirty="0">
                <a:solidFill>
                  <a:srgbClr val="00AC8C"/>
                </a:solidFill>
                <a:latin typeface="Times New Roman"/>
                <a:cs typeface="Times New Roman"/>
              </a:rPr>
              <a:t>Gerando</a:t>
            </a:r>
            <a:r>
              <a:rPr sz="1400" b="1" spc="-20" dirty="0">
                <a:solidFill>
                  <a:srgbClr val="00AC8C"/>
                </a:solidFill>
                <a:latin typeface="Times New Roman"/>
                <a:cs typeface="Times New Roman"/>
              </a:rPr>
              <a:t> </a:t>
            </a:r>
            <a:r>
              <a:rPr sz="1400" b="1" spc="75" dirty="0">
                <a:solidFill>
                  <a:srgbClr val="00AC8C"/>
                </a:solidFill>
                <a:latin typeface="Times New Roman"/>
                <a:cs typeface="Times New Roman"/>
              </a:rPr>
              <a:t>números</a:t>
            </a:r>
            <a:r>
              <a:rPr sz="1400" b="1" spc="-20" dirty="0">
                <a:solidFill>
                  <a:srgbClr val="00AC8C"/>
                </a:solidFill>
                <a:latin typeface="Times New Roman"/>
                <a:cs typeface="Times New Roman"/>
              </a:rPr>
              <a:t> </a:t>
            </a:r>
            <a:r>
              <a:rPr sz="1400" b="1" spc="60" dirty="0">
                <a:solidFill>
                  <a:srgbClr val="00AC8C"/>
                </a:solidFill>
                <a:latin typeface="Times New Roman"/>
                <a:cs typeface="Times New Roman"/>
              </a:rPr>
              <a:t>inteiros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1292" y="902354"/>
            <a:ext cx="3738879" cy="131127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67640" indent="-155575">
              <a:lnSpc>
                <a:spcPct val="100000"/>
              </a:lnSpc>
              <a:spcBef>
                <a:spcPts val="370"/>
              </a:spcBef>
              <a:buClr>
                <a:srgbClr val="00AC8C"/>
              </a:buClr>
              <a:buChar char="•"/>
              <a:tabLst>
                <a:tab pos="168275" algn="l"/>
              </a:tabLst>
            </a:pPr>
            <a:r>
              <a:rPr sz="1400" spc="-30" dirty="0">
                <a:latin typeface="Arial MT"/>
                <a:cs typeface="Arial MT"/>
              </a:rPr>
              <a:t>O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30" dirty="0">
                <a:latin typeface="Arial MT"/>
                <a:cs typeface="Arial MT"/>
              </a:rPr>
              <a:t>método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b="1" spc="100" dirty="0">
                <a:latin typeface="Arial"/>
                <a:cs typeface="Arial"/>
              </a:rPr>
              <a:t>nextInt()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spc="-60" dirty="0">
                <a:latin typeface="Arial MT"/>
                <a:cs typeface="Arial MT"/>
              </a:rPr>
              <a:t>gera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50" dirty="0">
                <a:latin typeface="Arial MT"/>
                <a:cs typeface="Arial MT"/>
              </a:rPr>
              <a:t>números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inteiros</a:t>
            </a:r>
            <a:endParaRPr sz="1400">
              <a:latin typeface="Arial MT"/>
              <a:cs typeface="Arial MT"/>
            </a:endParaRPr>
          </a:p>
          <a:p>
            <a:pPr marL="156210">
              <a:lnSpc>
                <a:spcPct val="100000"/>
              </a:lnSpc>
              <a:spcBef>
                <a:spcPts val="195"/>
              </a:spcBef>
            </a:pPr>
            <a:r>
              <a:rPr sz="1200" spc="-30" dirty="0">
                <a:solidFill>
                  <a:srgbClr val="00AC8C"/>
                </a:solidFill>
                <a:latin typeface="Arial MT"/>
                <a:cs typeface="Arial MT"/>
              </a:rPr>
              <a:t>–</a:t>
            </a:r>
            <a:r>
              <a:rPr sz="1200" spc="220" dirty="0">
                <a:solidFill>
                  <a:srgbClr val="00AC8C"/>
                </a:solidFill>
                <a:latin typeface="Arial MT"/>
                <a:cs typeface="Arial MT"/>
              </a:rPr>
              <a:t> </a:t>
            </a:r>
            <a:r>
              <a:rPr sz="1200" spc="-75" dirty="0">
                <a:latin typeface="Arial MT"/>
                <a:cs typeface="Arial MT"/>
              </a:rPr>
              <a:t>Exemplos:</a:t>
            </a:r>
            <a:endParaRPr sz="1200">
              <a:latin typeface="Arial MT"/>
              <a:cs typeface="Arial MT"/>
            </a:endParaRPr>
          </a:p>
          <a:p>
            <a:pPr marL="372110">
              <a:lnSpc>
                <a:spcPts val="1200"/>
              </a:lnSpc>
              <a:spcBef>
                <a:spcPts val="555"/>
              </a:spcBef>
            </a:pPr>
            <a:r>
              <a:rPr sz="1000" spc="-5" dirty="0">
                <a:solidFill>
                  <a:srgbClr val="009380"/>
                </a:solidFill>
                <a:latin typeface="SimSun"/>
                <a:cs typeface="SimSun"/>
              </a:rPr>
              <a:t>// sorteia</a:t>
            </a:r>
            <a:r>
              <a:rPr sz="1000" dirty="0">
                <a:solidFill>
                  <a:srgbClr val="009380"/>
                </a:solidFill>
                <a:latin typeface="SimSun"/>
                <a:cs typeface="SimSun"/>
              </a:rPr>
              <a:t> </a:t>
            </a:r>
            <a:r>
              <a:rPr sz="1000" spc="-5" dirty="0">
                <a:solidFill>
                  <a:srgbClr val="009380"/>
                </a:solidFill>
                <a:latin typeface="SimSun"/>
                <a:cs typeface="SimSun"/>
              </a:rPr>
              <a:t>um</a:t>
            </a:r>
            <a:r>
              <a:rPr sz="1000" dirty="0">
                <a:solidFill>
                  <a:srgbClr val="009380"/>
                </a:solidFill>
                <a:latin typeface="SimSun"/>
                <a:cs typeface="SimSun"/>
              </a:rPr>
              <a:t> </a:t>
            </a:r>
            <a:r>
              <a:rPr sz="1000" spc="-5" dirty="0">
                <a:solidFill>
                  <a:srgbClr val="009380"/>
                </a:solidFill>
                <a:latin typeface="SimSun"/>
                <a:cs typeface="SimSun"/>
              </a:rPr>
              <a:t>inteiro</a:t>
            </a:r>
            <a:r>
              <a:rPr sz="1000" dirty="0">
                <a:solidFill>
                  <a:srgbClr val="009380"/>
                </a:solidFill>
                <a:latin typeface="SimSun"/>
                <a:cs typeface="SimSun"/>
              </a:rPr>
              <a:t> </a:t>
            </a:r>
            <a:r>
              <a:rPr sz="1000" spc="-5" dirty="0">
                <a:solidFill>
                  <a:srgbClr val="009380"/>
                </a:solidFill>
                <a:latin typeface="SimSun"/>
                <a:cs typeface="SimSun"/>
              </a:rPr>
              <a:t>dentro</a:t>
            </a:r>
            <a:r>
              <a:rPr sz="1000" dirty="0">
                <a:solidFill>
                  <a:srgbClr val="009380"/>
                </a:solidFill>
                <a:latin typeface="SimSun"/>
                <a:cs typeface="SimSun"/>
              </a:rPr>
              <a:t> </a:t>
            </a:r>
            <a:r>
              <a:rPr sz="1000" spc="-5" dirty="0">
                <a:solidFill>
                  <a:srgbClr val="009380"/>
                </a:solidFill>
                <a:latin typeface="SimSun"/>
                <a:cs typeface="SimSun"/>
              </a:rPr>
              <a:t>do</a:t>
            </a:r>
            <a:r>
              <a:rPr sz="1000" dirty="0">
                <a:solidFill>
                  <a:srgbClr val="009380"/>
                </a:solidFill>
                <a:latin typeface="SimSun"/>
                <a:cs typeface="SimSun"/>
              </a:rPr>
              <a:t> </a:t>
            </a:r>
            <a:r>
              <a:rPr sz="1000" spc="-5" dirty="0">
                <a:solidFill>
                  <a:srgbClr val="009380"/>
                </a:solidFill>
                <a:latin typeface="SimSun"/>
                <a:cs typeface="SimSun"/>
              </a:rPr>
              <a:t>intervalo</a:t>
            </a:r>
            <a:r>
              <a:rPr sz="1000" dirty="0">
                <a:solidFill>
                  <a:srgbClr val="009380"/>
                </a:solidFill>
                <a:latin typeface="SimSun"/>
                <a:cs typeface="SimSun"/>
              </a:rPr>
              <a:t> </a:t>
            </a:r>
            <a:r>
              <a:rPr sz="1000" spc="-5" dirty="0">
                <a:solidFill>
                  <a:srgbClr val="009380"/>
                </a:solidFill>
                <a:latin typeface="SimSun"/>
                <a:cs typeface="SimSun"/>
              </a:rPr>
              <a:t>de</a:t>
            </a:r>
            <a:r>
              <a:rPr sz="1000" dirty="0">
                <a:solidFill>
                  <a:srgbClr val="009380"/>
                </a:solidFill>
                <a:latin typeface="SimSun"/>
                <a:cs typeface="SimSun"/>
              </a:rPr>
              <a:t> </a:t>
            </a:r>
            <a:r>
              <a:rPr sz="1000" spc="-5" dirty="0">
                <a:solidFill>
                  <a:srgbClr val="009380"/>
                </a:solidFill>
                <a:latin typeface="SimSun"/>
                <a:cs typeface="SimSun"/>
              </a:rPr>
              <a:t>inteiros</a:t>
            </a:r>
            <a:endParaRPr sz="1000">
              <a:latin typeface="SimSun"/>
              <a:cs typeface="SimSun"/>
            </a:endParaRPr>
          </a:p>
          <a:p>
            <a:pPr marL="372110">
              <a:lnSpc>
                <a:spcPts val="1200"/>
              </a:lnSpc>
            </a:pPr>
            <a:r>
              <a:rPr sz="1000" b="1" spc="90" dirty="0">
                <a:solidFill>
                  <a:srgbClr val="00AC8C"/>
                </a:solidFill>
                <a:latin typeface="Arial"/>
                <a:cs typeface="Arial"/>
              </a:rPr>
              <a:t>int</a:t>
            </a:r>
            <a:r>
              <a:rPr sz="1000" b="1" spc="210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595959"/>
                </a:solidFill>
                <a:latin typeface="SimSun"/>
                <a:cs typeface="SimSun"/>
              </a:rPr>
              <a:t>sorteado</a:t>
            </a:r>
            <a:r>
              <a:rPr sz="1000" spc="-10" dirty="0">
                <a:solidFill>
                  <a:srgbClr val="595959"/>
                </a:solidFill>
                <a:latin typeface="SimSun"/>
                <a:cs typeface="SimSun"/>
              </a:rPr>
              <a:t> </a:t>
            </a:r>
            <a:r>
              <a:rPr sz="1000" spc="-5" dirty="0">
                <a:solidFill>
                  <a:srgbClr val="595959"/>
                </a:solidFill>
                <a:latin typeface="SimSun"/>
                <a:cs typeface="SimSun"/>
              </a:rPr>
              <a:t>=</a:t>
            </a:r>
            <a:r>
              <a:rPr sz="1000" spc="-10" dirty="0">
                <a:solidFill>
                  <a:srgbClr val="595959"/>
                </a:solidFill>
                <a:latin typeface="SimSun"/>
                <a:cs typeface="SimSun"/>
              </a:rPr>
              <a:t> </a:t>
            </a:r>
            <a:r>
              <a:rPr sz="1000" spc="-5" dirty="0">
                <a:solidFill>
                  <a:srgbClr val="595959"/>
                </a:solidFill>
                <a:latin typeface="SimSun"/>
                <a:cs typeface="SimSun"/>
              </a:rPr>
              <a:t>random.nextInt</a:t>
            </a:r>
            <a:r>
              <a:rPr sz="1000" spc="-5" dirty="0">
                <a:solidFill>
                  <a:srgbClr val="B25900"/>
                </a:solidFill>
                <a:latin typeface="SimSun"/>
                <a:cs typeface="SimSun"/>
              </a:rPr>
              <a:t>()</a:t>
            </a:r>
            <a:r>
              <a:rPr sz="1000" spc="-5" dirty="0">
                <a:solidFill>
                  <a:srgbClr val="595959"/>
                </a:solidFill>
                <a:latin typeface="SimSun"/>
                <a:cs typeface="SimSun"/>
              </a:rPr>
              <a:t>;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900">
              <a:latin typeface="SimSun"/>
              <a:cs typeface="SimSun"/>
            </a:endParaRPr>
          </a:p>
          <a:p>
            <a:pPr marL="372110">
              <a:lnSpc>
                <a:spcPts val="1200"/>
              </a:lnSpc>
              <a:spcBef>
                <a:spcPts val="5"/>
              </a:spcBef>
            </a:pPr>
            <a:r>
              <a:rPr sz="1000" spc="-5" dirty="0">
                <a:solidFill>
                  <a:srgbClr val="009380"/>
                </a:solidFill>
                <a:latin typeface="SimSun"/>
                <a:cs typeface="SimSun"/>
              </a:rPr>
              <a:t>//</a:t>
            </a:r>
            <a:r>
              <a:rPr sz="1000" spc="-10" dirty="0">
                <a:solidFill>
                  <a:srgbClr val="009380"/>
                </a:solidFill>
                <a:latin typeface="SimSun"/>
                <a:cs typeface="SimSun"/>
              </a:rPr>
              <a:t> </a:t>
            </a:r>
            <a:r>
              <a:rPr sz="1000" spc="-5" dirty="0">
                <a:solidFill>
                  <a:srgbClr val="009380"/>
                </a:solidFill>
                <a:latin typeface="SimSun"/>
                <a:cs typeface="SimSun"/>
              </a:rPr>
              <a:t>sorteia um</a:t>
            </a:r>
            <a:r>
              <a:rPr sz="1000" spc="-10" dirty="0">
                <a:solidFill>
                  <a:srgbClr val="009380"/>
                </a:solidFill>
                <a:latin typeface="SimSun"/>
                <a:cs typeface="SimSun"/>
              </a:rPr>
              <a:t> </a:t>
            </a:r>
            <a:r>
              <a:rPr sz="1000" spc="-5" dirty="0">
                <a:solidFill>
                  <a:srgbClr val="009380"/>
                </a:solidFill>
                <a:latin typeface="SimSun"/>
                <a:cs typeface="SimSun"/>
              </a:rPr>
              <a:t>inteiro entre</a:t>
            </a:r>
            <a:r>
              <a:rPr sz="1000" spc="-10" dirty="0">
                <a:solidFill>
                  <a:srgbClr val="009380"/>
                </a:solidFill>
                <a:latin typeface="SimSun"/>
                <a:cs typeface="SimSun"/>
              </a:rPr>
              <a:t> </a:t>
            </a:r>
            <a:r>
              <a:rPr sz="1000" spc="-5" dirty="0">
                <a:solidFill>
                  <a:srgbClr val="009380"/>
                </a:solidFill>
                <a:latin typeface="SimSun"/>
                <a:cs typeface="SimSun"/>
              </a:rPr>
              <a:t>0 e</a:t>
            </a:r>
            <a:r>
              <a:rPr sz="1000" spc="-10" dirty="0">
                <a:solidFill>
                  <a:srgbClr val="009380"/>
                </a:solidFill>
                <a:latin typeface="SimSun"/>
                <a:cs typeface="SimSun"/>
              </a:rPr>
              <a:t> </a:t>
            </a:r>
            <a:r>
              <a:rPr sz="1000" spc="-5" dirty="0">
                <a:solidFill>
                  <a:srgbClr val="009380"/>
                </a:solidFill>
                <a:latin typeface="SimSun"/>
                <a:cs typeface="SimSun"/>
              </a:rPr>
              <a:t>9</a:t>
            </a:r>
            <a:endParaRPr sz="1000">
              <a:latin typeface="SimSun"/>
              <a:cs typeface="SimSun"/>
            </a:endParaRPr>
          </a:p>
          <a:p>
            <a:pPr marL="372110">
              <a:lnSpc>
                <a:spcPts val="1200"/>
              </a:lnSpc>
            </a:pPr>
            <a:r>
              <a:rPr sz="1000" b="1" spc="90" dirty="0">
                <a:solidFill>
                  <a:srgbClr val="00AC8C"/>
                </a:solidFill>
                <a:latin typeface="Arial"/>
                <a:cs typeface="Arial"/>
              </a:rPr>
              <a:t>int</a:t>
            </a:r>
            <a:r>
              <a:rPr sz="1000" b="1" spc="215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595959"/>
                </a:solidFill>
                <a:latin typeface="SimSun"/>
                <a:cs typeface="SimSun"/>
              </a:rPr>
              <a:t>sorteado</a:t>
            </a:r>
            <a:r>
              <a:rPr sz="1000" spc="-10" dirty="0">
                <a:solidFill>
                  <a:srgbClr val="595959"/>
                </a:solidFill>
                <a:latin typeface="SimSun"/>
                <a:cs typeface="SimSun"/>
              </a:rPr>
              <a:t> </a:t>
            </a:r>
            <a:r>
              <a:rPr sz="1000" spc="-5" dirty="0">
                <a:solidFill>
                  <a:srgbClr val="595959"/>
                </a:solidFill>
                <a:latin typeface="SimSun"/>
                <a:cs typeface="SimSun"/>
              </a:rPr>
              <a:t>= random.nextInt</a:t>
            </a:r>
            <a:r>
              <a:rPr sz="1000" spc="-5" dirty="0">
                <a:solidFill>
                  <a:srgbClr val="B25900"/>
                </a:solidFill>
                <a:latin typeface="SimSun"/>
                <a:cs typeface="SimSun"/>
              </a:rPr>
              <a:t>(</a:t>
            </a:r>
            <a:r>
              <a:rPr sz="1000" spc="-5" dirty="0">
                <a:solidFill>
                  <a:srgbClr val="595959"/>
                </a:solidFill>
                <a:latin typeface="SimSun"/>
                <a:cs typeface="SimSun"/>
              </a:rPr>
              <a:t>10</a:t>
            </a:r>
            <a:r>
              <a:rPr sz="1000" spc="-5" dirty="0">
                <a:solidFill>
                  <a:srgbClr val="B25900"/>
                </a:solidFill>
                <a:latin typeface="SimSun"/>
                <a:cs typeface="SimSun"/>
              </a:rPr>
              <a:t>)</a:t>
            </a:r>
            <a:r>
              <a:rPr sz="1000" spc="-5" dirty="0">
                <a:solidFill>
                  <a:srgbClr val="595959"/>
                </a:solidFill>
                <a:latin typeface="SimSun"/>
                <a:cs typeface="SimSun"/>
              </a:rPr>
              <a:t>;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202038"/>
            <a:ext cx="5760085" cy="38100"/>
          </a:xfrm>
          <a:custGeom>
            <a:avLst/>
            <a:gdLst/>
            <a:ahLst/>
            <a:cxnLst/>
            <a:rect l="l" t="t" r="r" b="b"/>
            <a:pathLst>
              <a:path w="5760085" h="38100">
                <a:moveTo>
                  <a:pt x="5759996" y="0"/>
                </a:moveTo>
                <a:lnTo>
                  <a:pt x="0" y="0"/>
                </a:lnTo>
                <a:lnTo>
                  <a:pt x="0" y="37960"/>
                </a:lnTo>
                <a:lnTo>
                  <a:pt x="5759996" y="3796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542076" y="3027340"/>
            <a:ext cx="90805" cy="1892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00" b="1" spc="10" dirty="0">
                <a:solidFill>
                  <a:srgbClr val="009380"/>
                </a:solidFill>
                <a:latin typeface="Times New Roman"/>
                <a:cs typeface="Times New Roman"/>
              </a:rPr>
              <a:t>4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137868"/>
            <a:ext cx="310705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40" dirty="0">
                <a:solidFill>
                  <a:srgbClr val="00AC8C"/>
                </a:solidFill>
                <a:latin typeface="Times New Roman"/>
                <a:cs typeface="Times New Roman"/>
              </a:rPr>
              <a:t>Gerando</a:t>
            </a:r>
            <a:r>
              <a:rPr sz="1400" b="1" dirty="0">
                <a:solidFill>
                  <a:srgbClr val="00AC8C"/>
                </a:solidFill>
                <a:latin typeface="Times New Roman"/>
                <a:cs typeface="Times New Roman"/>
              </a:rPr>
              <a:t> </a:t>
            </a:r>
            <a:r>
              <a:rPr sz="1400" b="1" spc="75" dirty="0">
                <a:solidFill>
                  <a:srgbClr val="00AC8C"/>
                </a:solidFill>
                <a:latin typeface="Times New Roman"/>
                <a:cs typeface="Times New Roman"/>
              </a:rPr>
              <a:t>números</a:t>
            </a:r>
            <a:r>
              <a:rPr sz="1400" b="1" dirty="0">
                <a:solidFill>
                  <a:srgbClr val="00AC8C"/>
                </a:solidFill>
                <a:latin typeface="Times New Roman"/>
                <a:cs typeface="Times New Roman"/>
              </a:rPr>
              <a:t> </a:t>
            </a:r>
            <a:r>
              <a:rPr sz="1400" b="1" spc="60" dirty="0">
                <a:solidFill>
                  <a:srgbClr val="00AC8C"/>
                </a:solidFill>
                <a:latin typeface="Times New Roman"/>
                <a:cs typeface="Times New Roman"/>
              </a:rPr>
              <a:t>inteiros</a:t>
            </a:r>
            <a:r>
              <a:rPr sz="1400" b="1" spc="5" dirty="0">
                <a:solidFill>
                  <a:srgbClr val="00AC8C"/>
                </a:solidFill>
                <a:latin typeface="Times New Roman"/>
                <a:cs typeface="Times New Roman"/>
              </a:rPr>
              <a:t> </a:t>
            </a:r>
            <a:r>
              <a:rPr sz="1400" b="1" spc="45" dirty="0">
                <a:solidFill>
                  <a:srgbClr val="00AC8C"/>
                </a:solidFill>
                <a:latin typeface="Times New Roman"/>
                <a:cs typeface="Times New Roman"/>
              </a:rPr>
              <a:t>(intervalo)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1292" y="795617"/>
            <a:ext cx="3991610" cy="1313180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167640" indent="-155575">
              <a:lnSpc>
                <a:spcPct val="100000"/>
              </a:lnSpc>
              <a:spcBef>
                <a:spcPts val="870"/>
              </a:spcBef>
              <a:buClr>
                <a:srgbClr val="00AC8C"/>
              </a:buClr>
              <a:buFont typeface="Arial MT"/>
              <a:buChar char="•"/>
              <a:tabLst>
                <a:tab pos="168275" algn="l"/>
              </a:tabLst>
            </a:pPr>
            <a:r>
              <a:rPr sz="1400" b="1" spc="15" dirty="0">
                <a:latin typeface="Times New Roman"/>
                <a:cs typeface="Times New Roman"/>
              </a:rPr>
              <a:t>Para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45" dirty="0">
                <a:latin typeface="Times New Roman"/>
                <a:cs typeface="Times New Roman"/>
              </a:rPr>
              <a:t>sortear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60" dirty="0">
                <a:latin typeface="Times New Roman"/>
                <a:cs typeface="Times New Roman"/>
              </a:rPr>
              <a:t>dentro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85" dirty="0">
                <a:latin typeface="Times New Roman"/>
                <a:cs typeface="Times New Roman"/>
              </a:rPr>
              <a:t>de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90" dirty="0">
                <a:latin typeface="Times New Roman"/>
                <a:cs typeface="Times New Roman"/>
              </a:rPr>
              <a:t>um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60" dirty="0">
                <a:latin typeface="Times New Roman"/>
                <a:cs typeface="Times New Roman"/>
              </a:rPr>
              <a:t>intervalo</a:t>
            </a:r>
            <a:r>
              <a:rPr sz="1400" b="1" spc="5" dirty="0">
                <a:latin typeface="Times New Roman"/>
                <a:cs typeface="Times New Roman"/>
              </a:rPr>
              <a:t> usar:</a:t>
            </a:r>
            <a:endParaRPr sz="1400">
              <a:latin typeface="Times New Roman"/>
              <a:cs typeface="Times New Roman"/>
            </a:endParaRPr>
          </a:p>
          <a:p>
            <a:pPr marL="372110">
              <a:lnSpc>
                <a:spcPts val="1200"/>
              </a:lnSpc>
              <a:spcBef>
                <a:spcPts val="509"/>
              </a:spcBef>
            </a:pPr>
            <a:r>
              <a:rPr sz="1000" spc="-5" dirty="0">
                <a:solidFill>
                  <a:srgbClr val="D8EEEC"/>
                </a:solidFill>
                <a:latin typeface="SimSun"/>
                <a:cs typeface="SimSun"/>
              </a:rPr>
              <a:t>//</a:t>
            </a:r>
            <a:r>
              <a:rPr sz="1000" spc="-10" dirty="0">
                <a:solidFill>
                  <a:srgbClr val="D8EEEC"/>
                </a:solidFill>
                <a:latin typeface="SimSun"/>
                <a:cs typeface="SimSun"/>
              </a:rPr>
              <a:t> </a:t>
            </a:r>
            <a:r>
              <a:rPr sz="1000" spc="-5" dirty="0">
                <a:solidFill>
                  <a:srgbClr val="D8EEEC"/>
                </a:solidFill>
                <a:latin typeface="SimSun"/>
                <a:cs typeface="SimSun"/>
              </a:rPr>
              <a:t>sorteia um</a:t>
            </a:r>
            <a:r>
              <a:rPr sz="1000" spc="-10" dirty="0">
                <a:solidFill>
                  <a:srgbClr val="D8EEEC"/>
                </a:solidFill>
                <a:latin typeface="SimSun"/>
                <a:cs typeface="SimSun"/>
              </a:rPr>
              <a:t> </a:t>
            </a:r>
            <a:r>
              <a:rPr sz="1000" spc="-5" dirty="0">
                <a:solidFill>
                  <a:srgbClr val="D8EEEC"/>
                </a:solidFill>
                <a:latin typeface="SimSun"/>
                <a:cs typeface="SimSun"/>
              </a:rPr>
              <a:t>inteiro entre</a:t>
            </a:r>
            <a:r>
              <a:rPr sz="1000" spc="-10" dirty="0">
                <a:solidFill>
                  <a:srgbClr val="D8EEEC"/>
                </a:solidFill>
                <a:latin typeface="SimSun"/>
                <a:cs typeface="SimSun"/>
              </a:rPr>
              <a:t> </a:t>
            </a:r>
            <a:r>
              <a:rPr sz="1000" spc="-5" dirty="0">
                <a:solidFill>
                  <a:srgbClr val="D8EEEC"/>
                </a:solidFill>
                <a:latin typeface="SimSun"/>
                <a:cs typeface="SimSun"/>
              </a:rPr>
              <a:t>2 e 10</a:t>
            </a:r>
            <a:endParaRPr sz="1000">
              <a:latin typeface="SimSun"/>
              <a:cs typeface="SimSun"/>
            </a:endParaRPr>
          </a:p>
          <a:p>
            <a:pPr marL="372110">
              <a:lnSpc>
                <a:spcPts val="1195"/>
              </a:lnSpc>
            </a:pPr>
            <a:r>
              <a:rPr sz="1000" spc="-5" dirty="0">
                <a:solidFill>
                  <a:srgbClr val="D8EEEC"/>
                </a:solidFill>
                <a:latin typeface="SimSun"/>
                <a:cs typeface="SimSun"/>
              </a:rPr>
              <a:t>//</a:t>
            </a:r>
            <a:r>
              <a:rPr sz="1000" spc="-10" dirty="0">
                <a:solidFill>
                  <a:srgbClr val="D8EEEC"/>
                </a:solidFill>
                <a:latin typeface="SimSun"/>
                <a:cs typeface="SimSun"/>
              </a:rPr>
              <a:t> </a:t>
            </a:r>
            <a:r>
              <a:rPr sz="1000" spc="-5" dirty="0">
                <a:solidFill>
                  <a:srgbClr val="D8EEEC"/>
                </a:solidFill>
                <a:latin typeface="SimSun"/>
                <a:cs typeface="SimSun"/>
              </a:rPr>
              <a:t>ou</a:t>
            </a:r>
            <a:r>
              <a:rPr sz="1000" spc="-10" dirty="0">
                <a:solidFill>
                  <a:srgbClr val="D8EEEC"/>
                </a:solidFill>
                <a:latin typeface="SimSun"/>
                <a:cs typeface="SimSun"/>
              </a:rPr>
              <a:t> </a:t>
            </a:r>
            <a:r>
              <a:rPr sz="1000" spc="-5" dirty="0">
                <a:solidFill>
                  <a:srgbClr val="D8EEEC"/>
                </a:solidFill>
                <a:latin typeface="SimSun"/>
                <a:cs typeface="SimSun"/>
              </a:rPr>
              <a:t>seja, 8</a:t>
            </a:r>
            <a:r>
              <a:rPr sz="1000" spc="-10" dirty="0">
                <a:solidFill>
                  <a:srgbClr val="D8EEEC"/>
                </a:solidFill>
                <a:latin typeface="SimSun"/>
                <a:cs typeface="SimSun"/>
              </a:rPr>
              <a:t> </a:t>
            </a:r>
            <a:r>
              <a:rPr sz="1000" spc="-5" dirty="0">
                <a:solidFill>
                  <a:srgbClr val="D8EEEC"/>
                </a:solidFill>
                <a:latin typeface="SimSun"/>
                <a:cs typeface="SimSun"/>
              </a:rPr>
              <a:t>números</a:t>
            </a:r>
            <a:r>
              <a:rPr sz="1000" spc="-10" dirty="0">
                <a:solidFill>
                  <a:srgbClr val="D8EEEC"/>
                </a:solidFill>
                <a:latin typeface="SimSun"/>
                <a:cs typeface="SimSun"/>
              </a:rPr>
              <a:t> </a:t>
            </a:r>
            <a:r>
              <a:rPr sz="1000" spc="-5" dirty="0">
                <a:solidFill>
                  <a:srgbClr val="D8EEEC"/>
                </a:solidFill>
                <a:latin typeface="SimSun"/>
                <a:cs typeface="SimSun"/>
              </a:rPr>
              <a:t>possíveis</a:t>
            </a:r>
            <a:endParaRPr sz="1000">
              <a:latin typeface="SimSun"/>
              <a:cs typeface="SimSun"/>
            </a:endParaRPr>
          </a:p>
          <a:p>
            <a:pPr marL="372110">
              <a:lnSpc>
                <a:spcPts val="1200"/>
              </a:lnSpc>
            </a:pPr>
            <a:r>
              <a:rPr sz="1000" b="1" spc="90" dirty="0">
                <a:solidFill>
                  <a:srgbClr val="D8F2ED"/>
                </a:solidFill>
                <a:latin typeface="Arial"/>
                <a:cs typeface="Arial"/>
              </a:rPr>
              <a:t>int</a:t>
            </a:r>
            <a:r>
              <a:rPr sz="1000" b="1" spc="220" dirty="0">
                <a:solidFill>
                  <a:srgbClr val="D8F2ED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E6E6E6"/>
                </a:solidFill>
                <a:latin typeface="SimSun"/>
                <a:cs typeface="SimSun"/>
              </a:rPr>
              <a:t>sorteado =</a:t>
            </a:r>
            <a:r>
              <a:rPr sz="1000" dirty="0">
                <a:solidFill>
                  <a:srgbClr val="E6E6E6"/>
                </a:solidFill>
                <a:latin typeface="SimSun"/>
                <a:cs typeface="SimSun"/>
              </a:rPr>
              <a:t> </a:t>
            </a:r>
            <a:r>
              <a:rPr sz="1000" spc="-5" dirty="0">
                <a:solidFill>
                  <a:srgbClr val="E6E6E6"/>
                </a:solidFill>
                <a:latin typeface="SimSun"/>
                <a:cs typeface="SimSun"/>
              </a:rPr>
              <a:t>2 +</a:t>
            </a:r>
            <a:r>
              <a:rPr sz="1000" dirty="0">
                <a:solidFill>
                  <a:srgbClr val="E6E6E6"/>
                </a:solidFill>
                <a:latin typeface="SimSun"/>
                <a:cs typeface="SimSun"/>
              </a:rPr>
              <a:t> </a:t>
            </a:r>
            <a:r>
              <a:rPr sz="1000" spc="-5" dirty="0">
                <a:solidFill>
                  <a:srgbClr val="E6E6E6"/>
                </a:solidFill>
                <a:latin typeface="SimSun"/>
                <a:cs typeface="SimSun"/>
              </a:rPr>
              <a:t>random.nextInt</a:t>
            </a:r>
            <a:r>
              <a:rPr sz="1000" spc="-5" dirty="0">
                <a:solidFill>
                  <a:srgbClr val="F3E6D8"/>
                </a:solidFill>
                <a:latin typeface="SimSun"/>
                <a:cs typeface="SimSun"/>
              </a:rPr>
              <a:t>(</a:t>
            </a:r>
            <a:r>
              <a:rPr sz="1000" spc="-5" dirty="0">
                <a:solidFill>
                  <a:srgbClr val="E6E6E6"/>
                </a:solidFill>
                <a:latin typeface="SimSun"/>
                <a:cs typeface="SimSun"/>
              </a:rPr>
              <a:t>8 +</a:t>
            </a:r>
            <a:r>
              <a:rPr sz="1000" dirty="0">
                <a:solidFill>
                  <a:srgbClr val="E6E6E6"/>
                </a:solidFill>
                <a:latin typeface="SimSun"/>
                <a:cs typeface="SimSun"/>
              </a:rPr>
              <a:t> </a:t>
            </a:r>
            <a:r>
              <a:rPr sz="1000" spc="-5" dirty="0">
                <a:solidFill>
                  <a:srgbClr val="E6E6E6"/>
                </a:solidFill>
                <a:latin typeface="SimSun"/>
                <a:cs typeface="SimSun"/>
              </a:rPr>
              <a:t>1</a:t>
            </a:r>
            <a:r>
              <a:rPr sz="1000" spc="-5" dirty="0">
                <a:solidFill>
                  <a:srgbClr val="F3E6D8"/>
                </a:solidFill>
                <a:latin typeface="SimSun"/>
                <a:cs typeface="SimSun"/>
              </a:rPr>
              <a:t>)</a:t>
            </a:r>
            <a:r>
              <a:rPr sz="1000" spc="-5" dirty="0">
                <a:solidFill>
                  <a:srgbClr val="E6E6E6"/>
                </a:solidFill>
                <a:latin typeface="SimSun"/>
                <a:cs typeface="SimSun"/>
              </a:rPr>
              <a:t>;</a:t>
            </a:r>
            <a:r>
              <a:rPr sz="1000" dirty="0">
                <a:solidFill>
                  <a:srgbClr val="E6E6E6"/>
                </a:solidFill>
                <a:latin typeface="SimSun"/>
                <a:cs typeface="SimSun"/>
              </a:rPr>
              <a:t> </a:t>
            </a:r>
            <a:r>
              <a:rPr sz="1000" spc="-5" dirty="0">
                <a:solidFill>
                  <a:srgbClr val="D8EEEC"/>
                </a:solidFill>
                <a:latin typeface="SimSun"/>
                <a:cs typeface="SimSun"/>
              </a:rPr>
              <a:t>// entre</a:t>
            </a:r>
            <a:r>
              <a:rPr sz="1000" dirty="0">
                <a:solidFill>
                  <a:srgbClr val="D8EEEC"/>
                </a:solidFill>
                <a:latin typeface="SimSun"/>
                <a:cs typeface="SimSun"/>
              </a:rPr>
              <a:t> </a:t>
            </a:r>
            <a:r>
              <a:rPr sz="1000" spc="-5" dirty="0">
                <a:solidFill>
                  <a:srgbClr val="D8EEEC"/>
                </a:solidFill>
                <a:latin typeface="SimSun"/>
                <a:cs typeface="SimSun"/>
              </a:rPr>
              <a:t>2 e</a:t>
            </a:r>
            <a:r>
              <a:rPr sz="1000" dirty="0">
                <a:solidFill>
                  <a:srgbClr val="D8EEEC"/>
                </a:solidFill>
                <a:latin typeface="SimSun"/>
                <a:cs typeface="SimSun"/>
              </a:rPr>
              <a:t> </a:t>
            </a:r>
            <a:r>
              <a:rPr sz="1000" spc="-5" dirty="0">
                <a:solidFill>
                  <a:srgbClr val="D8EEEC"/>
                </a:solidFill>
                <a:latin typeface="SimSun"/>
                <a:cs typeface="SimSun"/>
              </a:rPr>
              <a:t>10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00">
              <a:latin typeface="SimSun"/>
              <a:cs typeface="SimSun"/>
            </a:endParaRPr>
          </a:p>
          <a:p>
            <a:pPr marL="372110">
              <a:lnSpc>
                <a:spcPts val="1200"/>
              </a:lnSpc>
            </a:pPr>
            <a:r>
              <a:rPr sz="1000" spc="-5" dirty="0">
                <a:solidFill>
                  <a:srgbClr val="E5F4F2"/>
                </a:solidFill>
                <a:latin typeface="SimSun"/>
                <a:cs typeface="SimSun"/>
              </a:rPr>
              <a:t>//</a:t>
            </a:r>
            <a:r>
              <a:rPr sz="1000" spc="-10" dirty="0">
                <a:solidFill>
                  <a:srgbClr val="E5F4F2"/>
                </a:solidFill>
                <a:latin typeface="SimSun"/>
                <a:cs typeface="SimSun"/>
              </a:rPr>
              <a:t> </a:t>
            </a:r>
            <a:r>
              <a:rPr sz="1000" spc="-5" dirty="0">
                <a:solidFill>
                  <a:srgbClr val="E5F4F2"/>
                </a:solidFill>
                <a:latin typeface="SimSun"/>
                <a:cs typeface="SimSun"/>
              </a:rPr>
              <a:t>sorteia um inteiro entre</a:t>
            </a:r>
            <a:r>
              <a:rPr sz="1000" spc="-10" dirty="0">
                <a:solidFill>
                  <a:srgbClr val="E5F4F2"/>
                </a:solidFill>
                <a:latin typeface="SimSun"/>
                <a:cs typeface="SimSun"/>
              </a:rPr>
              <a:t> </a:t>
            </a:r>
            <a:r>
              <a:rPr sz="1000" spc="-5" dirty="0">
                <a:solidFill>
                  <a:srgbClr val="E5F4F2"/>
                </a:solidFill>
                <a:latin typeface="SimSun"/>
                <a:cs typeface="SimSun"/>
              </a:rPr>
              <a:t>10 e 100</a:t>
            </a:r>
            <a:endParaRPr sz="1000">
              <a:latin typeface="SimSun"/>
              <a:cs typeface="SimSun"/>
            </a:endParaRPr>
          </a:p>
          <a:p>
            <a:pPr marL="372110">
              <a:lnSpc>
                <a:spcPts val="1200"/>
              </a:lnSpc>
            </a:pPr>
            <a:r>
              <a:rPr sz="1000" b="1" spc="90" dirty="0">
                <a:solidFill>
                  <a:srgbClr val="E5F6F3"/>
                </a:solidFill>
                <a:latin typeface="Arial"/>
                <a:cs typeface="Arial"/>
              </a:rPr>
              <a:t>int</a:t>
            </a:r>
            <a:r>
              <a:rPr sz="1000" b="1" spc="215" dirty="0">
                <a:solidFill>
                  <a:srgbClr val="E5F6F3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EEEEEE"/>
                </a:solidFill>
                <a:latin typeface="SimSun"/>
                <a:cs typeface="SimSun"/>
              </a:rPr>
              <a:t>sorteado =</a:t>
            </a:r>
            <a:r>
              <a:rPr sz="1000" dirty="0">
                <a:solidFill>
                  <a:srgbClr val="EEEEEE"/>
                </a:solidFill>
                <a:latin typeface="SimSun"/>
                <a:cs typeface="SimSun"/>
              </a:rPr>
              <a:t> </a:t>
            </a:r>
            <a:r>
              <a:rPr sz="1000" spc="-5" dirty="0">
                <a:solidFill>
                  <a:srgbClr val="EEEEEE"/>
                </a:solidFill>
                <a:latin typeface="SimSun"/>
                <a:cs typeface="SimSun"/>
              </a:rPr>
              <a:t>10 + random.nextInt</a:t>
            </a:r>
            <a:r>
              <a:rPr sz="1000" spc="-5" dirty="0">
                <a:solidFill>
                  <a:srgbClr val="F7EEE5"/>
                </a:solidFill>
                <a:latin typeface="SimSun"/>
                <a:cs typeface="SimSun"/>
              </a:rPr>
              <a:t>(</a:t>
            </a:r>
            <a:r>
              <a:rPr sz="1000" spc="-5" dirty="0">
                <a:solidFill>
                  <a:srgbClr val="EEEEEE"/>
                </a:solidFill>
                <a:latin typeface="SimSun"/>
                <a:cs typeface="SimSun"/>
              </a:rPr>
              <a:t>90 + 1</a:t>
            </a:r>
            <a:r>
              <a:rPr sz="1000" spc="-5" dirty="0">
                <a:solidFill>
                  <a:srgbClr val="F7EEE5"/>
                </a:solidFill>
                <a:latin typeface="SimSun"/>
                <a:cs typeface="SimSun"/>
              </a:rPr>
              <a:t>)</a:t>
            </a:r>
            <a:r>
              <a:rPr sz="1000" spc="-5" dirty="0">
                <a:solidFill>
                  <a:srgbClr val="EEEEEE"/>
                </a:solidFill>
                <a:latin typeface="SimSun"/>
                <a:cs typeface="SimSun"/>
              </a:rPr>
              <a:t>;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61855" y="2091745"/>
            <a:ext cx="1062355" cy="443865"/>
          </a:xfrm>
          <a:custGeom>
            <a:avLst/>
            <a:gdLst/>
            <a:ahLst/>
            <a:cxnLst/>
            <a:rect l="l" t="t" r="r" b="b"/>
            <a:pathLst>
              <a:path w="1062355" h="443864">
                <a:moveTo>
                  <a:pt x="680610" y="234427"/>
                </a:moveTo>
                <a:lnTo>
                  <a:pt x="858914" y="18016"/>
                </a:lnTo>
                <a:lnTo>
                  <a:pt x="868410" y="5389"/>
                </a:lnTo>
                <a:lnTo>
                  <a:pt x="870376" y="0"/>
                </a:lnTo>
                <a:lnTo>
                  <a:pt x="865017" y="2049"/>
                </a:lnTo>
                <a:lnTo>
                  <a:pt x="852538" y="11739"/>
                </a:lnTo>
                <a:lnTo>
                  <a:pt x="590610" y="234427"/>
                </a:lnTo>
                <a:lnTo>
                  <a:pt x="50610" y="234427"/>
                </a:lnTo>
                <a:lnTo>
                  <a:pt x="30910" y="238404"/>
                </a:lnTo>
                <a:lnTo>
                  <a:pt x="14823" y="249250"/>
                </a:lnTo>
                <a:lnTo>
                  <a:pt x="3977" y="265337"/>
                </a:lnTo>
                <a:lnTo>
                  <a:pt x="0" y="285037"/>
                </a:lnTo>
                <a:lnTo>
                  <a:pt x="0" y="392888"/>
                </a:lnTo>
                <a:lnTo>
                  <a:pt x="3977" y="412588"/>
                </a:lnTo>
                <a:lnTo>
                  <a:pt x="14823" y="428676"/>
                </a:lnTo>
                <a:lnTo>
                  <a:pt x="30910" y="439522"/>
                </a:lnTo>
                <a:lnTo>
                  <a:pt x="50610" y="443499"/>
                </a:lnTo>
                <a:lnTo>
                  <a:pt x="1011569" y="443499"/>
                </a:lnTo>
                <a:lnTo>
                  <a:pt x="1031270" y="439522"/>
                </a:lnTo>
                <a:lnTo>
                  <a:pt x="1047357" y="428676"/>
                </a:lnTo>
                <a:lnTo>
                  <a:pt x="1058203" y="412588"/>
                </a:lnTo>
                <a:lnTo>
                  <a:pt x="1062180" y="392888"/>
                </a:lnTo>
                <a:lnTo>
                  <a:pt x="1062180" y="285037"/>
                </a:lnTo>
                <a:lnTo>
                  <a:pt x="1058203" y="265337"/>
                </a:lnTo>
                <a:lnTo>
                  <a:pt x="1047357" y="249250"/>
                </a:lnTo>
                <a:lnTo>
                  <a:pt x="1031270" y="238404"/>
                </a:lnTo>
                <a:lnTo>
                  <a:pt x="1011569" y="234427"/>
                </a:lnTo>
                <a:lnTo>
                  <a:pt x="680610" y="234427"/>
                </a:lnTo>
                <a:close/>
              </a:path>
            </a:pathLst>
          </a:custGeom>
          <a:ln w="5060">
            <a:solidFill>
              <a:srgbClr val="E5E5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09879" y="2334404"/>
            <a:ext cx="966469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0" dirty="0">
                <a:solidFill>
                  <a:srgbClr val="E5E5E5"/>
                </a:solidFill>
                <a:latin typeface="Arial MT"/>
                <a:cs typeface="Arial MT"/>
              </a:rPr>
              <a:t>início</a:t>
            </a:r>
            <a:r>
              <a:rPr sz="1000" spc="-30" dirty="0">
                <a:solidFill>
                  <a:srgbClr val="E5E5E5"/>
                </a:solidFill>
                <a:latin typeface="Arial MT"/>
                <a:cs typeface="Arial MT"/>
              </a:rPr>
              <a:t> </a:t>
            </a:r>
            <a:r>
              <a:rPr sz="1000" spc="-45" dirty="0">
                <a:solidFill>
                  <a:srgbClr val="E5E5E5"/>
                </a:solidFill>
                <a:latin typeface="Arial MT"/>
                <a:cs typeface="Arial MT"/>
              </a:rPr>
              <a:t>do</a:t>
            </a:r>
            <a:r>
              <a:rPr sz="1000" spc="-30" dirty="0">
                <a:solidFill>
                  <a:srgbClr val="E5E5E5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E5E5E5"/>
                </a:solidFill>
                <a:latin typeface="Arial MT"/>
                <a:cs typeface="Arial MT"/>
              </a:rPr>
              <a:t>inte</a:t>
            </a:r>
            <a:r>
              <a:rPr sz="1000" spc="5" dirty="0">
                <a:solidFill>
                  <a:srgbClr val="E5E5E5"/>
                </a:solidFill>
                <a:latin typeface="Arial MT"/>
                <a:cs typeface="Arial MT"/>
              </a:rPr>
              <a:t>r</a:t>
            </a:r>
            <a:r>
              <a:rPr sz="1000" spc="-40" dirty="0">
                <a:solidFill>
                  <a:srgbClr val="E5E5E5"/>
                </a:solidFill>
                <a:latin typeface="Arial MT"/>
                <a:cs typeface="Arial MT"/>
              </a:rPr>
              <a:t>valo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89311" y="2091755"/>
            <a:ext cx="1431290" cy="457834"/>
          </a:xfrm>
          <a:custGeom>
            <a:avLst/>
            <a:gdLst/>
            <a:ahLst/>
            <a:cxnLst/>
            <a:rect l="l" t="t" r="r" b="b"/>
            <a:pathLst>
              <a:path w="1431289" h="457835">
                <a:moveTo>
                  <a:pt x="641688" y="220183"/>
                </a:moveTo>
                <a:lnTo>
                  <a:pt x="394134" y="11562"/>
                </a:lnTo>
                <a:lnTo>
                  <a:pt x="381581" y="1953"/>
                </a:lnTo>
                <a:lnTo>
                  <a:pt x="376125" y="0"/>
                </a:lnTo>
                <a:lnTo>
                  <a:pt x="377983" y="5489"/>
                </a:lnTo>
                <a:lnTo>
                  <a:pt x="387374" y="18207"/>
                </a:lnTo>
                <a:lnTo>
                  <a:pt x="551687" y="220183"/>
                </a:lnTo>
                <a:lnTo>
                  <a:pt x="50610" y="220183"/>
                </a:lnTo>
                <a:lnTo>
                  <a:pt x="30910" y="224160"/>
                </a:lnTo>
                <a:lnTo>
                  <a:pt x="14823" y="235006"/>
                </a:lnTo>
                <a:lnTo>
                  <a:pt x="3977" y="251093"/>
                </a:lnTo>
                <a:lnTo>
                  <a:pt x="0" y="270793"/>
                </a:lnTo>
                <a:lnTo>
                  <a:pt x="0" y="407113"/>
                </a:lnTo>
                <a:lnTo>
                  <a:pt x="3977" y="426813"/>
                </a:lnTo>
                <a:lnTo>
                  <a:pt x="14823" y="442900"/>
                </a:lnTo>
                <a:lnTo>
                  <a:pt x="30910" y="453747"/>
                </a:lnTo>
                <a:lnTo>
                  <a:pt x="50610" y="457724"/>
                </a:lnTo>
                <a:lnTo>
                  <a:pt x="1380270" y="457724"/>
                </a:lnTo>
                <a:lnTo>
                  <a:pt x="1399970" y="453747"/>
                </a:lnTo>
                <a:lnTo>
                  <a:pt x="1416057" y="442900"/>
                </a:lnTo>
                <a:lnTo>
                  <a:pt x="1426903" y="426813"/>
                </a:lnTo>
                <a:lnTo>
                  <a:pt x="1430881" y="407113"/>
                </a:lnTo>
                <a:lnTo>
                  <a:pt x="1430881" y="270793"/>
                </a:lnTo>
                <a:lnTo>
                  <a:pt x="1426903" y="251093"/>
                </a:lnTo>
                <a:lnTo>
                  <a:pt x="1416057" y="235006"/>
                </a:lnTo>
                <a:lnTo>
                  <a:pt x="1399970" y="224160"/>
                </a:lnTo>
                <a:lnTo>
                  <a:pt x="1380270" y="220183"/>
                </a:lnTo>
                <a:lnTo>
                  <a:pt x="641688" y="220183"/>
                </a:lnTo>
                <a:close/>
              </a:path>
            </a:pathLst>
          </a:custGeom>
          <a:ln w="5060">
            <a:solidFill>
              <a:srgbClr val="E5E5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537320" y="2320168"/>
            <a:ext cx="133540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30" dirty="0">
                <a:solidFill>
                  <a:srgbClr val="E5E5E5"/>
                </a:solidFill>
                <a:latin typeface="Arial MT"/>
                <a:cs typeface="Arial MT"/>
              </a:rPr>
              <a:t>quantidade </a:t>
            </a:r>
            <a:r>
              <a:rPr sz="1000" spc="-70" dirty="0">
                <a:solidFill>
                  <a:srgbClr val="E5E5E5"/>
                </a:solidFill>
                <a:latin typeface="Arial MT"/>
                <a:cs typeface="Arial MT"/>
              </a:rPr>
              <a:t>de</a:t>
            </a:r>
            <a:r>
              <a:rPr sz="1000" spc="-30" dirty="0">
                <a:solidFill>
                  <a:srgbClr val="E5E5E5"/>
                </a:solidFill>
                <a:latin typeface="Arial MT"/>
                <a:cs typeface="Arial MT"/>
              </a:rPr>
              <a:t> </a:t>
            </a:r>
            <a:r>
              <a:rPr sz="1000" spc="-50" dirty="0">
                <a:solidFill>
                  <a:srgbClr val="E5E5E5"/>
                </a:solidFill>
                <a:latin typeface="Arial MT"/>
                <a:cs typeface="Arial MT"/>
              </a:rPr>
              <a:t>elementos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3202038"/>
            <a:ext cx="5760085" cy="38100"/>
          </a:xfrm>
          <a:custGeom>
            <a:avLst/>
            <a:gdLst/>
            <a:ahLst/>
            <a:cxnLst/>
            <a:rect l="l" t="t" r="r" b="b"/>
            <a:pathLst>
              <a:path w="5760085" h="38100">
                <a:moveTo>
                  <a:pt x="5759996" y="0"/>
                </a:moveTo>
                <a:lnTo>
                  <a:pt x="0" y="0"/>
                </a:lnTo>
                <a:lnTo>
                  <a:pt x="0" y="37960"/>
                </a:lnTo>
                <a:lnTo>
                  <a:pt x="5759996" y="3796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542076" y="3027340"/>
            <a:ext cx="90805" cy="1892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00" b="1" spc="10" dirty="0">
                <a:solidFill>
                  <a:srgbClr val="009380"/>
                </a:solidFill>
                <a:latin typeface="Times New Roman"/>
                <a:cs typeface="Times New Roman"/>
              </a:rPr>
              <a:t>5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137868"/>
            <a:ext cx="310705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40" dirty="0">
                <a:solidFill>
                  <a:srgbClr val="00AC8C"/>
                </a:solidFill>
                <a:latin typeface="Times New Roman"/>
                <a:cs typeface="Times New Roman"/>
              </a:rPr>
              <a:t>Gerando</a:t>
            </a:r>
            <a:r>
              <a:rPr sz="1400" b="1" dirty="0">
                <a:solidFill>
                  <a:srgbClr val="00AC8C"/>
                </a:solidFill>
                <a:latin typeface="Times New Roman"/>
                <a:cs typeface="Times New Roman"/>
              </a:rPr>
              <a:t> </a:t>
            </a:r>
            <a:r>
              <a:rPr sz="1400" b="1" spc="75" dirty="0">
                <a:solidFill>
                  <a:srgbClr val="00AC8C"/>
                </a:solidFill>
                <a:latin typeface="Times New Roman"/>
                <a:cs typeface="Times New Roman"/>
              </a:rPr>
              <a:t>números</a:t>
            </a:r>
            <a:r>
              <a:rPr sz="1400" b="1" dirty="0">
                <a:solidFill>
                  <a:srgbClr val="00AC8C"/>
                </a:solidFill>
                <a:latin typeface="Times New Roman"/>
                <a:cs typeface="Times New Roman"/>
              </a:rPr>
              <a:t> </a:t>
            </a:r>
            <a:r>
              <a:rPr sz="1400" b="1" spc="60" dirty="0">
                <a:solidFill>
                  <a:srgbClr val="00AC8C"/>
                </a:solidFill>
                <a:latin typeface="Times New Roman"/>
                <a:cs typeface="Times New Roman"/>
              </a:rPr>
              <a:t>inteiros</a:t>
            </a:r>
            <a:r>
              <a:rPr sz="1400" b="1" spc="5" dirty="0">
                <a:solidFill>
                  <a:srgbClr val="00AC8C"/>
                </a:solidFill>
                <a:latin typeface="Times New Roman"/>
                <a:cs typeface="Times New Roman"/>
              </a:rPr>
              <a:t> </a:t>
            </a:r>
            <a:r>
              <a:rPr sz="1400" b="1" spc="45" dirty="0">
                <a:solidFill>
                  <a:srgbClr val="00AC8C"/>
                </a:solidFill>
                <a:latin typeface="Times New Roman"/>
                <a:cs typeface="Times New Roman"/>
              </a:rPr>
              <a:t>(intervalo)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1292" y="795617"/>
            <a:ext cx="3991610" cy="1313180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167640" indent="-155575">
              <a:lnSpc>
                <a:spcPct val="100000"/>
              </a:lnSpc>
              <a:spcBef>
                <a:spcPts val="870"/>
              </a:spcBef>
              <a:buClr>
                <a:srgbClr val="00AC8C"/>
              </a:buClr>
              <a:buFont typeface="Arial MT"/>
              <a:buChar char="•"/>
              <a:tabLst>
                <a:tab pos="168275" algn="l"/>
              </a:tabLst>
            </a:pPr>
            <a:r>
              <a:rPr sz="1400" b="1" spc="15" dirty="0">
                <a:latin typeface="Times New Roman"/>
                <a:cs typeface="Times New Roman"/>
              </a:rPr>
              <a:t>Para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45" dirty="0">
                <a:latin typeface="Times New Roman"/>
                <a:cs typeface="Times New Roman"/>
              </a:rPr>
              <a:t>sortear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60" dirty="0">
                <a:latin typeface="Times New Roman"/>
                <a:cs typeface="Times New Roman"/>
              </a:rPr>
              <a:t>dentro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85" dirty="0">
                <a:latin typeface="Times New Roman"/>
                <a:cs typeface="Times New Roman"/>
              </a:rPr>
              <a:t>de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90" dirty="0">
                <a:latin typeface="Times New Roman"/>
                <a:cs typeface="Times New Roman"/>
              </a:rPr>
              <a:t>um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60" dirty="0">
                <a:latin typeface="Times New Roman"/>
                <a:cs typeface="Times New Roman"/>
              </a:rPr>
              <a:t>intervalo</a:t>
            </a:r>
            <a:r>
              <a:rPr sz="1400" b="1" spc="5" dirty="0">
                <a:latin typeface="Times New Roman"/>
                <a:cs typeface="Times New Roman"/>
              </a:rPr>
              <a:t> usar:</a:t>
            </a:r>
            <a:endParaRPr sz="1400">
              <a:latin typeface="Times New Roman"/>
              <a:cs typeface="Times New Roman"/>
            </a:endParaRPr>
          </a:p>
          <a:p>
            <a:pPr marL="372110">
              <a:lnSpc>
                <a:spcPts val="1200"/>
              </a:lnSpc>
              <a:spcBef>
                <a:spcPts val="509"/>
              </a:spcBef>
            </a:pPr>
            <a:r>
              <a:rPr sz="1000" spc="-5" dirty="0">
                <a:solidFill>
                  <a:srgbClr val="009380"/>
                </a:solidFill>
                <a:latin typeface="SimSun"/>
                <a:cs typeface="SimSun"/>
              </a:rPr>
              <a:t>//</a:t>
            </a:r>
            <a:r>
              <a:rPr sz="1000" spc="-10" dirty="0">
                <a:solidFill>
                  <a:srgbClr val="009380"/>
                </a:solidFill>
                <a:latin typeface="SimSun"/>
                <a:cs typeface="SimSun"/>
              </a:rPr>
              <a:t> </a:t>
            </a:r>
            <a:r>
              <a:rPr sz="1000" spc="-5" dirty="0">
                <a:solidFill>
                  <a:srgbClr val="009380"/>
                </a:solidFill>
                <a:latin typeface="SimSun"/>
                <a:cs typeface="SimSun"/>
              </a:rPr>
              <a:t>sorteia um</a:t>
            </a:r>
            <a:r>
              <a:rPr sz="1000" spc="-10" dirty="0">
                <a:solidFill>
                  <a:srgbClr val="009380"/>
                </a:solidFill>
                <a:latin typeface="SimSun"/>
                <a:cs typeface="SimSun"/>
              </a:rPr>
              <a:t> </a:t>
            </a:r>
            <a:r>
              <a:rPr sz="1000" spc="-5" dirty="0">
                <a:solidFill>
                  <a:srgbClr val="009380"/>
                </a:solidFill>
                <a:latin typeface="SimSun"/>
                <a:cs typeface="SimSun"/>
              </a:rPr>
              <a:t>inteiro entre</a:t>
            </a:r>
            <a:r>
              <a:rPr sz="1000" spc="-10" dirty="0">
                <a:solidFill>
                  <a:srgbClr val="009380"/>
                </a:solidFill>
                <a:latin typeface="SimSun"/>
                <a:cs typeface="SimSun"/>
              </a:rPr>
              <a:t> </a:t>
            </a:r>
            <a:r>
              <a:rPr sz="1000" spc="-5" dirty="0">
                <a:solidFill>
                  <a:srgbClr val="009380"/>
                </a:solidFill>
                <a:latin typeface="SimSun"/>
                <a:cs typeface="SimSun"/>
              </a:rPr>
              <a:t>2 e 10</a:t>
            </a:r>
            <a:endParaRPr sz="1000">
              <a:latin typeface="SimSun"/>
              <a:cs typeface="SimSun"/>
            </a:endParaRPr>
          </a:p>
          <a:p>
            <a:pPr marL="372110">
              <a:lnSpc>
                <a:spcPts val="1195"/>
              </a:lnSpc>
            </a:pPr>
            <a:r>
              <a:rPr sz="1000" spc="-5" dirty="0">
                <a:solidFill>
                  <a:srgbClr val="009380"/>
                </a:solidFill>
                <a:latin typeface="SimSun"/>
                <a:cs typeface="SimSun"/>
              </a:rPr>
              <a:t>//</a:t>
            </a:r>
            <a:r>
              <a:rPr sz="1000" spc="-10" dirty="0">
                <a:solidFill>
                  <a:srgbClr val="009380"/>
                </a:solidFill>
                <a:latin typeface="SimSun"/>
                <a:cs typeface="SimSun"/>
              </a:rPr>
              <a:t> </a:t>
            </a:r>
            <a:r>
              <a:rPr sz="1000" spc="-5" dirty="0">
                <a:solidFill>
                  <a:srgbClr val="009380"/>
                </a:solidFill>
                <a:latin typeface="SimSun"/>
                <a:cs typeface="SimSun"/>
              </a:rPr>
              <a:t>ou</a:t>
            </a:r>
            <a:r>
              <a:rPr sz="1000" spc="-10" dirty="0">
                <a:solidFill>
                  <a:srgbClr val="009380"/>
                </a:solidFill>
                <a:latin typeface="SimSun"/>
                <a:cs typeface="SimSun"/>
              </a:rPr>
              <a:t> </a:t>
            </a:r>
            <a:r>
              <a:rPr sz="1000" spc="-5" dirty="0">
                <a:solidFill>
                  <a:srgbClr val="009380"/>
                </a:solidFill>
                <a:latin typeface="SimSun"/>
                <a:cs typeface="SimSun"/>
              </a:rPr>
              <a:t>seja, 8</a:t>
            </a:r>
            <a:r>
              <a:rPr sz="1000" spc="-10" dirty="0">
                <a:solidFill>
                  <a:srgbClr val="009380"/>
                </a:solidFill>
                <a:latin typeface="SimSun"/>
                <a:cs typeface="SimSun"/>
              </a:rPr>
              <a:t> </a:t>
            </a:r>
            <a:r>
              <a:rPr sz="1000" spc="-5" dirty="0">
                <a:solidFill>
                  <a:srgbClr val="009380"/>
                </a:solidFill>
                <a:latin typeface="SimSun"/>
                <a:cs typeface="SimSun"/>
              </a:rPr>
              <a:t>números</a:t>
            </a:r>
            <a:r>
              <a:rPr sz="1000" spc="-10" dirty="0">
                <a:solidFill>
                  <a:srgbClr val="009380"/>
                </a:solidFill>
                <a:latin typeface="SimSun"/>
                <a:cs typeface="SimSun"/>
              </a:rPr>
              <a:t> </a:t>
            </a:r>
            <a:r>
              <a:rPr sz="1000" spc="-5" dirty="0">
                <a:solidFill>
                  <a:srgbClr val="009380"/>
                </a:solidFill>
                <a:latin typeface="SimSun"/>
                <a:cs typeface="SimSun"/>
              </a:rPr>
              <a:t>possíveis</a:t>
            </a:r>
            <a:endParaRPr sz="1000">
              <a:latin typeface="SimSun"/>
              <a:cs typeface="SimSun"/>
            </a:endParaRPr>
          </a:p>
          <a:p>
            <a:pPr marL="372110">
              <a:lnSpc>
                <a:spcPts val="1200"/>
              </a:lnSpc>
            </a:pPr>
            <a:r>
              <a:rPr sz="1000" b="1" spc="90" dirty="0">
                <a:solidFill>
                  <a:srgbClr val="00AC8C"/>
                </a:solidFill>
                <a:latin typeface="Arial"/>
                <a:cs typeface="Arial"/>
              </a:rPr>
              <a:t>int</a:t>
            </a:r>
            <a:r>
              <a:rPr sz="1000" b="1" spc="220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595959"/>
                </a:solidFill>
                <a:latin typeface="SimSun"/>
                <a:cs typeface="SimSun"/>
              </a:rPr>
              <a:t>sorteado =</a:t>
            </a:r>
            <a:r>
              <a:rPr sz="1000" dirty="0">
                <a:solidFill>
                  <a:srgbClr val="595959"/>
                </a:solidFill>
                <a:latin typeface="SimSun"/>
                <a:cs typeface="SimSun"/>
              </a:rPr>
              <a:t> </a:t>
            </a:r>
            <a:r>
              <a:rPr sz="1000" spc="-5" dirty="0">
                <a:solidFill>
                  <a:srgbClr val="595959"/>
                </a:solidFill>
                <a:latin typeface="SimSun"/>
                <a:cs typeface="SimSun"/>
              </a:rPr>
              <a:t>2 +</a:t>
            </a:r>
            <a:r>
              <a:rPr sz="1000" dirty="0">
                <a:solidFill>
                  <a:srgbClr val="595959"/>
                </a:solidFill>
                <a:latin typeface="SimSun"/>
                <a:cs typeface="SimSun"/>
              </a:rPr>
              <a:t> </a:t>
            </a:r>
            <a:r>
              <a:rPr sz="1000" spc="-5" dirty="0">
                <a:solidFill>
                  <a:srgbClr val="595959"/>
                </a:solidFill>
                <a:latin typeface="SimSun"/>
                <a:cs typeface="SimSun"/>
              </a:rPr>
              <a:t>random.nextInt</a:t>
            </a:r>
            <a:r>
              <a:rPr sz="1000" spc="-5" dirty="0">
                <a:solidFill>
                  <a:srgbClr val="B25900"/>
                </a:solidFill>
                <a:latin typeface="SimSun"/>
                <a:cs typeface="SimSun"/>
              </a:rPr>
              <a:t>(</a:t>
            </a:r>
            <a:r>
              <a:rPr sz="1000" spc="-5" dirty="0">
                <a:solidFill>
                  <a:srgbClr val="595959"/>
                </a:solidFill>
                <a:latin typeface="SimSun"/>
                <a:cs typeface="SimSun"/>
              </a:rPr>
              <a:t>8 +</a:t>
            </a:r>
            <a:r>
              <a:rPr sz="1000" dirty="0">
                <a:solidFill>
                  <a:srgbClr val="595959"/>
                </a:solidFill>
                <a:latin typeface="SimSun"/>
                <a:cs typeface="SimSun"/>
              </a:rPr>
              <a:t> </a:t>
            </a:r>
            <a:r>
              <a:rPr sz="1000" spc="-5" dirty="0">
                <a:solidFill>
                  <a:srgbClr val="595959"/>
                </a:solidFill>
                <a:latin typeface="SimSun"/>
                <a:cs typeface="SimSun"/>
              </a:rPr>
              <a:t>1</a:t>
            </a:r>
            <a:r>
              <a:rPr sz="1000" spc="-5" dirty="0">
                <a:solidFill>
                  <a:srgbClr val="B25900"/>
                </a:solidFill>
                <a:latin typeface="SimSun"/>
                <a:cs typeface="SimSun"/>
              </a:rPr>
              <a:t>)</a:t>
            </a:r>
            <a:r>
              <a:rPr sz="1000" spc="-5" dirty="0">
                <a:solidFill>
                  <a:srgbClr val="595959"/>
                </a:solidFill>
                <a:latin typeface="SimSun"/>
                <a:cs typeface="SimSun"/>
              </a:rPr>
              <a:t>;</a:t>
            </a:r>
            <a:r>
              <a:rPr sz="1000" dirty="0">
                <a:solidFill>
                  <a:srgbClr val="595959"/>
                </a:solidFill>
                <a:latin typeface="SimSun"/>
                <a:cs typeface="SimSun"/>
              </a:rPr>
              <a:t> </a:t>
            </a:r>
            <a:r>
              <a:rPr sz="1000" spc="-5" dirty="0">
                <a:solidFill>
                  <a:srgbClr val="009380"/>
                </a:solidFill>
                <a:latin typeface="SimSun"/>
                <a:cs typeface="SimSun"/>
              </a:rPr>
              <a:t>// entre</a:t>
            </a:r>
            <a:r>
              <a:rPr sz="1000" dirty="0">
                <a:solidFill>
                  <a:srgbClr val="009380"/>
                </a:solidFill>
                <a:latin typeface="SimSun"/>
                <a:cs typeface="SimSun"/>
              </a:rPr>
              <a:t> </a:t>
            </a:r>
            <a:r>
              <a:rPr sz="1000" spc="-5" dirty="0">
                <a:solidFill>
                  <a:srgbClr val="009380"/>
                </a:solidFill>
                <a:latin typeface="SimSun"/>
                <a:cs typeface="SimSun"/>
              </a:rPr>
              <a:t>2 e</a:t>
            </a:r>
            <a:r>
              <a:rPr sz="1000" dirty="0">
                <a:solidFill>
                  <a:srgbClr val="009380"/>
                </a:solidFill>
                <a:latin typeface="SimSun"/>
                <a:cs typeface="SimSun"/>
              </a:rPr>
              <a:t> </a:t>
            </a:r>
            <a:r>
              <a:rPr sz="1000" spc="-5" dirty="0">
                <a:solidFill>
                  <a:srgbClr val="009380"/>
                </a:solidFill>
                <a:latin typeface="SimSun"/>
                <a:cs typeface="SimSun"/>
              </a:rPr>
              <a:t>10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00">
              <a:latin typeface="SimSun"/>
              <a:cs typeface="SimSun"/>
            </a:endParaRPr>
          </a:p>
          <a:p>
            <a:pPr marL="372110">
              <a:lnSpc>
                <a:spcPts val="1200"/>
              </a:lnSpc>
            </a:pPr>
            <a:r>
              <a:rPr sz="1000" spc="-5" dirty="0">
                <a:solidFill>
                  <a:srgbClr val="D8EEEC"/>
                </a:solidFill>
                <a:latin typeface="SimSun"/>
                <a:cs typeface="SimSun"/>
              </a:rPr>
              <a:t>//</a:t>
            </a:r>
            <a:r>
              <a:rPr sz="1000" spc="-10" dirty="0">
                <a:solidFill>
                  <a:srgbClr val="D8EEEC"/>
                </a:solidFill>
                <a:latin typeface="SimSun"/>
                <a:cs typeface="SimSun"/>
              </a:rPr>
              <a:t> </a:t>
            </a:r>
            <a:r>
              <a:rPr sz="1000" spc="-5" dirty="0">
                <a:solidFill>
                  <a:srgbClr val="D8EEEC"/>
                </a:solidFill>
                <a:latin typeface="SimSun"/>
                <a:cs typeface="SimSun"/>
              </a:rPr>
              <a:t>sorteia um inteiro entre</a:t>
            </a:r>
            <a:r>
              <a:rPr sz="1000" spc="-10" dirty="0">
                <a:solidFill>
                  <a:srgbClr val="D8EEEC"/>
                </a:solidFill>
                <a:latin typeface="SimSun"/>
                <a:cs typeface="SimSun"/>
              </a:rPr>
              <a:t> </a:t>
            </a:r>
            <a:r>
              <a:rPr sz="1000" spc="-5" dirty="0">
                <a:solidFill>
                  <a:srgbClr val="D8EEEC"/>
                </a:solidFill>
                <a:latin typeface="SimSun"/>
                <a:cs typeface="SimSun"/>
              </a:rPr>
              <a:t>10 e 100</a:t>
            </a:r>
            <a:endParaRPr sz="1000">
              <a:latin typeface="SimSun"/>
              <a:cs typeface="SimSun"/>
            </a:endParaRPr>
          </a:p>
          <a:p>
            <a:pPr marL="372110">
              <a:lnSpc>
                <a:spcPts val="1200"/>
              </a:lnSpc>
            </a:pPr>
            <a:r>
              <a:rPr sz="1000" b="1" spc="90" dirty="0">
                <a:solidFill>
                  <a:srgbClr val="D8F2ED"/>
                </a:solidFill>
                <a:latin typeface="Arial"/>
                <a:cs typeface="Arial"/>
              </a:rPr>
              <a:t>int</a:t>
            </a:r>
            <a:r>
              <a:rPr sz="1000" b="1" spc="215" dirty="0">
                <a:solidFill>
                  <a:srgbClr val="D8F2ED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E6E6E6"/>
                </a:solidFill>
                <a:latin typeface="SimSun"/>
                <a:cs typeface="SimSun"/>
              </a:rPr>
              <a:t>sorteado =</a:t>
            </a:r>
            <a:r>
              <a:rPr sz="1000" dirty="0">
                <a:solidFill>
                  <a:srgbClr val="E6E6E6"/>
                </a:solidFill>
                <a:latin typeface="SimSun"/>
                <a:cs typeface="SimSun"/>
              </a:rPr>
              <a:t> </a:t>
            </a:r>
            <a:r>
              <a:rPr sz="1000" spc="-5" dirty="0">
                <a:solidFill>
                  <a:srgbClr val="E6E6E6"/>
                </a:solidFill>
                <a:latin typeface="SimSun"/>
                <a:cs typeface="SimSun"/>
              </a:rPr>
              <a:t>10 + random.nextInt</a:t>
            </a:r>
            <a:r>
              <a:rPr sz="1000" spc="-5" dirty="0">
                <a:solidFill>
                  <a:srgbClr val="F3E6D8"/>
                </a:solidFill>
                <a:latin typeface="SimSun"/>
                <a:cs typeface="SimSun"/>
              </a:rPr>
              <a:t>(</a:t>
            </a:r>
            <a:r>
              <a:rPr sz="1000" spc="-5" dirty="0">
                <a:solidFill>
                  <a:srgbClr val="E6E6E6"/>
                </a:solidFill>
                <a:latin typeface="SimSun"/>
                <a:cs typeface="SimSun"/>
              </a:rPr>
              <a:t>90 + 1</a:t>
            </a:r>
            <a:r>
              <a:rPr sz="1000" spc="-5" dirty="0">
                <a:solidFill>
                  <a:srgbClr val="F3E6D8"/>
                </a:solidFill>
                <a:latin typeface="SimSun"/>
                <a:cs typeface="SimSun"/>
              </a:rPr>
              <a:t>)</a:t>
            </a:r>
            <a:r>
              <a:rPr sz="1000" spc="-5" dirty="0">
                <a:solidFill>
                  <a:srgbClr val="E6E6E6"/>
                </a:solidFill>
                <a:latin typeface="SimSun"/>
                <a:cs typeface="SimSun"/>
              </a:rPr>
              <a:t>;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61855" y="2091745"/>
            <a:ext cx="1062355" cy="443865"/>
          </a:xfrm>
          <a:custGeom>
            <a:avLst/>
            <a:gdLst/>
            <a:ahLst/>
            <a:cxnLst/>
            <a:rect l="l" t="t" r="r" b="b"/>
            <a:pathLst>
              <a:path w="1062355" h="443864">
                <a:moveTo>
                  <a:pt x="680610" y="234427"/>
                </a:moveTo>
                <a:lnTo>
                  <a:pt x="858914" y="18016"/>
                </a:lnTo>
                <a:lnTo>
                  <a:pt x="868410" y="5389"/>
                </a:lnTo>
                <a:lnTo>
                  <a:pt x="870376" y="0"/>
                </a:lnTo>
                <a:lnTo>
                  <a:pt x="865017" y="2049"/>
                </a:lnTo>
                <a:lnTo>
                  <a:pt x="852538" y="11739"/>
                </a:lnTo>
                <a:lnTo>
                  <a:pt x="590610" y="234427"/>
                </a:lnTo>
                <a:lnTo>
                  <a:pt x="50610" y="234427"/>
                </a:lnTo>
                <a:lnTo>
                  <a:pt x="30910" y="238404"/>
                </a:lnTo>
                <a:lnTo>
                  <a:pt x="14823" y="249250"/>
                </a:lnTo>
                <a:lnTo>
                  <a:pt x="3977" y="265337"/>
                </a:lnTo>
                <a:lnTo>
                  <a:pt x="0" y="285037"/>
                </a:lnTo>
                <a:lnTo>
                  <a:pt x="0" y="392888"/>
                </a:lnTo>
                <a:lnTo>
                  <a:pt x="3977" y="412588"/>
                </a:lnTo>
                <a:lnTo>
                  <a:pt x="14823" y="428676"/>
                </a:lnTo>
                <a:lnTo>
                  <a:pt x="30910" y="439522"/>
                </a:lnTo>
                <a:lnTo>
                  <a:pt x="50610" y="443499"/>
                </a:lnTo>
                <a:lnTo>
                  <a:pt x="1011569" y="443499"/>
                </a:lnTo>
                <a:lnTo>
                  <a:pt x="1031270" y="439522"/>
                </a:lnTo>
                <a:lnTo>
                  <a:pt x="1047357" y="428676"/>
                </a:lnTo>
                <a:lnTo>
                  <a:pt x="1058203" y="412588"/>
                </a:lnTo>
                <a:lnTo>
                  <a:pt x="1062180" y="392888"/>
                </a:lnTo>
                <a:lnTo>
                  <a:pt x="1062180" y="285037"/>
                </a:lnTo>
                <a:lnTo>
                  <a:pt x="1058203" y="265337"/>
                </a:lnTo>
                <a:lnTo>
                  <a:pt x="1047357" y="249250"/>
                </a:lnTo>
                <a:lnTo>
                  <a:pt x="1031270" y="238404"/>
                </a:lnTo>
                <a:lnTo>
                  <a:pt x="1011569" y="234427"/>
                </a:lnTo>
                <a:lnTo>
                  <a:pt x="680610" y="234427"/>
                </a:lnTo>
                <a:close/>
              </a:path>
            </a:pathLst>
          </a:custGeom>
          <a:ln w="5060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09879" y="2334404"/>
            <a:ext cx="966469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0" dirty="0">
                <a:solidFill>
                  <a:srgbClr val="D8D8D8"/>
                </a:solidFill>
                <a:latin typeface="Arial MT"/>
                <a:cs typeface="Arial MT"/>
              </a:rPr>
              <a:t>início</a:t>
            </a:r>
            <a:r>
              <a:rPr sz="1000" spc="-30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000" spc="-45" dirty="0">
                <a:solidFill>
                  <a:srgbClr val="D8D8D8"/>
                </a:solidFill>
                <a:latin typeface="Arial MT"/>
                <a:cs typeface="Arial MT"/>
              </a:rPr>
              <a:t>do</a:t>
            </a:r>
            <a:r>
              <a:rPr sz="1000" spc="-30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D8D8D8"/>
                </a:solidFill>
                <a:latin typeface="Arial MT"/>
                <a:cs typeface="Arial MT"/>
              </a:rPr>
              <a:t>inte</a:t>
            </a:r>
            <a:r>
              <a:rPr sz="1000" spc="5" dirty="0">
                <a:solidFill>
                  <a:srgbClr val="D8D8D8"/>
                </a:solidFill>
                <a:latin typeface="Arial MT"/>
                <a:cs typeface="Arial MT"/>
              </a:rPr>
              <a:t>r</a:t>
            </a:r>
            <a:r>
              <a:rPr sz="1000" spc="-40" dirty="0">
                <a:solidFill>
                  <a:srgbClr val="D8D8D8"/>
                </a:solidFill>
                <a:latin typeface="Arial MT"/>
                <a:cs typeface="Arial MT"/>
              </a:rPr>
              <a:t>valo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89311" y="2091755"/>
            <a:ext cx="1431290" cy="457834"/>
          </a:xfrm>
          <a:custGeom>
            <a:avLst/>
            <a:gdLst/>
            <a:ahLst/>
            <a:cxnLst/>
            <a:rect l="l" t="t" r="r" b="b"/>
            <a:pathLst>
              <a:path w="1431289" h="457835">
                <a:moveTo>
                  <a:pt x="641688" y="220183"/>
                </a:moveTo>
                <a:lnTo>
                  <a:pt x="394134" y="11562"/>
                </a:lnTo>
                <a:lnTo>
                  <a:pt x="381581" y="1953"/>
                </a:lnTo>
                <a:lnTo>
                  <a:pt x="376125" y="0"/>
                </a:lnTo>
                <a:lnTo>
                  <a:pt x="377983" y="5489"/>
                </a:lnTo>
                <a:lnTo>
                  <a:pt x="387374" y="18207"/>
                </a:lnTo>
                <a:lnTo>
                  <a:pt x="551687" y="220183"/>
                </a:lnTo>
                <a:lnTo>
                  <a:pt x="50610" y="220183"/>
                </a:lnTo>
                <a:lnTo>
                  <a:pt x="30910" y="224160"/>
                </a:lnTo>
                <a:lnTo>
                  <a:pt x="14823" y="235006"/>
                </a:lnTo>
                <a:lnTo>
                  <a:pt x="3977" y="251093"/>
                </a:lnTo>
                <a:lnTo>
                  <a:pt x="0" y="270793"/>
                </a:lnTo>
                <a:lnTo>
                  <a:pt x="0" y="407113"/>
                </a:lnTo>
                <a:lnTo>
                  <a:pt x="3977" y="426813"/>
                </a:lnTo>
                <a:lnTo>
                  <a:pt x="14823" y="442900"/>
                </a:lnTo>
                <a:lnTo>
                  <a:pt x="30910" y="453747"/>
                </a:lnTo>
                <a:lnTo>
                  <a:pt x="50610" y="457724"/>
                </a:lnTo>
                <a:lnTo>
                  <a:pt x="1380270" y="457724"/>
                </a:lnTo>
                <a:lnTo>
                  <a:pt x="1399970" y="453747"/>
                </a:lnTo>
                <a:lnTo>
                  <a:pt x="1416057" y="442900"/>
                </a:lnTo>
                <a:lnTo>
                  <a:pt x="1426903" y="426813"/>
                </a:lnTo>
                <a:lnTo>
                  <a:pt x="1430881" y="407113"/>
                </a:lnTo>
                <a:lnTo>
                  <a:pt x="1430881" y="270793"/>
                </a:lnTo>
                <a:lnTo>
                  <a:pt x="1426903" y="251093"/>
                </a:lnTo>
                <a:lnTo>
                  <a:pt x="1416057" y="235006"/>
                </a:lnTo>
                <a:lnTo>
                  <a:pt x="1399970" y="224160"/>
                </a:lnTo>
                <a:lnTo>
                  <a:pt x="1380270" y="220183"/>
                </a:lnTo>
                <a:lnTo>
                  <a:pt x="641688" y="220183"/>
                </a:lnTo>
                <a:close/>
              </a:path>
            </a:pathLst>
          </a:custGeom>
          <a:ln w="5060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537320" y="2320168"/>
            <a:ext cx="133540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30" dirty="0">
                <a:solidFill>
                  <a:srgbClr val="D8D8D8"/>
                </a:solidFill>
                <a:latin typeface="Arial MT"/>
                <a:cs typeface="Arial MT"/>
              </a:rPr>
              <a:t>quantidade </a:t>
            </a:r>
            <a:r>
              <a:rPr sz="1000" spc="-70" dirty="0">
                <a:solidFill>
                  <a:srgbClr val="D8D8D8"/>
                </a:solidFill>
                <a:latin typeface="Arial MT"/>
                <a:cs typeface="Arial MT"/>
              </a:rPr>
              <a:t>de</a:t>
            </a:r>
            <a:r>
              <a:rPr sz="1000" spc="-30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000" spc="-50" dirty="0">
                <a:solidFill>
                  <a:srgbClr val="D8D8D8"/>
                </a:solidFill>
                <a:latin typeface="Arial MT"/>
                <a:cs typeface="Arial MT"/>
              </a:rPr>
              <a:t>elementos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3202038"/>
            <a:ext cx="5760085" cy="38100"/>
          </a:xfrm>
          <a:custGeom>
            <a:avLst/>
            <a:gdLst/>
            <a:ahLst/>
            <a:cxnLst/>
            <a:rect l="l" t="t" r="r" b="b"/>
            <a:pathLst>
              <a:path w="5760085" h="38100">
                <a:moveTo>
                  <a:pt x="5759996" y="0"/>
                </a:moveTo>
                <a:lnTo>
                  <a:pt x="0" y="0"/>
                </a:lnTo>
                <a:lnTo>
                  <a:pt x="0" y="37960"/>
                </a:lnTo>
                <a:lnTo>
                  <a:pt x="5759996" y="3796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542076" y="3027340"/>
            <a:ext cx="90805" cy="1892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00" b="1" spc="10" dirty="0">
                <a:solidFill>
                  <a:srgbClr val="009380"/>
                </a:solidFill>
                <a:latin typeface="Times New Roman"/>
                <a:cs typeface="Times New Roman"/>
              </a:rPr>
              <a:t>5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137868"/>
            <a:ext cx="310705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40" dirty="0">
                <a:solidFill>
                  <a:srgbClr val="00AC8C"/>
                </a:solidFill>
                <a:latin typeface="Times New Roman"/>
                <a:cs typeface="Times New Roman"/>
              </a:rPr>
              <a:t>Gerando</a:t>
            </a:r>
            <a:r>
              <a:rPr sz="1400" b="1" dirty="0">
                <a:solidFill>
                  <a:srgbClr val="00AC8C"/>
                </a:solidFill>
                <a:latin typeface="Times New Roman"/>
                <a:cs typeface="Times New Roman"/>
              </a:rPr>
              <a:t> </a:t>
            </a:r>
            <a:r>
              <a:rPr sz="1400" b="1" spc="75" dirty="0">
                <a:solidFill>
                  <a:srgbClr val="00AC8C"/>
                </a:solidFill>
                <a:latin typeface="Times New Roman"/>
                <a:cs typeface="Times New Roman"/>
              </a:rPr>
              <a:t>números</a:t>
            </a:r>
            <a:r>
              <a:rPr sz="1400" b="1" dirty="0">
                <a:solidFill>
                  <a:srgbClr val="00AC8C"/>
                </a:solidFill>
                <a:latin typeface="Times New Roman"/>
                <a:cs typeface="Times New Roman"/>
              </a:rPr>
              <a:t> </a:t>
            </a:r>
            <a:r>
              <a:rPr sz="1400" b="1" spc="60" dirty="0">
                <a:solidFill>
                  <a:srgbClr val="00AC8C"/>
                </a:solidFill>
                <a:latin typeface="Times New Roman"/>
                <a:cs typeface="Times New Roman"/>
              </a:rPr>
              <a:t>inteiros</a:t>
            </a:r>
            <a:r>
              <a:rPr sz="1400" b="1" spc="5" dirty="0">
                <a:solidFill>
                  <a:srgbClr val="00AC8C"/>
                </a:solidFill>
                <a:latin typeface="Times New Roman"/>
                <a:cs typeface="Times New Roman"/>
              </a:rPr>
              <a:t> </a:t>
            </a:r>
            <a:r>
              <a:rPr sz="1400" b="1" spc="45" dirty="0">
                <a:solidFill>
                  <a:srgbClr val="00AC8C"/>
                </a:solidFill>
                <a:latin typeface="Times New Roman"/>
                <a:cs typeface="Times New Roman"/>
              </a:rPr>
              <a:t>(intervalo)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1292" y="795617"/>
            <a:ext cx="3991610" cy="1313180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167640" indent="-155575">
              <a:lnSpc>
                <a:spcPct val="100000"/>
              </a:lnSpc>
              <a:spcBef>
                <a:spcPts val="870"/>
              </a:spcBef>
              <a:buClr>
                <a:srgbClr val="00AC8C"/>
              </a:buClr>
              <a:buFont typeface="Arial MT"/>
              <a:buChar char="•"/>
              <a:tabLst>
                <a:tab pos="168275" algn="l"/>
              </a:tabLst>
            </a:pPr>
            <a:r>
              <a:rPr sz="1400" b="1" spc="15" dirty="0">
                <a:latin typeface="Times New Roman"/>
                <a:cs typeface="Times New Roman"/>
              </a:rPr>
              <a:t>Para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45" dirty="0">
                <a:latin typeface="Times New Roman"/>
                <a:cs typeface="Times New Roman"/>
              </a:rPr>
              <a:t>sortear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60" dirty="0">
                <a:latin typeface="Times New Roman"/>
                <a:cs typeface="Times New Roman"/>
              </a:rPr>
              <a:t>dentro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85" dirty="0">
                <a:latin typeface="Times New Roman"/>
                <a:cs typeface="Times New Roman"/>
              </a:rPr>
              <a:t>de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90" dirty="0">
                <a:latin typeface="Times New Roman"/>
                <a:cs typeface="Times New Roman"/>
              </a:rPr>
              <a:t>um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60" dirty="0">
                <a:latin typeface="Times New Roman"/>
                <a:cs typeface="Times New Roman"/>
              </a:rPr>
              <a:t>intervalo</a:t>
            </a:r>
            <a:r>
              <a:rPr sz="1400" b="1" spc="5" dirty="0">
                <a:latin typeface="Times New Roman"/>
                <a:cs typeface="Times New Roman"/>
              </a:rPr>
              <a:t> usar:</a:t>
            </a:r>
            <a:endParaRPr sz="1400">
              <a:latin typeface="Times New Roman"/>
              <a:cs typeface="Times New Roman"/>
            </a:endParaRPr>
          </a:p>
          <a:p>
            <a:pPr marL="372110">
              <a:lnSpc>
                <a:spcPts val="1200"/>
              </a:lnSpc>
              <a:spcBef>
                <a:spcPts val="509"/>
              </a:spcBef>
            </a:pPr>
            <a:r>
              <a:rPr sz="1000" spc="-5" dirty="0">
                <a:solidFill>
                  <a:srgbClr val="009380"/>
                </a:solidFill>
                <a:latin typeface="SimSun"/>
                <a:cs typeface="SimSun"/>
              </a:rPr>
              <a:t>//</a:t>
            </a:r>
            <a:r>
              <a:rPr sz="1000" spc="-10" dirty="0">
                <a:solidFill>
                  <a:srgbClr val="009380"/>
                </a:solidFill>
                <a:latin typeface="SimSun"/>
                <a:cs typeface="SimSun"/>
              </a:rPr>
              <a:t> </a:t>
            </a:r>
            <a:r>
              <a:rPr sz="1000" spc="-5" dirty="0">
                <a:solidFill>
                  <a:srgbClr val="009380"/>
                </a:solidFill>
                <a:latin typeface="SimSun"/>
                <a:cs typeface="SimSun"/>
              </a:rPr>
              <a:t>sorteia um</a:t>
            </a:r>
            <a:r>
              <a:rPr sz="1000" spc="-10" dirty="0">
                <a:solidFill>
                  <a:srgbClr val="009380"/>
                </a:solidFill>
                <a:latin typeface="SimSun"/>
                <a:cs typeface="SimSun"/>
              </a:rPr>
              <a:t> </a:t>
            </a:r>
            <a:r>
              <a:rPr sz="1000" spc="-5" dirty="0">
                <a:solidFill>
                  <a:srgbClr val="009380"/>
                </a:solidFill>
                <a:latin typeface="SimSun"/>
                <a:cs typeface="SimSun"/>
              </a:rPr>
              <a:t>inteiro entre</a:t>
            </a:r>
            <a:r>
              <a:rPr sz="1000" spc="-10" dirty="0">
                <a:solidFill>
                  <a:srgbClr val="009380"/>
                </a:solidFill>
                <a:latin typeface="SimSun"/>
                <a:cs typeface="SimSun"/>
              </a:rPr>
              <a:t> </a:t>
            </a:r>
            <a:r>
              <a:rPr sz="1000" spc="-5" dirty="0">
                <a:solidFill>
                  <a:srgbClr val="009380"/>
                </a:solidFill>
                <a:latin typeface="SimSun"/>
                <a:cs typeface="SimSun"/>
              </a:rPr>
              <a:t>2 e 10</a:t>
            </a:r>
            <a:endParaRPr sz="1000">
              <a:latin typeface="SimSun"/>
              <a:cs typeface="SimSun"/>
            </a:endParaRPr>
          </a:p>
          <a:p>
            <a:pPr marL="372110">
              <a:lnSpc>
                <a:spcPts val="1195"/>
              </a:lnSpc>
            </a:pPr>
            <a:r>
              <a:rPr sz="1000" spc="-5" dirty="0">
                <a:solidFill>
                  <a:srgbClr val="009380"/>
                </a:solidFill>
                <a:latin typeface="SimSun"/>
                <a:cs typeface="SimSun"/>
              </a:rPr>
              <a:t>//</a:t>
            </a:r>
            <a:r>
              <a:rPr sz="1000" spc="-10" dirty="0">
                <a:solidFill>
                  <a:srgbClr val="009380"/>
                </a:solidFill>
                <a:latin typeface="SimSun"/>
                <a:cs typeface="SimSun"/>
              </a:rPr>
              <a:t> </a:t>
            </a:r>
            <a:r>
              <a:rPr sz="1000" spc="-5" dirty="0">
                <a:solidFill>
                  <a:srgbClr val="009380"/>
                </a:solidFill>
                <a:latin typeface="SimSun"/>
                <a:cs typeface="SimSun"/>
              </a:rPr>
              <a:t>ou</a:t>
            </a:r>
            <a:r>
              <a:rPr sz="1000" spc="-10" dirty="0">
                <a:solidFill>
                  <a:srgbClr val="009380"/>
                </a:solidFill>
                <a:latin typeface="SimSun"/>
                <a:cs typeface="SimSun"/>
              </a:rPr>
              <a:t> </a:t>
            </a:r>
            <a:r>
              <a:rPr sz="1000" spc="-5" dirty="0">
                <a:solidFill>
                  <a:srgbClr val="009380"/>
                </a:solidFill>
                <a:latin typeface="SimSun"/>
                <a:cs typeface="SimSun"/>
              </a:rPr>
              <a:t>seja, 8</a:t>
            </a:r>
            <a:r>
              <a:rPr sz="1000" spc="-10" dirty="0">
                <a:solidFill>
                  <a:srgbClr val="009380"/>
                </a:solidFill>
                <a:latin typeface="SimSun"/>
                <a:cs typeface="SimSun"/>
              </a:rPr>
              <a:t> </a:t>
            </a:r>
            <a:r>
              <a:rPr sz="1000" spc="-5" dirty="0">
                <a:solidFill>
                  <a:srgbClr val="009380"/>
                </a:solidFill>
                <a:latin typeface="SimSun"/>
                <a:cs typeface="SimSun"/>
              </a:rPr>
              <a:t>números</a:t>
            </a:r>
            <a:r>
              <a:rPr sz="1000" spc="-10" dirty="0">
                <a:solidFill>
                  <a:srgbClr val="009380"/>
                </a:solidFill>
                <a:latin typeface="SimSun"/>
                <a:cs typeface="SimSun"/>
              </a:rPr>
              <a:t> </a:t>
            </a:r>
            <a:r>
              <a:rPr sz="1000" spc="-5" dirty="0">
                <a:solidFill>
                  <a:srgbClr val="009380"/>
                </a:solidFill>
                <a:latin typeface="SimSun"/>
                <a:cs typeface="SimSun"/>
              </a:rPr>
              <a:t>possíveis</a:t>
            </a:r>
            <a:endParaRPr sz="1000">
              <a:latin typeface="SimSun"/>
              <a:cs typeface="SimSun"/>
            </a:endParaRPr>
          </a:p>
          <a:p>
            <a:pPr marL="372110">
              <a:lnSpc>
                <a:spcPts val="1200"/>
              </a:lnSpc>
            </a:pPr>
            <a:r>
              <a:rPr sz="1000" b="1" spc="90" dirty="0">
                <a:solidFill>
                  <a:srgbClr val="00AC8C"/>
                </a:solidFill>
                <a:latin typeface="Arial"/>
                <a:cs typeface="Arial"/>
              </a:rPr>
              <a:t>int</a:t>
            </a:r>
            <a:r>
              <a:rPr sz="1000" b="1" spc="220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595959"/>
                </a:solidFill>
                <a:latin typeface="SimSun"/>
                <a:cs typeface="SimSun"/>
              </a:rPr>
              <a:t>sorteado =</a:t>
            </a:r>
            <a:r>
              <a:rPr sz="1000" dirty="0">
                <a:solidFill>
                  <a:srgbClr val="595959"/>
                </a:solidFill>
                <a:latin typeface="SimSun"/>
                <a:cs typeface="SimSun"/>
              </a:rPr>
              <a:t> </a:t>
            </a:r>
            <a:r>
              <a:rPr sz="1000" spc="-5" dirty="0">
                <a:solidFill>
                  <a:srgbClr val="595959"/>
                </a:solidFill>
                <a:latin typeface="SimSun"/>
                <a:cs typeface="SimSun"/>
              </a:rPr>
              <a:t>2 +</a:t>
            </a:r>
            <a:r>
              <a:rPr sz="1000" dirty="0">
                <a:solidFill>
                  <a:srgbClr val="595959"/>
                </a:solidFill>
                <a:latin typeface="SimSun"/>
                <a:cs typeface="SimSun"/>
              </a:rPr>
              <a:t> </a:t>
            </a:r>
            <a:r>
              <a:rPr sz="1000" spc="-5" dirty="0">
                <a:solidFill>
                  <a:srgbClr val="595959"/>
                </a:solidFill>
                <a:latin typeface="SimSun"/>
                <a:cs typeface="SimSun"/>
              </a:rPr>
              <a:t>random.nextInt</a:t>
            </a:r>
            <a:r>
              <a:rPr sz="1000" spc="-5" dirty="0">
                <a:solidFill>
                  <a:srgbClr val="B25900"/>
                </a:solidFill>
                <a:latin typeface="SimSun"/>
                <a:cs typeface="SimSun"/>
              </a:rPr>
              <a:t>(</a:t>
            </a:r>
            <a:r>
              <a:rPr sz="1000" spc="-5" dirty="0">
                <a:solidFill>
                  <a:srgbClr val="595959"/>
                </a:solidFill>
                <a:latin typeface="SimSun"/>
                <a:cs typeface="SimSun"/>
              </a:rPr>
              <a:t>8 +</a:t>
            </a:r>
            <a:r>
              <a:rPr sz="1000" dirty="0">
                <a:solidFill>
                  <a:srgbClr val="595959"/>
                </a:solidFill>
                <a:latin typeface="SimSun"/>
                <a:cs typeface="SimSun"/>
              </a:rPr>
              <a:t> </a:t>
            </a:r>
            <a:r>
              <a:rPr sz="1000" spc="-5" dirty="0">
                <a:solidFill>
                  <a:srgbClr val="595959"/>
                </a:solidFill>
                <a:latin typeface="SimSun"/>
                <a:cs typeface="SimSun"/>
              </a:rPr>
              <a:t>1</a:t>
            </a:r>
            <a:r>
              <a:rPr sz="1000" spc="-5" dirty="0">
                <a:solidFill>
                  <a:srgbClr val="B25900"/>
                </a:solidFill>
                <a:latin typeface="SimSun"/>
                <a:cs typeface="SimSun"/>
              </a:rPr>
              <a:t>)</a:t>
            </a:r>
            <a:r>
              <a:rPr sz="1000" spc="-5" dirty="0">
                <a:solidFill>
                  <a:srgbClr val="595959"/>
                </a:solidFill>
                <a:latin typeface="SimSun"/>
                <a:cs typeface="SimSun"/>
              </a:rPr>
              <a:t>;</a:t>
            </a:r>
            <a:r>
              <a:rPr sz="1000" dirty="0">
                <a:solidFill>
                  <a:srgbClr val="595959"/>
                </a:solidFill>
                <a:latin typeface="SimSun"/>
                <a:cs typeface="SimSun"/>
              </a:rPr>
              <a:t> </a:t>
            </a:r>
            <a:r>
              <a:rPr sz="1000" spc="-5" dirty="0">
                <a:solidFill>
                  <a:srgbClr val="009380"/>
                </a:solidFill>
                <a:latin typeface="SimSun"/>
                <a:cs typeface="SimSun"/>
              </a:rPr>
              <a:t>// entre</a:t>
            </a:r>
            <a:r>
              <a:rPr sz="1000" dirty="0">
                <a:solidFill>
                  <a:srgbClr val="009380"/>
                </a:solidFill>
                <a:latin typeface="SimSun"/>
                <a:cs typeface="SimSun"/>
              </a:rPr>
              <a:t> </a:t>
            </a:r>
            <a:r>
              <a:rPr sz="1000" spc="-5" dirty="0">
                <a:solidFill>
                  <a:srgbClr val="009380"/>
                </a:solidFill>
                <a:latin typeface="SimSun"/>
                <a:cs typeface="SimSun"/>
              </a:rPr>
              <a:t>2 e</a:t>
            </a:r>
            <a:r>
              <a:rPr sz="1000" dirty="0">
                <a:solidFill>
                  <a:srgbClr val="009380"/>
                </a:solidFill>
                <a:latin typeface="SimSun"/>
                <a:cs typeface="SimSun"/>
              </a:rPr>
              <a:t> </a:t>
            </a:r>
            <a:r>
              <a:rPr sz="1000" spc="-5" dirty="0">
                <a:solidFill>
                  <a:srgbClr val="009380"/>
                </a:solidFill>
                <a:latin typeface="SimSun"/>
                <a:cs typeface="SimSun"/>
              </a:rPr>
              <a:t>10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00">
              <a:latin typeface="SimSun"/>
              <a:cs typeface="SimSun"/>
            </a:endParaRPr>
          </a:p>
          <a:p>
            <a:pPr marL="372110">
              <a:lnSpc>
                <a:spcPts val="1200"/>
              </a:lnSpc>
            </a:pPr>
            <a:r>
              <a:rPr sz="1000" spc="-5" dirty="0">
                <a:solidFill>
                  <a:srgbClr val="009380"/>
                </a:solidFill>
                <a:latin typeface="SimSun"/>
                <a:cs typeface="SimSun"/>
              </a:rPr>
              <a:t>//</a:t>
            </a:r>
            <a:r>
              <a:rPr sz="1000" spc="-10" dirty="0">
                <a:solidFill>
                  <a:srgbClr val="009380"/>
                </a:solidFill>
                <a:latin typeface="SimSun"/>
                <a:cs typeface="SimSun"/>
              </a:rPr>
              <a:t> </a:t>
            </a:r>
            <a:r>
              <a:rPr sz="1000" spc="-5" dirty="0">
                <a:solidFill>
                  <a:srgbClr val="009380"/>
                </a:solidFill>
                <a:latin typeface="SimSun"/>
                <a:cs typeface="SimSun"/>
              </a:rPr>
              <a:t>sorteia um inteiro entre</a:t>
            </a:r>
            <a:r>
              <a:rPr sz="1000" spc="-10" dirty="0">
                <a:solidFill>
                  <a:srgbClr val="009380"/>
                </a:solidFill>
                <a:latin typeface="SimSun"/>
                <a:cs typeface="SimSun"/>
              </a:rPr>
              <a:t> </a:t>
            </a:r>
            <a:r>
              <a:rPr sz="1000" spc="-5" dirty="0">
                <a:solidFill>
                  <a:srgbClr val="009380"/>
                </a:solidFill>
                <a:latin typeface="SimSun"/>
                <a:cs typeface="SimSun"/>
              </a:rPr>
              <a:t>10 e 100</a:t>
            </a:r>
            <a:endParaRPr sz="1000">
              <a:latin typeface="SimSun"/>
              <a:cs typeface="SimSun"/>
            </a:endParaRPr>
          </a:p>
          <a:p>
            <a:pPr marL="372110">
              <a:lnSpc>
                <a:spcPts val="1200"/>
              </a:lnSpc>
            </a:pPr>
            <a:r>
              <a:rPr sz="1000" b="1" spc="90" dirty="0">
                <a:solidFill>
                  <a:srgbClr val="00AC8C"/>
                </a:solidFill>
                <a:latin typeface="Arial"/>
                <a:cs typeface="Arial"/>
              </a:rPr>
              <a:t>int</a:t>
            </a:r>
            <a:r>
              <a:rPr sz="1000" b="1" spc="215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595959"/>
                </a:solidFill>
                <a:latin typeface="SimSun"/>
                <a:cs typeface="SimSun"/>
              </a:rPr>
              <a:t>sorteado =</a:t>
            </a:r>
            <a:r>
              <a:rPr sz="1000" dirty="0">
                <a:solidFill>
                  <a:srgbClr val="595959"/>
                </a:solidFill>
                <a:latin typeface="SimSun"/>
                <a:cs typeface="SimSun"/>
              </a:rPr>
              <a:t> </a:t>
            </a:r>
            <a:r>
              <a:rPr sz="1000" spc="-5" dirty="0">
                <a:solidFill>
                  <a:srgbClr val="595959"/>
                </a:solidFill>
                <a:latin typeface="SimSun"/>
                <a:cs typeface="SimSun"/>
              </a:rPr>
              <a:t>10 + random.nextInt</a:t>
            </a:r>
            <a:r>
              <a:rPr sz="1000" spc="-5" dirty="0">
                <a:solidFill>
                  <a:srgbClr val="B25900"/>
                </a:solidFill>
                <a:latin typeface="SimSun"/>
                <a:cs typeface="SimSun"/>
              </a:rPr>
              <a:t>(</a:t>
            </a:r>
            <a:r>
              <a:rPr sz="1000" spc="-5" dirty="0">
                <a:solidFill>
                  <a:srgbClr val="595959"/>
                </a:solidFill>
                <a:latin typeface="SimSun"/>
                <a:cs typeface="SimSun"/>
              </a:rPr>
              <a:t>90 + 1</a:t>
            </a:r>
            <a:r>
              <a:rPr sz="1000" spc="-5" dirty="0">
                <a:solidFill>
                  <a:srgbClr val="B25900"/>
                </a:solidFill>
                <a:latin typeface="SimSun"/>
                <a:cs typeface="SimSun"/>
              </a:rPr>
              <a:t>)</a:t>
            </a:r>
            <a:r>
              <a:rPr sz="1000" spc="-5" dirty="0">
                <a:solidFill>
                  <a:srgbClr val="595959"/>
                </a:solidFill>
                <a:latin typeface="SimSun"/>
                <a:cs typeface="SimSun"/>
              </a:rPr>
              <a:t>;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61855" y="2091745"/>
            <a:ext cx="1062355" cy="443865"/>
          </a:xfrm>
          <a:custGeom>
            <a:avLst/>
            <a:gdLst/>
            <a:ahLst/>
            <a:cxnLst/>
            <a:rect l="l" t="t" r="r" b="b"/>
            <a:pathLst>
              <a:path w="1062355" h="443864">
                <a:moveTo>
                  <a:pt x="680610" y="234427"/>
                </a:moveTo>
                <a:lnTo>
                  <a:pt x="858914" y="18016"/>
                </a:lnTo>
                <a:lnTo>
                  <a:pt x="868410" y="5389"/>
                </a:lnTo>
                <a:lnTo>
                  <a:pt x="870376" y="0"/>
                </a:lnTo>
                <a:lnTo>
                  <a:pt x="865017" y="2049"/>
                </a:lnTo>
                <a:lnTo>
                  <a:pt x="852538" y="11739"/>
                </a:lnTo>
                <a:lnTo>
                  <a:pt x="590610" y="234427"/>
                </a:lnTo>
                <a:lnTo>
                  <a:pt x="50610" y="234427"/>
                </a:lnTo>
                <a:lnTo>
                  <a:pt x="30910" y="238404"/>
                </a:lnTo>
                <a:lnTo>
                  <a:pt x="14823" y="249250"/>
                </a:lnTo>
                <a:lnTo>
                  <a:pt x="3977" y="265337"/>
                </a:lnTo>
                <a:lnTo>
                  <a:pt x="0" y="285037"/>
                </a:lnTo>
                <a:lnTo>
                  <a:pt x="0" y="392888"/>
                </a:lnTo>
                <a:lnTo>
                  <a:pt x="3977" y="412588"/>
                </a:lnTo>
                <a:lnTo>
                  <a:pt x="14823" y="428676"/>
                </a:lnTo>
                <a:lnTo>
                  <a:pt x="30910" y="439522"/>
                </a:lnTo>
                <a:lnTo>
                  <a:pt x="50610" y="443499"/>
                </a:lnTo>
                <a:lnTo>
                  <a:pt x="1011569" y="443499"/>
                </a:lnTo>
                <a:lnTo>
                  <a:pt x="1031270" y="439522"/>
                </a:lnTo>
                <a:lnTo>
                  <a:pt x="1047357" y="428676"/>
                </a:lnTo>
                <a:lnTo>
                  <a:pt x="1058203" y="412588"/>
                </a:lnTo>
                <a:lnTo>
                  <a:pt x="1062180" y="392888"/>
                </a:lnTo>
                <a:lnTo>
                  <a:pt x="1062180" y="285037"/>
                </a:lnTo>
                <a:lnTo>
                  <a:pt x="1058203" y="265337"/>
                </a:lnTo>
                <a:lnTo>
                  <a:pt x="1047357" y="249250"/>
                </a:lnTo>
                <a:lnTo>
                  <a:pt x="1031270" y="238404"/>
                </a:lnTo>
                <a:lnTo>
                  <a:pt x="1011569" y="234427"/>
                </a:lnTo>
                <a:lnTo>
                  <a:pt x="680610" y="234427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09879" y="2334404"/>
            <a:ext cx="966469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0" dirty="0">
                <a:latin typeface="Arial MT"/>
                <a:cs typeface="Arial MT"/>
              </a:rPr>
              <a:t>início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45" dirty="0">
                <a:latin typeface="Arial MT"/>
                <a:cs typeface="Arial MT"/>
              </a:rPr>
              <a:t>do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inte</a:t>
            </a:r>
            <a:r>
              <a:rPr sz="1000" spc="5" dirty="0">
                <a:latin typeface="Arial MT"/>
                <a:cs typeface="Arial MT"/>
              </a:rPr>
              <a:t>r</a:t>
            </a:r>
            <a:r>
              <a:rPr sz="1000" spc="-40" dirty="0">
                <a:latin typeface="Arial MT"/>
                <a:cs typeface="Arial MT"/>
              </a:rPr>
              <a:t>valo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89311" y="2091755"/>
            <a:ext cx="1431290" cy="457834"/>
          </a:xfrm>
          <a:custGeom>
            <a:avLst/>
            <a:gdLst/>
            <a:ahLst/>
            <a:cxnLst/>
            <a:rect l="l" t="t" r="r" b="b"/>
            <a:pathLst>
              <a:path w="1431289" h="457835">
                <a:moveTo>
                  <a:pt x="641688" y="220183"/>
                </a:moveTo>
                <a:lnTo>
                  <a:pt x="394134" y="11562"/>
                </a:lnTo>
                <a:lnTo>
                  <a:pt x="381581" y="1953"/>
                </a:lnTo>
                <a:lnTo>
                  <a:pt x="376125" y="0"/>
                </a:lnTo>
                <a:lnTo>
                  <a:pt x="377983" y="5489"/>
                </a:lnTo>
                <a:lnTo>
                  <a:pt x="387374" y="18207"/>
                </a:lnTo>
                <a:lnTo>
                  <a:pt x="551687" y="220183"/>
                </a:lnTo>
                <a:lnTo>
                  <a:pt x="50610" y="220183"/>
                </a:lnTo>
                <a:lnTo>
                  <a:pt x="30910" y="224160"/>
                </a:lnTo>
                <a:lnTo>
                  <a:pt x="14823" y="235006"/>
                </a:lnTo>
                <a:lnTo>
                  <a:pt x="3977" y="251093"/>
                </a:lnTo>
                <a:lnTo>
                  <a:pt x="0" y="270793"/>
                </a:lnTo>
                <a:lnTo>
                  <a:pt x="0" y="407113"/>
                </a:lnTo>
                <a:lnTo>
                  <a:pt x="3977" y="426813"/>
                </a:lnTo>
                <a:lnTo>
                  <a:pt x="14823" y="442900"/>
                </a:lnTo>
                <a:lnTo>
                  <a:pt x="30910" y="453747"/>
                </a:lnTo>
                <a:lnTo>
                  <a:pt x="50610" y="457724"/>
                </a:lnTo>
                <a:lnTo>
                  <a:pt x="1380270" y="457724"/>
                </a:lnTo>
                <a:lnTo>
                  <a:pt x="1399970" y="453747"/>
                </a:lnTo>
                <a:lnTo>
                  <a:pt x="1416057" y="442900"/>
                </a:lnTo>
                <a:lnTo>
                  <a:pt x="1426903" y="426813"/>
                </a:lnTo>
                <a:lnTo>
                  <a:pt x="1430881" y="407113"/>
                </a:lnTo>
                <a:lnTo>
                  <a:pt x="1430881" y="270793"/>
                </a:lnTo>
                <a:lnTo>
                  <a:pt x="1426903" y="251093"/>
                </a:lnTo>
                <a:lnTo>
                  <a:pt x="1416057" y="235006"/>
                </a:lnTo>
                <a:lnTo>
                  <a:pt x="1399970" y="224160"/>
                </a:lnTo>
                <a:lnTo>
                  <a:pt x="1380270" y="220183"/>
                </a:lnTo>
                <a:lnTo>
                  <a:pt x="641688" y="220183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537320" y="2320168"/>
            <a:ext cx="133540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30" dirty="0">
                <a:latin typeface="Arial MT"/>
                <a:cs typeface="Arial MT"/>
              </a:rPr>
              <a:t>quantidade </a:t>
            </a:r>
            <a:r>
              <a:rPr sz="1000" spc="-70" dirty="0">
                <a:latin typeface="Arial MT"/>
                <a:cs typeface="Arial MT"/>
              </a:rPr>
              <a:t>de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0" dirty="0">
                <a:latin typeface="Arial MT"/>
                <a:cs typeface="Arial MT"/>
              </a:rPr>
              <a:t>elementos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3202038"/>
            <a:ext cx="5760085" cy="38100"/>
          </a:xfrm>
          <a:custGeom>
            <a:avLst/>
            <a:gdLst/>
            <a:ahLst/>
            <a:cxnLst/>
            <a:rect l="l" t="t" r="r" b="b"/>
            <a:pathLst>
              <a:path w="5760085" h="38100">
                <a:moveTo>
                  <a:pt x="5759996" y="0"/>
                </a:moveTo>
                <a:lnTo>
                  <a:pt x="0" y="0"/>
                </a:lnTo>
                <a:lnTo>
                  <a:pt x="0" y="37960"/>
                </a:lnTo>
                <a:lnTo>
                  <a:pt x="5759996" y="3796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542076" y="3027340"/>
            <a:ext cx="90805" cy="1892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00" b="1" spc="10" dirty="0">
                <a:solidFill>
                  <a:srgbClr val="009380"/>
                </a:solidFill>
                <a:latin typeface="Times New Roman"/>
                <a:cs typeface="Times New Roman"/>
              </a:rPr>
              <a:t>5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137868"/>
            <a:ext cx="284670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40" dirty="0">
                <a:solidFill>
                  <a:srgbClr val="00AC8C"/>
                </a:solidFill>
                <a:latin typeface="Times New Roman"/>
                <a:cs typeface="Times New Roman"/>
              </a:rPr>
              <a:t>Gerando</a:t>
            </a:r>
            <a:r>
              <a:rPr sz="1400" b="1" spc="-35" dirty="0">
                <a:solidFill>
                  <a:srgbClr val="00AC8C"/>
                </a:solidFill>
                <a:latin typeface="Times New Roman"/>
                <a:cs typeface="Times New Roman"/>
              </a:rPr>
              <a:t> </a:t>
            </a:r>
            <a:r>
              <a:rPr sz="1400" b="1" spc="75" dirty="0">
                <a:solidFill>
                  <a:srgbClr val="00AC8C"/>
                </a:solidFill>
                <a:latin typeface="Times New Roman"/>
                <a:cs typeface="Times New Roman"/>
              </a:rPr>
              <a:t>números</a:t>
            </a:r>
            <a:r>
              <a:rPr sz="1400" b="1" spc="-35" dirty="0">
                <a:solidFill>
                  <a:srgbClr val="00AC8C"/>
                </a:solidFill>
                <a:latin typeface="Times New Roman"/>
                <a:cs typeface="Times New Roman"/>
              </a:rPr>
              <a:t> </a:t>
            </a:r>
            <a:r>
              <a:rPr sz="1400" b="1" spc="60" dirty="0">
                <a:solidFill>
                  <a:srgbClr val="00AC8C"/>
                </a:solidFill>
                <a:latin typeface="Times New Roman"/>
                <a:cs typeface="Times New Roman"/>
              </a:rPr>
              <a:t>PontoFlutuante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1292" y="726807"/>
            <a:ext cx="4617720" cy="1682114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67640" indent="-155575">
              <a:lnSpc>
                <a:spcPct val="100000"/>
              </a:lnSpc>
              <a:spcBef>
                <a:spcPts val="725"/>
              </a:spcBef>
              <a:buClr>
                <a:srgbClr val="00AC8C"/>
              </a:buClr>
              <a:buFont typeface="Arial MT"/>
              <a:buChar char="•"/>
              <a:tabLst>
                <a:tab pos="168275" algn="l"/>
              </a:tabLst>
            </a:pPr>
            <a:r>
              <a:rPr sz="1400" b="1" spc="55" dirty="0">
                <a:latin typeface="Times New Roman"/>
                <a:cs typeface="Times New Roman"/>
              </a:rPr>
              <a:t>O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80" dirty="0">
                <a:latin typeface="Times New Roman"/>
                <a:cs typeface="Times New Roman"/>
              </a:rPr>
              <a:t>comando</a:t>
            </a:r>
            <a:r>
              <a:rPr sz="1400" b="1" spc="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Arial"/>
                <a:cs typeface="Arial"/>
              </a:rPr>
              <a:t>nextDouble()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spc="55" dirty="0">
                <a:latin typeface="Times New Roman"/>
                <a:cs typeface="Times New Roman"/>
              </a:rPr>
              <a:t>sorteia</a:t>
            </a:r>
            <a:r>
              <a:rPr sz="1400" b="1" spc="10" dirty="0">
                <a:latin typeface="Times New Roman"/>
                <a:cs typeface="Times New Roman"/>
              </a:rPr>
              <a:t> </a:t>
            </a:r>
            <a:r>
              <a:rPr sz="1400" b="1" spc="90" dirty="0">
                <a:latin typeface="Times New Roman"/>
                <a:cs typeface="Times New Roman"/>
              </a:rPr>
              <a:t>um</a:t>
            </a:r>
            <a:r>
              <a:rPr sz="1400" b="1" spc="10" dirty="0">
                <a:latin typeface="Times New Roman"/>
                <a:cs typeface="Times New Roman"/>
              </a:rPr>
              <a:t> </a:t>
            </a:r>
            <a:r>
              <a:rPr sz="1400" b="1" spc="50" dirty="0">
                <a:latin typeface="Times New Roman"/>
                <a:cs typeface="Times New Roman"/>
              </a:rPr>
              <a:t>valor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60" dirty="0">
                <a:latin typeface="Times New Roman"/>
                <a:cs typeface="Times New Roman"/>
              </a:rPr>
              <a:t>entre</a:t>
            </a:r>
            <a:r>
              <a:rPr sz="1400" b="1" spc="10" dirty="0">
                <a:latin typeface="Times New Roman"/>
                <a:cs typeface="Times New Roman"/>
              </a:rPr>
              <a:t> </a:t>
            </a:r>
            <a:r>
              <a:rPr sz="1400" b="1" spc="35" dirty="0">
                <a:latin typeface="Times New Roman"/>
                <a:cs typeface="Times New Roman"/>
              </a:rPr>
              <a:t>0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105" dirty="0">
                <a:latin typeface="Times New Roman"/>
                <a:cs typeface="Times New Roman"/>
              </a:rPr>
              <a:t>e</a:t>
            </a:r>
            <a:r>
              <a:rPr sz="1400" b="1" spc="10" dirty="0">
                <a:latin typeface="Times New Roman"/>
                <a:cs typeface="Times New Roman"/>
              </a:rPr>
              <a:t> </a:t>
            </a:r>
            <a:r>
              <a:rPr sz="1400" b="1" spc="20" dirty="0">
                <a:latin typeface="Times New Roman"/>
                <a:cs typeface="Times New Roman"/>
              </a:rPr>
              <a:t>1.</a:t>
            </a:r>
            <a:endParaRPr sz="1400">
              <a:latin typeface="Times New Roman"/>
              <a:cs typeface="Times New Roman"/>
            </a:endParaRPr>
          </a:p>
          <a:p>
            <a:pPr marL="156210">
              <a:lnSpc>
                <a:spcPct val="100000"/>
              </a:lnSpc>
              <a:spcBef>
                <a:spcPts val="500"/>
              </a:spcBef>
            </a:pPr>
            <a:r>
              <a:rPr sz="1200" spc="-30" dirty="0">
                <a:solidFill>
                  <a:srgbClr val="D8F2ED"/>
                </a:solidFill>
                <a:latin typeface="Arial MT"/>
                <a:cs typeface="Arial MT"/>
              </a:rPr>
              <a:t>– </a:t>
            </a:r>
            <a:r>
              <a:rPr sz="1200" spc="-70" dirty="0">
                <a:solidFill>
                  <a:srgbClr val="D8F2ED"/>
                </a:solidFill>
                <a:latin typeface="Arial MT"/>
                <a:cs typeface="Arial MT"/>
              </a:rPr>
              <a:t> </a:t>
            </a:r>
            <a:r>
              <a:rPr sz="1200" spc="-135" dirty="0">
                <a:solidFill>
                  <a:srgbClr val="D8D8D8"/>
                </a:solidFill>
                <a:latin typeface="Arial MT"/>
                <a:cs typeface="Arial MT"/>
              </a:rPr>
              <a:t>Esse</a:t>
            </a:r>
            <a:r>
              <a:rPr sz="1200" spc="-35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200" spc="-40" dirty="0">
                <a:solidFill>
                  <a:srgbClr val="D8D8D8"/>
                </a:solidFill>
                <a:latin typeface="Arial MT"/>
                <a:cs typeface="Arial MT"/>
              </a:rPr>
              <a:t>mét</a:t>
            </a:r>
            <a:r>
              <a:rPr sz="1200" spc="-35" dirty="0">
                <a:solidFill>
                  <a:srgbClr val="D8D8D8"/>
                </a:solidFill>
                <a:latin typeface="Arial MT"/>
                <a:cs typeface="Arial MT"/>
              </a:rPr>
              <a:t>o</a:t>
            </a:r>
            <a:r>
              <a:rPr sz="1200" spc="-55" dirty="0">
                <a:solidFill>
                  <a:srgbClr val="D8D8D8"/>
                </a:solidFill>
                <a:latin typeface="Arial MT"/>
                <a:cs typeface="Arial MT"/>
              </a:rPr>
              <a:t>do</a:t>
            </a:r>
            <a:r>
              <a:rPr sz="1200" spc="-35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200" spc="-65" dirty="0">
                <a:solidFill>
                  <a:srgbClr val="D8D8D8"/>
                </a:solidFill>
                <a:latin typeface="Arial MT"/>
                <a:cs typeface="Arial MT"/>
              </a:rPr>
              <a:t>não</a:t>
            </a:r>
            <a:r>
              <a:rPr sz="1200" spc="-35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200" spc="-50" dirty="0">
                <a:solidFill>
                  <a:srgbClr val="D8D8D8"/>
                </a:solidFill>
                <a:latin typeface="Arial MT"/>
                <a:cs typeface="Arial MT"/>
              </a:rPr>
              <a:t>aceita</a:t>
            </a:r>
            <a:r>
              <a:rPr sz="1200" spc="-35" dirty="0">
                <a:solidFill>
                  <a:srgbClr val="D8D8D8"/>
                </a:solidFill>
                <a:latin typeface="Arial MT"/>
                <a:cs typeface="Arial MT"/>
              </a:rPr>
              <a:t> parâmetr</a:t>
            </a:r>
            <a:r>
              <a:rPr sz="1200" spc="-90" dirty="0">
                <a:solidFill>
                  <a:srgbClr val="D8D8D8"/>
                </a:solidFill>
                <a:latin typeface="Arial MT"/>
                <a:cs typeface="Arial MT"/>
              </a:rPr>
              <a:t>os!</a:t>
            </a:r>
            <a:endParaRPr sz="1200">
              <a:latin typeface="Arial MT"/>
              <a:cs typeface="Arial MT"/>
            </a:endParaRPr>
          </a:p>
          <a:p>
            <a:pPr marL="167640" indent="-155575">
              <a:lnSpc>
                <a:spcPct val="100000"/>
              </a:lnSpc>
              <a:spcBef>
                <a:spcPts val="620"/>
              </a:spcBef>
              <a:buClr>
                <a:srgbClr val="E5F6F3"/>
              </a:buClr>
              <a:buFont typeface="Arial MT"/>
              <a:buChar char="•"/>
              <a:tabLst>
                <a:tab pos="168275" algn="l"/>
              </a:tabLst>
            </a:pPr>
            <a:r>
              <a:rPr sz="1400" b="1" spc="40" dirty="0">
                <a:solidFill>
                  <a:srgbClr val="E5E5E5"/>
                </a:solidFill>
                <a:latin typeface="Times New Roman"/>
                <a:cs typeface="Times New Roman"/>
              </a:rPr>
              <a:t>Exemplos:</a:t>
            </a:r>
            <a:endParaRPr sz="1400">
              <a:latin typeface="Times New Roman"/>
              <a:cs typeface="Times New Roman"/>
            </a:endParaRPr>
          </a:p>
          <a:p>
            <a:pPr marL="372110">
              <a:lnSpc>
                <a:spcPts val="1200"/>
              </a:lnSpc>
              <a:spcBef>
                <a:spcPts val="515"/>
              </a:spcBef>
            </a:pPr>
            <a:r>
              <a:rPr sz="1000" spc="-5" dirty="0">
                <a:solidFill>
                  <a:srgbClr val="E5F4F2"/>
                </a:solidFill>
                <a:latin typeface="SimSun"/>
                <a:cs typeface="SimSun"/>
              </a:rPr>
              <a:t>//</a:t>
            </a:r>
            <a:r>
              <a:rPr sz="1000" spc="-10" dirty="0">
                <a:solidFill>
                  <a:srgbClr val="E5F4F2"/>
                </a:solidFill>
                <a:latin typeface="SimSun"/>
                <a:cs typeface="SimSun"/>
              </a:rPr>
              <a:t> </a:t>
            </a:r>
            <a:r>
              <a:rPr sz="1000" spc="-5" dirty="0">
                <a:solidFill>
                  <a:srgbClr val="E5F4F2"/>
                </a:solidFill>
                <a:latin typeface="SimSun"/>
                <a:cs typeface="SimSun"/>
              </a:rPr>
              <a:t>sorteia um</a:t>
            </a:r>
            <a:r>
              <a:rPr sz="1000" spc="-10" dirty="0">
                <a:solidFill>
                  <a:srgbClr val="E5F4F2"/>
                </a:solidFill>
                <a:latin typeface="SimSun"/>
                <a:cs typeface="SimSun"/>
              </a:rPr>
              <a:t> </a:t>
            </a:r>
            <a:r>
              <a:rPr sz="1000" spc="-5" dirty="0">
                <a:solidFill>
                  <a:srgbClr val="E5F4F2"/>
                </a:solidFill>
                <a:latin typeface="SimSun"/>
                <a:cs typeface="SimSun"/>
              </a:rPr>
              <a:t>inteiro entre</a:t>
            </a:r>
            <a:r>
              <a:rPr sz="1000" spc="-10" dirty="0">
                <a:solidFill>
                  <a:srgbClr val="E5F4F2"/>
                </a:solidFill>
                <a:latin typeface="SimSun"/>
                <a:cs typeface="SimSun"/>
              </a:rPr>
              <a:t> </a:t>
            </a:r>
            <a:r>
              <a:rPr sz="1000" spc="-5" dirty="0">
                <a:solidFill>
                  <a:srgbClr val="E5F4F2"/>
                </a:solidFill>
                <a:latin typeface="SimSun"/>
                <a:cs typeface="SimSun"/>
              </a:rPr>
              <a:t>0 e</a:t>
            </a:r>
            <a:r>
              <a:rPr sz="1000" spc="-10" dirty="0">
                <a:solidFill>
                  <a:srgbClr val="E5F4F2"/>
                </a:solidFill>
                <a:latin typeface="SimSun"/>
                <a:cs typeface="SimSun"/>
              </a:rPr>
              <a:t> </a:t>
            </a:r>
            <a:r>
              <a:rPr sz="1000" spc="-5" dirty="0">
                <a:solidFill>
                  <a:srgbClr val="E5F4F2"/>
                </a:solidFill>
                <a:latin typeface="SimSun"/>
                <a:cs typeface="SimSun"/>
              </a:rPr>
              <a:t>1</a:t>
            </a:r>
            <a:endParaRPr sz="1000">
              <a:latin typeface="SimSun"/>
              <a:cs typeface="SimSun"/>
            </a:endParaRPr>
          </a:p>
          <a:p>
            <a:pPr marL="372110">
              <a:lnSpc>
                <a:spcPts val="1200"/>
              </a:lnSpc>
            </a:pPr>
            <a:r>
              <a:rPr sz="1000" b="1" spc="-50" dirty="0">
                <a:solidFill>
                  <a:srgbClr val="E5F6F3"/>
                </a:solidFill>
                <a:latin typeface="Arial"/>
                <a:cs typeface="Arial"/>
              </a:rPr>
              <a:t>double</a:t>
            </a:r>
            <a:r>
              <a:rPr sz="1000" b="1" spc="-5" dirty="0">
                <a:solidFill>
                  <a:srgbClr val="E5F6F3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EEEEEE"/>
                </a:solidFill>
                <a:latin typeface="SimSun"/>
                <a:cs typeface="SimSun"/>
              </a:rPr>
              <a:t>sorteado = random.nextDouble</a:t>
            </a:r>
            <a:r>
              <a:rPr sz="1000" spc="-5" dirty="0">
                <a:solidFill>
                  <a:srgbClr val="F7EEE5"/>
                </a:solidFill>
                <a:latin typeface="SimSun"/>
                <a:cs typeface="SimSun"/>
              </a:rPr>
              <a:t>()</a:t>
            </a:r>
            <a:r>
              <a:rPr sz="1000" spc="-5" dirty="0">
                <a:solidFill>
                  <a:srgbClr val="EEEEEE"/>
                </a:solidFill>
                <a:latin typeface="SimSun"/>
                <a:cs typeface="SimSun"/>
              </a:rPr>
              <a:t>;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900">
              <a:latin typeface="SimSun"/>
              <a:cs typeface="SimSun"/>
            </a:endParaRPr>
          </a:p>
          <a:p>
            <a:pPr marL="372110">
              <a:lnSpc>
                <a:spcPts val="1200"/>
              </a:lnSpc>
            </a:pPr>
            <a:r>
              <a:rPr sz="1000" spc="-5" dirty="0">
                <a:solidFill>
                  <a:srgbClr val="F2F9F8"/>
                </a:solidFill>
                <a:latin typeface="SimSun"/>
                <a:cs typeface="SimSun"/>
              </a:rPr>
              <a:t>//</a:t>
            </a:r>
            <a:r>
              <a:rPr sz="1000" spc="-10" dirty="0">
                <a:solidFill>
                  <a:srgbClr val="F2F9F8"/>
                </a:solidFill>
                <a:latin typeface="SimSun"/>
                <a:cs typeface="SimSun"/>
              </a:rPr>
              <a:t> </a:t>
            </a:r>
            <a:r>
              <a:rPr sz="1000" spc="-5" dirty="0">
                <a:solidFill>
                  <a:srgbClr val="F2F9F8"/>
                </a:solidFill>
                <a:latin typeface="SimSun"/>
                <a:cs typeface="SimSun"/>
              </a:rPr>
              <a:t>sorteia um inteiro entre</a:t>
            </a:r>
            <a:r>
              <a:rPr sz="1000" spc="-10" dirty="0">
                <a:solidFill>
                  <a:srgbClr val="F2F9F8"/>
                </a:solidFill>
                <a:latin typeface="SimSun"/>
                <a:cs typeface="SimSun"/>
              </a:rPr>
              <a:t> </a:t>
            </a:r>
            <a:r>
              <a:rPr sz="1000" spc="-5" dirty="0">
                <a:solidFill>
                  <a:srgbClr val="F2F9F8"/>
                </a:solidFill>
                <a:latin typeface="SimSun"/>
                <a:cs typeface="SimSun"/>
              </a:rPr>
              <a:t>10 e 100</a:t>
            </a:r>
            <a:endParaRPr sz="1000">
              <a:latin typeface="SimSun"/>
              <a:cs typeface="SimSun"/>
            </a:endParaRPr>
          </a:p>
          <a:p>
            <a:pPr marL="372110">
              <a:lnSpc>
                <a:spcPts val="1200"/>
              </a:lnSpc>
            </a:pPr>
            <a:r>
              <a:rPr sz="1000" b="1" spc="-50" dirty="0">
                <a:solidFill>
                  <a:srgbClr val="F2FAF9"/>
                </a:solidFill>
                <a:latin typeface="Arial"/>
                <a:cs typeface="Arial"/>
              </a:rPr>
              <a:t>double</a:t>
            </a:r>
            <a:r>
              <a:rPr sz="1000" b="1" spc="-5" dirty="0">
                <a:solidFill>
                  <a:srgbClr val="F2FAF9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F6F6F6"/>
                </a:solidFill>
                <a:latin typeface="SimSun"/>
                <a:cs typeface="SimSun"/>
              </a:rPr>
              <a:t>sorteado =</a:t>
            </a:r>
            <a:r>
              <a:rPr sz="1000" dirty="0">
                <a:solidFill>
                  <a:srgbClr val="F6F6F6"/>
                </a:solidFill>
                <a:latin typeface="SimSun"/>
                <a:cs typeface="SimSun"/>
              </a:rPr>
              <a:t> </a:t>
            </a:r>
            <a:r>
              <a:rPr sz="1000" spc="-5" dirty="0">
                <a:solidFill>
                  <a:srgbClr val="F6F6F6"/>
                </a:solidFill>
                <a:latin typeface="SimSun"/>
                <a:cs typeface="SimSun"/>
              </a:rPr>
              <a:t>10 +</a:t>
            </a:r>
            <a:r>
              <a:rPr sz="1000" dirty="0">
                <a:solidFill>
                  <a:srgbClr val="F6F6F6"/>
                </a:solidFill>
                <a:latin typeface="SimSun"/>
                <a:cs typeface="SimSun"/>
              </a:rPr>
              <a:t> </a:t>
            </a:r>
            <a:r>
              <a:rPr sz="1000" spc="-5" dirty="0">
                <a:solidFill>
                  <a:srgbClr val="F6F6F6"/>
                </a:solidFill>
                <a:latin typeface="SimSun"/>
                <a:cs typeface="SimSun"/>
              </a:rPr>
              <a:t>random.nextDouble</a:t>
            </a:r>
            <a:r>
              <a:rPr sz="1000" spc="-5" dirty="0">
                <a:solidFill>
                  <a:srgbClr val="FBF6F2"/>
                </a:solidFill>
                <a:latin typeface="SimSun"/>
                <a:cs typeface="SimSun"/>
              </a:rPr>
              <a:t>() </a:t>
            </a:r>
            <a:r>
              <a:rPr sz="1000" spc="-5" dirty="0">
                <a:solidFill>
                  <a:srgbClr val="F6F6F6"/>
                </a:solidFill>
                <a:latin typeface="SimSun"/>
                <a:cs typeface="SimSun"/>
              </a:rPr>
              <a:t>*</a:t>
            </a:r>
            <a:r>
              <a:rPr sz="1000" dirty="0">
                <a:solidFill>
                  <a:srgbClr val="F6F6F6"/>
                </a:solidFill>
                <a:latin typeface="SimSun"/>
                <a:cs typeface="SimSun"/>
              </a:rPr>
              <a:t> </a:t>
            </a:r>
            <a:r>
              <a:rPr sz="1000" spc="-5" dirty="0">
                <a:solidFill>
                  <a:srgbClr val="F6F6F6"/>
                </a:solidFill>
                <a:latin typeface="SimSun"/>
                <a:cs typeface="SimSun"/>
              </a:rPr>
              <a:t>90;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202038"/>
            <a:ext cx="5760085" cy="38100"/>
          </a:xfrm>
          <a:custGeom>
            <a:avLst/>
            <a:gdLst/>
            <a:ahLst/>
            <a:cxnLst/>
            <a:rect l="l" t="t" r="r" b="b"/>
            <a:pathLst>
              <a:path w="5760085" h="38100">
                <a:moveTo>
                  <a:pt x="5759996" y="0"/>
                </a:moveTo>
                <a:lnTo>
                  <a:pt x="0" y="0"/>
                </a:lnTo>
                <a:lnTo>
                  <a:pt x="0" y="37960"/>
                </a:lnTo>
                <a:lnTo>
                  <a:pt x="5759996" y="3796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542076" y="3027340"/>
            <a:ext cx="90805" cy="1892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00" b="1" spc="10" dirty="0">
                <a:solidFill>
                  <a:srgbClr val="009380"/>
                </a:solidFill>
                <a:latin typeface="Times New Roman"/>
                <a:cs typeface="Times New Roman"/>
              </a:rPr>
              <a:t>6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137868"/>
            <a:ext cx="284670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40" dirty="0">
                <a:solidFill>
                  <a:srgbClr val="00AC8C"/>
                </a:solidFill>
                <a:latin typeface="Times New Roman"/>
                <a:cs typeface="Times New Roman"/>
              </a:rPr>
              <a:t>Gerando</a:t>
            </a:r>
            <a:r>
              <a:rPr sz="1400" b="1" spc="-35" dirty="0">
                <a:solidFill>
                  <a:srgbClr val="00AC8C"/>
                </a:solidFill>
                <a:latin typeface="Times New Roman"/>
                <a:cs typeface="Times New Roman"/>
              </a:rPr>
              <a:t> </a:t>
            </a:r>
            <a:r>
              <a:rPr sz="1400" b="1" spc="75" dirty="0">
                <a:solidFill>
                  <a:srgbClr val="00AC8C"/>
                </a:solidFill>
                <a:latin typeface="Times New Roman"/>
                <a:cs typeface="Times New Roman"/>
              </a:rPr>
              <a:t>números</a:t>
            </a:r>
            <a:r>
              <a:rPr sz="1400" b="1" spc="-35" dirty="0">
                <a:solidFill>
                  <a:srgbClr val="00AC8C"/>
                </a:solidFill>
                <a:latin typeface="Times New Roman"/>
                <a:cs typeface="Times New Roman"/>
              </a:rPr>
              <a:t> </a:t>
            </a:r>
            <a:r>
              <a:rPr sz="1400" b="1" spc="60" dirty="0">
                <a:solidFill>
                  <a:srgbClr val="00AC8C"/>
                </a:solidFill>
                <a:latin typeface="Times New Roman"/>
                <a:cs typeface="Times New Roman"/>
              </a:rPr>
              <a:t>PontoFlutuante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1292" y="726807"/>
            <a:ext cx="4617720" cy="1682114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67640" indent="-155575">
              <a:lnSpc>
                <a:spcPct val="100000"/>
              </a:lnSpc>
              <a:spcBef>
                <a:spcPts val="725"/>
              </a:spcBef>
              <a:buClr>
                <a:srgbClr val="00AC8C"/>
              </a:buClr>
              <a:buFont typeface="Arial MT"/>
              <a:buChar char="•"/>
              <a:tabLst>
                <a:tab pos="168275" algn="l"/>
              </a:tabLst>
            </a:pPr>
            <a:r>
              <a:rPr sz="1400" b="1" spc="55" dirty="0">
                <a:latin typeface="Times New Roman"/>
                <a:cs typeface="Times New Roman"/>
              </a:rPr>
              <a:t>O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80" dirty="0">
                <a:latin typeface="Times New Roman"/>
                <a:cs typeface="Times New Roman"/>
              </a:rPr>
              <a:t>comando</a:t>
            </a:r>
            <a:r>
              <a:rPr sz="1400" b="1" spc="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Arial"/>
                <a:cs typeface="Arial"/>
              </a:rPr>
              <a:t>nextDouble()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spc="55" dirty="0">
                <a:latin typeface="Times New Roman"/>
                <a:cs typeface="Times New Roman"/>
              </a:rPr>
              <a:t>sorteia</a:t>
            </a:r>
            <a:r>
              <a:rPr sz="1400" b="1" spc="10" dirty="0">
                <a:latin typeface="Times New Roman"/>
                <a:cs typeface="Times New Roman"/>
              </a:rPr>
              <a:t> </a:t>
            </a:r>
            <a:r>
              <a:rPr sz="1400" b="1" spc="90" dirty="0">
                <a:latin typeface="Times New Roman"/>
                <a:cs typeface="Times New Roman"/>
              </a:rPr>
              <a:t>um</a:t>
            </a:r>
            <a:r>
              <a:rPr sz="1400" b="1" spc="10" dirty="0">
                <a:latin typeface="Times New Roman"/>
                <a:cs typeface="Times New Roman"/>
              </a:rPr>
              <a:t> </a:t>
            </a:r>
            <a:r>
              <a:rPr sz="1400" b="1" spc="50" dirty="0">
                <a:latin typeface="Times New Roman"/>
                <a:cs typeface="Times New Roman"/>
              </a:rPr>
              <a:t>valor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60" dirty="0">
                <a:latin typeface="Times New Roman"/>
                <a:cs typeface="Times New Roman"/>
              </a:rPr>
              <a:t>entre</a:t>
            </a:r>
            <a:r>
              <a:rPr sz="1400" b="1" spc="10" dirty="0">
                <a:latin typeface="Times New Roman"/>
                <a:cs typeface="Times New Roman"/>
              </a:rPr>
              <a:t> </a:t>
            </a:r>
            <a:r>
              <a:rPr sz="1400" b="1" spc="35" dirty="0">
                <a:latin typeface="Times New Roman"/>
                <a:cs typeface="Times New Roman"/>
              </a:rPr>
              <a:t>0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105" dirty="0">
                <a:latin typeface="Times New Roman"/>
                <a:cs typeface="Times New Roman"/>
              </a:rPr>
              <a:t>e</a:t>
            </a:r>
            <a:r>
              <a:rPr sz="1400" b="1" spc="10" dirty="0">
                <a:latin typeface="Times New Roman"/>
                <a:cs typeface="Times New Roman"/>
              </a:rPr>
              <a:t> </a:t>
            </a:r>
            <a:r>
              <a:rPr sz="1400" b="1" spc="20" dirty="0">
                <a:latin typeface="Times New Roman"/>
                <a:cs typeface="Times New Roman"/>
              </a:rPr>
              <a:t>1.</a:t>
            </a:r>
            <a:endParaRPr sz="1400">
              <a:latin typeface="Times New Roman"/>
              <a:cs typeface="Times New Roman"/>
            </a:endParaRPr>
          </a:p>
          <a:p>
            <a:pPr marL="156210">
              <a:lnSpc>
                <a:spcPct val="100000"/>
              </a:lnSpc>
              <a:spcBef>
                <a:spcPts val="500"/>
              </a:spcBef>
            </a:pPr>
            <a:r>
              <a:rPr sz="1200" spc="-30" dirty="0">
                <a:solidFill>
                  <a:srgbClr val="00AC8C"/>
                </a:solidFill>
                <a:latin typeface="Arial MT"/>
                <a:cs typeface="Arial MT"/>
              </a:rPr>
              <a:t>– </a:t>
            </a:r>
            <a:r>
              <a:rPr sz="1200" spc="-70" dirty="0">
                <a:solidFill>
                  <a:srgbClr val="00AC8C"/>
                </a:solidFill>
                <a:latin typeface="Arial MT"/>
                <a:cs typeface="Arial MT"/>
              </a:rPr>
              <a:t> </a:t>
            </a:r>
            <a:r>
              <a:rPr sz="1200" spc="-135" dirty="0">
                <a:latin typeface="Arial MT"/>
                <a:cs typeface="Arial MT"/>
              </a:rPr>
              <a:t>Esse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40" dirty="0">
                <a:latin typeface="Arial MT"/>
                <a:cs typeface="Arial MT"/>
              </a:rPr>
              <a:t>mét</a:t>
            </a:r>
            <a:r>
              <a:rPr sz="1200" spc="-35" dirty="0">
                <a:latin typeface="Arial MT"/>
                <a:cs typeface="Arial MT"/>
              </a:rPr>
              <a:t>o</a:t>
            </a:r>
            <a:r>
              <a:rPr sz="1200" spc="-55" dirty="0">
                <a:latin typeface="Arial MT"/>
                <a:cs typeface="Arial MT"/>
              </a:rPr>
              <a:t>do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65" dirty="0">
                <a:latin typeface="Arial MT"/>
                <a:cs typeface="Arial MT"/>
              </a:rPr>
              <a:t>não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50" dirty="0">
                <a:latin typeface="Arial MT"/>
                <a:cs typeface="Arial MT"/>
              </a:rPr>
              <a:t>aceita</a:t>
            </a:r>
            <a:r>
              <a:rPr sz="1200" spc="-35" dirty="0">
                <a:latin typeface="Arial MT"/>
                <a:cs typeface="Arial MT"/>
              </a:rPr>
              <a:t> parâmetr</a:t>
            </a:r>
            <a:r>
              <a:rPr sz="1200" spc="-90" dirty="0">
                <a:latin typeface="Arial MT"/>
                <a:cs typeface="Arial MT"/>
              </a:rPr>
              <a:t>os!</a:t>
            </a:r>
            <a:endParaRPr sz="1200">
              <a:latin typeface="Arial MT"/>
              <a:cs typeface="Arial MT"/>
            </a:endParaRPr>
          </a:p>
          <a:p>
            <a:pPr marL="167640" indent="-155575">
              <a:lnSpc>
                <a:spcPct val="100000"/>
              </a:lnSpc>
              <a:spcBef>
                <a:spcPts val="620"/>
              </a:spcBef>
              <a:buClr>
                <a:srgbClr val="D8F2ED"/>
              </a:buClr>
              <a:buFont typeface="Arial MT"/>
              <a:buChar char="•"/>
              <a:tabLst>
                <a:tab pos="168275" algn="l"/>
              </a:tabLst>
            </a:pPr>
            <a:r>
              <a:rPr sz="1400" b="1" spc="40" dirty="0">
                <a:solidFill>
                  <a:srgbClr val="D8D8D8"/>
                </a:solidFill>
                <a:latin typeface="Times New Roman"/>
                <a:cs typeface="Times New Roman"/>
              </a:rPr>
              <a:t>Exemplos:</a:t>
            </a:r>
            <a:endParaRPr sz="1400">
              <a:latin typeface="Times New Roman"/>
              <a:cs typeface="Times New Roman"/>
            </a:endParaRPr>
          </a:p>
          <a:p>
            <a:pPr marL="372110">
              <a:lnSpc>
                <a:spcPts val="1200"/>
              </a:lnSpc>
              <a:spcBef>
                <a:spcPts val="515"/>
              </a:spcBef>
            </a:pPr>
            <a:r>
              <a:rPr sz="1000" spc="-5" dirty="0">
                <a:solidFill>
                  <a:srgbClr val="D8EEEC"/>
                </a:solidFill>
                <a:latin typeface="SimSun"/>
                <a:cs typeface="SimSun"/>
              </a:rPr>
              <a:t>//</a:t>
            </a:r>
            <a:r>
              <a:rPr sz="1000" spc="-10" dirty="0">
                <a:solidFill>
                  <a:srgbClr val="D8EEEC"/>
                </a:solidFill>
                <a:latin typeface="SimSun"/>
                <a:cs typeface="SimSun"/>
              </a:rPr>
              <a:t> </a:t>
            </a:r>
            <a:r>
              <a:rPr sz="1000" spc="-5" dirty="0">
                <a:solidFill>
                  <a:srgbClr val="D8EEEC"/>
                </a:solidFill>
                <a:latin typeface="SimSun"/>
                <a:cs typeface="SimSun"/>
              </a:rPr>
              <a:t>sorteia um</a:t>
            </a:r>
            <a:r>
              <a:rPr sz="1000" spc="-10" dirty="0">
                <a:solidFill>
                  <a:srgbClr val="D8EEEC"/>
                </a:solidFill>
                <a:latin typeface="SimSun"/>
                <a:cs typeface="SimSun"/>
              </a:rPr>
              <a:t> </a:t>
            </a:r>
            <a:r>
              <a:rPr sz="1000" spc="-5" dirty="0">
                <a:solidFill>
                  <a:srgbClr val="D8EEEC"/>
                </a:solidFill>
                <a:latin typeface="SimSun"/>
                <a:cs typeface="SimSun"/>
              </a:rPr>
              <a:t>inteiro entre</a:t>
            </a:r>
            <a:r>
              <a:rPr sz="1000" spc="-10" dirty="0">
                <a:solidFill>
                  <a:srgbClr val="D8EEEC"/>
                </a:solidFill>
                <a:latin typeface="SimSun"/>
                <a:cs typeface="SimSun"/>
              </a:rPr>
              <a:t> </a:t>
            </a:r>
            <a:r>
              <a:rPr sz="1000" spc="-5" dirty="0">
                <a:solidFill>
                  <a:srgbClr val="D8EEEC"/>
                </a:solidFill>
                <a:latin typeface="SimSun"/>
                <a:cs typeface="SimSun"/>
              </a:rPr>
              <a:t>0 e</a:t>
            </a:r>
            <a:r>
              <a:rPr sz="1000" spc="-10" dirty="0">
                <a:solidFill>
                  <a:srgbClr val="D8EEEC"/>
                </a:solidFill>
                <a:latin typeface="SimSun"/>
                <a:cs typeface="SimSun"/>
              </a:rPr>
              <a:t> </a:t>
            </a:r>
            <a:r>
              <a:rPr sz="1000" spc="-5" dirty="0">
                <a:solidFill>
                  <a:srgbClr val="D8EEEC"/>
                </a:solidFill>
                <a:latin typeface="SimSun"/>
                <a:cs typeface="SimSun"/>
              </a:rPr>
              <a:t>1</a:t>
            </a:r>
            <a:endParaRPr sz="1000">
              <a:latin typeface="SimSun"/>
              <a:cs typeface="SimSun"/>
            </a:endParaRPr>
          </a:p>
          <a:p>
            <a:pPr marL="372110">
              <a:lnSpc>
                <a:spcPts val="1200"/>
              </a:lnSpc>
            </a:pPr>
            <a:r>
              <a:rPr sz="1000" b="1" spc="-50" dirty="0">
                <a:solidFill>
                  <a:srgbClr val="D8F2ED"/>
                </a:solidFill>
                <a:latin typeface="Arial"/>
                <a:cs typeface="Arial"/>
              </a:rPr>
              <a:t>double</a:t>
            </a:r>
            <a:r>
              <a:rPr sz="1000" b="1" spc="-5" dirty="0">
                <a:solidFill>
                  <a:srgbClr val="D8F2ED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E6E6E6"/>
                </a:solidFill>
                <a:latin typeface="SimSun"/>
                <a:cs typeface="SimSun"/>
              </a:rPr>
              <a:t>sorteado = random.nextDouble</a:t>
            </a:r>
            <a:r>
              <a:rPr sz="1000" spc="-5" dirty="0">
                <a:solidFill>
                  <a:srgbClr val="F3E6D8"/>
                </a:solidFill>
                <a:latin typeface="SimSun"/>
                <a:cs typeface="SimSun"/>
              </a:rPr>
              <a:t>()</a:t>
            </a:r>
            <a:r>
              <a:rPr sz="1000" spc="-5" dirty="0">
                <a:solidFill>
                  <a:srgbClr val="E6E6E6"/>
                </a:solidFill>
                <a:latin typeface="SimSun"/>
                <a:cs typeface="SimSun"/>
              </a:rPr>
              <a:t>;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900">
              <a:latin typeface="SimSun"/>
              <a:cs typeface="SimSun"/>
            </a:endParaRPr>
          </a:p>
          <a:p>
            <a:pPr marL="372110">
              <a:lnSpc>
                <a:spcPts val="1200"/>
              </a:lnSpc>
            </a:pPr>
            <a:r>
              <a:rPr sz="1000" spc="-5" dirty="0">
                <a:solidFill>
                  <a:srgbClr val="E5F4F2"/>
                </a:solidFill>
                <a:latin typeface="SimSun"/>
                <a:cs typeface="SimSun"/>
              </a:rPr>
              <a:t>//</a:t>
            </a:r>
            <a:r>
              <a:rPr sz="1000" spc="-10" dirty="0">
                <a:solidFill>
                  <a:srgbClr val="E5F4F2"/>
                </a:solidFill>
                <a:latin typeface="SimSun"/>
                <a:cs typeface="SimSun"/>
              </a:rPr>
              <a:t> </a:t>
            </a:r>
            <a:r>
              <a:rPr sz="1000" spc="-5" dirty="0">
                <a:solidFill>
                  <a:srgbClr val="E5F4F2"/>
                </a:solidFill>
                <a:latin typeface="SimSun"/>
                <a:cs typeface="SimSun"/>
              </a:rPr>
              <a:t>sorteia um inteiro entre</a:t>
            </a:r>
            <a:r>
              <a:rPr sz="1000" spc="-10" dirty="0">
                <a:solidFill>
                  <a:srgbClr val="E5F4F2"/>
                </a:solidFill>
                <a:latin typeface="SimSun"/>
                <a:cs typeface="SimSun"/>
              </a:rPr>
              <a:t> </a:t>
            </a:r>
            <a:r>
              <a:rPr sz="1000" spc="-5" dirty="0">
                <a:solidFill>
                  <a:srgbClr val="E5F4F2"/>
                </a:solidFill>
                <a:latin typeface="SimSun"/>
                <a:cs typeface="SimSun"/>
              </a:rPr>
              <a:t>10 e 100</a:t>
            </a:r>
            <a:endParaRPr sz="1000">
              <a:latin typeface="SimSun"/>
              <a:cs typeface="SimSun"/>
            </a:endParaRPr>
          </a:p>
          <a:p>
            <a:pPr marL="372110">
              <a:lnSpc>
                <a:spcPts val="1200"/>
              </a:lnSpc>
            </a:pPr>
            <a:r>
              <a:rPr sz="1000" b="1" spc="-50" dirty="0">
                <a:solidFill>
                  <a:srgbClr val="E5F6F3"/>
                </a:solidFill>
                <a:latin typeface="Arial"/>
                <a:cs typeface="Arial"/>
              </a:rPr>
              <a:t>double</a:t>
            </a:r>
            <a:r>
              <a:rPr sz="1000" b="1" spc="-5" dirty="0">
                <a:solidFill>
                  <a:srgbClr val="E5F6F3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EEEEEE"/>
                </a:solidFill>
                <a:latin typeface="SimSun"/>
                <a:cs typeface="SimSun"/>
              </a:rPr>
              <a:t>sorteado =</a:t>
            </a:r>
            <a:r>
              <a:rPr sz="1000" dirty="0">
                <a:solidFill>
                  <a:srgbClr val="EEEEEE"/>
                </a:solidFill>
                <a:latin typeface="SimSun"/>
                <a:cs typeface="SimSun"/>
              </a:rPr>
              <a:t> </a:t>
            </a:r>
            <a:r>
              <a:rPr sz="1000" spc="-5" dirty="0">
                <a:solidFill>
                  <a:srgbClr val="EEEEEE"/>
                </a:solidFill>
                <a:latin typeface="SimSun"/>
                <a:cs typeface="SimSun"/>
              </a:rPr>
              <a:t>10 +</a:t>
            </a:r>
            <a:r>
              <a:rPr sz="1000" dirty="0">
                <a:solidFill>
                  <a:srgbClr val="EEEEEE"/>
                </a:solidFill>
                <a:latin typeface="SimSun"/>
                <a:cs typeface="SimSun"/>
              </a:rPr>
              <a:t> </a:t>
            </a:r>
            <a:r>
              <a:rPr sz="1000" spc="-5" dirty="0">
                <a:solidFill>
                  <a:srgbClr val="EEEEEE"/>
                </a:solidFill>
                <a:latin typeface="SimSun"/>
                <a:cs typeface="SimSun"/>
              </a:rPr>
              <a:t>random.nextDouble</a:t>
            </a:r>
            <a:r>
              <a:rPr sz="1000" spc="-5" dirty="0">
                <a:solidFill>
                  <a:srgbClr val="F7EEE5"/>
                </a:solidFill>
                <a:latin typeface="SimSun"/>
                <a:cs typeface="SimSun"/>
              </a:rPr>
              <a:t>() </a:t>
            </a:r>
            <a:r>
              <a:rPr sz="1000" spc="-5" dirty="0">
                <a:solidFill>
                  <a:srgbClr val="EEEEEE"/>
                </a:solidFill>
                <a:latin typeface="SimSun"/>
                <a:cs typeface="SimSun"/>
              </a:rPr>
              <a:t>*</a:t>
            </a:r>
            <a:r>
              <a:rPr sz="1000" dirty="0">
                <a:solidFill>
                  <a:srgbClr val="EEEEEE"/>
                </a:solidFill>
                <a:latin typeface="SimSun"/>
                <a:cs typeface="SimSun"/>
              </a:rPr>
              <a:t> </a:t>
            </a:r>
            <a:r>
              <a:rPr sz="1000" spc="-5" dirty="0">
                <a:solidFill>
                  <a:srgbClr val="EEEEEE"/>
                </a:solidFill>
                <a:latin typeface="SimSun"/>
                <a:cs typeface="SimSun"/>
              </a:rPr>
              <a:t>90;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202038"/>
            <a:ext cx="5760085" cy="38100"/>
          </a:xfrm>
          <a:custGeom>
            <a:avLst/>
            <a:gdLst/>
            <a:ahLst/>
            <a:cxnLst/>
            <a:rect l="l" t="t" r="r" b="b"/>
            <a:pathLst>
              <a:path w="5760085" h="38100">
                <a:moveTo>
                  <a:pt x="5759996" y="0"/>
                </a:moveTo>
                <a:lnTo>
                  <a:pt x="0" y="0"/>
                </a:lnTo>
                <a:lnTo>
                  <a:pt x="0" y="37960"/>
                </a:lnTo>
                <a:lnTo>
                  <a:pt x="5759996" y="3796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542076" y="3027340"/>
            <a:ext cx="90805" cy="1892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00" b="1" spc="10" dirty="0">
                <a:solidFill>
                  <a:srgbClr val="009380"/>
                </a:solidFill>
                <a:latin typeface="Times New Roman"/>
                <a:cs typeface="Times New Roman"/>
              </a:rPr>
              <a:t>6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137868"/>
            <a:ext cx="284670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40" dirty="0">
                <a:solidFill>
                  <a:srgbClr val="00AC8C"/>
                </a:solidFill>
                <a:latin typeface="Times New Roman"/>
                <a:cs typeface="Times New Roman"/>
              </a:rPr>
              <a:t>Gerando</a:t>
            </a:r>
            <a:r>
              <a:rPr sz="1400" b="1" spc="-35" dirty="0">
                <a:solidFill>
                  <a:srgbClr val="00AC8C"/>
                </a:solidFill>
                <a:latin typeface="Times New Roman"/>
                <a:cs typeface="Times New Roman"/>
              </a:rPr>
              <a:t> </a:t>
            </a:r>
            <a:r>
              <a:rPr sz="1400" b="1" spc="75" dirty="0">
                <a:solidFill>
                  <a:srgbClr val="00AC8C"/>
                </a:solidFill>
                <a:latin typeface="Times New Roman"/>
                <a:cs typeface="Times New Roman"/>
              </a:rPr>
              <a:t>números</a:t>
            </a:r>
            <a:r>
              <a:rPr sz="1400" b="1" spc="-35" dirty="0">
                <a:solidFill>
                  <a:srgbClr val="00AC8C"/>
                </a:solidFill>
                <a:latin typeface="Times New Roman"/>
                <a:cs typeface="Times New Roman"/>
              </a:rPr>
              <a:t> </a:t>
            </a:r>
            <a:r>
              <a:rPr sz="1400" b="1" spc="60" dirty="0">
                <a:solidFill>
                  <a:srgbClr val="00AC8C"/>
                </a:solidFill>
                <a:latin typeface="Times New Roman"/>
                <a:cs typeface="Times New Roman"/>
              </a:rPr>
              <a:t>PontoFlutuante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1292" y="726807"/>
            <a:ext cx="4617720" cy="1682114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67640" indent="-155575">
              <a:lnSpc>
                <a:spcPct val="100000"/>
              </a:lnSpc>
              <a:spcBef>
                <a:spcPts val="725"/>
              </a:spcBef>
              <a:buClr>
                <a:srgbClr val="00AC8C"/>
              </a:buClr>
              <a:buFont typeface="Arial MT"/>
              <a:buChar char="•"/>
              <a:tabLst>
                <a:tab pos="168275" algn="l"/>
              </a:tabLst>
            </a:pPr>
            <a:r>
              <a:rPr sz="1400" b="1" spc="55" dirty="0">
                <a:latin typeface="Times New Roman"/>
                <a:cs typeface="Times New Roman"/>
              </a:rPr>
              <a:t>O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80" dirty="0">
                <a:latin typeface="Times New Roman"/>
                <a:cs typeface="Times New Roman"/>
              </a:rPr>
              <a:t>comando</a:t>
            </a:r>
            <a:r>
              <a:rPr sz="1400" b="1" spc="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Arial"/>
                <a:cs typeface="Arial"/>
              </a:rPr>
              <a:t>nextDouble()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spc="55" dirty="0">
                <a:latin typeface="Times New Roman"/>
                <a:cs typeface="Times New Roman"/>
              </a:rPr>
              <a:t>sorteia</a:t>
            </a:r>
            <a:r>
              <a:rPr sz="1400" b="1" spc="10" dirty="0">
                <a:latin typeface="Times New Roman"/>
                <a:cs typeface="Times New Roman"/>
              </a:rPr>
              <a:t> </a:t>
            </a:r>
            <a:r>
              <a:rPr sz="1400" b="1" spc="90" dirty="0">
                <a:latin typeface="Times New Roman"/>
                <a:cs typeface="Times New Roman"/>
              </a:rPr>
              <a:t>um</a:t>
            </a:r>
            <a:r>
              <a:rPr sz="1400" b="1" spc="10" dirty="0">
                <a:latin typeface="Times New Roman"/>
                <a:cs typeface="Times New Roman"/>
              </a:rPr>
              <a:t> </a:t>
            </a:r>
            <a:r>
              <a:rPr sz="1400" b="1" spc="50" dirty="0">
                <a:latin typeface="Times New Roman"/>
                <a:cs typeface="Times New Roman"/>
              </a:rPr>
              <a:t>valor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60" dirty="0">
                <a:latin typeface="Times New Roman"/>
                <a:cs typeface="Times New Roman"/>
              </a:rPr>
              <a:t>entre</a:t>
            </a:r>
            <a:r>
              <a:rPr sz="1400" b="1" spc="10" dirty="0">
                <a:latin typeface="Times New Roman"/>
                <a:cs typeface="Times New Roman"/>
              </a:rPr>
              <a:t> </a:t>
            </a:r>
            <a:r>
              <a:rPr sz="1400" b="1" spc="35" dirty="0">
                <a:latin typeface="Times New Roman"/>
                <a:cs typeface="Times New Roman"/>
              </a:rPr>
              <a:t>0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105" dirty="0">
                <a:latin typeface="Times New Roman"/>
                <a:cs typeface="Times New Roman"/>
              </a:rPr>
              <a:t>e</a:t>
            </a:r>
            <a:r>
              <a:rPr sz="1400" b="1" spc="10" dirty="0">
                <a:latin typeface="Times New Roman"/>
                <a:cs typeface="Times New Roman"/>
              </a:rPr>
              <a:t> </a:t>
            </a:r>
            <a:r>
              <a:rPr sz="1400" b="1" spc="20" dirty="0">
                <a:latin typeface="Times New Roman"/>
                <a:cs typeface="Times New Roman"/>
              </a:rPr>
              <a:t>1.</a:t>
            </a:r>
            <a:endParaRPr sz="1400">
              <a:latin typeface="Times New Roman"/>
              <a:cs typeface="Times New Roman"/>
            </a:endParaRPr>
          </a:p>
          <a:p>
            <a:pPr marL="156210">
              <a:lnSpc>
                <a:spcPct val="100000"/>
              </a:lnSpc>
              <a:spcBef>
                <a:spcPts val="500"/>
              </a:spcBef>
            </a:pPr>
            <a:r>
              <a:rPr sz="1200" spc="-30" dirty="0">
                <a:solidFill>
                  <a:srgbClr val="00AC8C"/>
                </a:solidFill>
                <a:latin typeface="Arial MT"/>
                <a:cs typeface="Arial MT"/>
              </a:rPr>
              <a:t>– </a:t>
            </a:r>
            <a:r>
              <a:rPr sz="1200" spc="-70" dirty="0">
                <a:solidFill>
                  <a:srgbClr val="00AC8C"/>
                </a:solidFill>
                <a:latin typeface="Arial MT"/>
                <a:cs typeface="Arial MT"/>
              </a:rPr>
              <a:t> </a:t>
            </a:r>
            <a:r>
              <a:rPr sz="1200" spc="-135" dirty="0">
                <a:latin typeface="Arial MT"/>
                <a:cs typeface="Arial MT"/>
              </a:rPr>
              <a:t>Esse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40" dirty="0">
                <a:latin typeface="Arial MT"/>
                <a:cs typeface="Arial MT"/>
              </a:rPr>
              <a:t>mét</a:t>
            </a:r>
            <a:r>
              <a:rPr sz="1200" spc="-35" dirty="0">
                <a:latin typeface="Arial MT"/>
                <a:cs typeface="Arial MT"/>
              </a:rPr>
              <a:t>o</a:t>
            </a:r>
            <a:r>
              <a:rPr sz="1200" spc="-55" dirty="0">
                <a:latin typeface="Arial MT"/>
                <a:cs typeface="Arial MT"/>
              </a:rPr>
              <a:t>do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65" dirty="0">
                <a:latin typeface="Arial MT"/>
                <a:cs typeface="Arial MT"/>
              </a:rPr>
              <a:t>não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50" dirty="0">
                <a:latin typeface="Arial MT"/>
                <a:cs typeface="Arial MT"/>
              </a:rPr>
              <a:t>aceita</a:t>
            </a:r>
            <a:r>
              <a:rPr sz="1200" spc="-35" dirty="0">
                <a:latin typeface="Arial MT"/>
                <a:cs typeface="Arial MT"/>
              </a:rPr>
              <a:t> parâmetr</a:t>
            </a:r>
            <a:r>
              <a:rPr sz="1200" spc="-90" dirty="0">
                <a:latin typeface="Arial MT"/>
                <a:cs typeface="Arial MT"/>
              </a:rPr>
              <a:t>os!</a:t>
            </a:r>
            <a:endParaRPr sz="1200">
              <a:latin typeface="Arial MT"/>
              <a:cs typeface="Arial MT"/>
            </a:endParaRPr>
          </a:p>
          <a:p>
            <a:pPr marL="167640" indent="-155575">
              <a:lnSpc>
                <a:spcPct val="100000"/>
              </a:lnSpc>
              <a:spcBef>
                <a:spcPts val="620"/>
              </a:spcBef>
              <a:buClr>
                <a:srgbClr val="00AC8C"/>
              </a:buClr>
              <a:buFont typeface="Arial MT"/>
              <a:buChar char="•"/>
              <a:tabLst>
                <a:tab pos="168275" algn="l"/>
              </a:tabLst>
            </a:pPr>
            <a:r>
              <a:rPr sz="1400" b="1" spc="40" dirty="0">
                <a:latin typeface="Times New Roman"/>
                <a:cs typeface="Times New Roman"/>
              </a:rPr>
              <a:t>Exemplos:</a:t>
            </a:r>
            <a:endParaRPr sz="1400">
              <a:latin typeface="Times New Roman"/>
              <a:cs typeface="Times New Roman"/>
            </a:endParaRPr>
          </a:p>
          <a:p>
            <a:pPr marL="372110">
              <a:lnSpc>
                <a:spcPts val="1200"/>
              </a:lnSpc>
              <a:spcBef>
                <a:spcPts val="515"/>
              </a:spcBef>
            </a:pPr>
            <a:r>
              <a:rPr sz="1000" spc="-5" dirty="0">
                <a:solidFill>
                  <a:srgbClr val="009380"/>
                </a:solidFill>
                <a:latin typeface="SimSun"/>
                <a:cs typeface="SimSun"/>
              </a:rPr>
              <a:t>//</a:t>
            </a:r>
            <a:r>
              <a:rPr sz="1000" spc="-10" dirty="0">
                <a:solidFill>
                  <a:srgbClr val="009380"/>
                </a:solidFill>
                <a:latin typeface="SimSun"/>
                <a:cs typeface="SimSun"/>
              </a:rPr>
              <a:t> </a:t>
            </a:r>
            <a:r>
              <a:rPr sz="1000" spc="-5" dirty="0">
                <a:solidFill>
                  <a:srgbClr val="009380"/>
                </a:solidFill>
                <a:latin typeface="SimSun"/>
                <a:cs typeface="SimSun"/>
              </a:rPr>
              <a:t>sorteia um</a:t>
            </a:r>
            <a:r>
              <a:rPr sz="1000" spc="-10" dirty="0">
                <a:solidFill>
                  <a:srgbClr val="009380"/>
                </a:solidFill>
                <a:latin typeface="SimSun"/>
                <a:cs typeface="SimSun"/>
              </a:rPr>
              <a:t> </a:t>
            </a:r>
            <a:r>
              <a:rPr sz="1000" spc="-5" dirty="0">
                <a:solidFill>
                  <a:srgbClr val="009380"/>
                </a:solidFill>
                <a:latin typeface="SimSun"/>
                <a:cs typeface="SimSun"/>
              </a:rPr>
              <a:t>inteiro entre</a:t>
            </a:r>
            <a:r>
              <a:rPr sz="1000" spc="-10" dirty="0">
                <a:solidFill>
                  <a:srgbClr val="009380"/>
                </a:solidFill>
                <a:latin typeface="SimSun"/>
                <a:cs typeface="SimSun"/>
              </a:rPr>
              <a:t> </a:t>
            </a:r>
            <a:r>
              <a:rPr sz="1000" spc="-5" dirty="0">
                <a:solidFill>
                  <a:srgbClr val="009380"/>
                </a:solidFill>
                <a:latin typeface="SimSun"/>
                <a:cs typeface="SimSun"/>
              </a:rPr>
              <a:t>0 e</a:t>
            </a:r>
            <a:r>
              <a:rPr sz="1000" spc="-10" dirty="0">
                <a:solidFill>
                  <a:srgbClr val="009380"/>
                </a:solidFill>
                <a:latin typeface="SimSun"/>
                <a:cs typeface="SimSun"/>
              </a:rPr>
              <a:t> </a:t>
            </a:r>
            <a:r>
              <a:rPr sz="1000" spc="-5" dirty="0">
                <a:solidFill>
                  <a:srgbClr val="009380"/>
                </a:solidFill>
                <a:latin typeface="SimSun"/>
                <a:cs typeface="SimSun"/>
              </a:rPr>
              <a:t>1</a:t>
            </a:r>
            <a:endParaRPr sz="1000">
              <a:latin typeface="SimSun"/>
              <a:cs typeface="SimSun"/>
            </a:endParaRPr>
          </a:p>
          <a:p>
            <a:pPr marL="372110">
              <a:lnSpc>
                <a:spcPts val="1200"/>
              </a:lnSpc>
            </a:pPr>
            <a:r>
              <a:rPr sz="1000" b="1" spc="-50" dirty="0">
                <a:solidFill>
                  <a:srgbClr val="00AC8C"/>
                </a:solidFill>
                <a:latin typeface="Arial"/>
                <a:cs typeface="Arial"/>
              </a:rPr>
              <a:t>double</a:t>
            </a:r>
            <a:r>
              <a:rPr sz="1000" b="1" spc="-5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595959"/>
                </a:solidFill>
                <a:latin typeface="SimSun"/>
                <a:cs typeface="SimSun"/>
              </a:rPr>
              <a:t>sorteado = random.nextDouble</a:t>
            </a:r>
            <a:r>
              <a:rPr sz="1000" spc="-5" dirty="0">
                <a:solidFill>
                  <a:srgbClr val="B25900"/>
                </a:solidFill>
                <a:latin typeface="SimSun"/>
                <a:cs typeface="SimSun"/>
              </a:rPr>
              <a:t>()</a:t>
            </a:r>
            <a:r>
              <a:rPr sz="1000" spc="-5" dirty="0">
                <a:solidFill>
                  <a:srgbClr val="595959"/>
                </a:solidFill>
                <a:latin typeface="SimSun"/>
                <a:cs typeface="SimSun"/>
              </a:rPr>
              <a:t>;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900">
              <a:latin typeface="SimSun"/>
              <a:cs typeface="SimSun"/>
            </a:endParaRPr>
          </a:p>
          <a:p>
            <a:pPr marL="372110">
              <a:lnSpc>
                <a:spcPts val="1200"/>
              </a:lnSpc>
            </a:pPr>
            <a:r>
              <a:rPr sz="1000" spc="-5" dirty="0">
                <a:solidFill>
                  <a:srgbClr val="D8EEEC"/>
                </a:solidFill>
                <a:latin typeface="SimSun"/>
                <a:cs typeface="SimSun"/>
              </a:rPr>
              <a:t>//</a:t>
            </a:r>
            <a:r>
              <a:rPr sz="1000" spc="-10" dirty="0">
                <a:solidFill>
                  <a:srgbClr val="D8EEEC"/>
                </a:solidFill>
                <a:latin typeface="SimSun"/>
                <a:cs typeface="SimSun"/>
              </a:rPr>
              <a:t> </a:t>
            </a:r>
            <a:r>
              <a:rPr sz="1000" spc="-5" dirty="0">
                <a:solidFill>
                  <a:srgbClr val="D8EEEC"/>
                </a:solidFill>
                <a:latin typeface="SimSun"/>
                <a:cs typeface="SimSun"/>
              </a:rPr>
              <a:t>sorteia um inteiro entre</a:t>
            </a:r>
            <a:r>
              <a:rPr sz="1000" spc="-10" dirty="0">
                <a:solidFill>
                  <a:srgbClr val="D8EEEC"/>
                </a:solidFill>
                <a:latin typeface="SimSun"/>
                <a:cs typeface="SimSun"/>
              </a:rPr>
              <a:t> </a:t>
            </a:r>
            <a:r>
              <a:rPr sz="1000" spc="-5" dirty="0">
                <a:solidFill>
                  <a:srgbClr val="D8EEEC"/>
                </a:solidFill>
                <a:latin typeface="SimSun"/>
                <a:cs typeface="SimSun"/>
              </a:rPr>
              <a:t>10 e 100</a:t>
            </a:r>
            <a:endParaRPr sz="1000">
              <a:latin typeface="SimSun"/>
              <a:cs typeface="SimSun"/>
            </a:endParaRPr>
          </a:p>
          <a:p>
            <a:pPr marL="372110">
              <a:lnSpc>
                <a:spcPts val="1200"/>
              </a:lnSpc>
            </a:pPr>
            <a:r>
              <a:rPr sz="1000" b="1" spc="-50" dirty="0">
                <a:solidFill>
                  <a:srgbClr val="D8F2ED"/>
                </a:solidFill>
                <a:latin typeface="Arial"/>
                <a:cs typeface="Arial"/>
              </a:rPr>
              <a:t>double</a:t>
            </a:r>
            <a:r>
              <a:rPr sz="1000" b="1" spc="-5" dirty="0">
                <a:solidFill>
                  <a:srgbClr val="D8F2ED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E6E6E6"/>
                </a:solidFill>
                <a:latin typeface="SimSun"/>
                <a:cs typeface="SimSun"/>
              </a:rPr>
              <a:t>sorteado =</a:t>
            </a:r>
            <a:r>
              <a:rPr sz="1000" dirty="0">
                <a:solidFill>
                  <a:srgbClr val="E6E6E6"/>
                </a:solidFill>
                <a:latin typeface="SimSun"/>
                <a:cs typeface="SimSun"/>
              </a:rPr>
              <a:t> </a:t>
            </a:r>
            <a:r>
              <a:rPr sz="1000" spc="-5" dirty="0">
                <a:solidFill>
                  <a:srgbClr val="E6E6E6"/>
                </a:solidFill>
                <a:latin typeface="SimSun"/>
                <a:cs typeface="SimSun"/>
              </a:rPr>
              <a:t>10 +</a:t>
            </a:r>
            <a:r>
              <a:rPr sz="1000" dirty="0">
                <a:solidFill>
                  <a:srgbClr val="E6E6E6"/>
                </a:solidFill>
                <a:latin typeface="SimSun"/>
                <a:cs typeface="SimSun"/>
              </a:rPr>
              <a:t> </a:t>
            </a:r>
            <a:r>
              <a:rPr sz="1000" spc="-5" dirty="0">
                <a:solidFill>
                  <a:srgbClr val="E6E6E6"/>
                </a:solidFill>
                <a:latin typeface="SimSun"/>
                <a:cs typeface="SimSun"/>
              </a:rPr>
              <a:t>random.nextDouble</a:t>
            </a:r>
            <a:r>
              <a:rPr sz="1000" spc="-5" dirty="0">
                <a:solidFill>
                  <a:srgbClr val="F3E6D8"/>
                </a:solidFill>
                <a:latin typeface="SimSun"/>
                <a:cs typeface="SimSun"/>
              </a:rPr>
              <a:t>() </a:t>
            </a:r>
            <a:r>
              <a:rPr sz="1000" spc="-5" dirty="0">
                <a:solidFill>
                  <a:srgbClr val="E6E6E6"/>
                </a:solidFill>
                <a:latin typeface="SimSun"/>
                <a:cs typeface="SimSun"/>
              </a:rPr>
              <a:t>*</a:t>
            </a:r>
            <a:r>
              <a:rPr sz="1000" dirty="0">
                <a:solidFill>
                  <a:srgbClr val="E6E6E6"/>
                </a:solidFill>
                <a:latin typeface="SimSun"/>
                <a:cs typeface="SimSun"/>
              </a:rPr>
              <a:t> </a:t>
            </a:r>
            <a:r>
              <a:rPr sz="1000" spc="-5" dirty="0">
                <a:solidFill>
                  <a:srgbClr val="E6E6E6"/>
                </a:solidFill>
                <a:latin typeface="SimSun"/>
                <a:cs typeface="SimSun"/>
              </a:rPr>
              <a:t>90;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202038"/>
            <a:ext cx="5760085" cy="38100"/>
          </a:xfrm>
          <a:custGeom>
            <a:avLst/>
            <a:gdLst/>
            <a:ahLst/>
            <a:cxnLst/>
            <a:rect l="l" t="t" r="r" b="b"/>
            <a:pathLst>
              <a:path w="5760085" h="38100">
                <a:moveTo>
                  <a:pt x="5759996" y="0"/>
                </a:moveTo>
                <a:lnTo>
                  <a:pt x="0" y="0"/>
                </a:lnTo>
                <a:lnTo>
                  <a:pt x="0" y="37960"/>
                </a:lnTo>
                <a:lnTo>
                  <a:pt x="5759996" y="3796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542076" y="3027340"/>
            <a:ext cx="90805" cy="1892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00" b="1" spc="10" dirty="0">
                <a:solidFill>
                  <a:srgbClr val="009380"/>
                </a:solidFill>
                <a:latin typeface="Times New Roman"/>
                <a:cs typeface="Times New Roman"/>
              </a:rPr>
              <a:t>6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137868"/>
            <a:ext cx="284670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40" dirty="0">
                <a:solidFill>
                  <a:srgbClr val="00AC8C"/>
                </a:solidFill>
                <a:latin typeface="Times New Roman"/>
                <a:cs typeface="Times New Roman"/>
              </a:rPr>
              <a:t>Gerando</a:t>
            </a:r>
            <a:r>
              <a:rPr sz="1400" b="1" spc="-35" dirty="0">
                <a:solidFill>
                  <a:srgbClr val="00AC8C"/>
                </a:solidFill>
                <a:latin typeface="Times New Roman"/>
                <a:cs typeface="Times New Roman"/>
              </a:rPr>
              <a:t> </a:t>
            </a:r>
            <a:r>
              <a:rPr sz="1400" b="1" spc="75" dirty="0">
                <a:solidFill>
                  <a:srgbClr val="00AC8C"/>
                </a:solidFill>
                <a:latin typeface="Times New Roman"/>
                <a:cs typeface="Times New Roman"/>
              </a:rPr>
              <a:t>números</a:t>
            </a:r>
            <a:r>
              <a:rPr sz="1400" b="1" spc="-35" dirty="0">
                <a:solidFill>
                  <a:srgbClr val="00AC8C"/>
                </a:solidFill>
                <a:latin typeface="Times New Roman"/>
                <a:cs typeface="Times New Roman"/>
              </a:rPr>
              <a:t> </a:t>
            </a:r>
            <a:r>
              <a:rPr sz="1400" b="1" spc="60" dirty="0">
                <a:solidFill>
                  <a:srgbClr val="00AC8C"/>
                </a:solidFill>
                <a:latin typeface="Times New Roman"/>
                <a:cs typeface="Times New Roman"/>
              </a:rPr>
              <a:t>PontoFlutuante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1292" y="726807"/>
            <a:ext cx="4617720" cy="1682114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67640" indent="-155575">
              <a:lnSpc>
                <a:spcPct val="100000"/>
              </a:lnSpc>
              <a:spcBef>
                <a:spcPts val="725"/>
              </a:spcBef>
              <a:buClr>
                <a:srgbClr val="00AC8C"/>
              </a:buClr>
              <a:buFont typeface="Arial MT"/>
              <a:buChar char="•"/>
              <a:tabLst>
                <a:tab pos="168275" algn="l"/>
              </a:tabLst>
            </a:pPr>
            <a:r>
              <a:rPr sz="1400" b="1" spc="55" dirty="0">
                <a:latin typeface="Times New Roman"/>
                <a:cs typeface="Times New Roman"/>
              </a:rPr>
              <a:t>O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80" dirty="0">
                <a:latin typeface="Times New Roman"/>
                <a:cs typeface="Times New Roman"/>
              </a:rPr>
              <a:t>comando</a:t>
            </a:r>
            <a:r>
              <a:rPr sz="1400" b="1" spc="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Arial"/>
                <a:cs typeface="Arial"/>
              </a:rPr>
              <a:t>nextDouble()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spc="55" dirty="0">
                <a:latin typeface="Times New Roman"/>
                <a:cs typeface="Times New Roman"/>
              </a:rPr>
              <a:t>sorteia</a:t>
            </a:r>
            <a:r>
              <a:rPr sz="1400" b="1" spc="10" dirty="0">
                <a:latin typeface="Times New Roman"/>
                <a:cs typeface="Times New Roman"/>
              </a:rPr>
              <a:t> </a:t>
            </a:r>
            <a:r>
              <a:rPr sz="1400" b="1" spc="90" dirty="0">
                <a:latin typeface="Times New Roman"/>
                <a:cs typeface="Times New Roman"/>
              </a:rPr>
              <a:t>um</a:t>
            </a:r>
            <a:r>
              <a:rPr sz="1400" b="1" spc="10" dirty="0">
                <a:latin typeface="Times New Roman"/>
                <a:cs typeface="Times New Roman"/>
              </a:rPr>
              <a:t> </a:t>
            </a:r>
            <a:r>
              <a:rPr sz="1400" b="1" spc="50" dirty="0">
                <a:latin typeface="Times New Roman"/>
                <a:cs typeface="Times New Roman"/>
              </a:rPr>
              <a:t>valor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60" dirty="0">
                <a:latin typeface="Times New Roman"/>
                <a:cs typeface="Times New Roman"/>
              </a:rPr>
              <a:t>entre</a:t>
            </a:r>
            <a:r>
              <a:rPr sz="1400" b="1" spc="10" dirty="0">
                <a:latin typeface="Times New Roman"/>
                <a:cs typeface="Times New Roman"/>
              </a:rPr>
              <a:t> </a:t>
            </a:r>
            <a:r>
              <a:rPr sz="1400" b="1" spc="35" dirty="0">
                <a:latin typeface="Times New Roman"/>
                <a:cs typeface="Times New Roman"/>
              </a:rPr>
              <a:t>0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105" dirty="0">
                <a:latin typeface="Times New Roman"/>
                <a:cs typeface="Times New Roman"/>
              </a:rPr>
              <a:t>e</a:t>
            </a:r>
            <a:r>
              <a:rPr sz="1400" b="1" spc="10" dirty="0">
                <a:latin typeface="Times New Roman"/>
                <a:cs typeface="Times New Roman"/>
              </a:rPr>
              <a:t> </a:t>
            </a:r>
            <a:r>
              <a:rPr sz="1400" b="1" spc="20" dirty="0">
                <a:latin typeface="Times New Roman"/>
                <a:cs typeface="Times New Roman"/>
              </a:rPr>
              <a:t>1.</a:t>
            </a:r>
            <a:endParaRPr sz="1400">
              <a:latin typeface="Times New Roman"/>
              <a:cs typeface="Times New Roman"/>
            </a:endParaRPr>
          </a:p>
          <a:p>
            <a:pPr marL="156210">
              <a:lnSpc>
                <a:spcPct val="100000"/>
              </a:lnSpc>
              <a:spcBef>
                <a:spcPts val="500"/>
              </a:spcBef>
            </a:pPr>
            <a:r>
              <a:rPr sz="1200" spc="-30" dirty="0">
                <a:solidFill>
                  <a:srgbClr val="00AC8C"/>
                </a:solidFill>
                <a:latin typeface="Arial MT"/>
                <a:cs typeface="Arial MT"/>
              </a:rPr>
              <a:t>– </a:t>
            </a:r>
            <a:r>
              <a:rPr sz="1200" spc="-70" dirty="0">
                <a:solidFill>
                  <a:srgbClr val="00AC8C"/>
                </a:solidFill>
                <a:latin typeface="Arial MT"/>
                <a:cs typeface="Arial MT"/>
              </a:rPr>
              <a:t> </a:t>
            </a:r>
            <a:r>
              <a:rPr sz="1200" spc="-135" dirty="0">
                <a:latin typeface="Arial MT"/>
                <a:cs typeface="Arial MT"/>
              </a:rPr>
              <a:t>Esse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40" dirty="0">
                <a:latin typeface="Arial MT"/>
                <a:cs typeface="Arial MT"/>
              </a:rPr>
              <a:t>mét</a:t>
            </a:r>
            <a:r>
              <a:rPr sz="1200" spc="-35" dirty="0">
                <a:latin typeface="Arial MT"/>
                <a:cs typeface="Arial MT"/>
              </a:rPr>
              <a:t>o</a:t>
            </a:r>
            <a:r>
              <a:rPr sz="1200" spc="-55" dirty="0">
                <a:latin typeface="Arial MT"/>
                <a:cs typeface="Arial MT"/>
              </a:rPr>
              <a:t>do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65" dirty="0">
                <a:latin typeface="Arial MT"/>
                <a:cs typeface="Arial MT"/>
              </a:rPr>
              <a:t>não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50" dirty="0">
                <a:latin typeface="Arial MT"/>
                <a:cs typeface="Arial MT"/>
              </a:rPr>
              <a:t>aceita</a:t>
            </a:r>
            <a:r>
              <a:rPr sz="1200" spc="-35" dirty="0">
                <a:latin typeface="Arial MT"/>
                <a:cs typeface="Arial MT"/>
              </a:rPr>
              <a:t> parâmetr</a:t>
            </a:r>
            <a:r>
              <a:rPr sz="1200" spc="-90" dirty="0">
                <a:latin typeface="Arial MT"/>
                <a:cs typeface="Arial MT"/>
              </a:rPr>
              <a:t>os!</a:t>
            </a:r>
            <a:endParaRPr sz="1200">
              <a:latin typeface="Arial MT"/>
              <a:cs typeface="Arial MT"/>
            </a:endParaRPr>
          </a:p>
          <a:p>
            <a:pPr marL="167640" indent="-155575">
              <a:lnSpc>
                <a:spcPct val="100000"/>
              </a:lnSpc>
              <a:spcBef>
                <a:spcPts val="620"/>
              </a:spcBef>
              <a:buClr>
                <a:srgbClr val="00AC8C"/>
              </a:buClr>
              <a:buFont typeface="Arial MT"/>
              <a:buChar char="•"/>
              <a:tabLst>
                <a:tab pos="168275" algn="l"/>
              </a:tabLst>
            </a:pPr>
            <a:r>
              <a:rPr sz="1400" b="1" spc="40" dirty="0">
                <a:latin typeface="Times New Roman"/>
                <a:cs typeface="Times New Roman"/>
              </a:rPr>
              <a:t>Exemplos:</a:t>
            </a:r>
            <a:endParaRPr sz="1400">
              <a:latin typeface="Times New Roman"/>
              <a:cs typeface="Times New Roman"/>
            </a:endParaRPr>
          </a:p>
          <a:p>
            <a:pPr marL="372110">
              <a:lnSpc>
                <a:spcPts val="1200"/>
              </a:lnSpc>
              <a:spcBef>
                <a:spcPts val="515"/>
              </a:spcBef>
            </a:pPr>
            <a:r>
              <a:rPr sz="1000" spc="-5" dirty="0">
                <a:solidFill>
                  <a:srgbClr val="009380"/>
                </a:solidFill>
                <a:latin typeface="SimSun"/>
                <a:cs typeface="SimSun"/>
              </a:rPr>
              <a:t>//</a:t>
            </a:r>
            <a:r>
              <a:rPr sz="1000" spc="-10" dirty="0">
                <a:solidFill>
                  <a:srgbClr val="009380"/>
                </a:solidFill>
                <a:latin typeface="SimSun"/>
                <a:cs typeface="SimSun"/>
              </a:rPr>
              <a:t> </a:t>
            </a:r>
            <a:r>
              <a:rPr sz="1000" spc="-5" dirty="0">
                <a:solidFill>
                  <a:srgbClr val="009380"/>
                </a:solidFill>
                <a:latin typeface="SimSun"/>
                <a:cs typeface="SimSun"/>
              </a:rPr>
              <a:t>sorteia um</a:t>
            </a:r>
            <a:r>
              <a:rPr sz="1000" spc="-10" dirty="0">
                <a:solidFill>
                  <a:srgbClr val="009380"/>
                </a:solidFill>
                <a:latin typeface="SimSun"/>
                <a:cs typeface="SimSun"/>
              </a:rPr>
              <a:t> </a:t>
            </a:r>
            <a:r>
              <a:rPr sz="1000" spc="-5" dirty="0">
                <a:solidFill>
                  <a:srgbClr val="009380"/>
                </a:solidFill>
                <a:latin typeface="SimSun"/>
                <a:cs typeface="SimSun"/>
              </a:rPr>
              <a:t>inteiro entre</a:t>
            </a:r>
            <a:r>
              <a:rPr sz="1000" spc="-10" dirty="0">
                <a:solidFill>
                  <a:srgbClr val="009380"/>
                </a:solidFill>
                <a:latin typeface="SimSun"/>
                <a:cs typeface="SimSun"/>
              </a:rPr>
              <a:t> </a:t>
            </a:r>
            <a:r>
              <a:rPr sz="1000" spc="-5" dirty="0">
                <a:solidFill>
                  <a:srgbClr val="009380"/>
                </a:solidFill>
                <a:latin typeface="SimSun"/>
                <a:cs typeface="SimSun"/>
              </a:rPr>
              <a:t>0 e</a:t>
            </a:r>
            <a:r>
              <a:rPr sz="1000" spc="-10" dirty="0">
                <a:solidFill>
                  <a:srgbClr val="009380"/>
                </a:solidFill>
                <a:latin typeface="SimSun"/>
                <a:cs typeface="SimSun"/>
              </a:rPr>
              <a:t> </a:t>
            </a:r>
            <a:r>
              <a:rPr sz="1000" spc="-5" dirty="0">
                <a:solidFill>
                  <a:srgbClr val="009380"/>
                </a:solidFill>
                <a:latin typeface="SimSun"/>
                <a:cs typeface="SimSun"/>
              </a:rPr>
              <a:t>1</a:t>
            </a:r>
            <a:endParaRPr sz="1000">
              <a:latin typeface="SimSun"/>
              <a:cs typeface="SimSun"/>
            </a:endParaRPr>
          </a:p>
          <a:p>
            <a:pPr marL="372110">
              <a:lnSpc>
                <a:spcPts val="1200"/>
              </a:lnSpc>
            </a:pPr>
            <a:r>
              <a:rPr sz="1000" b="1" spc="-50" dirty="0">
                <a:solidFill>
                  <a:srgbClr val="00AC8C"/>
                </a:solidFill>
                <a:latin typeface="Arial"/>
                <a:cs typeface="Arial"/>
              </a:rPr>
              <a:t>double</a:t>
            </a:r>
            <a:r>
              <a:rPr sz="1000" b="1" spc="-5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595959"/>
                </a:solidFill>
                <a:latin typeface="SimSun"/>
                <a:cs typeface="SimSun"/>
              </a:rPr>
              <a:t>sorteado = random.nextDouble</a:t>
            </a:r>
            <a:r>
              <a:rPr sz="1000" spc="-5" dirty="0">
                <a:solidFill>
                  <a:srgbClr val="B25900"/>
                </a:solidFill>
                <a:latin typeface="SimSun"/>
                <a:cs typeface="SimSun"/>
              </a:rPr>
              <a:t>()</a:t>
            </a:r>
            <a:r>
              <a:rPr sz="1000" spc="-5" dirty="0">
                <a:solidFill>
                  <a:srgbClr val="595959"/>
                </a:solidFill>
                <a:latin typeface="SimSun"/>
                <a:cs typeface="SimSun"/>
              </a:rPr>
              <a:t>;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900">
              <a:latin typeface="SimSun"/>
              <a:cs typeface="SimSun"/>
            </a:endParaRPr>
          </a:p>
          <a:p>
            <a:pPr marL="372110">
              <a:lnSpc>
                <a:spcPts val="1200"/>
              </a:lnSpc>
            </a:pPr>
            <a:r>
              <a:rPr sz="1000" spc="-5" dirty="0">
                <a:solidFill>
                  <a:srgbClr val="009380"/>
                </a:solidFill>
                <a:latin typeface="SimSun"/>
                <a:cs typeface="SimSun"/>
              </a:rPr>
              <a:t>//</a:t>
            </a:r>
            <a:r>
              <a:rPr sz="1000" spc="-10" dirty="0">
                <a:solidFill>
                  <a:srgbClr val="009380"/>
                </a:solidFill>
                <a:latin typeface="SimSun"/>
                <a:cs typeface="SimSun"/>
              </a:rPr>
              <a:t> </a:t>
            </a:r>
            <a:r>
              <a:rPr sz="1000" spc="-5" dirty="0">
                <a:solidFill>
                  <a:srgbClr val="009380"/>
                </a:solidFill>
                <a:latin typeface="SimSun"/>
                <a:cs typeface="SimSun"/>
              </a:rPr>
              <a:t>sorteia um inteiro entre</a:t>
            </a:r>
            <a:r>
              <a:rPr sz="1000" spc="-10" dirty="0">
                <a:solidFill>
                  <a:srgbClr val="009380"/>
                </a:solidFill>
                <a:latin typeface="SimSun"/>
                <a:cs typeface="SimSun"/>
              </a:rPr>
              <a:t> </a:t>
            </a:r>
            <a:r>
              <a:rPr sz="1000" spc="-5" dirty="0">
                <a:solidFill>
                  <a:srgbClr val="009380"/>
                </a:solidFill>
                <a:latin typeface="SimSun"/>
                <a:cs typeface="SimSun"/>
              </a:rPr>
              <a:t>10 e 100</a:t>
            </a:r>
            <a:endParaRPr sz="1000">
              <a:latin typeface="SimSun"/>
              <a:cs typeface="SimSun"/>
            </a:endParaRPr>
          </a:p>
          <a:p>
            <a:pPr marL="372110">
              <a:lnSpc>
                <a:spcPts val="1200"/>
              </a:lnSpc>
            </a:pPr>
            <a:r>
              <a:rPr sz="1000" b="1" spc="-50" dirty="0">
                <a:solidFill>
                  <a:srgbClr val="00AC8C"/>
                </a:solidFill>
                <a:latin typeface="Arial"/>
                <a:cs typeface="Arial"/>
              </a:rPr>
              <a:t>double</a:t>
            </a:r>
            <a:r>
              <a:rPr sz="1000" b="1" spc="-5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595959"/>
                </a:solidFill>
                <a:latin typeface="SimSun"/>
                <a:cs typeface="SimSun"/>
              </a:rPr>
              <a:t>sorteado =</a:t>
            </a:r>
            <a:r>
              <a:rPr sz="1000" dirty="0">
                <a:solidFill>
                  <a:srgbClr val="595959"/>
                </a:solidFill>
                <a:latin typeface="SimSun"/>
                <a:cs typeface="SimSun"/>
              </a:rPr>
              <a:t> </a:t>
            </a:r>
            <a:r>
              <a:rPr sz="1000" spc="-5" dirty="0">
                <a:solidFill>
                  <a:srgbClr val="595959"/>
                </a:solidFill>
                <a:latin typeface="SimSun"/>
                <a:cs typeface="SimSun"/>
              </a:rPr>
              <a:t>10 +</a:t>
            </a:r>
            <a:r>
              <a:rPr sz="1000" dirty="0">
                <a:solidFill>
                  <a:srgbClr val="595959"/>
                </a:solidFill>
                <a:latin typeface="SimSun"/>
                <a:cs typeface="SimSun"/>
              </a:rPr>
              <a:t> </a:t>
            </a:r>
            <a:r>
              <a:rPr sz="1000" spc="-5" dirty="0">
                <a:solidFill>
                  <a:srgbClr val="595959"/>
                </a:solidFill>
                <a:latin typeface="SimSun"/>
                <a:cs typeface="SimSun"/>
              </a:rPr>
              <a:t>random.nextDouble</a:t>
            </a:r>
            <a:r>
              <a:rPr sz="1000" spc="-5" dirty="0">
                <a:solidFill>
                  <a:srgbClr val="B25900"/>
                </a:solidFill>
                <a:latin typeface="SimSun"/>
                <a:cs typeface="SimSun"/>
              </a:rPr>
              <a:t>() </a:t>
            </a:r>
            <a:r>
              <a:rPr sz="1000" spc="-5" dirty="0">
                <a:solidFill>
                  <a:srgbClr val="595959"/>
                </a:solidFill>
                <a:latin typeface="SimSun"/>
                <a:cs typeface="SimSun"/>
              </a:rPr>
              <a:t>*</a:t>
            </a:r>
            <a:r>
              <a:rPr sz="1000" dirty="0">
                <a:solidFill>
                  <a:srgbClr val="595959"/>
                </a:solidFill>
                <a:latin typeface="SimSun"/>
                <a:cs typeface="SimSun"/>
              </a:rPr>
              <a:t> </a:t>
            </a:r>
            <a:r>
              <a:rPr sz="1000" spc="-5" dirty="0">
                <a:solidFill>
                  <a:srgbClr val="595959"/>
                </a:solidFill>
                <a:latin typeface="SimSun"/>
                <a:cs typeface="SimSun"/>
              </a:rPr>
              <a:t>90;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202038"/>
            <a:ext cx="5760085" cy="38100"/>
          </a:xfrm>
          <a:custGeom>
            <a:avLst/>
            <a:gdLst/>
            <a:ahLst/>
            <a:cxnLst/>
            <a:rect l="l" t="t" r="r" b="b"/>
            <a:pathLst>
              <a:path w="5760085" h="38100">
                <a:moveTo>
                  <a:pt x="5759996" y="0"/>
                </a:moveTo>
                <a:lnTo>
                  <a:pt x="0" y="0"/>
                </a:lnTo>
                <a:lnTo>
                  <a:pt x="0" y="37960"/>
                </a:lnTo>
                <a:lnTo>
                  <a:pt x="5759996" y="3796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542076" y="3027340"/>
            <a:ext cx="90805" cy="1892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00" b="1" spc="10" dirty="0">
                <a:solidFill>
                  <a:srgbClr val="009380"/>
                </a:solidFill>
                <a:latin typeface="Times New Roman"/>
                <a:cs typeface="Times New Roman"/>
              </a:rPr>
              <a:t>6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9311" y="2330853"/>
            <a:ext cx="140906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150" dirty="0">
                <a:solidFill>
                  <a:srgbClr val="FFFFFF"/>
                </a:solidFill>
                <a:latin typeface="Times New Roman"/>
                <a:cs typeface="Times New Roman"/>
              </a:rPr>
              <a:t>Numeros</a:t>
            </a:r>
            <a:r>
              <a:rPr sz="1050" spc="1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50" spc="135" dirty="0">
                <a:solidFill>
                  <a:srgbClr val="FFFFFF"/>
                </a:solidFill>
                <a:latin typeface="Times New Roman"/>
                <a:cs typeface="Times New Roman"/>
              </a:rPr>
              <a:t>aleatorios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502535">
              <a:lnSpc>
                <a:spcPct val="100000"/>
              </a:lnSpc>
              <a:spcBef>
                <a:spcPts val="114"/>
              </a:spcBef>
            </a:pPr>
            <a:r>
              <a:rPr spc="-50" dirty="0">
                <a:hlinkClick r:id="rId2" action="ppaction://hlinksldjump"/>
              </a:rPr>
              <a:t>Núme</a:t>
            </a:r>
            <a:r>
              <a:rPr spc="-45" dirty="0">
                <a:hlinkClick r:id="rId2" action="ppaction://hlinksldjump"/>
              </a:rPr>
              <a:t>r</a:t>
            </a:r>
            <a:r>
              <a:rPr spc="-160" dirty="0">
                <a:hlinkClick r:id="rId2" action="ppaction://hlinksldjump"/>
              </a:rPr>
              <a:t>os</a:t>
            </a:r>
            <a:r>
              <a:rPr spc="-55" dirty="0">
                <a:hlinkClick r:id="rId2" action="ppaction://hlinksldjump"/>
              </a:rPr>
              <a:t> </a:t>
            </a:r>
            <a:r>
              <a:rPr spc="-60" dirty="0">
                <a:hlinkClick r:id="rId2" action="ppaction://hlinksldjump"/>
              </a:rPr>
              <a:t>aleatórios</a:t>
            </a:r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0855" y="137868"/>
            <a:ext cx="92773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40" dirty="0">
                <a:solidFill>
                  <a:srgbClr val="00AC8C"/>
                </a:solidFill>
                <a:latin typeface="Times New Roman"/>
                <a:cs typeface="Times New Roman"/>
              </a:rPr>
              <a:t>Exercício</a:t>
            </a:r>
            <a:r>
              <a:rPr sz="1400" b="1" spc="-40" dirty="0">
                <a:solidFill>
                  <a:srgbClr val="00AC8C"/>
                </a:solidFill>
                <a:latin typeface="Times New Roman"/>
                <a:cs typeface="Times New Roman"/>
              </a:rPr>
              <a:t> </a:t>
            </a:r>
            <a:r>
              <a:rPr sz="1400" b="1" spc="35" dirty="0">
                <a:solidFill>
                  <a:srgbClr val="00AC8C"/>
                </a:solidFill>
                <a:latin typeface="Times New Roman"/>
                <a:cs typeface="Times New Roman"/>
              </a:rPr>
              <a:t>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1292" y="1123390"/>
            <a:ext cx="4818380" cy="81597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67640" indent="-155575">
              <a:lnSpc>
                <a:spcPct val="100000"/>
              </a:lnSpc>
              <a:spcBef>
                <a:spcPts val="725"/>
              </a:spcBef>
              <a:buClr>
                <a:srgbClr val="00AC8C"/>
              </a:buClr>
              <a:buFont typeface="Arial MT"/>
              <a:buChar char="•"/>
              <a:tabLst>
                <a:tab pos="168275" algn="l"/>
              </a:tabLst>
            </a:pPr>
            <a:r>
              <a:rPr sz="1400" b="1" spc="55" dirty="0">
                <a:latin typeface="Times New Roman"/>
                <a:cs typeface="Times New Roman"/>
              </a:rPr>
              <a:t>Sorteie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35" dirty="0">
                <a:latin typeface="Times New Roman"/>
                <a:cs typeface="Times New Roman"/>
              </a:rPr>
              <a:t>10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70" dirty="0">
                <a:latin typeface="Times New Roman"/>
                <a:cs typeface="Times New Roman"/>
              </a:rPr>
              <a:t>números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60" dirty="0">
                <a:latin typeface="Times New Roman"/>
                <a:cs typeface="Times New Roman"/>
              </a:rPr>
              <a:t>inteiros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105" dirty="0">
                <a:latin typeface="Times New Roman"/>
                <a:cs typeface="Times New Roman"/>
              </a:rPr>
              <a:t>e</a:t>
            </a:r>
            <a:r>
              <a:rPr sz="1400" b="1" spc="10" dirty="0">
                <a:latin typeface="Times New Roman"/>
                <a:cs typeface="Times New Roman"/>
              </a:rPr>
              <a:t> </a:t>
            </a:r>
            <a:r>
              <a:rPr sz="1400" b="1" spc="65" dirty="0">
                <a:latin typeface="Times New Roman"/>
                <a:cs typeface="Times New Roman"/>
              </a:rPr>
              <a:t>armazene-os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110" dirty="0">
                <a:latin typeface="Times New Roman"/>
                <a:cs typeface="Times New Roman"/>
              </a:rPr>
              <a:t>em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90" dirty="0">
                <a:latin typeface="Times New Roman"/>
                <a:cs typeface="Times New Roman"/>
              </a:rPr>
              <a:t>um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35" dirty="0">
                <a:latin typeface="Times New Roman"/>
                <a:cs typeface="Times New Roman"/>
              </a:rPr>
              <a:t>vetor.</a:t>
            </a:r>
            <a:endParaRPr sz="1400">
              <a:latin typeface="Times New Roman"/>
              <a:cs typeface="Times New Roman"/>
            </a:endParaRPr>
          </a:p>
          <a:p>
            <a:pPr marL="313690" lvl="1" indent="-158115">
              <a:lnSpc>
                <a:spcPct val="100000"/>
              </a:lnSpc>
              <a:spcBef>
                <a:spcPts val="500"/>
              </a:spcBef>
              <a:buClr>
                <a:srgbClr val="00AC8C"/>
              </a:buClr>
              <a:buChar char="–"/>
              <a:tabLst>
                <a:tab pos="314325" algn="l"/>
              </a:tabLst>
            </a:pPr>
            <a:r>
              <a:rPr sz="1200" spc="-60" dirty="0">
                <a:latin typeface="Arial MT"/>
                <a:cs typeface="Arial MT"/>
              </a:rPr>
              <a:t>Percorra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70" dirty="0">
                <a:latin typeface="Arial MT"/>
                <a:cs typeface="Arial MT"/>
              </a:rPr>
              <a:t>o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35" dirty="0">
                <a:latin typeface="Arial MT"/>
                <a:cs typeface="Arial MT"/>
              </a:rPr>
              <a:t>vetor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130" dirty="0">
                <a:latin typeface="Arial MT"/>
                <a:cs typeface="Arial MT"/>
              </a:rPr>
              <a:t>e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50" dirty="0">
                <a:latin typeface="Arial MT"/>
                <a:cs typeface="Arial MT"/>
              </a:rPr>
              <a:t>encontre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70" dirty="0">
                <a:latin typeface="Arial MT"/>
                <a:cs typeface="Arial MT"/>
              </a:rPr>
              <a:t>o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0" dirty="0">
                <a:latin typeface="Arial MT"/>
                <a:cs typeface="Arial MT"/>
              </a:rPr>
              <a:t>menor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55" dirty="0">
                <a:latin typeface="Arial MT"/>
                <a:cs typeface="Arial MT"/>
              </a:rPr>
              <a:t>elemento.</a:t>
            </a:r>
            <a:endParaRPr sz="1200">
              <a:latin typeface="Arial MT"/>
              <a:cs typeface="Arial MT"/>
            </a:endParaRPr>
          </a:p>
          <a:p>
            <a:pPr marL="313690" lvl="1" indent="-158115">
              <a:lnSpc>
                <a:spcPct val="100000"/>
              </a:lnSpc>
              <a:spcBef>
                <a:spcPts val="535"/>
              </a:spcBef>
              <a:buClr>
                <a:srgbClr val="00AC8C"/>
              </a:buClr>
              <a:buChar char="–"/>
              <a:tabLst>
                <a:tab pos="314325" algn="l"/>
              </a:tabLst>
            </a:pPr>
            <a:r>
              <a:rPr sz="1200" spc="-55" dirty="0">
                <a:latin typeface="Arial MT"/>
                <a:cs typeface="Arial MT"/>
              </a:rPr>
              <a:t>Sorteie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45" dirty="0">
                <a:latin typeface="Arial MT"/>
                <a:cs typeface="Arial MT"/>
              </a:rPr>
              <a:t>núme</a:t>
            </a:r>
            <a:r>
              <a:rPr sz="1200" spc="-35" dirty="0">
                <a:latin typeface="Arial MT"/>
                <a:cs typeface="Arial MT"/>
              </a:rPr>
              <a:t>r</a:t>
            </a:r>
            <a:r>
              <a:rPr sz="1200" spc="-100" dirty="0">
                <a:latin typeface="Arial MT"/>
                <a:cs typeface="Arial MT"/>
              </a:rPr>
              <a:t>os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ent</a:t>
            </a:r>
            <a:r>
              <a:rPr sz="1200" spc="-20" dirty="0">
                <a:latin typeface="Arial MT"/>
                <a:cs typeface="Arial MT"/>
              </a:rPr>
              <a:t>r</a:t>
            </a:r>
            <a:r>
              <a:rPr sz="1200" spc="-130" dirty="0">
                <a:latin typeface="Arial MT"/>
                <a:cs typeface="Arial MT"/>
              </a:rPr>
              <a:t>e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114" dirty="0">
                <a:latin typeface="Arial MT"/>
                <a:cs typeface="Arial MT"/>
              </a:rPr>
              <a:t>1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130" dirty="0">
                <a:latin typeface="Arial MT"/>
                <a:cs typeface="Arial MT"/>
              </a:rPr>
              <a:t>e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100" dirty="0">
                <a:latin typeface="Arial MT"/>
                <a:cs typeface="Arial MT"/>
              </a:rPr>
              <a:t>10.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202038"/>
            <a:ext cx="5760085" cy="38100"/>
          </a:xfrm>
          <a:custGeom>
            <a:avLst/>
            <a:gdLst/>
            <a:ahLst/>
            <a:cxnLst/>
            <a:rect l="l" t="t" r="r" b="b"/>
            <a:pathLst>
              <a:path w="5760085" h="38100">
                <a:moveTo>
                  <a:pt x="5759996" y="0"/>
                </a:moveTo>
                <a:lnTo>
                  <a:pt x="0" y="0"/>
                </a:lnTo>
                <a:lnTo>
                  <a:pt x="0" y="37960"/>
                </a:lnTo>
                <a:lnTo>
                  <a:pt x="5759996" y="3796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542076" y="3027340"/>
            <a:ext cx="90805" cy="1892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00" b="1" spc="10" dirty="0">
                <a:solidFill>
                  <a:srgbClr val="009380"/>
                </a:solidFill>
                <a:latin typeface="Times New Roman"/>
                <a:cs typeface="Times New Roman"/>
              </a:rPr>
              <a:t>7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1292" y="1710124"/>
            <a:ext cx="2904490" cy="330218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b="1" spc="20" dirty="0" err="1">
                <a:solidFill>
                  <a:srgbClr val="FFFFFF"/>
                </a:solidFill>
                <a:latin typeface="Times New Roman"/>
                <a:cs typeface="Times New Roman"/>
              </a:rPr>
              <a:t>Obrigado</a:t>
            </a:r>
            <a:endParaRPr sz="20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137868"/>
            <a:ext cx="129857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50" dirty="0">
                <a:solidFill>
                  <a:srgbClr val="00AC8C"/>
                </a:solidFill>
                <a:latin typeface="Times New Roman"/>
                <a:cs typeface="Times New Roman"/>
              </a:rPr>
              <a:t>Classe</a:t>
            </a:r>
            <a:r>
              <a:rPr sz="1400" b="1" spc="-55" dirty="0">
                <a:solidFill>
                  <a:srgbClr val="00AC8C"/>
                </a:solidFill>
                <a:latin typeface="Times New Roman"/>
                <a:cs typeface="Times New Roman"/>
              </a:rPr>
              <a:t> </a:t>
            </a:r>
            <a:r>
              <a:rPr sz="1400" b="1" spc="65" dirty="0">
                <a:solidFill>
                  <a:srgbClr val="00AC8C"/>
                </a:solidFill>
                <a:latin typeface="Times New Roman"/>
                <a:cs typeface="Times New Roman"/>
              </a:rPr>
              <a:t>Random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34795" y="2103288"/>
            <a:ext cx="2129790" cy="466090"/>
          </a:xfrm>
          <a:custGeom>
            <a:avLst/>
            <a:gdLst/>
            <a:ahLst/>
            <a:cxnLst/>
            <a:rect l="l" t="t" r="r" b="b"/>
            <a:pathLst>
              <a:path w="2129790" h="466089">
                <a:moveTo>
                  <a:pt x="871705" y="227595"/>
                </a:moveTo>
                <a:lnTo>
                  <a:pt x="390859" y="7722"/>
                </a:lnTo>
                <a:lnTo>
                  <a:pt x="376427" y="1451"/>
                </a:lnTo>
                <a:lnTo>
                  <a:pt x="371295" y="0"/>
                </a:lnTo>
                <a:lnTo>
                  <a:pt x="375518" y="3258"/>
                </a:lnTo>
                <a:lnTo>
                  <a:pt x="389152" y="11117"/>
                </a:lnTo>
                <a:lnTo>
                  <a:pt x="781704" y="227595"/>
                </a:lnTo>
                <a:lnTo>
                  <a:pt x="50610" y="227595"/>
                </a:lnTo>
                <a:lnTo>
                  <a:pt x="30910" y="231572"/>
                </a:lnTo>
                <a:lnTo>
                  <a:pt x="14823" y="242418"/>
                </a:lnTo>
                <a:lnTo>
                  <a:pt x="3977" y="258506"/>
                </a:lnTo>
                <a:lnTo>
                  <a:pt x="0" y="278206"/>
                </a:lnTo>
                <a:lnTo>
                  <a:pt x="0" y="415158"/>
                </a:lnTo>
                <a:lnTo>
                  <a:pt x="3977" y="434858"/>
                </a:lnTo>
                <a:lnTo>
                  <a:pt x="14823" y="450945"/>
                </a:lnTo>
                <a:lnTo>
                  <a:pt x="30910" y="461792"/>
                </a:lnTo>
                <a:lnTo>
                  <a:pt x="50610" y="465769"/>
                </a:lnTo>
                <a:lnTo>
                  <a:pt x="2079078" y="465769"/>
                </a:lnTo>
                <a:lnTo>
                  <a:pt x="2098778" y="461792"/>
                </a:lnTo>
                <a:lnTo>
                  <a:pt x="2114865" y="450945"/>
                </a:lnTo>
                <a:lnTo>
                  <a:pt x="2125711" y="434858"/>
                </a:lnTo>
                <a:lnTo>
                  <a:pt x="2129689" y="415158"/>
                </a:lnTo>
                <a:lnTo>
                  <a:pt x="2129689" y="278206"/>
                </a:lnTo>
                <a:lnTo>
                  <a:pt x="2125711" y="258506"/>
                </a:lnTo>
                <a:lnTo>
                  <a:pt x="2114865" y="242418"/>
                </a:lnTo>
                <a:lnTo>
                  <a:pt x="2098778" y="231572"/>
                </a:lnTo>
                <a:lnTo>
                  <a:pt x="2079078" y="227595"/>
                </a:lnTo>
                <a:lnTo>
                  <a:pt x="871705" y="227595"/>
                </a:lnTo>
                <a:close/>
              </a:path>
            </a:pathLst>
          </a:custGeom>
          <a:ln w="5060">
            <a:solidFill>
              <a:srgbClr val="F9F9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1292" y="779309"/>
            <a:ext cx="4013835" cy="173736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67640" indent="-155575">
              <a:lnSpc>
                <a:spcPct val="100000"/>
              </a:lnSpc>
              <a:spcBef>
                <a:spcPts val="725"/>
              </a:spcBef>
              <a:buClr>
                <a:srgbClr val="00AC8C"/>
              </a:buClr>
              <a:buFont typeface="Arial MT"/>
              <a:buChar char="•"/>
              <a:tabLst>
                <a:tab pos="168275" algn="l"/>
              </a:tabLst>
            </a:pPr>
            <a:r>
              <a:rPr sz="1400" b="1" spc="50" dirty="0">
                <a:latin typeface="Times New Roman"/>
                <a:cs typeface="Times New Roman"/>
              </a:rPr>
              <a:t>Classe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55" dirty="0">
                <a:latin typeface="Times New Roman"/>
                <a:cs typeface="Times New Roman"/>
              </a:rPr>
              <a:t>utilizada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30" dirty="0">
                <a:latin typeface="Times New Roman"/>
                <a:cs typeface="Times New Roman"/>
              </a:rPr>
              <a:t>para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40" dirty="0">
                <a:latin typeface="Times New Roman"/>
                <a:cs typeface="Times New Roman"/>
              </a:rPr>
              <a:t>gerar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70" dirty="0">
                <a:latin typeface="Times New Roman"/>
                <a:cs typeface="Times New Roman"/>
              </a:rPr>
              <a:t>números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55" dirty="0">
                <a:latin typeface="Times New Roman"/>
                <a:cs typeface="Times New Roman"/>
              </a:rPr>
              <a:t>aleatórios</a:t>
            </a:r>
            <a:endParaRPr sz="1400">
              <a:latin typeface="Times New Roman"/>
              <a:cs typeface="Times New Roman"/>
            </a:endParaRPr>
          </a:p>
          <a:p>
            <a:pPr marL="313690" lvl="1" indent="-157480">
              <a:lnSpc>
                <a:spcPct val="100000"/>
              </a:lnSpc>
              <a:spcBef>
                <a:spcPts val="500"/>
              </a:spcBef>
              <a:buClr>
                <a:srgbClr val="D8F2ED"/>
              </a:buClr>
              <a:buChar char="–"/>
              <a:tabLst>
                <a:tab pos="313690" algn="l"/>
              </a:tabLst>
            </a:pPr>
            <a:r>
              <a:rPr sz="1200" spc="-160" dirty="0">
                <a:solidFill>
                  <a:srgbClr val="D8D8D8"/>
                </a:solidFill>
                <a:latin typeface="Arial MT"/>
                <a:cs typeface="Arial MT"/>
              </a:rPr>
              <a:t>É</a:t>
            </a:r>
            <a:r>
              <a:rPr sz="1200" spc="-30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200" spc="-75" dirty="0">
                <a:solidFill>
                  <a:srgbClr val="D8D8D8"/>
                </a:solidFill>
                <a:latin typeface="Arial MT"/>
                <a:cs typeface="Arial MT"/>
              </a:rPr>
              <a:t>necessário</a:t>
            </a:r>
            <a:r>
              <a:rPr sz="1200" spc="-30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200" spc="-55" dirty="0">
                <a:solidFill>
                  <a:srgbClr val="D8D8D8"/>
                </a:solidFill>
                <a:latin typeface="Arial MT"/>
                <a:cs typeface="Arial MT"/>
              </a:rPr>
              <a:t>fazer</a:t>
            </a:r>
            <a:r>
              <a:rPr sz="1200" spc="-30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200" spc="-95" dirty="0">
                <a:solidFill>
                  <a:srgbClr val="D8D8D8"/>
                </a:solidFill>
                <a:latin typeface="Arial MT"/>
                <a:cs typeface="Arial MT"/>
              </a:rPr>
              <a:t>a</a:t>
            </a:r>
            <a:r>
              <a:rPr sz="1200" spc="-30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200" spc="-35" dirty="0">
                <a:solidFill>
                  <a:srgbClr val="D8D8D8"/>
                </a:solidFill>
                <a:latin typeface="Arial MT"/>
                <a:cs typeface="Arial MT"/>
              </a:rPr>
              <a:t>importação</a:t>
            </a:r>
            <a:r>
              <a:rPr sz="1200" spc="-25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200" spc="-65" dirty="0">
                <a:solidFill>
                  <a:srgbClr val="D8D8D8"/>
                </a:solidFill>
                <a:latin typeface="Arial MT"/>
                <a:cs typeface="Arial MT"/>
              </a:rPr>
              <a:t>da</a:t>
            </a:r>
            <a:r>
              <a:rPr sz="1200" spc="-30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200" spc="-35" dirty="0">
                <a:solidFill>
                  <a:srgbClr val="D8D8D8"/>
                </a:solidFill>
                <a:latin typeface="Arial MT"/>
                <a:cs typeface="Arial MT"/>
              </a:rPr>
              <a:t>biblioteca</a:t>
            </a:r>
            <a:r>
              <a:rPr sz="1200" spc="-30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200" spc="-70" dirty="0">
                <a:solidFill>
                  <a:srgbClr val="D8D8D8"/>
                </a:solidFill>
                <a:latin typeface="Arial MT"/>
                <a:cs typeface="Arial MT"/>
              </a:rPr>
              <a:t>Random</a:t>
            </a:r>
            <a:endParaRPr sz="1200">
              <a:latin typeface="Arial MT"/>
              <a:cs typeface="Arial MT"/>
            </a:endParaRPr>
          </a:p>
          <a:p>
            <a:pPr marL="313690" lvl="1" indent="-157480">
              <a:lnSpc>
                <a:spcPct val="100000"/>
              </a:lnSpc>
              <a:spcBef>
                <a:spcPts val="535"/>
              </a:spcBef>
              <a:buSzPct val="120000"/>
              <a:buFont typeface="Arial MT"/>
              <a:buChar char="–"/>
              <a:tabLst>
                <a:tab pos="313690" algn="l"/>
              </a:tabLst>
            </a:pPr>
            <a:r>
              <a:rPr sz="1000" b="1" spc="-25" dirty="0">
                <a:solidFill>
                  <a:srgbClr val="E5F6F3"/>
                </a:solidFill>
                <a:latin typeface="Arial"/>
                <a:cs typeface="Arial"/>
              </a:rPr>
              <a:t>import</a:t>
            </a:r>
            <a:r>
              <a:rPr sz="1000" b="1" spc="204" dirty="0">
                <a:solidFill>
                  <a:srgbClr val="E5F6F3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EEEEEE"/>
                </a:solidFill>
                <a:latin typeface="SimSun"/>
                <a:cs typeface="SimSun"/>
              </a:rPr>
              <a:t>java.util.Random;</a:t>
            </a:r>
            <a:endParaRPr sz="1000">
              <a:latin typeface="SimSun"/>
              <a:cs typeface="SimSun"/>
            </a:endParaRPr>
          </a:p>
          <a:p>
            <a:pPr marL="167640" indent="-155575">
              <a:lnSpc>
                <a:spcPct val="100000"/>
              </a:lnSpc>
              <a:spcBef>
                <a:spcPts val="620"/>
              </a:spcBef>
              <a:buClr>
                <a:srgbClr val="F2FAF9"/>
              </a:buClr>
              <a:buFont typeface="Arial MT"/>
              <a:buChar char="•"/>
              <a:tabLst>
                <a:tab pos="168275" algn="l"/>
              </a:tabLst>
            </a:pPr>
            <a:r>
              <a:rPr sz="1400" b="1" spc="50" dirty="0">
                <a:solidFill>
                  <a:srgbClr val="F2F2F2"/>
                </a:solidFill>
                <a:latin typeface="Times New Roman"/>
                <a:cs typeface="Times New Roman"/>
              </a:rPr>
              <a:t>Utilização</a:t>
            </a:r>
            <a:endParaRPr sz="1400">
              <a:latin typeface="Times New Roman"/>
              <a:cs typeface="Times New Roman"/>
            </a:endParaRPr>
          </a:p>
          <a:p>
            <a:pPr marL="313690" lvl="1" indent="-157480">
              <a:lnSpc>
                <a:spcPct val="100000"/>
              </a:lnSpc>
              <a:spcBef>
                <a:spcPts val="500"/>
              </a:spcBef>
              <a:buClr>
                <a:srgbClr val="F9FDFC"/>
              </a:buClr>
              <a:buSzPct val="120000"/>
              <a:buFont typeface="Arial MT"/>
              <a:buChar char="–"/>
              <a:tabLst>
                <a:tab pos="313690" algn="l"/>
              </a:tabLst>
            </a:pPr>
            <a:r>
              <a:rPr sz="1000" spc="-5" dirty="0">
                <a:solidFill>
                  <a:srgbClr val="FBFBFB"/>
                </a:solidFill>
                <a:latin typeface="SimSun"/>
                <a:cs typeface="SimSun"/>
              </a:rPr>
              <a:t>Random</a:t>
            </a:r>
            <a:r>
              <a:rPr sz="1000" spc="-10" dirty="0">
                <a:solidFill>
                  <a:srgbClr val="FBFBFB"/>
                </a:solidFill>
                <a:latin typeface="SimSun"/>
                <a:cs typeface="SimSun"/>
              </a:rPr>
              <a:t> </a:t>
            </a:r>
            <a:r>
              <a:rPr sz="1000" spc="-5" dirty="0">
                <a:solidFill>
                  <a:srgbClr val="FBFBFB"/>
                </a:solidFill>
                <a:latin typeface="SimSun"/>
                <a:cs typeface="SimSun"/>
              </a:rPr>
              <a:t>random</a:t>
            </a:r>
            <a:r>
              <a:rPr sz="1000" spc="-10" dirty="0">
                <a:solidFill>
                  <a:srgbClr val="FBFBFB"/>
                </a:solidFill>
                <a:latin typeface="SimSun"/>
                <a:cs typeface="SimSun"/>
              </a:rPr>
              <a:t> </a:t>
            </a:r>
            <a:r>
              <a:rPr sz="1000" spc="-5" dirty="0">
                <a:solidFill>
                  <a:srgbClr val="FBFBFB"/>
                </a:solidFill>
                <a:latin typeface="SimSun"/>
                <a:cs typeface="SimSun"/>
              </a:rPr>
              <a:t>=</a:t>
            </a:r>
            <a:r>
              <a:rPr sz="1000" spc="-10" dirty="0">
                <a:solidFill>
                  <a:srgbClr val="FBFBFB"/>
                </a:solidFill>
                <a:latin typeface="SimSun"/>
                <a:cs typeface="SimSun"/>
              </a:rPr>
              <a:t> </a:t>
            </a:r>
            <a:r>
              <a:rPr sz="1000" b="1" spc="-155" dirty="0">
                <a:solidFill>
                  <a:srgbClr val="F9FDFC"/>
                </a:solidFill>
                <a:latin typeface="Arial"/>
                <a:cs typeface="Arial"/>
              </a:rPr>
              <a:t>new</a:t>
            </a:r>
            <a:r>
              <a:rPr sz="1000" b="1" spc="100" dirty="0">
                <a:solidFill>
                  <a:srgbClr val="F9FDFC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FBFBFB"/>
                </a:solidFill>
                <a:latin typeface="SimSun"/>
                <a:cs typeface="SimSun"/>
              </a:rPr>
              <a:t>Random</a:t>
            </a:r>
            <a:r>
              <a:rPr sz="1000" spc="-5" dirty="0">
                <a:solidFill>
                  <a:srgbClr val="FDFBF9"/>
                </a:solidFill>
                <a:latin typeface="SimSun"/>
                <a:cs typeface="SimSun"/>
              </a:rPr>
              <a:t>()</a:t>
            </a:r>
            <a:r>
              <a:rPr sz="1000" spc="-5" dirty="0">
                <a:solidFill>
                  <a:srgbClr val="FBFBFB"/>
                </a:solidFill>
                <a:latin typeface="SimSun"/>
                <a:cs typeface="SimSun"/>
              </a:rPr>
              <a:t>;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00">
              <a:latin typeface="SimSun"/>
              <a:cs typeface="SimSun"/>
            </a:endParaRPr>
          </a:p>
          <a:p>
            <a:pPr marL="1863725">
              <a:lnSpc>
                <a:spcPct val="100000"/>
              </a:lnSpc>
              <a:spcBef>
                <a:spcPts val="5"/>
              </a:spcBef>
            </a:pPr>
            <a:r>
              <a:rPr sz="1000" spc="-25" dirty="0">
                <a:solidFill>
                  <a:srgbClr val="F9F9F9"/>
                </a:solidFill>
                <a:latin typeface="Arial MT"/>
                <a:cs typeface="Arial MT"/>
              </a:rPr>
              <a:t>cria</a:t>
            </a:r>
            <a:r>
              <a:rPr sz="1000" spc="-30" dirty="0">
                <a:solidFill>
                  <a:srgbClr val="F9F9F9"/>
                </a:solidFill>
                <a:latin typeface="Arial MT"/>
                <a:cs typeface="Arial MT"/>
              </a:rPr>
              <a:t> um </a:t>
            </a:r>
            <a:r>
              <a:rPr sz="1000" spc="-45" dirty="0">
                <a:solidFill>
                  <a:srgbClr val="F9F9F9"/>
                </a:solidFill>
                <a:latin typeface="Arial MT"/>
                <a:cs typeface="Arial MT"/>
              </a:rPr>
              <a:t>gerador</a:t>
            </a:r>
            <a:r>
              <a:rPr sz="1000" spc="-30" dirty="0">
                <a:solidFill>
                  <a:srgbClr val="F9F9F9"/>
                </a:solidFill>
                <a:latin typeface="Arial MT"/>
                <a:cs typeface="Arial MT"/>
              </a:rPr>
              <a:t> </a:t>
            </a:r>
            <a:r>
              <a:rPr sz="1000" spc="-70" dirty="0">
                <a:solidFill>
                  <a:srgbClr val="F9F9F9"/>
                </a:solidFill>
                <a:latin typeface="Arial MT"/>
                <a:cs typeface="Arial MT"/>
              </a:rPr>
              <a:t>de</a:t>
            </a:r>
            <a:r>
              <a:rPr sz="1000" spc="-30" dirty="0">
                <a:solidFill>
                  <a:srgbClr val="F9F9F9"/>
                </a:solidFill>
                <a:latin typeface="Arial MT"/>
                <a:cs typeface="Arial MT"/>
              </a:rPr>
              <a:t> </a:t>
            </a:r>
            <a:r>
              <a:rPr sz="1000" spc="-35" dirty="0">
                <a:solidFill>
                  <a:srgbClr val="F9F9F9"/>
                </a:solidFill>
                <a:latin typeface="Arial MT"/>
                <a:cs typeface="Arial MT"/>
              </a:rPr>
              <a:t>núme</a:t>
            </a:r>
            <a:r>
              <a:rPr sz="1000" spc="-30" dirty="0">
                <a:solidFill>
                  <a:srgbClr val="F9F9F9"/>
                </a:solidFill>
                <a:latin typeface="Arial MT"/>
                <a:cs typeface="Arial MT"/>
              </a:rPr>
              <a:t>r</a:t>
            </a:r>
            <a:r>
              <a:rPr sz="1000" spc="-85" dirty="0">
                <a:solidFill>
                  <a:srgbClr val="F9F9F9"/>
                </a:solidFill>
                <a:latin typeface="Arial MT"/>
                <a:cs typeface="Arial MT"/>
              </a:rPr>
              <a:t>os</a:t>
            </a:r>
            <a:r>
              <a:rPr sz="1000" spc="-30" dirty="0">
                <a:solidFill>
                  <a:srgbClr val="F9F9F9"/>
                </a:solidFill>
                <a:latin typeface="Arial MT"/>
                <a:cs typeface="Arial MT"/>
              </a:rPr>
              <a:t> </a:t>
            </a:r>
            <a:r>
              <a:rPr sz="1000" spc="-35" dirty="0">
                <a:solidFill>
                  <a:srgbClr val="F9F9F9"/>
                </a:solidFill>
                <a:latin typeface="Arial MT"/>
                <a:cs typeface="Arial MT"/>
              </a:rPr>
              <a:t>aleatórios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3202038"/>
            <a:ext cx="5760085" cy="38100"/>
          </a:xfrm>
          <a:custGeom>
            <a:avLst/>
            <a:gdLst/>
            <a:ahLst/>
            <a:cxnLst/>
            <a:rect l="l" t="t" r="r" b="b"/>
            <a:pathLst>
              <a:path w="5760085" h="38100">
                <a:moveTo>
                  <a:pt x="5759996" y="0"/>
                </a:moveTo>
                <a:lnTo>
                  <a:pt x="0" y="0"/>
                </a:lnTo>
                <a:lnTo>
                  <a:pt x="0" y="37960"/>
                </a:lnTo>
                <a:lnTo>
                  <a:pt x="5759996" y="3796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542076" y="3027340"/>
            <a:ext cx="90805" cy="1892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00" b="1" spc="10" dirty="0">
                <a:solidFill>
                  <a:srgbClr val="009380"/>
                </a:solidFill>
                <a:latin typeface="Times New Roman"/>
                <a:cs typeface="Times New Roman"/>
              </a:rPr>
              <a:t>3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137868"/>
            <a:ext cx="129857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50" dirty="0">
                <a:solidFill>
                  <a:srgbClr val="00AC8C"/>
                </a:solidFill>
                <a:latin typeface="Times New Roman"/>
                <a:cs typeface="Times New Roman"/>
              </a:rPr>
              <a:t>Classe</a:t>
            </a:r>
            <a:r>
              <a:rPr sz="1400" b="1" spc="-55" dirty="0">
                <a:solidFill>
                  <a:srgbClr val="00AC8C"/>
                </a:solidFill>
                <a:latin typeface="Times New Roman"/>
                <a:cs typeface="Times New Roman"/>
              </a:rPr>
              <a:t> </a:t>
            </a:r>
            <a:r>
              <a:rPr sz="1400" b="1" spc="65" dirty="0">
                <a:solidFill>
                  <a:srgbClr val="00AC8C"/>
                </a:solidFill>
                <a:latin typeface="Times New Roman"/>
                <a:cs typeface="Times New Roman"/>
              </a:rPr>
              <a:t>Random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1292" y="822501"/>
            <a:ext cx="4013835" cy="135382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67640" indent="-155575">
              <a:lnSpc>
                <a:spcPct val="100000"/>
              </a:lnSpc>
              <a:spcBef>
                <a:spcPts val="725"/>
              </a:spcBef>
              <a:buClr>
                <a:srgbClr val="00AC8C"/>
              </a:buClr>
              <a:buFont typeface="Arial MT"/>
              <a:buChar char="•"/>
              <a:tabLst>
                <a:tab pos="168275" algn="l"/>
              </a:tabLst>
            </a:pPr>
            <a:r>
              <a:rPr sz="1400" b="1" spc="50" dirty="0">
                <a:latin typeface="Times New Roman"/>
                <a:cs typeface="Times New Roman"/>
              </a:rPr>
              <a:t>Classe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55" dirty="0">
                <a:latin typeface="Times New Roman"/>
                <a:cs typeface="Times New Roman"/>
              </a:rPr>
              <a:t>utilizada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30" dirty="0">
                <a:latin typeface="Times New Roman"/>
                <a:cs typeface="Times New Roman"/>
              </a:rPr>
              <a:t>para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40" dirty="0">
                <a:latin typeface="Times New Roman"/>
                <a:cs typeface="Times New Roman"/>
              </a:rPr>
              <a:t>gerar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70" dirty="0">
                <a:latin typeface="Times New Roman"/>
                <a:cs typeface="Times New Roman"/>
              </a:rPr>
              <a:t>números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55" dirty="0">
                <a:latin typeface="Times New Roman"/>
                <a:cs typeface="Times New Roman"/>
              </a:rPr>
              <a:t>aleatórios</a:t>
            </a:r>
            <a:endParaRPr sz="1400">
              <a:latin typeface="Times New Roman"/>
              <a:cs typeface="Times New Roman"/>
            </a:endParaRPr>
          </a:p>
          <a:p>
            <a:pPr marL="313690" lvl="1" indent="-158115">
              <a:lnSpc>
                <a:spcPct val="100000"/>
              </a:lnSpc>
              <a:spcBef>
                <a:spcPts val="500"/>
              </a:spcBef>
              <a:buClr>
                <a:srgbClr val="00AC8C"/>
              </a:buClr>
              <a:buChar char="–"/>
              <a:tabLst>
                <a:tab pos="314325" algn="l"/>
              </a:tabLst>
            </a:pPr>
            <a:r>
              <a:rPr sz="1200" spc="-160" dirty="0">
                <a:latin typeface="Arial MT"/>
                <a:cs typeface="Arial MT"/>
              </a:rPr>
              <a:t>É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75" dirty="0">
                <a:latin typeface="Arial MT"/>
                <a:cs typeface="Arial MT"/>
              </a:rPr>
              <a:t>necessário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5" dirty="0">
                <a:latin typeface="Arial MT"/>
                <a:cs typeface="Arial MT"/>
              </a:rPr>
              <a:t>fazer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95" dirty="0">
                <a:latin typeface="Arial MT"/>
                <a:cs typeface="Arial MT"/>
              </a:rPr>
              <a:t>a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35" dirty="0">
                <a:latin typeface="Arial MT"/>
                <a:cs typeface="Arial MT"/>
              </a:rPr>
              <a:t>importação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65" dirty="0">
                <a:latin typeface="Arial MT"/>
                <a:cs typeface="Arial MT"/>
              </a:rPr>
              <a:t>da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35" dirty="0">
                <a:latin typeface="Arial MT"/>
                <a:cs typeface="Arial MT"/>
              </a:rPr>
              <a:t>biblioteca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70" dirty="0">
                <a:latin typeface="Arial MT"/>
                <a:cs typeface="Arial MT"/>
              </a:rPr>
              <a:t>Random</a:t>
            </a:r>
            <a:endParaRPr sz="1200">
              <a:latin typeface="Arial MT"/>
              <a:cs typeface="Arial MT"/>
            </a:endParaRPr>
          </a:p>
          <a:p>
            <a:pPr marL="313690" lvl="1" indent="-158115">
              <a:lnSpc>
                <a:spcPct val="100000"/>
              </a:lnSpc>
              <a:spcBef>
                <a:spcPts val="535"/>
              </a:spcBef>
              <a:buSzPct val="120000"/>
              <a:buFont typeface="Arial MT"/>
              <a:buChar char="–"/>
              <a:tabLst>
                <a:tab pos="314325" algn="l"/>
              </a:tabLst>
            </a:pPr>
            <a:r>
              <a:rPr sz="1000" b="1" spc="-25" dirty="0">
                <a:solidFill>
                  <a:srgbClr val="D8F2ED"/>
                </a:solidFill>
                <a:latin typeface="Arial"/>
                <a:cs typeface="Arial"/>
              </a:rPr>
              <a:t>import</a:t>
            </a:r>
            <a:r>
              <a:rPr sz="1000" b="1" spc="204" dirty="0">
                <a:solidFill>
                  <a:srgbClr val="D8F2ED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E6E6E6"/>
                </a:solidFill>
                <a:latin typeface="SimSun"/>
                <a:cs typeface="SimSun"/>
              </a:rPr>
              <a:t>java.util.Random;</a:t>
            </a:r>
            <a:endParaRPr sz="1000">
              <a:latin typeface="SimSun"/>
              <a:cs typeface="SimSun"/>
            </a:endParaRPr>
          </a:p>
          <a:p>
            <a:pPr marL="167640" indent="-155575">
              <a:lnSpc>
                <a:spcPct val="100000"/>
              </a:lnSpc>
              <a:spcBef>
                <a:spcPts val="620"/>
              </a:spcBef>
              <a:buClr>
                <a:srgbClr val="E5F6F3"/>
              </a:buClr>
              <a:buFont typeface="Arial MT"/>
              <a:buChar char="•"/>
              <a:tabLst>
                <a:tab pos="168275" algn="l"/>
              </a:tabLst>
            </a:pPr>
            <a:r>
              <a:rPr sz="1400" b="1" spc="50" dirty="0">
                <a:solidFill>
                  <a:srgbClr val="E5E5E5"/>
                </a:solidFill>
                <a:latin typeface="Times New Roman"/>
                <a:cs typeface="Times New Roman"/>
              </a:rPr>
              <a:t>Utilização</a:t>
            </a:r>
            <a:endParaRPr sz="1400">
              <a:latin typeface="Times New Roman"/>
              <a:cs typeface="Times New Roman"/>
            </a:endParaRPr>
          </a:p>
          <a:p>
            <a:pPr marL="313690" lvl="1" indent="-157480">
              <a:lnSpc>
                <a:spcPct val="100000"/>
              </a:lnSpc>
              <a:spcBef>
                <a:spcPts val="500"/>
              </a:spcBef>
              <a:buClr>
                <a:srgbClr val="F2FAF9"/>
              </a:buClr>
              <a:buSzPct val="120000"/>
              <a:buFont typeface="Arial MT"/>
              <a:buChar char="–"/>
              <a:tabLst>
                <a:tab pos="313690" algn="l"/>
              </a:tabLst>
            </a:pPr>
            <a:r>
              <a:rPr sz="1000" spc="-5" dirty="0">
                <a:solidFill>
                  <a:srgbClr val="F6F6F6"/>
                </a:solidFill>
                <a:latin typeface="SimSun"/>
                <a:cs typeface="SimSun"/>
              </a:rPr>
              <a:t>Random</a:t>
            </a:r>
            <a:r>
              <a:rPr sz="1000" spc="-10" dirty="0">
                <a:solidFill>
                  <a:srgbClr val="F6F6F6"/>
                </a:solidFill>
                <a:latin typeface="SimSun"/>
                <a:cs typeface="SimSun"/>
              </a:rPr>
              <a:t> </a:t>
            </a:r>
            <a:r>
              <a:rPr sz="1000" spc="-5" dirty="0">
                <a:solidFill>
                  <a:srgbClr val="F6F6F6"/>
                </a:solidFill>
                <a:latin typeface="SimSun"/>
                <a:cs typeface="SimSun"/>
              </a:rPr>
              <a:t>random</a:t>
            </a:r>
            <a:r>
              <a:rPr sz="1000" spc="-10" dirty="0">
                <a:solidFill>
                  <a:srgbClr val="F6F6F6"/>
                </a:solidFill>
                <a:latin typeface="SimSun"/>
                <a:cs typeface="SimSun"/>
              </a:rPr>
              <a:t> </a:t>
            </a:r>
            <a:r>
              <a:rPr sz="1000" spc="-5" dirty="0">
                <a:solidFill>
                  <a:srgbClr val="F6F6F6"/>
                </a:solidFill>
                <a:latin typeface="SimSun"/>
                <a:cs typeface="SimSun"/>
              </a:rPr>
              <a:t>=</a:t>
            </a:r>
            <a:r>
              <a:rPr sz="1000" spc="-10" dirty="0">
                <a:solidFill>
                  <a:srgbClr val="F6F6F6"/>
                </a:solidFill>
                <a:latin typeface="SimSun"/>
                <a:cs typeface="SimSun"/>
              </a:rPr>
              <a:t> </a:t>
            </a:r>
            <a:r>
              <a:rPr sz="1000" b="1" spc="-155" dirty="0">
                <a:solidFill>
                  <a:srgbClr val="F2FAF9"/>
                </a:solidFill>
                <a:latin typeface="Arial"/>
                <a:cs typeface="Arial"/>
              </a:rPr>
              <a:t>new</a:t>
            </a:r>
            <a:r>
              <a:rPr sz="1000" b="1" spc="100" dirty="0">
                <a:solidFill>
                  <a:srgbClr val="F2FAF9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F6F6F6"/>
                </a:solidFill>
                <a:latin typeface="SimSun"/>
                <a:cs typeface="SimSun"/>
              </a:rPr>
              <a:t>Random</a:t>
            </a:r>
            <a:r>
              <a:rPr sz="1000" spc="-5" dirty="0">
                <a:solidFill>
                  <a:srgbClr val="FBF6F2"/>
                </a:solidFill>
                <a:latin typeface="SimSun"/>
                <a:cs typeface="SimSun"/>
              </a:rPr>
              <a:t>()</a:t>
            </a:r>
            <a:r>
              <a:rPr sz="1000" spc="-5" dirty="0">
                <a:solidFill>
                  <a:srgbClr val="F6F6F6"/>
                </a:solidFill>
                <a:latin typeface="SimSun"/>
                <a:cs typeface="SimSun"/>
              </a:rPr>
              <a:t>;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34795" y="2146481"/>
            <a:ext cx="2129790" cy="466090"/>
          </a:xfrm>
          <a:custGeom>
            <a:avLst/>
            <a:gdLst/>
            <a:ahLst/>
            <a:cxnLst/>
            <a:rect l="l" t="t" r="r" b="b"/>
            <a:pathLst>
              <a:path w="2129790" h="466089">
                <a:moveTo>
                  <a:pt x="871705" y="227595"/>
                </a:moveTo>
                <a:lnTo>
                  <a:pt x="390859" y="7722"/>
                </a:lnTo>
                <a:lnTo>
                  <a:pt x="376427" y="1451"/>
                </a:lnTo>
                <a:lnTo>
                  <a:pt x="371295" y="0"/>
                </a:lnTo>
                <a:lnTo>
                  <a:pt x="375518" y="3258"/>
                </a:lnTo>
                <a:lnTo>
                  <a:pt x="389152" y="11117"/>
                </a:lnTo>
                <a:lnTo>
                  <a:pt x="781704" y="227595"/>
                </a:lnTo>
                <a:lnTo>
                  <a:pt x="50610" y="227595"/>
                </a:lnTo>
                <a:lnTo>
                  <a:pt x="30910" y="231572"/>
                </a:lnTo>
                <a:lnTo>
                  <a:pt x="14823" y="242418"/>
                </a:lnTo>
                <a:lnTo>
                  <a:pt x="3977" y="258506"/>
                </a:lnTo>
                <a:lnTo>
                  <a:pt x="0" y="278206"/>
                </a:lnTo>
                <a:lnTo>
                  <a:pt x="0" y="415158"/>
                </a:lnTo>
                <a:lnTo>
                  <a:pt x="3977" y="434858"/>
                </a:lnTo>
                <a:lnTo>
                  <a:pt x="14823" y="450945"/>
                </a:lnTo>
                <a:lnTo>
                  <a:pt x="30910" y="461792"/>
                </a:lnTo>
                <a:lnTo>
                  <a:pt x="50610" y="465769"/>
                </a:lnTo>
                <a:lnTo>
                  <a:pt x="2079078" y="465769"/>
                </a:lnTo>
                <a:lnTo>
                  <a:pt x="2098778" y="461792"/>
                </a:lnTo>
                <a:lnTo>
                  <a:pt x="2114865" y="450945"/>
                </a:lnTo>
                <a:lnTo>
                  <a:pt x="2125711" y="434858"/>
                </a:lnTo>
                <a:lnTo>
                  <a:pt x="2129689" y="415158"/>
                </a:lnTo>
                <a:lnTo>
                  <a:pt x="2129689" y="278206"/>
                </a:lnTo>
                <a:lnTo>
                  <a:pt x="2125711" y="258506"/>
                </a:lnTo>
                <a:lnTo>
                  <a:pt x="2114865" y="242418"/>
                </a:lnTo>
                <a:lnTo>
                  <a:pt x="2098778" y="231572"/>
                </a:lnTo>
                <a:lnTo>
                  <a:pt x="2079078" y="227595"/>
                </a:lnTo>
                <a:lnTo>
                  <a:pt x="871705" y="227595"/>
                </a:lnTo>
                <a:close/>
              </a:path>
            </a:pathLst>
          </a:custGeom>
          <a:ln w="5060">
            <a:solidFill>
              <a:srgbClr val="F9F9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982800" y="2382309"/>
            <a:ext cx="203390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solidFill>
                  <a:srgbClr val="F9F9F9"/>
                </a:solidFill>
                <a:latin typeface="Arial MT"/>
                <a:cs typeface="Arial MT"/>
              </a:rPr>
              <a:t>cria</a:t>
            </a:r>
            <a:r>
              <a:rPr sz="1000" spc="-30" dirty="0">
                <a:solidFill>
                  <a:srgbClr val="F9F9F9"/>
                </a:solidFill>
                <a:latin typeface="Arial MT"/>
                <a:cs typeface="Arial MT"/>
              </a:rPr>
              <a:t> um </a:t>
            </a:r>
            <a:r>
              <a:rPr sz="1000" spc="-45" dirty="0">
                <a:solidFill>
                  <a:srgbClr val="F9F9F9"/>
                </a:solidFill>
                <a:latin typeface="Arial MT"/>
                <a:cs typeface="Arial MT"/>
              </a:rPr>
              <a:t>gerador</a:t>
            </a:r>
            <a:r>
              <a:rPr sz="1000" spc="-30" dirty="0">
                <a:solidFill>
                  <a:srgbClr val="F9F9F9"/>
                </a:solidFill>
                <a:latin typeface="Arial MT"/>
                <a:cs typeface="Arial MT"/>
              </a:rPr>
              <a:t> </a:t>
            </a:r>
            <a:r>
              <a:rPr sz="1000" spc="-70" dirty="0">
                <a:solidFill>
                  <a:srgbClr val="F9F9F9"/>
                </a:solidFill>
                <a:latin typeface="Arial MT"/>
                <a:cs typeface="Arial MT"/>
              </a:rPr>
              <a:t>de</a:t>
            </a:r>
            <a:r>
              <a:rPr sz="1000" spc="-30" dirty="0">
                <a:solidFill>
                  <a:srgbClr val="F9F9F9"/>
                </a:solidFill>
                <a:latin typeface="Arial MT"/>
                <a:cs typeface="Arial MT"/>
              </a:rPr>
              <a:t> </a:t>
            </a:r>
            <a:r>
              <a:rPr sz="1000" spc="-35" dirty="0">
                <a:solidFill>
                  <a:srgbClr val="F9F9F9"/>
                </a:solidFill>
                <a:latin typeface="Arial MT"/>
                <a:cs typeface="Arial MT"/>
              </a:rPr>
              <a:t>núme</a:t>
            </a:r>
            <a:r>
              <a:rPr sz="1000" spc="-30" dirty="0">
                <a:solidFill>
                  <a:srgbClr val="F9F9F9"/>
                </a:solidFill>
                <a:latin typeface="Arial MT"/>
                <a:cs typeface="Arial MT"/>
              </a:rPr>
              <a:t>r</a:t>
            </a:r>
            <a:r>
              <a:rPr sz="1000" spc="-85" dirty="0">
                <a:solidFill>
                  <a:srgbClr val="F9F9F9"/>
                </a:solidFill>
                <a:latin typeface="Arial MT"/>
                <a:cs typeface="Arial MT"/>
              </a:rPr>
              <a:t>os</a:t>
            </a:r>
            <a:r>
              <a:rPr sz="1000" spc="-30" dirty="0">
                <a:solidFill>
                  <a:srgbClr val="F9F9F9"/>
                </a:solidFill>
                <a:latin typeface="Arial MT"/>
                <a:cs typeface="Arial MT"/>
              </a:rPr>
              <a:t> </a:t>
            </a:r>
            <a:r>
              <a:rPr sz="1000" spc="-35" dirty="0">
                <a:solidFill>
                  <a:srgbClr val="F9F9F9"/>
                </a:solidFill>
                <a:latin typeface="Arial MT"/>
                <a:cs typeface="Arial MT"/>
              </a:rPr>
              <a:t>aleatórios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3202038"/>
            <a:ext cx="5760085" cy="38100"/>
          </a:xfrm>
          <a:custGeom>
            <a:avLst/>
            <a:gdLst/>
            <a:ahLst/>
            <a:cxnLst/>
            <a:rect l="l" t="t" r="r" b="b"/>
            <a:pathLst>
              <a:path w="5760085" h="38100">
                <a:moveTo>
                  <a:pt x="5759996" y="0"/>
                </a:moveTo>
                <a:lnTo>
                  <a:pt x="0" y="0"/>
                </a:lnTo>
                <a:lnTo>
                  <a:pt x="0" y="37960"/>
                </a:lnTo>
                <a:lnTo>
                  <a:pt x="5759996" y="3796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542076" y="3027340"/>
            <a:ext cx="90805" cy="1892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00" b="1" spc="10" dirty="0">
                <a:solidFill>
                  <a:srgbClr val="009380"/>
                </a:solidFill>
                <a:latin typeface="Times New Roman"/>
                <a:cs typeface="Times New Roman"/>
              </a:rPr>
              <a:t>3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137868"/>
            <a:ext cx="129857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50" dirty="0">
                <a:solidFill>
                  <a:srgbClr val="00AC8C"/>
                </a:solidFill>
                <a:latin typeface="Times New Roman"/>
                <a:cs typeface="Times New Roman"/>
              </a:rPr>
              <a:t>Classe</a:t>
            </a:r>
            <a:r>
              <a:rPr sz="1400" b="1" spc="-55" dirty="0">
                <a:solidFill>
                  <a:srgbClr val="00AC8C"/>
                </a:solidFill>
                <a:latin typeface="Times New Roman"/>
                <a:cs typeface="Times New Roman"/>
              </a:rPr>
              <a:t> </a:t>
            </a:r>
            <a:r>
              <a:rPr sz="1400" b="1" spc="65" dirty="0">
                <a:solidFill>
                  <a:srgbClr val="00AC8C"/>
                </a:solidFill>
                <a:latin typeface="Times New Roman"/>
                <a:cs typeface="Times New Roman"/>
              </a:rPr>
              <a:t>Random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1292" y="822501"/>
            <a:ext cx="4013835" cy="135382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67640" indent="-155575">
              <a:lnSpc>
                <a:spcPct val="100000"/>
              </a:lnSpc>
              <a:spcBef>
                <a:spcPts val="725"/>
              </a:spcBef>
              <a:buClr>
                <a:srgbClr val="00AC8C"/>
              </a:buClr>
              <a:buFont typeface="Arial MT"/>
              <a:buChar char="•"/>
              <a:tabLst>
                <a:tab pos="168275" algn="l"/>
              </a:tabLst>
            </a:pPr>
            <a:r>
              <a:rPr sz="1400" b="1" spc="50" dirty="0">
                <a:latin typeface="Times New Roman"/>
                <a:cs typeface="Times New Roman"/>
              </a:rPr>
              <a:t>Classe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55" dirty="0">
                <a:latin typeface="Times New Roman"/>
                <a:cs typeface="Times New Roman"/>
              </a:rPr>
              <a:t>utilizada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30" dirty="0">
                <a:latin typeface="Times New Roman"/>
                <a:cs typeface="Times New Roman"/>
              </a:rPr>
              <a:t>para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40" dirty="0">
                <a:latin typeface="Times New Roman"/>
                <a:cs typeface="Times New Roman"/>
              </a:rPr>
              <a:t>gerar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70" dirty="0">
                <a:latin typeface="Times New Roman"/>
                <a:cs typeface="Times New Roman"/>
              </a:rPr>
              <a:t>números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55" dirty="0">
                <a:latin typeface="Times New Roman"/>
                <a:cs typeface="Times New Roman"/>
              </a:rPr>
              <a:t>aleatórios</a:t>
            </a:r>
            <a:endParaRPr sz="1400">
              <a:latin typeface="Times New Roman"/>
              <a:cs typeface="Times New Roman"/>
            </a:endParaRPr>
          </a:p>
          <a:p>
            <a:pPr marL="313690" lvl="1" indent="-158115">
              <a:lnSpc>
                <a:spcPct val="100000"/>
              </a:lnSpc>
              <a:spcBef>
                <a:spcPts val="500"/>
              </a:spcBef>
              <a:buClr>
                <a:srgbClr val="00AC8C"/>
              </a:buClr>
              <a:buChar char="–"/>
              <a:tabLst>
                <a:tab pos="314325" algn="l"/>
              </a:tabLst>
            </a:pPr>
            <a:r>
              <a:rPr sz="1200" spc="-160" dirty="0">
                <a:latin typeface="Arial MT"/>
                <a:cs typeface="Arial MT"/>
              </a:rPr>
              <a:t>É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75" dirty="0">
                <a:latin typeface="Arial MT"/>
                <a:cs typeface="Arial MT"/>
              </a:rPr>
              <a:t>necessário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5" dirty="0">
                <a:latin typeface="Arial MT"/>
                <a:cs typeface="Arial MT"/>
              </a:rPr>
              <a:t>fazer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95" dirty="0">
                <a:latin typeface="Arial MT"/>
                <a:cs typeface="Arial MT"/>
              </a:rPr>
              <a:t>a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35" dirty="0">
                <a:latin typeface="Arial MT"/>
                <a:cs typeface="Arial MT"/>
              </a:rPr>
              <a:t>importação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65" dirty="0">
                <a:latin typeface="Arial MT"/>
                <a:cs typeface="Arial MT"/>
              </a:rPr>
              <a:t>da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35" dirty="0">
                <a:latin typeface="Arial MT"/>
                <a:cs typeface="Arial MT"/>
              </a:rPr>
              <a:t>biblioteca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70" dirty="0">
                <a:latin typeface="Arial MT"/>
                <a:cs typeface="Arial MT"/>
              </a:rPr>
              <a:t>Random</a:t>
            </a:r>
            <a:endParaRPr sz="1200">
              <a:latin typeface="Arial MT"/>
              <a:cs typeface="Arial MT"/>
            </a:endParaRPr>
          </a:p>
          <a:p>
            <a:pPr marL="313690" lvl="1" indent="-158115">
              <a:lnSpc>
                <a:spcPct val="100000"/>
              </a:lnSpc>
              <a:spcBef>
                <a:spcPts val="535"/>
              </a:spcBef>
              <a:buSzPct val="120000"/>
              <a:buFont typeface="Arial MT"/>
              <a:buChar char="–"/>
              <a:tabLst>
                <a:tab pos="314325" algn="l"/>
              </a:tabLst>
            </a:pPr>
            <a:r>
              <a:rPr sz="1000" b="1" spc="-25" dirty="0">
                <a:solidFill>
                  <a:srgbClr val="00AC8C"/>
                </a:solidFill>
                <a:latin typeface="Arial"/>
                <a:cs typeface="Arial"/>
              </a:rPr>
              <a:t>import</a:t>
            </a:r>
            <a:r>
              <a:rPr sz="1000" b="1" spc="204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595959"/>
                </a:solidFill>
                <a:latin typeface="SimSun"/>
                <a:cs typeface="SimSun"/>
              </a:rPr>
              <a:t>java.util.Random;</a:t>
            </a:r>
            <a:endParaRPr sz="1000">
              <a:latin typeface="SimSun"/>
              <a:cs typeface="SimSun"/>
            </a:endParaRPr>
          </a:p>
          <a:p>
            <a:pPr marL="167640" indent="-155575">
              <a:lnSpc>
                <a:spcPct val="100000"/>
              </a:lnSpc>
              <a:spcBef>
                <a:spcPts val="620"/>
              </a:spcBef>
              <a:buClr>
                <a:srgbClr val="D8F2ED"/>
              </a:buClr>
              <a:buFont typeface="Arial MT"/>
              <a:buChar char="•"/>
              <a:tabLst>
                <a:tab pos="168275" algn="l"/>
              </a:tabLst>
            </a:pPr>
            <a:r>
              <a:rPr sz="1400" b="1" spc="50" dirty="0">
                <a:solidFill>
                  <a:srgbClr val="D8D8D8"/>
                </a:solidFill>
                <a:latin typeface="Times New Roman"/>
                <a:cs typeface="Times New Roman"/>
              </a:rPr>
              <a:t>Utilização</a:t>
            </a:r>
            <a:endParaRPr sz="1400">
              <a:latin typeface="Times New Roman"/>
              <a:cs typeface="Times New Roman"/>
            </a:endParaRPr>
          </a:p>
          <a:p>
            <a:pPr marL="313690" lvl="1" indent="-157480">
              <a:lnSpc>
                <a:spcPct val="100000"/>
              </a:lnSpc>
              <a:spcBef>
                <a:spcPts val="500"/>
              </a:spcBef>
              <a:buClr>
                <a:srgbClr val="E5F6F3"/>
              </a:buClr>
              <a:buSzPct val="120000"/>
              <a:buFont typeface="Arial MT"/>
              <a:buChar char="–"/>
              <a:tabLst>
                <a:tab pos="313690" algn="l"/>
              </a:tabLst>
            </a:pPr>
            <a:r>
              <a:rPr sz="1000" spc="-5" dirty="0">
                <a:solidFill>
                  <a:srgbClr val="EEEEEE"/>
                </a:solidFill>
                <a:latin typeface="SimSun"/>
                <a:cs typeface="SimSun"/>
              </a:rPr>
              <a:t>Random</a:t>
            </a:r>
            <a:r>
              <a:rPr sz="1000" spc="-10" dirty="0">
                <a:solidFill>
                  <a:srgbClr val="EEEEEE"/>
                </a:solidFill>
                <a:latin typeface="SimSun"/>
                <a:cs typeface="SimSun"/>
              </a:rPr>
              <a:t> </a:t>
            </a:r>
            <a:r>
              <a:rPr sz="1000" spc="-5" dirty="0">
                <a:solidFill>
                  <a:srgbClr val="EEEEEE"/>
                </a:solidFill>
                <a:latin typeface="SimSun"/>
                <a:cs typeface="SimSun"/>
              </a:rPr>
              <a:t>random</a:t>
            </a:r>
            <a:r>
              <a:rPr sz="1000" spc="-10" dirty="0">
                <a:solidFill>
                  <a:srgbClr val="EEEEEE"/>
                </a:solidFill>
                <a:latin typeface="SimSun"/>
                <a:cs typeface="SimSun"/>
              </a:rPr>
              <a:t> </a:t>
            </a:r>
            <a:r>
              <a:rPr sz="1000" spc="-5" dirty="0">
                <a:solidFill>
                  <a:srgbClr val="EEEEEE"/>
                </a:solidFill>
                <a:latin typeface="SimSun"/>
                <a:cs typeface="SimSun"/>
              </a:rPr>
              <a:t>=</a:t>
            </a:r>
            <a:r>
              <a:rPr sz="1000" spc="-10" dirty="0">
                <a:solidFill>
                  <a:srgbClr val="EEEEEE"/>
                </a:solidFill>
                <a:latin typeface="SimSun"/>
                <a:cs typeface="SimSun"/>
              </a:rPr>
              <a:t> </a:t>
            </a:r>
            <a:r>
              <a:rPr sz="1000" b="1" spc="-155" dirty="0">
                <a:solidFill>
                  <a:srgbClr val="E5F6F3"/>
                </a:solidFill>
                <a:latin typeface="Arial"/>
                <a:cs typeface="Arial"/>
              </a:rPr>
              <a:t>new</a:t>
            </a:r>
            <a:r>
              <a:rPr sz="1000" b="1" spc="100" dirty="0">
                <a:solidFill>
                  <a:srgbClr val="E5F6F3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EEEEEE"/>
                </a:solidFill>
                <a:latin typeface="SimSun"/>
                <a:cs typeface="SimSun"/>
              </a:rPr>
              <a:t>Random</a:t>
            </a:r>
            <a:r>
              <a:rPr sz="1000" spc="-5" dirty="0">
                <a:solidFill>
                  <a:srgbClr val="F7EEE5"/>
                </a:solidFill>
                <a:latin typeface="SimSun"/>
                <a:cs typeface="SimSun"/>
              </a:rPr>
              <a:t>()</a:t>
            </a:r>
            <a:r>
              <a:rPr sz="1000" spc="-5" dirty="0">
                <a:solidFill>
                  <a:srgbClr val="EEEEEE"/>
                </a:solidFill>
                <a:latin typeface="SimSun"/>
                <a:cs typeface="SimSun"/>
              </a:rPr>
              <a:t>;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34795" y="2146481"/>
            <a:ext cx="2129790" cy="466090"/>
          </a:xfrm>
          <a:custGeom>
            <a:avLst/>
            <a:gdLst/>
            <a:ahLst/>
            <a:cxnLst/>
            <a:rect l="l" t="t" r="r" b="b"/>
            <a:pathLst>
              <a:path w="2129790" h="466089">
                <a:moveTo>
                  <a:pt x="871705" y="227595"/>
                </a:moveTo>
                <a:lnTo>
                  <a:pt x="390859" y="7722"/>
                </a:lnTo>
                <a:lnTo>
                  <a:pt x="376427" y="1451"/>
                </a:lnTo>
                <a:lnTo>
                  <a:pt x="371295" y="0"/>
                </a:lnTo>
                <a:lnTo>
                  <a:pt x="375518" y="3258"/>
                </a:lnTo>
                <a:lnTo>
                  <a:pt x="389152" y="11117"/>
                </a:lnTo>
                <a:lnTo>
                  <a:pt x="781704" y="227595"/>
                </a:lnTo>
                <a:lnTo>
                  <a:pt x="50610" y="227595"/>
                </a:lnTo>
                <a:lnTo>
                  <a:pt x="30910" y="231572"/>
                </a:lnTo>
                <a:lnTo>
                  <a:pt x="14823" y="242418"/>
                </a:lnTo>
                <a:lnTo>
                  <a:pt x="3977" y="258506"/>
                </a:lnTo>
                <a:lnTo>
                  <a:pt x="0" y="278206"/>
                </a:lnTo>
                <a:lnTo>
                  <a:pt x="0" y="415158"/>
                </a:lnTo>
                <a:lnTo>
                  <a:pt x="3977" y="434858"/>
                </a:lnTo>
                <a:lnTo>
                  <a:pt x="14823" y="450945"/>
                </a:lnTo>
                <a:lnTo>
                  <a:pt x="30910" y="461792"/>
                </a:lnTo>
                <a:lnTo>
                  <a:pt x="50610" y="465769"/>
                </a:lnTo>
                <a:lnTo>
                  <a:pt x="2079078" y="465769"/>
                </a:lnTo>
                <a:lnTo>
                  <a:pt x="2098778" y="461792"/>
                </a:lnTo>
                <a:lnTo>
                  <a:pt x="2114865" y="450945"/>
                </a:lnTo>
                <a:lnTo>
                  <a:pt x="2125711" y="434858"/>
                </a:lnTo>
                <a:lnTo>
                  <a:pt x="2129689" y="415158"/>
                </a:lnTo>
                <a:lnTo>
                  <a:pt x="2129689" y="278206"/>
                </a:lnTo>
                <a:lnTo>
                  <a:pt x="2125711" y="258506"/>
                </a:lnTo>
                <a:lnTo>
                  <a:pt x="2114865" y="242418"/>
                </a:lnTo>
                <a:lnTo>
                  <a:pt x="2098778" y="231572"/>
                </a:lnTo>
                <a:lnTo>
                  <a:pt x="2079078" y="227595"/>
                </a:lnTo>
                <a:lnTo>
                  <a:pt x="871705" y="227595"/>
                </a:lnTo>
                <a:close/>
              </a:path>
            </a:pathLst>
          </a:custGeom>
          <a:ln w="506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982800" y="2382309"/>
            <a:ext cx="203390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solidFill>
                  <a:srgbClr val="F2F2F2"/>
                </a:solidFill>
                <a:latin typeface="Arial MT"/>
                <a:cs typeface="Arial MT"/>
              </a:rPr>
              <a:t>cria</a:t>
            </a:r>
            <a:r>
              <a:rPr sz="1000" spc="-30" dirty="0">
                <a:solidFill>
                  <a:srgbClr val="F2F2F2"/>
                </a:solidFill>
                <a:latin typeface="Arial MT"/>
                <a:cs typeface="Arial MT"/>
              </a:rPr>
              <a:t> um </a:t>
            </a:r>
            <a:r>
              <a:rPr sz="1000" spc="-45" dirty="0">
                <a:solidFill>
                  <a:srgbClr val="F2F2F2"/>
                </a:solidFill>
                <a:latin typeface="Arial MT"/>
                <a:cs typeface="Arial MT"/>
              </a:rPr>
              <a:t>gerador</a:t>
            </a:r>
            <a:r>
              <a:rPr sz="1000" spc="-30" dirty="0">
                <a:solidFill>
                  <a:srgbClr val="F2F2F2"/>
                </a:solidFill>
                <a:latin typeface="Arial MT"/>
                <a:cs typeface="Arial MT"/>
              </a:rPr>
              <a:t> </a:t>
            </a:r>
            <a:r>
              <a:rPr sz="1000" spc="-70" dirty="0">
                <a:solidFill>
                  <a:srgbClr val="F2F2F2"/>
                </a:solidFill>
                <a:latin typeface="Arial MT"/>
                <a:cs typeface="Arial MT"/>
              </a:rPr>
              <a:t>de</a:t>
            </a:r>
            <a:r>
              <a:rPr sz="1000" spc="-30" dirty="0">
                <a:solidFill>
                  <a:srgbClr val="F2F2F2"/>
                </a:solidFill>
                <a:latin typeface="Arial MT"/>
                <a:cs typeface="Arial MT"/>
              </a:rPr>
              <a:t> </a:t>
            </a:r>
            <a:r>
              <a:rPr sz="1000" spc="-35" dirty="0">
                <a:solidFill>
                  <a:srgbClr val="F2F2F2"/>
                </a:solidFill>
                <a:latin typeface="Arial MT"/>
                <a:cs typeface="Arial MT"/>
              </a:rPr>
              <a:t>núme</a:t>
            </a:r>
            <a:r>
              <a:rPr sz="1000" spc="-30" dirty="0">
                <a:solidFill>
                  <a:srgbClr val="F2F2F2"/>
                </a:solidFill>
                <a:latin typeface="Arial MT"/>
                <a:cs typeface="Arial MT"/>
              </a:rPr>
              <a:t>r</a:t>
            </a:r>
            <a:r>
              <a:rPr sz="1000" spc="-85" dirty="0">
                <a:solidFill>
                  <a:srgbClr val="F2F2F2"/>
                </a:solidFill>
                <a:latin typeface="Arial MT"/>
                <a:cs typeface="Arial MT"/>
              </a:rPr>
              <a:t>os</a:t>
            </a:r>
            <a:r>
              <a:rPr sz="1000" spc="-30" dirty="0">
                <a:solidFill>
                  <a:srgbClr val="F2F2F2"/>
                </a:solidFill>
                <a:latin typeface="Arial MT"/>
                <a:cs typeface="Arial MT"/>
              </a:rPr>
              <a:t> </a:t>
            </a:r>
            <a:r>
              <a:rPr sz="1000" spc="-35" dirty="0">
                <a:solidFill>
                  <a:srgbClr val="F2F2F2"/>
                </a:solidFill>
                <a:latin typeface="Arial MT"/>
                <a:cs typeface="Arial MT"/>
              </a:rPr>
              <a:t>aleatórios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3202038"/>
            <a:ext cx="5760085" cy="38100"/>
          </a:xfrm>
          <a:custGeom>
            <a:avLst/>
            <a:gdLst/>
            <a:ahLst/>
            <a:cxnLst/>
            <a:rect l="l" t="t" r="r" b="b"/>
            <a:pathLst>
              <a:path w="5760085" h="38100">
                <a:moveTo>
                  <a:pt x="5759996" y="0"/>
                </a:moveTo>
                <a:lnTo>
                  <a:pt x="0" y="0"/>
                </a:lnTo>
                <a:lnTo>
                  <a:pt x="0" y="37960"/>
                </a:lnTo>
                <a:lnTo>
                  <a:pt x="5759996" y="3796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542076" y="3027340"/>
            <a:ext cx="90805" cy="1892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00" b="1" spc="10" dirty="0">
                <a:solidFill>
                  <a:srgbClr val="009380"/>
                </a:solidFill>
                <a:latin typeface="Times New Roman"/>
                <a:cs typeface="Times New Roman"/>
              </a:rPr>
              <a:t>3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137868"/>
            <a:ext cx="129857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50" dirty="0">
                <a:solidFill>
                  <a:srgbClr val="00AC8C"/>
                </a:solidFill>
                <a:latin typeface="Times New Roman"/>
                <a:cs typeface="Times New Roman"/>
              </a:rPr>
              <a:t>Classe</a:t>
            </a:r>
            <a:r>
              <a:rPr sz="1400" b="1" spc="-55" dirty="0">
                <a:solidFill>
                  <a:srgbClr val="00AC8C"/>
                </a:solidFill>
                <a:latin typeface="Times New Roman"/>
                <a:cs typeface="Times New Roman"/>
              </a:rPr>
              <a:t> </a:t>
            </a:r>
            <a:r>
              <a:rPr sz="1400" b="1" spc="65" dirty="0">
                <a:solidFill>
                  <a:srgbClr val="00AC8C"/>
                </a:solidFill>
                <a:latin typeface="Times New Roman"/>
                <a:cs typeface="Times New Roman"/>
              </a:rPr>
              <a:t>Random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1292" y="822501"/>
            <a:ext cx="4013835" cy="135382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67640" indent="-155575">
              <a:lnSpc>
                <a:spcPct val="100000"/>
              </a:lnSpc>
              <a:spcBef>
                <a:spcPts val="725"/>
              </a:spcBef>
              <a:buClr>
                <a:srgbClr val="00AC8C"/>
              </a:buClr>
              <a:buFont typeface="Arial MT"/>
              <a:buChar char="•"/>
              <a:tabLst>
                <a:tab pos="168275" algn="l"/>
              </a:tabLst>
            </a:pPr>
            <a:r>
              <a:rPr sz="1400" b="1" spc="50" dirty="0">
                <a:latin typeface="Times New Roman"/>
                <a:cs typeface="Times New Roman"/>
              </a:rPr>
              <a:t>Classe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55" dirty="0">
                <a:latin typeface="Times New Roman"/>
                <a:cs typeface="Times New Roman"/>
              </a:rPr>
              <a:t>utilizada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30" dirty="0">
                <a:latin typeface="Times New Roman"/>
                <a:cs typeface="Times New Roman"/>
              </a:rPr>
              <a:t>para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40" dirty="0">
                <a:latin typeface="Times New Roman"/>
                <a:cs typeface="Times New Roman"/>
              </a:rPr>
              <a:t>gerar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70" dirty="0">
                <a:latin typeface="Times New Roman"/>
                <a:cs typeface="Times New Roman"/>
              </a:rPr>
              <a:t>números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55" dirty="0">
                <a:latin typeface="Times New Roman"/>
                <a:cs typeface="Times New Roman"/>
              </a:rPr>
              <a:t>aleatórios</a:t>
            </a:r>
            <a:endParaRPr sz="1400">
              <a:latin typeface="Times New Roman"/>
              <a:cs typeface="Times New Roman"/>
            </a:endParaRPr>
          </a:p>
          <a:p>
            <a:pPr marL="313690" lvl="1" indent="-158115">
              <a:lnSpc>
                <a:spcPct val="100000"/>
              </a:lnSpc>
              <a:spcBef>
                <a:spcPts val="500"/>
              </a:spcBef>
              <a:buClr>
                <a:srgbClr val="00AC8C"/>
              </a:buClr>
              <a:buChar char="–"/>
              <a:tabLst>
                <a:tab pos="314325" algn="l"/>
              </a:tabLst>
            </a:pPr>
            <a:r>
              <a:rPr sz="1200" spc="-160" dirty="0">
                <a:latin typeface="Arial MT"/>
                <a:cs typeface="Arial MT"/>
              </a:rPr>
              <a:t>É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75" dirty="0">
                <a:latin typeface="Arial MT"/>
                <a:cs typeface="Arial MT"/>
              </a:rPr>
              <a:t>necessário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5" dirty="0">
                <a:latin typeface="Arial MT"/>
                <a:cs typeface="Arial MT"/>
              </a:rPr>
              <a:t>fazer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95" dirty="0">
                <a:latin typeface="Arial MT"/>
                <a:cs typeface="Arial MT"/>
              </a:rPr>
              <a:t>a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35" dirty="0">
                <a:latin typeface="Arial MT"/>
                <a:cs typeface="Arial MT"/>
              </a:rPr>
              <a:t>importação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65" dirty="0">
                <a:latin typeface="Arial MT"/>
                <a:cs typeface="Arial MT"/>
              </a:rPr>
              <a:t>da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35" dirty="0">
                <a:latin typeface="Arial MT"/>
                <a:cs typeface="Arial MT"/>
              </a:rPr>
              <a:t>biblioteca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70" dirty="0">
                <a:latin typeface="Arial MT"/>
                <a:cs typeface="Arial MT"/>
              </a:rPr>
              <a:t>Random</a:t>
            </a:r>
            <a:endParaRPr sz="1200">
              <a:latin typeface="Arial MT"/>
              <a:cs typeface="Arial MT"/>
            </a:endParaRPr>
          </a:p>
          <a:p>
            <a:pPr marL="313690" lvl="1" indent="-158115">
              <a:lnSpc>
                <a:spcPct val="100000"/>
              </a:lnSpc>
              <a:spcBef>
                <a:spcPts val="535"/>
              </a:spcBef>
              <a:buSzPct val="120000"/>
              <a:buFont typeface="Arial MT"/>
              <a:buChar char="–"/>
              <a:tabLst>
                <a:tab pos="314325" algn="l"/>
              </a:tabLst>
            </a:pPr>
            <a:r>
              <a:rPr sz="1000" b="1" spc="-25" dirty="0">
                <a:solidFill>
                  <a:srgbClr val="00AC8C"/>
                </a:solidFill>
                <a:latin typeface="Arial"/>
                <a:cs typeface="Arial"/>
              </a:rPr>
              <a:t>import</a:t>
            </a:r>
            <a:r>
              <a:rPr sz="1000" b="1" spc="204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595959"/>
                </a:solidFill>
                <a:latin typeface="SimSun"/>
                <a:cs typeface="SimSun"/>
              </a:rPr>
              <a:t>java.util.Random;</a:t>
            </a:r>
            <a:endParaRPr sz="1000">
              <a:latin typeface="SimSun"/>
              <a:cs typeface="SimSun"/>
            </a:endParaRPr>
          </a:p>
          <a:p>
            <a:pPr marL="167640" indent="-155575">
              <a:lnSpc>
                <a:spcPct val="100000"/>
              </a:lnSpc>
              <a:spcBef>
                <a:spcPts val="620"/>
              </a:spcBef>
              <a:buClr>
                <a:srgbClr val="00AC8C"/>
              </a:buClr>
              <a:buFont typeface="Arial MT"/>
              <a:buChar char="•"/>
              <a:tabLst>
                <a:tab pos="168275" algn="l"/>
              </a:tabLst>
            </a:pPr>
            <a:r>
              <a:rPr sz="1400" b="1" spc="50" dirty="0">
                <a:latin typeface="Times New Roman"/>
                <a:cs typeface="Times New Roman"/>
              </a:rPr>
              <a:t>Utilização</a:t>
            </a:r>
            <a:endParaRPr sz="1400">
              <a:latin typeface="Times New Roman"/>
              <a:cs typeface="Times New Roman"/>
            </a:endParaRPr>
          </a:p>
          <a:p>
            <a:pPr marL="313690" lvl="1" indent="-157480">
              <a:lnSpc>
                <a:spcPct val="100000"/>
              </a:lnSpc>
              <a:spcBef>
                <a:spcPts val="500"/>
              </a:spcBef>
              <a:buClr>
                <a:srgbClr val="D8F2ED"/>
              </a:buClr>
              <a:buSzPct val="120000"/>
              <a:buFont typeface="Arial MT"/>
              <a:buChar char="–"/>
              <a:tabLst>
                <a:tab pos="313690" algn="l"/>
              </a:tabLst>
            </a:pPr>
            <a:r>
              <a:rPr sz="1000" spc="-5" dirty="0">
                <a:solidFill>
                  <a:srgbClr val="E6E6E6"/>
                </a:solidFill>
                <a:latin typeface="SimSun"/>
                <a:cs typeface="SimSun"/>
              </a:rPr>
              <a:t>Random</a:t>
            </a:r>
            <a:r>
              <a:rPr sz="1000" spc="-10" dirty="0">
                <a:solidFill>
                  <a:srgbClr val="E6E6E6"/>
                </a:solidFill>
                <a:latin typeface="SimSun"/>
                <a:cs typeface="SimSun"/>
              </a:rPr>
              <a:t> </a:t>
            </a:r>
            <a:r>
              <a:rPr sz="1000" spc="-5" dirty="0">
                <a:solidFill>
                  <a:srgbClr val="E6E6E6"/>
                </a:solidFill>
                <a:latin typeface="SimSun"/>
                <a:cs typeface="SimSun"/>
              </a:rPr>
              <a:t>random</a:t>
            </a:r>
            <a:r>
              <a:rPr sz="1000" spc="-10" dirty="0">
                <a:solidFill>
                  <a:srgbClr val="E6E6E6"/>
                </a:solidFill>
                <a:latin typeface="SimSun"/>
                <a:cs typeface="SimSun"/>
              </a:rPr>
              <a:t> </a:t>
            </a:r>
            <a:r>
              <a:rPr sz="1000" spc="-5" dirty="0">
                <a:solidFill>
                  <a:srgbClr val="E6E6E6"/>
                </a:solidFill>
                <a:latin typeface="SimSun"/>
                <a:cs typeface="SimSun"/>
              </a:rPr>
              <a:t>=</a:t>
            </a:r>
            <a:r>
              <a:rPr sz="1000" spc="-10" dirty="0">
                <a:solidFill>
                  <a:srgbClr val="E6E6E6"/>
                </a:solidFill>
                <a:latin typeface="SimSun"/>
                <a:cs typeface="SimSun"/>
              </a:rPr>
              <a:t> </a:t>
            </a:r>
            <a:r>
              <a:rPr sz="1000" b="1" spc="-155" dirty="0">
                <a:solidFill>
                  <a:srgbClr val="D8F2ED"/>
                </a:solidFill>
                <a:latin typeface="Arial"/>
                <a:cs typeface="Arial"/>
              </a:rPr>
              <a:t>new</a:t>
            </a:r>
            <a:r>
              <a:rPr sz="1000" b="1" spc="100" dirty="0">
                <a:solidFill>
                  <a:srgbClr val="D8F2ED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E6E6E6"/>
                </a:solidFill>
                <a:latin typeface="SimSun"/>
                <a:cs typeface="SimSun"/>
              </a:rPr>
              <a:t>Random</a:t>
            </a:r>
            <a:r>
              <a:rPr sz="1000" spc="-5" dirty="0">
                <a:solidFill>
                  <a:srgbClr val="F3E6D8"/>
                </a:solidFill>
                <a:latin typeface="SimSun"/>
                <a:cs typeface="SimSun"/>
              </a:rPr>
              <a:t>()</a:t>
            </a:r>
            <a:r>
              <a:rPr sz="1000" spc="-5" dirty="0">
                <a:solidFill>
                  <a:srgbClr val="E6E6E6"/>
                </a:solidFill>
                <a:latin typeface="SimSun"/>
                <a:cs typeface="SimSun"/>
              </a:rPr>
              <a:t>;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34795" y="2146481"/>
            <a:ext cx="2129790" cy="466090"/>
          </a:xfrm>
          <a:custGeom>
            <a:avLst/>
            <a:gdLst/>
            <a:ahLst/>
            <a:cxnLst/>
            <a:rect l="l" t="t" r="r" b="b"/>
            <a:pathLst>
              <a:path w="2129790" h="466089">
                <a:moveTo>
                  <a:pt x="871705" y="227595"/>
                </a:moveTo>
                <a:lnTo>
                  <a:pt x="390859" y="7722"/>
                </a:lnTo>
                <a:lnTo>
                  <a:pt x="376427" y="1451"/>
                </a:lnTo>
                <a:lnTo>
                  <a:pt x="371295" y="0"/>
                </a:lnTo>
                <a:lnTo>
                  <a:pt x="375518" y="3258"/>
                </a:lnTo>
                <a:lnTo>
                  <a:pt x="389152" y="11117"/>
                </a:lnTo>
                <a:lnTo>
                  <a:pt x="781704" y="227595"/>
                </a:lnTo>
                <a:lnTo>
                  <a:pt x="50610" y="227595"/>
                </a:lnTo>
                <a:lnTo>
                  <a:pt x="30910" y="231572"/>
                </a:lnTo>
                <a:lnTo>
                  <a:pt x="14823" y="242418"/>
                </a:lnTo>
                <a:lnTo>
                  <a:pt x="3977" y="258506"/>
                </a:lnTo>
                <a:lnTo>
                  <a:pt x="0" y="278206"/>
                </a:lnTo>
                <a:lnTo>
                  <a:pt x="0" y="415158"/>
                </a:lnTo>
                <a:lnTo>
                  <a:pt x="3977" y="434858"/>
                </a:lnTo>
                <a:lnTo>
                  <a:pt x="14823" y="450945"/>
                </a:lnTo>
                <a:lnTo>
                  <a:pt x="30910" y="461792"/>
                </a:lnTo>
                <a:lnTo>
                  <a:pt x="50610" y="465769"/>
                </a:lnTo>
                <a:lnTo>
                  <a:pt x="2079078" y="465769"/>
                </a:lnTo>
                <a:lnTo>
                  <a:pt x="2098778" y="461792"/>
                </a:lnTo>
                <a:lnTo>
                  <a:pt x="2114865" y="450945"/>
                </a:lnTo>
                <a:lnTo>
                  <a:pt x="2125711" y="434858"/>
                </a:lnTo>
                <a:lnTo>
                  <a:pt x="2129689" y="415158"/>
                </a:lnTo>
                <a:lnTo>
                  <a:pt x="2129689" y="278206"/>
                </a:lnTo>
                <a:lnTo>
                  <a:pt x="2125711" y="258506"/>
                </a:lnTo>
                <a:lnTo>
                  <a:pt x="2114865" y="242418"/>
                </a:lnTo>
                <a:lnTo>
                  <a:pt x="2098778" y="231572"/>
                </a:lnTo>
                <a:lnTo>
                  <a:pt x="2079078" y="227595"/>
                </a:lnTo>
                <a:lnTo>
                  <a:pt x="871705" y="227595"/>
                </a:lnTo>
                <a:close/>
              </a:path>
            </a:pathLst>
          </a:custGeom>
          <a:ln w="5060">
            <a:solidFill>
              <a:srgbClr val="E5E5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982800" y="2382309"/>
            <a:ext cx="203390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solidFill>
                  <a:srgbClr val="E5E5E5"/>
                </a:solidFill>
                <a:latin typeface="Arial MT"/>
                <a:cs typeface="Arial MT"/>
              </a:rPr>
              <a:t>cria</a:t>
            </a:r>
            <a:r>
              <a:rPr sz="1000" spc="-30" dirty="0">
                <a:solidFill>
                  <a:srgbClr val="E5E5E5"/>
                </a:solidFill>
                <a:latin typeface="Arial MT"/>
                <a:cs typeface="Arial MT"/>
              </a:rPr>
              <a:t> um </a:t>
            </a:r>
            <a:r>
              <a:rPr sz="1000" spc="-45" dirty="0">
                <a:solidFill>
                  <a:srgbClr val="E5E5E5"/>
                </a:solidFill>
                <a:latin typeface="Arial MT"/>
                <a:cs typeface="Arial MT"/>
              </a:rPr>
              <a:t>gerador</a:t>
            </a:r>
            <a:r>
              <a:rPr sz="1000" spc="-30" dirty="0">
                <a:solidFill>
                  <a:srgbClr val="E5E5E5"/>
                </a:solidFill>
                <a:latin typeface="Arial MT"/>
                <a:cs typeface="Arial MT"/>
              </a:rPr>
              <a:t> </a:t>
            </a:r>
            <a:r>
              <a:rPr sz="1000" spc="-70" dirty="0">
                <a:solidFill>
                  <a:srgbClr val="E5E5E5"/>
                </a:solidFill>
                <a:latin typeface="Arial MT"/>
                <a:cs typeface="Arial MT"/>
              </a:rPr>
              <a:t>de</a:t>
            </a:r>
            <a:r>
              <a:rPr sz="1000" spc="-30" dirty="0">
                <a:solidFill>
                  <a:srgbClr val="E5E5E5"/>
                </a:solidFill>
                <a:latin typeface="Arial MT"/>
                <a:cs typeface="Arial MT"/>
              </a:rPr>
              <a:t> </a:t>
            </a:r>
            <a:r>
              <a:rPr sz="1000" spc="-35" dirty="0">
                <a:solidFill>
                  <a:srgbClr val="E5E5E5"/>
                </a:solidFill>
                <a:latin typeface="Arial MT"/>
                <a:cs typeface="Arial MT"/>
              </a:rPr>
              <a:t>núme</a:t>
            </a:r>
            <a:r>
              <a:rPr sz="1000" spc="-30" dirty="0">
                <a:solidFill>
                  <a:srgbClr val="E5E5E5"/>
                </a:solidFill>
                <a:latin typeface="Arial MT"/>
                <a:cs typeface="Arial MT"/>
              </a:rPr>
              <a:t>r</a:t>
            </a:r>
            <a:r>
              <a:rPr sz="1000" spc="-85" dirty="0">
                <a:solidFill>
                  <a:srgbClr val="E5E5E5"/>
                </a:solidFill>
                <a:latin typeface="Arial MT"/>
                <a:cs typeface="Arial MT"/>
              </a:rPr>
              <a:t>os</a:t>
            </a:r>
            <a:r>
              <a:rPr sz="1000" spc="-30" dirty="0">
                <a:solidFill>
                  <a:srgbClr val="E5E5E5"/>
                </a:solidFill>
                <a:latin typeface="Arial MT"/>
                <a:cs typeface="Arial MT"/>
              </a:rPr>
              <a:t> </a:t>
            </a:r>
            <a:r>
              <a:rPr sz="1000" spc="-35" dirty="0">
                <a:solidFill>
                  <a:srgbClr val="E5E5E5"/>
                </a:solidFill>
                <a:latin typeface="Arial MT"/>
                <a:cs typeface="Arial MT"/>
              </a:rPr>
              <a:t>aleatórios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3202038"/>
            <a:ext cx="5760085" cy="38100"/>
          </a:xfrm>
          <a:custGeom>
            <a:avLst/>
            <a:gdLst/>
            <a:ahLst/>
            <a:cxnLst/>
            <a:rect l="l" t="t" r="r" b="b"/>
            <a:pathLst>
              <a:path w="5760085" h="38100">
                <a:moveTo>
                  <a:pt x="5759996" y="0"/>
                </a:moveTo>
                <a:lnTo>
                  <a:pt x="0" y="0"/>
                </a:lnTo>
                <a:lnTo>
                  <a:pt x="0" y="37960"/>
                </a:lnTo>
                <a:lnTo>
                  <a:pt x="5759996" y="3796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542076" y="3027340"/>
            <a:ext cx="90805" cy="1892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00" b="1" spc="10" dirty="0">
                <a:solidFill>
                  <a:srgbClr val="009380"/>
                </a:solidFill>
                <a:latin typeface="Times New Roman"/>
                <a:cs typeface="Times New Roman"/>
              </a:rPr>
              <a:t>3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137868"/>
            <a:ext cx="129857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50" dirty="0">
                <a:solidFill>
                  <a:srgbClr val="00AC8C"/>
                </a:solidFill>
                <a:latin typeface="Times New Roman"/>
                <a:cs typeface="Times New Roman"/>
              </a:rPr>
              <a:t>Classe</a:t>
            </a:r>
            <a:r>
              <a:rPr sz="1400" b="1" spc="-55" dirty="0">
                <a:solidFill>
                  <a:srgbClr val="00AC8C"/>
                </a:solidFill>
                <a:latin typeface="Times New Roman"/>
                <a:cs typeface="Times New Roman"/>
              </a:rPr>
              <a:t> </a:t>
            </a:r>
            <a:r>
              <a:rPr sz="1400" b="1" spc="65" dirty="0">
                <a:solidFill>
                  <a:srgbClr val="00AC8C"/>
                </a:solidFill>
                <a:latin typeface="Times New Roman"/>
                <a:cs typeface="Times New Roman"/>
              </a:rPr>
              <a:t>Random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1292" y="822501"/>
            <a:ext cx="4013835" cy="135382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67640" indent="-155575">
              <a:lnSpc>
                <a:spcPct val="100000"/>
              </a:lnSpc>
              <a:spcBef>
                <a:spcPts val="725"/>
              </a:spcBef>
              <a:buClr>
                <a:srgbClr val="00AC8C"/>
              </a:buClr>
              <a:buFont typeface="Arial MT"/>
              <a:buChar char="•"/>
              <a:tabLst>
                <a:tab pos="168275" algn="l"/>
              </a:tabLst>
            </a:pPr>
            <a:r>
              <a:rPr sz="1400" b="1" spc="50" dirty="0">
                <a:latin typeface="Times New Roman"/>
                <a:cs typeface="Times New Roman"/>
              </a:rPr>
              <a:t>Classe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55" dirty="0">
                <a:latin typeface="Times New Roman"/>
                <a:cs typeface="Times New Roman"/>
              </a:rPr>
              <a:t>utilizada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30" dirty="0">
                <a:latin typeface="Times New Roman"/>
                <a:cs typeface="Times New Roman"/>
              </a:rPr>
              <a:t>para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40" dirty="0">
                <a:latin typeface="Times New Roman"/>
                <a:cs typeface="Times New Roman"/>
              </a:rPr>
              <a:t>gerar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70" dirty="0">
                <a:latin typeface="Times New Roman"/>
                <a:cs typeface="Times New Roman"/>
              </a:rPr>
              <a:t>números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55" dirty="0">
                <a:latin typeface="Times New Roman"/>
                <a:cs typeface="Times New Roman"/>
              </a:rPr>
              <a:t>aleatórios</a:t>
            </a:r>
            <a:endParaRPr sz="1400">
              <a:latin typeface="Times New Roman"/>
              <a:cs typeface="Times New Roman"/>
            </a:endParaRPr>
          </a:p>
          <a:p>
            <a:pPr marL="313690" lvl="1" indent="-158115">
              <a:lnSpc>
                <a:spcPct val="100000"/>
              </a:lnSpc>
              <a:spcBef>
                <a:spcPts val="500"/>
              </a:spcBef>
              <a:buClr>
                <a:srgbClr val="00AC8C"/>
              </a:buClr>
              <a:buChar char="–"/>
              <a:tabLst>
                <a:tab pos="314325" algn="l"/>
              </a:tabLst>
            </a:pPr>
            <a:r>
              <a:rPr sz="1200" spc="-160" dirty="0">
                <a:latin typeface="Arial MT"/>
                <a:cs typeface="Arial MT"/>
              </a:rPr>
              <a:t>É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75" dirty="0">
                <a:latin typeface="Arial MT"/>
                <a:cs typeface="Arial MT"/>
              </a:rPr>
              <a:t>necessário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5" dirty="0">
                <a:latin typeface="Arial MT"/>
                <a:cs typeface="Arial MT"/>
              </a:rPr>
              <a:t>fazer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95" dirty="0">
                <a:latin typeface="Arial MT"/>
                <a:cs typeface="Arial MT"/>
              </a:rPr>
              <a:t>a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35" dirty="0">
                <a:latin typeface="Arial MT"/>
                <a:cs typeface="Arial MT"/>
              </a:rPr>
              <a:t>importação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65" dirty="0">
                <a:latin typeface="Arial MT"/>
                <a:cs typeface="Arial MT"/>
              </a:rPr>
              <a:t>da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35" dirty="0">
                <a:latin typeface="Arial MT"/>
                <a:cs typeface="Arial MT"/>
              </a:rPr>
              <a:t>biblioteca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70" dirty="0">
                <a:latin typeface="Arial MT"/>
                <a:cs typeface="Arial MT"/>
              </a:rPr>
              <a:t>Random</a:t>
            </a:r>
            <a:endParaRPr sz="1200">
              <a:latin typeface="Arial MT"/>
              <a:cs typeface="Arial MT"/>
            </a:endParaRPr>
          </a:p>
          <a:p>
            <a:pPr marL="313690" lvl="1" indent="-158115">
              <a:lnSpc>
                <a:spcPct val="100000"/>
              </a:lnSpc>
              <a:spcBef>
                <a:spcPts val="535"/>
              </a:spcBef>
              <a:buSzPct val="120000"/>
              <a:buFont typeface="Arial MT"/>
              <a:buChar char="–"/>
              <a:tabLst>
                <a:tab pos="314325" algn="l"/>
              </a:tabLst>
            </a:pPr>
            <a:r>
              <a:rPr sz="1000" b="1" spc="-25" dirty="0">
                <a:solidFill>
                  <a:srgbClr val="00AC8C"/>
                </a:solidFill>
                <a:latin typeface="Arial"/>
                <a:cs typeface="Arial"/>
              </a:rPr>
              <a:t>import</a:t>
            </a:r>
            <a:r>
              <a:rPr sz="1000" b="1" spc="204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595959"/>
                </a:solidFill>
                <a:latin typeface="SimSun"/>
                <a:cs typeface="SimSun"/>
              </a:rPr>
              <a:t>java.util.Random;</a:t>
            </a:r>
            <a:endParaRPr sz="1000">
              <a:latin typeface="SimSun"/>
              <a:cs typeface="SimSun"/>
            </a:endParaRPr>
          </a:p>
          <a:p>
            <a:pPr marL="167640" indent="-155575">
              <a:lnSpc>
                <a:spcPct val="100000"/>
              </a:lnSpc>
              <a:spcBef>
                <a:spcPts val="620"/>
              </a:spcBef>
              <a:buClr>
                <a:srgbClr val="00AC8C"/>
              </a:buClr>
              <a:buFont typeface="Arial MT"/>
              <a:buChar char="•"/>
              <a:tabLst>
                <a:tab pos="168275" algn="l"/>
              </a:tabLst>
            </a:pPr>
            <a:r>
              <a:rPr sz="1400" b="1" spc="50" dirty="0">
                <a:latin typeface="Times New Roman"/>
                <a:cs typeface="Times New Roman"/>
              </a:rPr>
              <a:t>Utilização</a:t>
            </a:r>
            <a:endParaRPr sz="1400">
              <a:latin typeface="Times New Roman"/>
              <a:cs typeface="Times New Roman"/>
            </a:endParaRPr>
          </a:p>
          <a:p>
            <a:pPr marL="313690" lvl="1" indent="-157480">
              <a:lnSpc>
                <a:spcPct val="100000"/>
              </a:lnSpc>
              <a:spcBef>
                <a:spcPts val="500"/>
              </a:spcBef>
              <a:buClr>
                <a:srgbClr val="00AC8C"/>
              </a:buClr>
              <a:buSzPct val="120000"/>
              <a:buFont typeface="Arial MT"/>
              <a:buChar char="–"/>
              <a:tabLst>
                <a:tab pos="313690" algn="l"/>
              </a:tabLst>
            </a:pPr>
            <a:r>
              <a:rPr sz="1000" spc="-5" dirty="0">
                <a:solidFill>
                  <a:srgbClr val="595959"/>
                </a:solidFill>
                <a:latin typeface="SimSun"/>
                <a:cs typeface="SimSun"/>
              </a:rPr>
              <a:t>Random</a:t>
            </a:r>
            <a:r>
              <a:rPr sz="1000" spc="-10" dirty="0">
                <a:solidFill>
                  <a:srgbClr val="595959"/>
                </a:solidFill>
                <a:latin typeface="SimSun"/>
                <a:cs typeface="SimSun"/>
              </a:rPr>
              <a:t> </a:t>
            </a:r>
            <a:r>
              <a:rPr sz="1000" spc="-5" dirty="0">
                <a:solidFill>
                  <a:srgbClr val="595959"/>
                </a:solidFill>
                <a:latin typeface="SimSun"/>
                <a:cs typeface="SimSun"/>
              </a:rPr>
              <a:t>random</a:t>
            </a:r>
            <a:r>
              <a:rPr sz="1000" spc="-10" dirty="0">
                <a:solidFill>
                  <a:srgbClr val="595959"/>
                </a:solidFill>
                <a:latin typeface="SimSun"/>
                <a:cs typeface="SimSun"/>
              </a:rPr>
              <a:t> </a:t>
            </a:r>
            <a:r>
              <a:rPr sz="1000" spc="-5" dirty="0">
                <a:solidFill>
                  <a:srgbClr val="595959"/>
                </a:solidFill>
                <a:latin typeface="SimSun"/>
                <a:cs typeface="SimSun"/>
              </a:rPr>
              <a:t>=</a:t>
            </a:r>
            <a:r>
              <a:rPr sz="1000" spc="-10" dirty="0">
                <a:solidFill>
                  <a:srgbClr val="595959"/>
                </a:solidFill>
                <a:latin typeface="SimSun"/>
                <a:cs typeface="SimSun"/>
              </a:rPr>
              <a:t> </a:t>
            </a:r>
            <a:r>
              <a:rPr sz="1000" b="1" spc="-155" dirty="0">
                <a:solidFill>
                  <a:srgbClr val="00AC8C"/>
                </a:solidFill>
                <a:latin typeface="Arial"/>
                <a:cs typeface="Arial"/>
              </a:rPr>
              <a:t>new</a:t>
            </a:r>
            <a:r>
              <a:rPr sz="1000" b="1" spc="100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595959"/>
                </a:solidFill>
                <a:latin typeface="SimSun"/>
                <a:cs typeface="SimSun"/>
              </a:rPr>
              <a:t>Random</a:t>
            </a:r>
            <a:r>
              <a:rPr sz="1000" spc="-5" dirty="0">
                <a:solidFill>
                  <a:srgbClr val="B25900"/>
                </a:solidFill>
                <a:latin typeface="SimSun"/>
                <a:cs typeface="SimSun"/>
              </a:rPr>
              <a:t>()</a:t>
            </a:r>
            <a:r>
              <a:rPr sz="1000" spc="-5" dirty="0">
                <a:solidFill>
                  <a:srgbClr val="595959"/>
                </a:solidFill>
                <a:latin typeface="SimSun"/>
                <a:cs typeface="SimSun"/>
              </a:rPr>
              <a:t>;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34795" y="2146481"/>
            <a:ext cx="2129790" cy="466090"/>
          </a:xfrm>
          <a:custGeom>
            <a:avLst/>
            <a:gdLst/>
            <a:ahLst/>
            <a:cxnLst/>
            <a:rect l="l" t="t" r="r" b="b"/>
            <a:pathLst>
              <a:path w="2129790" h="466089">
                <a:moveTo>
                  <a:pt x="871705" y="227595"/>
                </a:moveTo>
                <a:lnTo>
                  <a:pt x="390859" y="7722"/>
                </a:lnTo>
                <a:lnTo>
                  <a:pt x="376427" y="1451"/>
                </a:lnTo>
                <a:lnTo>
                  <a:pt x="371295" y="0"/>
                </a:lnTo>
                <a:lnTo>
                  <a:pt x="375518" y="3258"/>
                </a:lnTo>
                <a:lnTo>
                  <a:pt x="389152" y="11117"/>
                </a:lnTo>
                <a:lnTo>
                  <a:pt x="781704" y="227595"/>
                </a:lnTo>
                <a:lnTo>
                  <a:pt x="50610" y="227595"/>
                </a:lnTo>
                <a:lnTo>
                  <a:pt x="30910" y="231572"/>
                </a:lnTo>
                <a:lnTo>
                  <a:pt x="14823" y="242418"/>
                </a:lnTo>
                <a:lnTo>
                  <a:pt x="3977" y="258506"/>
                </a:lnTo>
                <a:lnTo>
                  <a:pt x="0" y="278206"/>
                </a:lnTo>
                <a:lnTo>
                  <a:pt x="0" y="415158"/>
                </a:lnTo>
                <a:lnTo>
                  <a:pt x="3977" y="434858"/>
                </a:lnTo>
                <a:lnTo>
                  <a:pt x="14823" y="450945"/>
                </a:lnTo>
                <a:lnTo>
                  <a:pt x="30910" y="461792"/>
                </a:lnTo>
                <a:lnTo>
                  <a:pt x="50610" y="465769"/>
                </a:lnTo>
                <a:lnTo>
                  <a:pt x="2079078" y="465769"/>
                </a:lnTo>
                <a:lnTo>
                  <a:pt x="2098778" y="461792"/>
                </a:lnTo>
                <a:lnTo>
                  <a:pt x="2114865" y="450945"/>
                </a:lnTo>
                <a:lnTo>
                  <a:pt x="2125711" y="434858"/>
                </a:lnTo>
                <a:lnTo>
                  <a:pt x="2129689" y="415158"/>
                </a:lnTo>
                <a:lnTo>
                  <a:pt x="2129689" y="278206"/>
                </a:lnTo>
                <a:lnTo>
                  <a:pt x="2125711" y="258506"/>
                </a:lnTo>
                <a:lnTo>
                  <a:pt x="2114865" y="242418"/>
                </a:lnTo>
                <a:lnTo>
                  <a:pt x="2098778" y="231572"/>
                </a:lnTo>
                <a:lnTo>
                  <a:pt x="2079078" y="227595"/>
                </a:lnTo>
                <a:lnTo>
                  <a:pt x="871705" y="227595"/>
                </a:lnTo>
                <a:close/>
              </a:path>
            </a:pathLst>
          </a:custGeom>
          <a:ln w="5060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982800" y="2382309"/>
            <a:ext cx="203390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solidFill>
                  <a:srgbClr val="D8D8D8"/>
                </a:solidFill>
                <a:latin typeface="Arial MT"/>
                <a:cs typeface="Arial MT"/>
              </a:rPr>
              <a:t>cria</a:t>
            </a:r>
            <a:r>
              <a:rPr sz="1000" spc="-30" dirty="0">
                <a:solidFill>
                  <a:srgbClr val="D8D8D8"/>
                </a:solidFill>
                <a:latin typeface="Arial MT"/>
                <a:cs typeface="Arial MT"/>
              </a:rPr>
              <a:t> um </a:t>
            </a:r>
            <a:r>
              <a:rPr sz="1000" spc="-45" dirty="0">
                <a:solidFill>
                  <a:srgbClr val="D8D8D8"/>
                </a:solidFill>
                <a:latin typeface="Arial MT"/>
                <a:cs typeface="Arial MT"/>
              </a:rPr>
              <a:t>gerador</a:t>
            </a:r>
            <a:r>
              <a:rPr sz="1000" spc="-30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000" spc="-70" dirty="0">
                <a:solidFill>
                  <a:srgbClr val="D8D8D8"/>
                </a:solidFill>
                <a:latin typeface="Arial MT"/>
                <a:cs typeface="Arial MT"/>
              </a:rPr>
              <a:t>de</a:t>
            </a:r>
            <a:r>
              <a:rPr sz="1000" spc="-30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000" spc="-35" dirty="0">
                <a:solidFill>
                  <a:srgbClr val="D8D8D8"/>
                </a:solidFill>
                <a:latin typeface="Arial MT"/>
                <a:cs typeface="Arial MT"/>
              </a:rPr>
              <a:t>núme</a:t>
            </a:r>
            <a:r>
              <a:rPr sz="1000" spc="-30" dirty="0">
                <a:solidFill>
                  <a:srgbClr val="D8D8D8"/>
                </a:solidFill>
                <a:latin typeface="Arial MT"/>
                <a:cs typeface="Arial MT"/>
              </a:rPr>
              <a:t>r</a:t>
            </a:r>
            <a:r>
              <a:rPr sz="1000" spc="-85" dirty="0">
                <a:solidFill>
                  <a:srgbClr val="D8D8D8"/>
                </a:solidFill>
                <a:latin typeface="Arial MT"/>
                <a:cs typeface="Arial MT"/>
              </a:rPr>
              <a:t>os</a:t>
            </a:r>
            <a:r>
              <a:rPr sz="1000" spc="-30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000" spc="-35" dirty="0">
                <a:solidFill>
                  <a:srgbClr val="D8D8D8"/>
                </a:solidFill>
                <a:latin typeface="Arial MT"/>
                <a:cs typeface="Arial MT"/>
              </a:rPr>
              <a:t>aleatórios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3202038"/>
            <a:ext cx="5760085" cy="38100"/>
          </a:xfrm>
          <a:custGeom>
            <a:avLst/>
            <a:gdLst/>
            <a:ahLst/>
            <a:cxnLst/>
            <a:rect l="l" t="t" r="r" b="b"/>
            <a:pathLst>
              <a:path w="5760085" h="38100">
                <a:moveTo>
                  <a:pt x="5759996" y="0"/>
                </a:moveTo>
                <a:lnTo>
                  <a:pt x="0" y="0"/>
                </a:lnTo>
                <a:lnTo>
                  <a:pt x="0" y="37960"/>
                </a:lnTo>
                <a:lnTo>
                  <a:pt x="5759996" y="3796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542076" y="3027340"/>
            <a:ext cx="90805" cy="1892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00" b="1" spc="10" dirty="0">
                <a:solidFill>
                  <a:srgbClr val="009380"/>
                </a:solidFill>
                <a:latin typeface="Times New Roman"/>
                <a:cs typeface="Times New Roman"/>
              </a:rPr>
              <a:t>3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137868"/>
            <a:ext cx="129857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50" dirty="0">
                <a:solidFill>
                  <a:srgbClr val="00AC8C"/>
                </a:solidFill>
                <a:latin typeface="Times New Roman"/>
                <a:cs typeface="Times New Roman"/>
              </a:rPr>
              <a:t>Classe</a:t>
            </a:r>
            <a:r>
              <a:rPr sz="1400" b="1" spc="-55" dirty="0">
                <a:solidFill>
                  <a:srgbClr val="00AC8C"/>
                </a:solidFill>
                <a:latin typeface="Times New Roman"/>
                <a:cs typeface="Times New Roman"/>
              </a:rPr>
              <a:t> </a:t>
            </a:r>
            <a:r>
              <a:rPr sz="1400" b="1" spc="65" dirty="0">
                <a:solidFill>
                  <a:srgbClr val="00AC8C"/>
                </a:solidFill>
                <a:latin typeface="Times New Roman"/>
                <a:cs typeface="Times New Roman"/>
              </a:rPr>
              <a:t>Random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34795" y="2146481"/>
            <a:ext cx="2129790" cy="466090"/>
          </a:xfrm>
          <a:custGeom>
            <a:avLst/>
            <a:gdLst/>
            <a:ahLst/>
            <a:cxnLst/>
            <a:rect l="l" t="t" r="r" b="b"/>
            <a:pathLst>
              <a:path w="2129790" h="466089">
                <a:moveTo>
                  <a:pt x="871705" y="227595"/>
                </a:moveTo>
                <a:lnTo>
                  <a:pt x="390859" y="7722"/>
                </a:lnTo>
                <a:lnTo>
                  <a:pt x="376427" y="1451"/>
                </a:lnTo>
                <a:lnTo>
                  <a:pt x="371295" y="0"/>
                </a:lnTo>
                <a:lnTo>
                  <a:pt x="375518" y="3258"/>
                </a:lnTo>
                <a:lnTo>
                  <a:pt x="389152" y="11117"/>
                </a:lnTo>
                <a:lnTo>
                  <a:pt x="781704" y="227595"/>
                </a:lnTo>
                <a:lnTo>
                  <a:pt x="50610" y="227595"/>
                </a:lnTo>
                <a:lnTo>
                  <a:pt x="30910" y="231572"/>
                </a:lnTo>
                <a:lnTo>
                  <a:pt x="14823" y="242418"/>
                </a:lnTo>
                <a:lnTo>
                  <a:pt x="3977" y="258506"/>
                </a:lnTo>
                <a:lnTo>
                  <a:pt x="0" y="278206"/>
                </a:lnTo>
                <a:lnTo>
                  <a:pt x="0" y="415158"/>
                </a:lnTo>
                <a:lnTo>
                  <a:pt x="3977" y="434858"/>
                </a:lnTo>
                <a:lnTo>
                  <a:pt x="14823" y="450945"/>
                </a:lnTo>
                <a:lnTo>
                  <a:pt x="30910" y="461792"/>
                </a:lnTo>
                <a:lnTo>
                  <a:pt x="50610" y="465769"/>
                </a:lnTo>
                <a:lnTo>
                  <a:pt x="2079078" y="465769"/>
                </a:lnTo>
                <a:lnTo>
                  <a:pt x="2098778" y="461792"/>
                </a:lnTo>
                <a:lnTo>
                  <a:pt x="2114865" y="450945"/>
                </a:lnTo>
                <a:lnTo>
                  <a:pt x="2125711" y="434858"/>
                </a:lnTo>
                <a:lnTo>
                  <a:pt x="2129689" y="415158"/>
                </a:lnTo>
                <a:lnTo>
                  <a:pt x="2129689" y="278206"/>
                </a:lnTo>
                <a:lnTo>
                  <a:pt x="2125711" y="258506"/>
                </a:lnTo>
                <a:lnTo>
                  <a:pt x="2114865" y="242418"/>
                </a:lnTo>
                <a:lnTo>
                  <a:pt x="2098778" y="231572"/>
                </a:lnTo>
                <a:lnTo>
                  <a:pt x="2079078" y="227595"/>
                </a:lnTo>
                <a:lnTo>
                  <a:pt x="871705" y="227595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1292" y="822501"/>
            <a:ext cx="4013835" cy="173736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67640" indent="-155575">
              <a:lnSpc>
                <a:spcPct val="100000"/>
              </a:lnSpc>
              <a:spcBef>
                <a:spcPts val="725"/>
              </a:spcBef>
              <a:buClr>
                <a:srgbClr val="00AC8C"/>
              </a:buClr>
              <a:buFont typeface="Arial MT"/>
              <a:buChar char="•"/>
              <a:tabLst>
                <a:tab pos="168275" algn="l"/>
              </a:tabLst>
            </a:pPr>
            <a:r>
              <a:rPr sz="1400" b="1" spc="50" dirty="0">
                <a:latin typeface="Times New Roman"/>
                <a:cs typeface="Times New Roman"/>
              </a:rPr>
              <a:t>Classe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55" dirty="0">
                <a:latin typeface="Times New Roman"/>
                <a:cs typeface="Times New Roman"/>
              </a:rPr>
              <a:t>utilizada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30" dirty="0">
                <a:latin typeface="Times New Roman"/>
                <a:cs typeface="Times New Roman"/>
              </a:rPr>
              <a:t>para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40" dirty="0">
                <a:latin typeface="Times New Roman"/>
                <a:cs typeface="Times New Roman"/>
              </a:rPr>
              <a:t>gerar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70" dirty="0">
                <a:latin typeface="Times New Roman"/>
                <a:cs typeface="Times New Roman"/>
              </a:rPr>
              <a:t>números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55" dirty="0">
                <a:latin typeface="Times New Roman"/>
                <a:cs typeface="Times New Roman"/>
              </a:rPr>
              <a:t>aleatórios</a:t>
            </a:r>
            <a:endParaRPr sz="1400">
              <a:latin typeface="Times New Roman"/>
              <a:cs typeface="Times New Roman"/>
            </a:endParaRPr>
          </a:p>
          <a:p>
            <a:pPr marL="313690" lvl="1" indent="-158115">
              <a:lnSpc>
                <a:spcPct val="100000"/>
              </a:lnSpc>
              <a:spcBef>
                <a:spcPts val="500"/>
              </a:spcBef>
              <a:buClr>
                <a:srgbClr val="00AC8C"/>
              </a:buClr>
              <a:buChar char="–"/>
              <a:tabLst>
                <a:tab pos="314325" algn="l"/>
              </a:tabLst>
            </a:pPr>
            <a:r>
              <a:rPr sz="1200" spc="-160" dirty="0">
                <a:latin typeface="Arial MT"/>
                <a:cs typeface="Arial MT"/>
              </a:rPr>
              <a:t>É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75" dirty="0">
                <a:latin typeface="Arial MT"/>
                <a:cs typeface="Arial MT"/>
              </a:rPr>
              <a:t>necessário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5" dirty="0">
                <a:latin typeface="Arial MT"/>
                <a:cs typeface="Arial MT"/>
              </a:rPr>
              <a:t>fazer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95" dirty="0">
                <a:latin typeface="Arial MT"/>
                <a:cs typeface="Arial MT"/>
              </a:rPr>
              <a:t>a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35" dirty="0">
                <a:latin typeface="Arial MT"/>
                <a:cs typeface="Arial MT"/>
              </a:rPr>
              <a:t>importação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65" dirty="0">
                <a:latin typeface="Arial MT"/>
                <a:cs typeface="Arial MT"/>
              </a:rPr>
              <a:t>da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35" dirty="0">
                <a:latin typeface="Arial MT"/>
                <a:cs typeface="Arial MT"/>
              </a:rPr>
              <a:t>biblioteca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70" dirty="0">
                <a:latin typeface="Arial MT"/>
                <a:cs typeface="Arial MT"/>
              </a:rPr>
              <a:t>Random</a:t>
            </a:r>
            <a:endParaRPr sz="1200">
              <a:latin typeface="Arial MT"/>
              <a:cs typeface="Arial MT"/>
            </a:endParaRPr>
          </a:p>
          <a:p>
            <a:pPr marL="313690" lvl="1" indent="-158115">
              <a:lnSpc>
                <a:spcPct val="100000"/>
              </a:lnSpc>
              <a:spcBef>
                <a:spcPts val="535"/>
              </a:spcBef>
              <a:buSzPct val="120000"/>
              <a:buFont typeface="Arial MT"/>
              <a:buChar char="–"/>
              <a:tabLst>
                <a:tab pos="314325" algn="l"/>
              </a:tabLst>
            </a:pPr>
            <a:r>
              <a:rPr sz="1000" b="1" spc="-25" dirty="0">
                <a:solidFill>
                  <a:srgbClr val="00AC8C"/>
                </a:solidFill>
                <a:latin typeface="Arial"/>
                <a:cs typeface="Arial"/>
              </a:rPr>
              <a:t>import</a:t>
            </a:r>
            <a:r>
              <a:rPr sz="1000" b="1" spc="204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595959"/>
                </a:solidFill>
                <a:latin typeface="SimSun"/>
                <a:cs typeface="SimSun"/>
              </a:rPr>
              <a:t>java.util.Random;</a:t>
            </a:r>
            <a:endParaRPr sz="1000">
              <a:latin typeface="SimSun"/>
              <a:cs typeface="SimSun"/>
            </a:endParaRPr>
          </a:p>
          <a:p>
            <a:pPr marL="167640" indent="-155575">
              <a:lnSpc>
                <a:spcPct val="100000"/>
              </a:lnSpc>
              <a:spcBef>
                <a:spcPts val="620"/>
              </a:spcBef>
              <a:buClr>
                <a:srgbClr val="00AC8C"/>
              </a:buClr>
              <a:buFont typeface="Arial MT"/>
              <a:buChar char="•"/>
              <a:tabLst>
                <a:tab pos="168275" algn="l"/>
              </a:tabLst>
            </a:pPr>
            <a:r>
              <a:rPr sz="1400" b="1" spc="50" dirty="0">
                <a:latin typeface="Times New Roman"/>
                <a:cs typeface="Times New Roman"/>
              </a:rPr>
              <a:t>Utilização</a:t>
            </a:r>
            <a:endParaRPr sz="1400">
              <a:latin typeface="Times New Roman"/>
              <a:cs typeface="Times New Roman"/>
            </a:endParaRPr>
          </a:p>
          <a:p>
            <a:pPr marL="313690" lvl="1" indent="-157480">
              <a:lnSpc>
                <a:spcPct val="100000"/>
              </a:lnSpc>
              <a:spcBef>
                <a:spcPts val="500"/>
              </a:spcBef>
              <a:buClr>
                <a:srgbClr val="00AC8C"/>
              </a:buClr>
              <a:buSzPct val="120000"/>
              <a:buFont typeface="Arial MT"/>
              <a:buChar char="–"/>
              <a:tabLst>
                <a:tab pos="313690" algn="l"/>
              </a:tabLst>
            </a:pPr>
            <a:r>
              <a:rPr sz="1000" spc="-5" dirty="0">
                <a:solidFill>
                  <a:srgbClr val="595959"/>
                </a:solidFill>
                <a:latin typeface="SimSun"/>
                <a:cs typeface="SimSun"/>
              </a:rPr>
              <a:t>Random</a:t>
            </a:r>
            <a:r>
              <a:rPr sz="1000" spc="-10" dirty="0">
                <a:solidFill>
                  <a:srgbClr val="595959"/>
                </a:solidFill>
                <a:latin typeface="SimSun"/>
                <a:cs typeface="SimSun"/>
              </a:rPr>
              <a:t> </a:t>
            </a:r>
            <a:r>
              <a:rPr sz="1000" spc="-5" dirty="0">
                <a:solidFill>
                  <a:srgbClr val="595959"/>
                </a:solidFill>
                <a:latin typeface="SimSun"/>
                <a:cs typeface="SimSun"/>
              </a:rPr>
              <a:t>random</a:t>
            </a:r>
            <a:r>
              <a:rPr sz="1000" spc="-10" dirty="0">
                <a:solidFill>
                  <a:srgbClr val="595959"/>
                </a:solidFill>
                <a:latin typeface="SimSun"/>
                <a:cs typeface="SimSun"/>
              </a:rPr>
              <a:t> </a:t>
            </a:r>
            <a:r>
              <a:rPr sz="1000" spc="-5" dirty="0">
                <a:solidFill>
                  <a:srgbClr val="595959"/>
                </a:solidFill>
                <a:latin typeface="SimSun"/>
                <a:cs typeface="SimSun"/>
              </a:rPr>
              <a:t>=</a:t>
            </a:r>
            <a:r>
              <a:rPr sz="1000" spc="-10" dirty="0">
                <a:solidFill>
                  <a:srgbClr val="595959"/>
                </a:solidFill>
                <a:latin typeface="SimSun"/>
                <a:cs typeface="SimSun"/>
              </a:rPr>
              <a:t> </a:t>
            </a:r>
            <a:r>
              <a:rPr sz="1000" b="1" spc="-155" dirty="0">
                <a:solidFill>
                  <a:srgbClr val="00AC8C"/>
                </a:solidFill>
                <a:latin typeface="Arial"/>
                <a:cs typeface="Arial"/>
              </a:rPr>
              <a:t>new</a:t>
            </a:r>
            <a:r>
              <a:rPr sz="1000" b="1" spc="100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595959"/>
                </a:solidFill>
                <a:latin typeface="SimSun"/>
                <a:cs typeface="SimSun"/>
              </a:rPr>
              <a:t>Random</a:t>
            </a:r>
            <a:r>
              <a:rPr sz="1000" spc="-5" dirty="0">
                <a:solidFill>
                  <a:srgbClr val="B25900"/>
                </a:solidFill>
                <a:latin typeface="SimSun"/>
                <a:cs typeface="SimSun"/>
              </a:rPr>
              <a:t>()</a:t>
            </a:r>
            <a:r>
              <a:rPr sz="1000" spc="-5" dirty="0">
                <a:solidFill>
                  <a:srgbClr val="595959"/>
                </a:solidFill>
                <a:latin typeface="SimSun"/>
                <a:cs typeface="SimSun"/>
              </a:rPr>
              <a:t>;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00">
              <a:latin typeface="SimSun"/>
              <a:cs typeface="SimSun"/>
            </a:endParaRPr>
          </a:p>
          <a:p>
            <a:pPr marL="1863725">
              <a:lnSpc>
                <a:spcPct val="100000"/>
              </a:lnSpc>
              <a:spcBef>
                <a:spcPts val="5"/>
              </a:spcBef>
            </a:pPr>
            <a:r>
              <a:rPr sz="1000" spc="-25" dirty="0">
                <a:latin typeface="Arial MT"/>
                <a:cs typeface="Arial MT"/>
              </a:rPr>
              <a:t>cria</a:t>
            </a:r>
            <a:r>
              <a:rPr sz="1000" spc="-30" dirty="0">
                <a:latin typeface="Arial MT"/>
                <a:cs typeface="Arial MT"/>
              </a:rPr>
              <a:t> um </a:t>
            </a:r>
            <a:r>
              <a:rPr sz="1000" spc="-45" dirty="0">
                <a:latin typeface="Arial MT"/>
                <a:cs typeface="Arial MT"/>
              </a:rPr>
              <a:t>gerador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70" dirty="0">
                <a:latin typeface="Arial MT"/>
                <a:cs typeface="Arial MT"/>
              </a:rPr>
              <a:t>de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35" dirty="0">
                <a:latin typeface="Arial MT"/>
                <a:cs typeface="Arial MT"/>
              </a:rPr>
              <a:t>núme</a:t>
            </a:r>
            <a:r>
              <a:rPr sz="1000" spc="-30" dirty="0">
                <a:latin typeface="Arial MT"/>
                <a:cs typeface="Arial MT"/>
              </a:rPr>
              <a:t>r</a:t>
            </a:r>
            <a:r>
              <a:rPr sz="1000" spc="-85" dirty="0">
                <a:latin typeface="Arial MT"/>
                <a:cs typeface="Arial MT"/>
              </a:rPr>
              <a:t>os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35" dirty="0">
                <a:latin typeface="Arial MT"/>
                <a:cs typeface="Arial MT"/>
              </a:rPr>
              <a:t>aleatórios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3202038"/>
            <a:ext cx="5760085" cy="38100"/>
          </a:xfrm>
          <a:custGeom>
            <a:avLst/>
            <a:gdLst/>
            <a:ahLst/>
            <a:cxnLst/>
            <a:rect l="l" t="t" r="r" b="b"/>
            <a:pathLst>
              <a:path w="5760085" h="38100">
                <a:moveTo>
                  <a:pt x="5759996" y="0"/>
                </a:moveTo>
                <a:lnTo>
                  <a:pt x="0" y="0"/>
                </a:lnTo>
                <a:lnTo>
                  <a:pt x="0" y="37960"/>
                </a:lnTo>
                <a:lnTo>
                  <a:pt x="5759996" y="3796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542076" y="3027340"/>
            <a:ext cx="90805" cy="1892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00" b="1" spc="10" dirty="0">
                <a:solidFill>
                  <a:srgbClr val="009380"/>
                </a:solidFill>
                <a:latin typeface="Times New Roman"/>
                <a:cs typeface="Times New Roman"/>
              </a:rPr>
              <a:t>3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137868"/>
            <a:ext cx="219265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40" dirty="0">
                <a:solidFill>
                  <a:srgbClr val="00AC8C"/>
                </a:solidFill>
                <a:latin typeface="Times New Roman"/>
                <a:cs typeface="Times New Roman"/>
              </a:rPr>
              <a:t>Gerando</a:t>
            </a:r>
            <a:r>
              <a:rPr sz="1400" b="1" spc="-20" dirty="0">
                <a:solidFill>
                  <a:srgbClr val="00AC8C"/>
                </a:solidFill>
                <a:latin typeface="Times New Roman"/>
                <a:cs typeface="Times New Roman"/>
              </a:rPr>
              <a:t> </a:t>
            </a:r>
            <a:r>
              <a:rPr sz="1400" b="1" spc="75" dirty="0">
                <a:solidFill>
                  <a:srgbClr val="00AC8C"/>
                </a:solidFill>
                <a:latin typeface="Times New Roman"/>
                <a:cs typeface="Times New Roman"/>
              </a:rPr>
              <a:t>números</a:t>
            </a:r>
            <a:r>
              <a:rPr sz="1400" b="1" spc="-20" dirty="0">
                <a:solidFill>
                  <a:srgbClr val="00AC8C"/>
                </a:solidFill>
                <a:latin typeface="Times New Roman"/>
                <a:cs typeface="Times New Roman"/>
              </a:rPr>
              <a:t> </a:t>
            </a:r>
            <a:r>
              <a:rPr sz="1400" b="1" spc="60" dirty="0">
                <a:solidFill>
                  <a:srgbClr val="00AC8C"/>
                </a:solidFill>
                <a:latin typeface="Times New Roman"/>
                <a:cs typeface="Times New Roman"/>
              </a:rPr>
              <a:t>inteiros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1292" y="902354"/>
            <a:ext cx="3738879" cy="131127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67640" indent="-155575">
              <a:lnSpc>
                <a:spcPct val="100000"/>
              </a:lnSpc>
              <a:spcBef>
                <a:spcPts val="370"/>
              </a:spcBef>
              <a:buClr>
                <a:srgbClr val="00AC8C"/>
              </a:buClr>
              <a:buChar char="•"/>
              <a:tabLst>
                <a:tab pos="168275" algn="l"/>
              </a:tabLst>
            </a:pPr>
            <a:r>
              <a:rPr sz="1400" spc="-30" dirty="0">
                <a:latin typeface="Arial MT"/>
                <a:cs typeface="Arial MT"/>
              </a:rPr>
              <a:t>O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30" dirty="0">
                <a:latin typeface="Arial MT"/>
                <a:cs typeface="Arial MT"/>
              </a:rPr>
              <a:t>método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b="1" spc="100" dirty="0">
                <a:latin typeface="Arial"/>
                <a:cs typeface="Arial"/>
              </a:rPr>
              <a:t>nextInt()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spc="-60" dirty="0">
                <a:latin typeface="Arial MT"/>
                <a:cs typeface="Arial MT"/>
              </a:rPr>
              <a:t>gera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50" dirty="0">
                <a:latin typeface="Arial MT"/>
                <a:cs typeface="Arial MT"/>
              </a:rPr>
              <a:t>números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inteiros</a:t>
            </a:r>
            <a:endParaRPr sz="1400">
              <a:latin typeface="Arial MT"/>
              <a:cs typeface="Arial MT"/>
            </a:endParaRPr>
          </a:p>
          <a:p>
            <a:pPr marL="156210">
              <a:lnSpc>
                <a:spcPct val="100000"/>
              </a:lnSpc>
              <a:spcBef>
                <a:spcPts val="195"/>
              </a:spcBef>
            </a:pPr>
            <a:r>
              <a:rPr sz="1200" spc="-30" dirty="0">
                <a:solidFill>
                  <a:srgbClr val="D8F2ED"/>
                </a:solidFill>
                <a:latin typeface="Arial MT"/>
                <a:cs typeface="Arial MT"/>
              </a:rPr>
              <a:t>–</a:t>
            </a:r>
            <a:r>
              <a:rPr sz="1200" spc="220" dirty="0">
                <a:solidFill>
                  <a:srgbClr val="D8F2ED"/>
                </a:solidFill>
                <a:latin typeface="Arial MT"/>
                <a:cs typeface="Arial MT"/>
              </a:rPr>
              <a:t> </a:t>
            </a:r>
            <a:r>
              <a:rPr sz="1200" spc="-75" dirty="0">
                <a:solidFill>
                  <a:srgbClr val="D8D8D8"/>
                </a:solidFill>
                <a:latin typeface="Arial MT"/>
                <a:cs typeface="Arial MT"/>
              </a:rPr>
              <a:t>Exemplos:</a:t>
            </a:r>
            <a:endParaRPr sz="1200">
              <a:latin typeface="Arial MT"/>
              <a:cs typeface="Arial MT"/>
            </a:endParaRPr>
          </a:p>
          <a:p>
            <a:pPr marL="372110">
              <a:lnSpc>
                <a:spcPts val="1200"/>
              </a:lnSpc>
              <a:spcBef>
                <a:spcPts val="555"/>
              </a:spcBef>
            </a:pPr>
            <a:r>
              <a:rPr sz="1000" spc="-5" dirty="0">
                <a:solidFill>
                  <a:srgbClr val="E5F4F2"/>
                </a:solidFill>
                <a:latin typeface="SimSun"/>
                <a:cs typeface="SimSun"/>
              </a:rPr>
              <a:t>// sorteia</a:t>
            </a:r>
            <a:r>
              <a:rPr sz="1000" dirty="0">
                <a:solidFill>
                  <a:srgbClr val="E5F4F2"/>
                </a:solidFill>
                <a:latin typeface="SimSun"/>
                <a:cs typeface="SimSun"/>
              </a:rPr>
              <a:t> </a:t>
            </a:r>
            <a:r>
              <a:rPr sz="1000" spc="-5" dirty="0">
                <a:solidFill>
                  <a:srgbClr val="E5F4F2"/>
                </a:solidFill>
                <a:latin typeface="SimSun"/>
                <a:cs typeface="SimSun"/>
              </a:rPr>
              <a:t>um</a:t>
            </a:r>
            <a:r>
              <a:rPr sz="1000" dirty="0">
                <a:solidFill>
                  <a:srgbClr val="E5F4F2"/>
                </a:solidFill>
                <a:latin typeface="SimSun"/>
                <a:cs typeface="SimSun"/>
              </a:rPr>
              <a:t> </a:t>
            </a:r>
            <a:r>
              <a:rPr sz="1000" spc="-5" dirty="0">
                <a:solidFill>
                  <a:srgbClr val="E5F4F2"/>
                </a:solidFill>
                <a:latin typeface="SimSun"/>
                <a:cs typeface="SimSun"/>
              </a:rPr>
              <a:t>inteiro</a:t>
            </a:r>
            <a:r>
              <a:rPr sz="1000" dirty="0">
                <a:solidFill>
                  <a:srgbClr val="E5F4F2"/>
                </a:solidFill>
                <a:latin typeface="SimSun"/>
                <a:cs typeface="SimSun"/>
              </a:rPr>
              <a:t> </a:t>
            </a:r>
            <a:r>
              <a:rPr sz="1000" spc="-5" dirty="0">
                <a:solidFill>
                  <a:srgbClr val="E5F4F2"/>
                </a:solidFill>
                <a:latin typeface="SimSun"/>
                <a:cs typeface="SimSun"/>
              </a:rPr>
              <a:t>dentro</a:t>
            </a:r>
            <a:r>
              <a:rPr sz="1000" dirty="0">
                <a:solidFill>
                  <a:srgbClr val="E5F4F2"/>
                </a:solidFill>
                <a:latin typeface="SimSun"/>
                <a:cs typeface="SimSun"/>
              </a:rPr>
              <a:t> </a:t>
            </a:r>
            <a:r>
              <a:rPr sz="1000" spc="-5" dirty="0">
                <a:solidFill>
                  <a:srgbClr val="E5F4F2"/>
                </a:solidFill>
                <a:latin typeface="SimSun"/>
                <a:cs typeface="SimSun"/>
              </a:rPr>
              <a:t>do</a:t>
            </a:r>
            <a:r>
              <a:rPr sz="1000" dirty="0">
                <a:solidFill>
                  <a:srgbClr val="E5F4F2"/>
                </a:solidFill>
                <a:latin typeface="SimSun"/>
                <a:cs typeface="SimSun"/>
              </a:rPr>
              <a:t> </a:t>
            </a:r>
            <a:r>
              <a:rPr sz="1000" spc="-5" dirty="0">
                <a:solidFill>
                  <a:srgbClr val="E5F4F2"/>
                </a:solidFill>
                <a:latin typeface="SimSun"/>
                <a:cs typeface="SimSun"/>
              </a:rPr>
              <a:t>intervalo</a:t>
            </a:r>
            <a:r>
              <a:rPr sz="1000" dirty="0">
                <a:solidFill>
                  <a:srgbClr val="E5F4F2"/>
                </a:solidFill>
                <a:latin typeface="SimSun"/>
                <a:cs typeface="SimSun"/>
              </a:rPr>
              <a:t> </a:t>
            </a:r>
            <a:r>
              <a:rPr sz="1000" spc="-5" dirty="0">
                <a:solidFill>
                  <a:srgbClr val="E5F4F2"/>
                </a:solidFill>
                <a:latin typeface="SimSun"/>
                <a:cs typeface="SimSun"/>
              </a:rPr>
              <a:t>de</a:t>
            </a:r>
            <a:r>
              <a:rPr sz="1000" dirty="0">
                <a:solidFill>
                  <a:srgbClr val="E5F4F2"/>
                </a:solidFill>
                <a:latin typeface="SimSun"/>
                <a:cs typeface="SimSun"/>
              </a:rPr>
              <a:t> </a:t>
            </a:r>
            <a:r>
              <a:rPr sz="1000" spc="-5" dirty="0">
                <a:solidFill>
                  <a:srgbClr val="E5F4F2"/>
                </a:solidFill>
                <a:latin typeface="SimSun"/>
                <a:cs typeface="SimSun"/>
              </a:rPr>
              <a:t>inteiros</a:t>
            </a:r>
            <a:endParaRPr sz="1000">
              <a:latin typeface="SimSun"/>
              <a:cs typeface="SimSun"/>
            </a:endParaRPr>
          </a:p>
          <a:p>
            <a:pPr marL="372110">
              <a:lnSpc>
                <a:spcPts val="1200"/>
              </a:lnSpc>
            </a:pPr>
            <a:r>
              <a:rPr sz="1000" b="1" spc="90" dirty="0">
                <a:solidFill>
                  <a:srgbClr val="E5F6F3"/>
                </a:solidFill>
                <a:latin typeface="Arial"/>
                <a:cs typeface="Arial"/>
              </a:rPr>
              <a:t>int</a:t>
            </a:r>
            <a:r>
              <a:rPr sz="1000" b="1" spc="210" dirty="0">
                <a:solidFill>
                  <a:srgbClr val="E5F6F3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EEEEEE"/>
                </a:solidFill>
                <a:latin typeface="SimSun"/>
                <a:cs typeface="SimSun"/>
              </a:rPr>
              <a:t>sorteado</a:t>
            </a:r>
            <a:r>
              <a:rPr sz="1000" spc="-10" dirty="0">
                <a:solidFill>
                  <a:srgbClr val="EEEEEE"/>
                </a:solidFill>
                <a:latin typeface="SimSun"/>
                <a:cs typeface="SimSun"/>
              </a:rPr>
              <a:t> </a:t>
            </a:r>
            <a:r>
              <a:rPr sz="1000" spc="-5" dirty="0">
                <a:solidFill>
                  <a:srgbClr val="EEEEEE"/>
                </a:solidFill>
                <a:latin typeface="SimSun"/>
                <a:cs typeface="SimSun"/>
              </a:rPr>
              <a:t>=</a:t>
            </a:r>
            <a:r>
              <a:rPr sz="1000" spc="-10" dirty="0">
                <a:solidFill>
                  <a:srgbClr val="EEEEEE"/>
                </a:solidFill>
                <a:latin typeface="SimSun"/>
                <a:cs typeface="SimSun"/>
              </a:rPr>
              <a:t> </a:t>
            </a:r>
            <a:r>
              <a:rPr sz="1000" spc="-5" dirty="0">
                <a:solidFill>
                  <a:srgbClr val="EEEEEE"/>
                </a:solidFill>
                <a:latin typeface="SimSun"/>
                <a:cs typeface="SimSun"/>
              </a:rPr>
              <a:t>random.nextInt</a:t>
            </a:r>
            <a:r>
              <a:rPr sz="1000" spc="-5" dirty="0">
                <a:solidFill>
                  <a:srgbClr val="F7EEE5"/>
                </a:solidFill>
                <a:latin typeface="SimSun"/>
                <a:cs typeface="SimSun"/>
              </a:rPr>
              <a:t>()</a:t>
            </a:r>
            <a:r>
              <a:rPr sz="1000" spc="-5" dirty="0">
                <a:solidFill>
                  <a:srgbClr val="EEEEEE"/>
                </a:solidFill>
                <a:latin typeface="SimSun"/>
                <a:cs typeface="SimSun"/>
              </a:rPr>
              <a:t>;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900">
              <a:latin typeface="SimSun"/>
              <a:cs typeface="SimSun"/>
            </a:endParaRPr>
          </a:p>
          <a:p>
            <a:pPr marL="372110">
              <a:lnSpc>
                <a:spcPts val="1200"/>
              </a:lnSpc>
              <a:spcBef>
                <a:spcPts val="5"/>
              </a:spcBef>
            </a:pPr>
            <a:r>
              <a:rPr sz="1000" spc="-5" dirty="0">
                <a:solidFill>
                  <a:srgbClr val="F2F9F8"/>
                </a:solidFill>
                <a:latin typeface="SimSun"/>
                <a:cs typeface="SimSun"/>
              </a:rPr>
              <a:t>//</a:t>
            </a:r>
            <a:r>
              <a:rPr sz="1000" spc="-10" dirty="0">
                <a:solidFill>
                  <a:srgbClr val="F2F9F8"/>
                </a:solidFill>
                <a:latin typeface="SimSun"/>
                <a:cs typeface="SimSun"/>
              </a:rPr>
              <a:t> </a:t>
            </a:r>
            <a:r>
              <a:rPr sz="1000" spc="-5" dirty="0">
                <a:solidFill>
                  <a:srgbClr val="F2F9F8"/>
                </a:solidFill>
                <a:latin typeface="SimSun"/>
                <a:cs typeface="SimSun"/>
              </a:rPr>
              <a:t>sorteia um</a:t>
            </a:r>
            <a:r>
              <a:rPr sz="1000" spc="-10" dirty="0">
                <a:solidFill>
                  <a:srgbClr val="F2F9F8"/>
                </a:solidFill>
                <a:latin typeface="SimSun"/>
                <a:cs typeface="SimSun"/>
              </a:rPr>
              <a:t> </a:t>
            </a:r>
            <a:r>
              <a:rPr sz="1000" spc="-5" dirty="0">
                <a:solidFill>
                  <a:srgbClr val="F2F9F8"/>
                </a:solidFill>
                <a:latin typeface="SimSun"/>
                <a:cs typeface="SimSun"/>
              </a:rPr>
              <a:t>inteiro entre</a:t>
            </a:r>
            <a:r>
              <a:rPr sz="1000" spc="-10" dirty="0">
                <a:solidFill>
                  <a:srgbClr val="F2F9F8"/>
                </a:solidFill>
                <a:latin typeface="SimSun"/>
                <a:cs typeface="SimSun"/>
              </a:rPr>
              <a:t> </a:t>
            </a:r>
            <a:r>
              <a:rPr sz="1000" spc="-5" dirty="0">
                <a:solidFill>
                  <a:srgbClr val="F2F9F8"/>
                </a:solidFill>
                <a:latin typeface="SimSun"/>
                <a:cs typeface="SimSun"/>
              </a:rPr>
              <a:t>0 e</a:t>
            </a:r>
            <a:r>
              <a:rPr sz="1000" spc="-10" dirty="0">
                <a:solidFill>
                  <a:srgbClr val="F2F9F8"/>
                </a:solidFill>
                <a:latin typeface="SimSun"/>
                <a:cs typeface="SimSun"/>
              </a:rPr>
              <a:t> </a:t>
            </a:r>
            <a:r>
              <a:rPr sz="1000" spc="-5" dirty="0">
                <a:solidFill>
                  <a:srgbClr val="F2F9F8"/>
                </a:solidFill>
                <a:latin typeface="SimSun"/>
                <a:cs typeface="SimSun"/>
              </a:rPr>
              <a:t>9</a:t>
            </a:r>
            <a:endParaRPr sz="1000">
              <a:latin typeface="SimSun"/>
              <a:cs typeface="SimSun"/>
            </a:endParaRPr>
          </a:p>
          <a:p>
            <a:pPr marL="372110">
              <a:lnSpc>
                <a:spcPts val="1200"/>
              </a:lnSpc>
            </a:pPr>
            <a:r>
              <a:rPr sz="1000" b="1" spc="90" dirty="0">
                <a:solidFill>
                  <a:srgbClr val="F2FAF9"/>
                </a:solidFill>
                <a:latin typeface="Arial"/>
                <a:cs typeface="Arial"/>
              </a:rPr>
              <a:t>int</a:t>
            </a:r>
            <a:r>
              <a:rPr sz="1000" b="1" spc="215" dirty="0">
                <a:solidFill>
                  <a:srgbClr val="F2FAF9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F6F6F6"/>
                </a:solidFill>
                <a:latin typeface="SimSun"/>
                <a:cs typeface="SimSun"/>
              </a:rPr>
              <a:t>sorteado</a:t>
            </a:r>
            <a:r>
              <a:rPr sz="1000" spc="-10" dirty="0">
                <a:solidFill>
                  <a:srgbClr val="F6F6F6"/>
                </a:solidFill>
                <a:latin typeface="SimSun"/>
                <a:cs typeface="SimSun"/>
              </a:rPr>
              <a:t> </a:t>
            </a:r>
            <a:r>
              <a:rPr sz="1000" spc="-5" dirty="0">
                <a:solidFill>
                  <a:srgbClr val="F6F6F6"/>
                </a:solidFill>
                <a:latin typeface="SimSun"/>
                <a:cs typeface="SimSun"/>
              </a:rPr>
              <a:t>= random.nextInt</a:t>
            </a:r>
            <a:r>
              <a:rPr sz="1000" spc="-5" dirty="0">
                <a:solidFill>
                  <a:srgbClr val="FBF6F2"/>
                </a:solidFill>
                <a:latin typeface="SimSun"/>
                <a:cs typeface="SimSun"/>
              </a:rPr>
              <a:t>(</a:t>
            </a:r>
            <a:r>
              <a:rPr sz="1000" spc="-5" dirty="0">
                <a:solidFill>
                  <a:srgbClr val="F6F6F6"/>
                </a:solidFill>
                <a:latin typeface="SimSun"/>
                <a:cs typeface="SimSun"/>
              </a:rPr>
              <a:t>10</a:t>
            </a:r>
            <a:r>
              <a:rPr sz="1000" spc="-5" dirty="0">
                <a:solidFill>
                  <a:srgbClr val="FBF6F2"/>
                </a:solidFill>
                <a:latin typeface="SimSun"/>
                <a:cs typeface="SimSun"/>
              </a:rPr>
              <a:t>)</a:t>
            </a:r>
            <a:r>
              <a:rPr sz="1000" spc="-5" dirty="0">
                <a:solidFill>
                  <a:srgbClr val="F6F6F6"/>
                </a:solidFill>
                <a:latin typeface="SimSun"/>
                <a:cs typeface="SimSun"/>
              </a:rPr>
              <a:t>;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202038"/>
            <a:ext cx="5760085" cy="38100"/>
          </a:xfrm>
          <a:custGeom>
            <a:avLst/>
            <a:gdLst/>
            <a:ahLst/>
            <a:cxnLst/>
            <a:rect l="l" t="t" r="r" b="b"/>
            <a:pathLst>
              <a:path w="5760085" h="38100">
                <a:moveTo>
                  <a:pt x="5759996" y="0"/>
                </a:moveTo>
                <a:lnTo>
                  <a:pt x="0" y="0"/>
                </a:lnTo>
                <a:lnTo>
                  <a:pt x="0" y="37960"/>
                </a:lnTo>
                <a:lnTo>
                  <a:pt x="5759996" y="3796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542076" y="3027340"/>
            <a:ext cx="90805" cy="1892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00" b="1" spc="10" dirty="0">
                <a:solidFill>
                  <a:srgbClr val="009380"/>
                </a:solidFill>
                <a:latin typeface="Times New Roman"/>
                <a:cs typeface="Times New Roman"/>
              </a:rPr>
              <a:t>4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918</Words>
  <Application>Microsoft Office PowerPoint</Application>
  <PresentationFormat>Personalizar</PresentationFormat>
  <Paragraphs>170</Paragraphs>
  <Slides>21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7" baseType="lpstr">
      <vt:lpstr>SimSun</vt:lpstr>
      <vt:lpstr>Arial</vt:lpstr>
      <vt:lpstr>Arial MT</vt:lpstr>
      <vt:lpstr>Calibri</vt:lpstr>
      <vt:lpstr>Times New Roman</vt:lpstr>
      <vt:lpstr>Office Theme</vt:lpstr>
      <vt:lpstr>Apresentação do PowerPoint</vt:lpstr>
      <vt:lpstr>Números aleatórios</vt:lpstr>
      <vt:lpstr>Classe Random</vt:lpstr>
      <vt:lpstr>Classe Random</vt:lpstr>
      <vt:lpstr>Classe Random</vt:lpstr>
      <vt:lpstr>Classe Random</vt:lpstr>
      <vt:lpstr>Classe Random</vt:lpstr>
      <vt:lpstr>Classe Random</vt:lpstr>
      <vt:lpstr>Gerando números inteiros</vt:lpstr>
      <vt:lpstr>Gerando números inteiros</vt:lpstr>
      <vt:lpstr>Gerando números inteiros</vt:lpstr>
      <vt:lpstr>Gerando números inteiros</vt:lpstr>
      <vt:lpstr>Gerando números inteiros (intervalo)</vt:lpstr>
      <vt:lpstr>Gerando números inteiros (intervalo)</vt:lpstr>
      <vt:lpstr>Gerando números inteiros (intervalo)</vt:lpstr>
      <vt:lpstr>Gerando números PontoFlutuante</vt:lpstr>
      <vt:lpstr>Gerando números PontoFlutuante</vt:lpstr>
      <vt:lpstr>Gerando números PontoFlutuante</vt:lpstr>
      <vt:lpstr>Gerando números PontoFlutuante</vt:lpstr>
      <vt:lpstr>Exercício 3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Números aleatórios - Programação</dc:title>
  <dc:creator>Prof. Dr. Charles Ferreira</dc:creator>
  <cp:lastModifiedBy>GUILHERME DUARTE DE BARROS</cp:lastModifiedBy>
  <cp:revision>2</cp:revision>
  <dcterms:created xsi:type="dcterms:W3CDTF">2024-10-10T11:09:44Z</dcterms:created>
  <dcterms:modified xsi:type="dcterms:W3CDTF">2024-10-10T11:15:05Z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2022-04-01T00:00:00Z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2024-10-10T00:00:00Z</vt:filetime>
  </property>
</Properties>
</file>