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91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200" cy="3239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3"/>
            <a:ext cx="3190652" cy="266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85224" y="1287964"/>
            <a:ext cx="2490470" cy="34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37868"/>
            <a:ext cx="304355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738" y="1181635"/>
            <a:ext cx="2903220" cy="1663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1640" y="3027340"/>
            <a:ext cx="219075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6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22255" cy="3239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8725" y="1557316"/>
            <a:ext cx="4771175" cy="11838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50" b="1" dirty="0">
                <a:solidFill>
                  <a:srgbClr val="FFFFFF"/>
                </a:solidFill>
                <a:latin typeface="Times New Roman"/>
                <a:cs typeface="Times New Roman"/>
              </a:rPr>
              <a:t>Vetores</a:t>
            </a:r>
            <a:r>
              <a:rPr sz="2050" b="1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(Arrays)</a:t>
            </a:r>
            <a:endParaRPr sz="2050" dirty="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790"/>
              </a:spcBef>
            </a:pPr>
            <a:r>
              <a:rPr lang="pt-BR" sz="1700" b="1" dirty="0">
                <a:solidFill>
                  <a:srgbClr val="FFFFFF"/>
                </a:solidFill>
                <a:latin typeface="Times New Roman"/>
                <a:cs typeface="Times New Roman"/>
              </a:rPr>
              <a:t>Algoritmos e Programação I</a:t>
            </a:r>
            <a:endParaRPr sz="1700" dirty="0">
              <a:latin typeface="Times New Roman"/>
              <a:cs typeface="Times New Roman"/>
            </a:endParaRPr>
          </a:p>
          <a:p>
            <a:pPr marL="21590" marR="2040255">
              <a:lnSpc>
                <a:spcPct val="100800"/>
              </a:lnSpc>
              <a:spcBef>
                <a:spcPts val="133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Dr.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1400" spc="-40" dirty="0">
                <a:solidFill>
                  <a:srgbClr val="FFFFFF"/>
                </a:solidFill>
                <a:latin typeface="Arial MT"/>
                <a:cs typeface="Arial MT"/>
              </a:rPr>
              <a:t>Guilherme Duarte de Barros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9617" y="708780"/>
            <a:ext cx="280035" cy="280035"/>
            <a:chOff x="1869617" y="708780"/>
            <a:chExt cx="280035" cy="280035"/>
          </a:xfrm>
        </p:grpSpPr>
        <p:sp>
          <p:nvSpPr>
            <p:cNvPr id="3" name="object 3"/>
            <p:cNvSpPr/>
            <p:nvPr/>
          </p:nvSpPr>
          <p:spPr>
            <a:xfrm>
              <a:off x="1872157" y="71132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274569" y="0"/>
                  </a:moveTo>
                  <a:lnTo>
                    <a:pt x="0" y="0"/>
                  </a:lnTo>
                  <a:lnTo>
                    <a:pt x="0" y="274569"/>
                  </a:lnTo>
                  <a:lnTo>
                    <a:pt x="274569" y="274569"/>
                  </a:lnTo>
                  <a:lnTo>
                    <a:pt x="274569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72157" y="71132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5">
                  <a:moveTo>
                    <a:pt x="0" y="274569"/>
                  </a:moveTo>
                  <a:lnTo>
                    <a:pt x="274569" y="274569"/>
                  </a:lnTo>
                  <a:lnTo>
                    <a:pt x="274569" y="0"/>
                  </a:lnTo>
                  <a:lnTo>
                    <a:pt x="0" y="0"/>
                  </a:lnTo>
                  <a:lnTo>
                    <a:pt x="0" y="274569"/>
                  </a:lnTo>
                  <a:close/>
                </a:path>
              </a:pathLst>
            </a:custGeom>
            <a:ln w="4824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869617" y="1002186"/>
            <a:ext cx="2059305" cy="89535"/>
            <a:chOff x="1869617" y="1002186"/>
            <a:chExt cx="2059305" cy="89535"/>
          </a:xfrm>
        </p:grpSpPr>
        <p:sp>
          <p:nvSpPr>
            <p:cNvPr id="6" name="object 6"/>
            <p:cNvSpPr/>
            <p:nvPr/>
          </p:nvSpPr>
          <p:spPr>
            <a:xfrm>
              <a:off x="1872157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5" h="84455">
                  <a:moveTo>
                    <a:pt x="274569" y="0"/>
                  </a:moveTo>
                  <a:lnTo>
                    <a:pt x="0" y="0"/>
                  </a:lnTo>
                  <a:lnTo>
                    <a:pt x="0" y="83954"/>
                  </a:lnTo>
                  <a:lnTo>
                    <a:pt x="274569" y="83954"/>
                  </a:lnTo>
                  <a:lnTo>
                    <a:pt x="274569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72157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5" h="84455">
                  <a:moveTo>
                    <a:pt x="0" y="83954"/>
                  </a:moveTo>
                  <a:lnTo>
                    <a:pt x="274569" y="83954"/>
                  </a:lnTo>
                  <a:lnTo>
                    <a:pt x="274569" y="0"/>
                  </a:lnTo>
                  <a:lnTo>
                    <a:pt x="0" y="0"/>
                  </a:lnTo>
                  <a:lnTo>
                    <a:pt x="0" y="83954"/>
                  </a:lnTo>
                  <a:close/>
                </a:path>
              </a:pathLst>
            </a:custGeom>
            <a:ln w="4824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8712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5" h="84455">
                  <a:moveTo>
                    <a:pt x="274569" y="0"/>
                  </a:moveTo>
                  <a:lnTo>
                    <a:pt x="0" y="0"/>
                  </a:lnTo>
                  <a:lnTo>
                    <a:pt x="0" y="83954"/>
                  </a:lnTo>
                  <a:lnTo>
                    <a:pt x="274569" y="83954"/>
                  </a:lnTo>
                  <a:lnTo>
                    <a:pt x="274569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8712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5" h="84455">
                  <a:moveTo>
                    <a:pt x="0" y="83954"/>
                  </a:moveTo>
                  <a:lnTo>
                    <a:pt x="274569" y="83954"/>
                  </a:lnTo>
                  <a:lnTo>
                    <a:pt x="274569" y="0"/>
                  </a:lnTo>
                  <a:lnTo>
                    <a:pt x="0" y="0"/>
                  </a:lnTo>
                  <a:lnTo>
                    <a:pt x="0" y="83954"/>
                  </a:lnTo>
                  <a:close/>
                </a:path>
              </a:pathLst>
            </a:custGeom>
            <a:ln w="4824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65267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5" h="84455">
                  <a:moveTo>
                    <a:pt x="274569" y="0"/>
                  </a:moveTo>
                  <a:lnTo>
                    <a:pt x="0" y="0"/>
                  </a:lnTo>
                  <a:lnTo>
                    <a:pt x="0" y="83954"/>
                  </a:lnTo>
                  <a:lnTo>
                    <a:pt x="274569" y="83954"/>
                  </a:lnTo>
                  <a:lnTo>
                    <a:pt x="274569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65267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5" h="84455">
                  <a:moveTo>
                    <a:pt x="0" y="83954"/>
                  </a:moveTo>
                  <a:lnTo>
                    <a:pt x="274569" y="83954"/>
                  </a:lnTo>
                  <a:lnTo>
                    <a:pt x="274569" y="0"/>
                  </a:lnTo>
                  <a:lnTo>
                    <a:pt x="0" y="0"/>
                  </a:lnTo>
                  <a:lnTo>
                    <a:pt x="0" y="83954"/>
                  </a:lnTo>
                  <a:close/>
                </a:path>
              </a:pathLst>
            </a:custGeom>
            <a:ln w="4824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61823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5" h="84455">
                  <a:moveTo>
                    <a:pt x="274569" y="0"/>
                  </a:moveTo>
                  <a:lnTo>
                    <a:pt x="0" y="0"/>
                  </a:lnTo>
                  <a:lnTo>
                    <a:pt x="0" y="83954"/>
                  </a:lnTo>
                  <a:lnTo>
                    <a:pt x="274569" y="83954"/>
                  </a:lnTo>
                  <a:lnTo>
                    <a:pt x="274569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61823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5" h="84455">
                  <a:moveTo>
                    <a:pt x="0" y="83954"/>
                  </a:moveTo>
                  <a:lnTo>
                    <a:pt x="274569" y="83954"/>
                  </a:lnTo>
                  <a:lnTo>
                    <a:pt x="274569" y="0"/>
                  </a:lnTo>
                  <a:lnTo>
                    <a:pt x="0" y="0"/>
                  </a:lnTo>
                  <a:lnTo>
                    <a:pt x="0" y="83954"/>
                  </a:lnTo>
                  <a:close/>
                </a:path>
              </a:pathLst>
            </a:custGeom>
            <a:ln w="4824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8378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4" h="84455">
                  <a:moveTo>
                    <a:pt x="274569" y="0"/>
                  </a:moveTo>
                  <a:lnTo>
                    <a:pt x="0" y="0"/>
                  </a:lnTo>
                  <a:lnTo>
                    <a:pt x="0" y="83954"/>
                  </a:lnTo>
                  <a:lnTo>
                    <a:pt x="274569" y="83954"/>
                  </a:lnTo>
                  <a:lnTo>
                    <a:pt x="274569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8378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4" h="84455">
                  <a:moveTo>
                    <a:pt x="0" y="83954"/>
                  </a:moveTo>
                  <a:lnTo>
                    <a:pt x="274569" y="83954"/>
                  </a:lnTo>
                  <a:lnTo>
                    <a:pt x="274569" y="0"/>
                  </a:lnTo>
                  <a:lnTo>
                    <a:pt x="0" y="0"/>
                  </a:lnTo>
                  <a:lnTo>
                    <a:pt x="0" y="83954"/>
                  </a:lnTo>
                  <a:close/>
                </a:path>
              </a:pathLst>
            </a:custGeom>
            <a:ln w="4824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4934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4" h="84455">
                  <a:moveTo>
                    <a:pt x="274569" y="0"/>
                  </a:moveTo>
                  <a:lnTo>
                    <a:pt x="0" y="0"/>
                  </a:lnTo>
                  <a:lnTo>
                    <a:pt x="0" y="83954"/>
                  </a:lnTo>
                  <a:lnTo>
                    <a:pt x="274569" y="83954"/>
                  </a:lnTo>
                  <a:lnTo>
                    <a:pt x="274569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4934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4" h="84455">
                  <a:moveTo>
                    <a:pt x="0" y="83954"/>
                  </a:moveTo>
                  <a:lnTo>
                    <a:pt x="274569" y="83954"/>
                  </a:lnTo>
                  <a:lnTo>
                    <a:pt x="274569" y="0"/>
                  </a:lnTo>
                  <a:lnTo>
                    <a:pt x="0" y="0"/>
                  </a:lnTo>
                  <a:lnTo>
                    <a:pt x="0" y="83954"/>
                  </a:lnTo>
                  <a:close/>
                </a:path>
              </a:pathLst>
            </a:custGeom>
            <a:ln w="4824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1489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4" h="84455">
                  <a:moveTo>
                    <a:pt x="274569" y="0"/>
                  </a:moveTo>
                  <a:lnTo>
                    <a:pt x="0" y="0"/>
                  </a:lnTo>
                  <a:lnTo>
                    <a:pt x="0" y="83954"/>
                  </a:lnTo>
                  <a:lnTo>
                    <a:pt x="274569" y="83954"/>
                  </a:lnTo>
                  <a:lnTo>
                    <a:pt x="274569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51489" y="1004726"/>
              <a:ext cx="274955" cy="84455"/>
            </a:xfrm>
            <a:custGeom>
              <a:avLst/>
              <a:gdLst/>
              <a:ahLst/>
              <a:cxnLst/>
              <a:rect l="l" t="t" r="r" b="b"/>
              <a:pathLst>
                <a:path w="274954" h="84455">
                  <a:moveTo>
                    <a:pt x="0" y="83954"/>
                  </a:moveTo>
                  <a:lnTo>
                    <a:pt x="274569" y="83954"/>
                  </a:lnTo>
                  <a:lnTo>
                    <a:pt x="274569" y="0"/>
                  </a:lnTo>
                  <a:lnTo>
                    <a:pt x="0" y="0"/>
                  </a:lnTo>
                  <a:lnTo>
                    <a:pt x="0" y="83954"/>
                  </a:lnTo>
                  <a:close/>
                </a:path>
              </a:pathLst>
            </a:custGeom>
            <a:ln w="4824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869744" y="708908"/>
          <a:ext cx="2135505" cy="283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4.0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R w="6350">
                      <a:solidFill>
                        <a:srgbClr val="005B5B"/>
                      </a:solidFill>
                      <a:prstDash val="solid"/>
                    </a:lnR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2.5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1.2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4.8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1.0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8.5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950" spc="-25" dirty="0">
                          <a:latin typeface="Arial MT"/>
                          <a:cs typeface="Arial MT"/>
                        </a:rPr>
                        <a:t>0.0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1874569" y="966738"/>
            <a:ext cx="204914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10"/>
              </a:spcBef>
              <a:tabLst>
                <a:tab pos="408305" algn="l"/>
                <a:tab pos="704850" algn="l"/>
                <a:tab pos="1001394" algn="l"/>
                <a:tab pos="1298575" algn="l"/>
                <a:tab pos="1595120" algn="l"/>
                <a:tab pos="1891664" algn="l"/>
              </a:tabLst>
            </a:pPr>
            <a:r>
              <a:rPr sz="750" spc="-50" dirty="0">
                <a:latin typeface="Arial MT"/>
                <a:cs typeface="Arial MT"/>
              </a:rPr>
              <a:t>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1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2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3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4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5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6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68387" y="363442"/>
            <a:ext cx="582930" cy="443865"/>
          </a:xfrm>
          <a:custGeom>
            <a:avLst/>
            <a:gdLst/>
            <a:ahLst/>
            <a:cxnLst/>
            <a:rect l="l" t="t" r="r" b="b"/>
            <a:pathLst>
              <a:path w="582930" h="443865">
                <a:moveTo>
                  <a:pt x="301630" y="209072"/>
                </a:moveTo>
                <a:lnTo>
                  <a:pt x="564988" y="431855"/>
                </a:lnTo>
                <a:lnTo>
                  <a:pt x="577488" y="441517"/>
                </a:lnTo>
                <a:lnTo>
                  <a:pt x="582843" y="443560"/>
                </a:lnTo>
                <a:lnTo>
                  <a:pt x="580851" y="438186"/>
                </a:lnTo>
                <a:lnTo>
                  <a:pt x="571308" y="425595"/>
                </a:lnTo>
                <a:lnTo>
                  <a:pt x="391631" y="209072"/>
                </a:lnTo>
                <a:lnTo>
                  <a:pt x="436631" y="209072"/>
                </a:lnTo>
                <a:lnTo>
                  <a:pt x="456331" y="205095"/>
                </a:lnTo>
                <a:lnTo>
                  <a:pt x="472418" y="194249"/>
                </a:lnTo>
                <a:lnTo>
                  <a:pt x="483265" y="178161"/>
                </a:lnTo>
                <a:lnTo>
                  <a:pt x="487242" y="158461"/>
                </a:lnTo>
                <a:lnTo>
                  <a:pt x="487242" y="50610"/>
                </a:lnTo>
                <a:lnTo>
                  <a:pt x="483265" y="30910"/>
                </a:lnTo>
                <a:lnTo>
                  <a:pt x="472418" y="14823"/>
                </a:lnTo>
                <a:lnTo>
                  <a:pt x="456331" y="3977"/>
                </a:lnTo>
                <a:lnTo>
                  <a:pt x="436631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58461"/>
                </a:lnTo>
                <a:lnTo>
                  <a:pt x="3977" y="178161"/>
                </a:lnTo>
                <a:lnTo>
                  <a:pt x="14823" y="194249"/>
                </a:lnTo>
                <a:lnTo>
                  <a:pt x="30910" y="205095"/>
                </a:lnTo>
                <a:lnTo>
                  <a:pt x="50610" y="209072"/>
                </a:lnTo>
                <a:lnTo>
                  <a:pt x="301630" y="20907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115993"/>
            <a:ext cx="1612900" cy="4330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/>
              <a:t>Valores</a:t>
            </a:r>
            <a:r>
              <a:rPr spc="95" dirty="0"/>
              <a:t> </a:t>
            </a:r>
            <a:r>
              <a:rPr spc="75" dirty="0"/>
              <a:t>e</a:t>
            </a:r>
            <a:r>
              <a:rPr spc="95" dirty="0"/>
              <a:t> </a:t>
            </a:r>
            <a:r>
              <a:rPr spc="-10" dirty="0"/>
              <a:t>Índices</a:t>
            </a:r>
          </a:p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000" b="0" spc="-10" dirty="0">
                <a:solidFill>
                  <a:srgbClr val="000000"/>
                </a:solidFill>
                <a:latin typeface="Arial MT"/>
                <a:cs typeface="Arial MT"/>
              </a:rPr>
              <a:t>valores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69891" y="1028904"/>
            <a:ext cx="581660" cy="443865"/>
          </a:xfrm>
          <a:custGeom>
            <a:avLst/>
            <a:gdLst/>
            <a:ahLst/>
            <a:cxnLst/>
            <a:rect l="l" t="t" r="r" b="b"/>
            <a:pathLst>
              <a:path w="581660" h="443865">
                <a:moveTo>
                  <a:pt x="388593" y="234549"/>
                </a:moveTo>
                <a:lnTo>
                  <a:pt x="569652" y="17913"/>
                </a:lnTo>
                <a:lnTo>
                  <a:pt x="579242" y="5359"/>
                </a:lnTo>
                <a:lnTo>
                  <a:pt x="581260" y="0"/>
                </a:lnTo>
                <a:lnTo>
                  <a:pt x="575908" y="2037"/>
                </a:lnTo>
                <a:lnTo>
                  <a:pt x="563388" y="11671"/>
                </a:lnTo>
                <a:lnTo>
                  <a:pt x="298593" y="234549"/>
                </a:lnTo>
                <a:lnTo>
                  <a:pt x="50610" y="234549"/>
                </a:lnTo>
                <a:lnTo>
                  <a:pt x="30910" y="238526"/>
                </a:lnTo>
                <a:lnTo>
                  <a:pt x="14823" y="249372"/>
                </a:lnTo>
                <a:lnTo>
                  <a:pt x="3977" y="265459"/>
                </a:lnTo>
                <a:lnTo>
                  <a:pt x="0" y="285160"/>
                </a:lnTo>
                <a:lnTo>
                  <a:pt x="0" y="393010"/>
                </a:lnTo>
                <a:lnTo>
                  <a:pt x="3977" y="412710"/>
                </a:lnTo>
                <a:lnTo>
                  <a:pt x="14823" y="428798"/>
                </a:lnTo>
                <a:lnTo>
                  <a:pt x="30910" y="439644"/>
                </a:lnTo>
                <a:lnTo>
                  <a:pt x="50610" y="443621"/>
                </a:lnTo>
                <a:lnTo>
                  <a:pt x="433594" y="443621"/>
                </a:lnTo>
                <a:lnTo>
                  <a:pt x="453294" y="439644"/>
                </a:lnTo>
                <a:lnTo>
                  <a:pt x="469381" y="428798"/>
                </a:lnTo>
                <a:lnTo>
                  <a:pt x="480228" y="412710"/>
                </a:lnTo>
                <a:lnTo>
                  <a:pt x="484205" y="393010"/>
                </a:lnTo>
                <a:lnTo>
                  <a:pt x="484205" y="285160"/>
                </a:lnTo>
                <a:lnTo>
                  <a:pt x="480228" y="265459"/>
                </a:lnTo>
                <a:lnTo>
                  <a:pt x="469381" y="249372"/>
                </a:lnTo>
                <a:lnTo>
                  <a:pt x="453294" y="238526"/>
                </a:lnTo>
                <a:lnTo>
                  <a:pt x="433594" y="234549"/>
                </a:lnTo>
                <a:lnTo>
                  <a:pt x="388593" y="23454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1292" y="1271694"/>
            <a:ext cx="4770755" cy="776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88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índices</a:t>
            </a:r>
            <a:endParaRPr sz="10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110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25" dirty="0">
                <a:latin typeface="Tahoma"/>
                <a:cs typeface="Tahoma"/>
              </a:rPr>
              <a:t>Como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acessar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elemento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(valor)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dentro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vetor?</a:t>
            </a:r>
            <a:endParaRPr sz="140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95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é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necessário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saber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índice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desse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elemento.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Valores</a:t>
            </a:r>
            <a:r>
              <a:rPr spc="95" dirty="0"/>
              <a:t> </a:t>
            </a:r>
            <a:r>
              <a:rPr spc="75" dirty="0"/>
              <a:t>e</a:t>
            </a:r>
            <a:r>
              <a:rPr spc="95" dirty="0"/>
              <a:t> </a:t>
            </a:r>
            <a:r>
              <a:rPr spc="-10" dirty="0"/>
              <a:t>Índices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5030" y="1792876"/>
            <a:ext cx="854075" cy="273685"/>
            <a:chOff x="1895030" y="1792876"/>
            <a:chExt cx="854075" cy="273685"/>
          </a:xfrm>
        </p:grpSpPr>
        <p:sp>
          <p:nvSpPr>
            <p:cNvPr id="4" name="object 4"/>
            <p:cNvSpPr/>
            <p:nvPr/>
          </p:nvSpPr>
          <p:spPr>
            <a:xfrm>
              <a:off x="1897570" y="179541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268601" y="0"/>
                  </a:moveTo>
                  <a:lnTo>
                    <a:pt x="0" y="0"/>
                  </a:lnTo>
                  <a:lnTo>
                    <a:pt x="0" y="268601"/>
                  </a:lnTo>
                  <a:lnTo>
                    <a:pt x="268601" y="268601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97570" y="179541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268601"/>
                  </a:moveTo>
                  <a:lnTo>
                    <a:pt x="268601" y="268601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268601"/>
                  </a:lnTo>
                  <a:close/>
                </a:path>
              </a:pathLst>
            </a:custGeom>
            <a:ln w="4719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7680" y="179541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268601" y="0"/>
                  </a:moveTo>
                  <a:lnTo>
                    <a:pt x="0" y="0"/>
                  </a:lnTo>
                  <a:lnTo>
                    <a:pt x="0" y="268601"/>
                  </a:lnTo>
                  <a:lnTo>
                    <a:pt x="268601" y="268601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7680" y="1795416"/>
              <a:ext cx="558800" cy="268605"/>
            </a:xfrm>
            <a:custGeom>
              <a:avLst/>
              <a:gdLst/>
              <a:ahLst/>
              <a:cxnLst/>
              <a:rect l="l" t="t" r="r" b="b"/>
              <a:pathLst>
                <a:path w="558800" h="268605">
                  <a:moveTo>
                    <a:pt x="0" y="268601"/>
                  </a:moveTo>
                  <a:lnTo>
                    <a:pt x="268601" y="268601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268601"/>
                  </a:lnTo>
                  <a:close/>
                </a:path>
                <a:path w="558800" h="268605">
                  <a:moveTo>
                    <a:pt x="290110" y="268601"/>
                  </a:moveTo>
                  <a:lnTo>
                    <a:pt x="558711" y="268601"/>
                  </a:lnTo>
                  <a:lnTo>
                    <a:pt x="558711" y="0"/>
                  </a:lnTo>
                  <a:lnTo>
                    <a:pt x="290110" y="0"/>
                  </a:lnTo>
                  <a:lnTo>
                    <a:pt x="290110" y="268601"/>
                  </a:lnTo>
                  <a:close/>
                </a:path>
              </a:pathLst>
            </a:custGeom>
            <a:ln w="4719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77790" y="1795416"/>
            <a:ext cx="268605" cy="268605"/>
          </a:xfrm>
          <a:prstGeom prst="rect">
            <a:avLst/>
          </a:prstGeom>
          <a:solidFill>
            <a:srgbClr val="99D3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60"/>
              </a:spcBef>
            </a:pPr>
            <a:r>
              <a:rPr sz="1300" spc="-25" dirty="0">
                <a:latin typeface="Arial MT"/>
                <a:cs typeface="Arial MT"/>
              </a:rPr>
              <a:t>1.2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67900" y="1795416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268601"/>
                </a:moveTo>
                <a:lnTo>
                  <a:pt x="268601" y="268601"/>
                </a:lnTo>
                <a:lnTo>
                  <a:pt x="268601" y="0"/>
                </a:lnTo>
                <a:lnTo>
                  <a:pt x="0" y="0"/>
                </a:lnTo>
                <a:lnTo>
                  <a:pt x="0" y="268601"/>
                </a:lnTo>
                <a:close/>
              </a:path>
            </a:pathLst>
          </a:custGeom>
          <a:ln w="4719">
            <a:solidFill>
              <a:srgbClr val="005B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67900" y="1795416"/>
            <a:ext cx="268605" cy="268605"/>
          </a:xfrm>
          <a:prstGeom prst="rect">
            <a:avLst/>
          </a:prstGeom>
          <a:solidFill>
            <a:srgbClr val="99D3CC"/>
          </a:solidFill>
        </p:spPr>
        <p:txBody>
          <a:bodyPr vert="horz" wrap="square" lIns="0" tIns="2032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60"/>
              </a:spcBef>
            </a:pPr>
            <a:r>
              <a:rPr sz="1300" spc="-25" dirty="0">
                <a:latin typeface="Arial MT"/>
                <a:cs typeface="Arial MT"/>
              </a:rPr>
              <a:t>4.8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95030" y="1792876"/>
            <a:ext cx="2014855" cy="374650"/>
            <a:chOff x="1895030" y="1792876"/>
            <a:chExt cx="2014855" cy="374650"/>
          </a:xfrm>
        </p:grpSpPr>
        <p:sp>
          <p:nvSpPr>
            <p:cNvPr id="12" name="object 12"/>
            <p:cNvSpPr/>
            <p:nvPr/>
          </p:nvSpPr>
          <p:spPr>
            <a:xfrm>
              <a:off x="3058010" y="179541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268601" y="0"/>
                  </a:moveTo>
                  <a:lnTo>
                    <a:pt x="0" y="0"/>
                  </a:lnTo>
                  <a:lnTo>
                    <a:pt x="0" y="268601"/>
                  </a:lnTo>
                  <a:lnTo>
                    <a:pt x="268601" y="268601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8010" y="179541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268601"/>
                  </a:moveTo>
                  <a:lnTo>
                    <a:pt x="268601" y="268601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268601"/>
                  </a:lnTo>
                  <a:close/>
                </a:path>
              </a:pathLst>
            </a:custGeom>
            <a:ln w="4719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8120" y="179541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268601" y="0"/>
                  </a:moveTo>
                  <a:lnTo>
                    <a:pt x="0" y="0"/>
                  </a:lnTo>
                  <a:lnTo>
                    <a:pt x="0" y="268601"/>
                  </a:lnTo>
                  <a:lnTo>
                    <a:pt x="268601" y="268601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8120" y="179541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268601"/>
                  </a:moveTo>
                  <a:lnTo>
                    <a:pt x="268601" y="268601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268601"/>
                  </a:lnTo>
                  <a:close/>
                </a:path>
              </a:pathLst>
            </a:custGeom>
            <a:ln w="4719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38231" y="179541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268601" y="0"/>
                  </a:moveTo>
                  <a:lnTo>
                    <a:pt x="0" y="0"/>
                  </a:lnTo>
                  <a:lnTo>
                    <a:pt x="0" y="268601"/>
                  </a:lnTo>
                  <a:lnTo>
                    <a:pt x="268601" y="268601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8231" y="179541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4" h="268605">
                  <a:moveTo>
                    <a:pt x="0" y="268601"/>
                  </a:moveTo>
                  <a:lnTo>
                    <a:pt x="268601" y="268601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268601"/>
                  </a:lnTo>
                  <a:close/>
                </a:path>
              </a:pathLst>
            </a:custGeom>
            <a:ln w="4719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9757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5" h="82550">
                  <a:moveTo>
                    <a:pt x="268601" y="0"/>
                  </a:moveTo>
                  <a:lnTo>
                    <a:pt x="0" y="0"/>
                  </a:lnTo>
                  <a:lnTo>
                    <a:pt x="0" y="82129"/>
                  </a:lnTo>
                  <a:lnTo>
                    <a:pt x="268601" y="82129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757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5" h="82550">
                  <a:moveTo>
                    <a:pt x="0" y="82129"/>
                  </a:moveTo>
                  <a:lnTo>
                    <a:pt x="268601" y="82129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82129"/>
                  </a:lnTo>
                  <a:close/>
                </a:path>
              </a:pathLst>
            </a:custGeom>
            <a:ln w="4719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8768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5" h="82550">
                  <a:moveTo>
                    <a:pt x="268601" y="0"/>
                  </a:moveTo>
                  <a:lnTo>
                    <a:pt x="0" y="0"/>
                  </a:lnTo>
                  <a:lnTo>
                    <a:pt x="0" y="82129"/>
                  </a:lnTo>
                  <a:lnTo>
                    <a:pt x="268601" y="82129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8768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5" h="82550">
                  <a:moveTo>
                    <a:pt x="0" y="82129"/>
                  </a:moveTo>
                  <a:lnTo>
                    <a:pt x="268601" y="82129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82129"/>
                  </a:lnTo>
                  <a:close/>
                </a:path>
              </a:pathLst>
            </a:custGeom>
            <a:ln w="4719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99929" y="1722051"/>
            <a:ext cx="565150" cy="4616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40"/>
              </a:spcBef>
            </a:pPr>
            <a:r>
              <a:rPr sz="1300" spc="-20" dirty="0">
                <a:latin typeface="Arial MT"/>
                <a:cs typeface="Arial MT"/>
              </a:rPr>
              <a:t>4.0</a:t>
            </a:r>
            <a:r>
              <a:rPr sz="1300" spc="15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2.5</a:t>
            </a:r>
            <a:endParaRPr sz="1300">
              <a:latin typeface="Arial MT"/>
              <a:cs typeface="Arial MT"/>
            </a:endParaRPr>
          </a:p>
          <a:p>
            <a:pPr marL="109855">
              <a:lnSpc>
                <a:spcPct val="100000"/>
              </a:lnSpc>
              <a:spcBef>
                <a:spcPts val="335"/>
              </a:spcBef>
              <a:tabLst>
                <a:tab pos="399415" algn="l"/>
              </a:tabLst>
            </a:pPr>
            <a:r>
              <a:rPr sz="750" spc="-50" dirty="0">
                <a:latin typeface="Arial MT"/>
                <a:cs typeface="Arial MT"/>
              </a:rPr>
              <a:t>0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75250" y="2079905"/>
            <a:ext cx="273685" cy="87630"/>
            <a:chOff x="2475250" y="2079905"/>
            <a:chExt cx="273685" cy="87630"/>
          </a:xfrm>
        </p:grpSpPr>
        <p:sp>
          <p:nvSpPr>
            <p:cNvPr id="24" name="object 24"/>
            <p:cNvSpPr/>
            <p:nvPr/>
          </p:nvSpPr>
          <p:spPr>
            <a:xfrm>
              <a:off x="247779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5" h="82550">
                  <a:moveTo>
                    <a:pt x="268601" y="0"/>
                  </a:moveTo>
                  <a:lnTo>
                    <a:pt x="0" y="0"/>
                  </a:lnTo>
                  <a:lnTo>
                    <a:pt x="0" y="82129"/>
                  </a:lnTo>
                  <a:lnTo>
                    <a:pt x="268601" y="82129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7779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5" h="82550">
                  <a:moveTo>
                    <a:pt x="0" y="82129"/>
                  </a:moveTo>
                  <a:lnTo>
                    <a:pt x="268601" y="82129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82129"/>
                  </a:lnTo>
                  <a:close/>
                </a:path>
              </a:pathLst>
            </a:custGeom>
            <a:ln w="4719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69395" y="2045007"/>
            <a:ext cx="2857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spc="-50" dirty="0">
                <a:latin typeface="Arial MT"/>
                <a:cs typeface="Arial MT"/>
              </a:rPr>
              <a:t>2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65360" y="2079905"/>
            <a:ext cx="273685" cy="87630"/>
            <a:chOff x="2765360" y="2079905"/>
            <a:chExt cx="273685" cy="87630"/>
          </a:xfrm>
        </p:grpSpPr>
        <p:sp>
          <p:nvSpPr>
            <p:cNvPr id="28" name="object 28"/>
            <p:cNvSpPr/>
            <p:nvPr/>
          </p:nvSpPr>
          <p:spPr>
            <a:xfrm>
              <a:off x="276790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5" h="82550">
                  <a:moveTo>
                    <a:pt x="268601" y="0"/>
                  </a:moveTo>
                  <a:lnTo>
                    <a:pt x="0" y="0"/>
                  </a:lnTo>
                  <a:lnTo>
                    <a:pt x="0" y="82129"/>
                  </a:lnTo>
                  <a:lnTo>
                    <a:pt x="268601" y="82129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6790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5" h="82550">
                  <a:moveTo>
                    <a:pt x="0" y="82129"/>
                  </a:moveTo>
                  <a:lnTo>
                    <a:pt x="268601" y="82129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82129"/>
                  </a:lnTo>
                  <a:close/>
                </a:path>
              </a:pathLst>
            </a:custGeom>
            <a:ln w="4719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759506" y="2045007"/>
            <a:ext cx="28575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spc="-50" dirty="0"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55470" y="2079905"/>
            <a:ext cx="854075" cy="87630"/>
            <a:chOff x="3055470" y="2079905"/>
            <a:chExt cx="854075" cy="87630"/>
          </a:xfrm>
        </p:grpSpPr>
        <p:sp>
          <p:nvSpPr>
            <p:cNvPr id="32" name="object 32"/>
            <p:cNvSpPr/>
            <p:nvPr/>
          </p:nvSpPr>
          <p:spPr>
            <a:xfrm>
              <a:off x="305801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4" h="82550">
                  <a:moveTo>
                    <a:pt x="268601" y="0"/>
                  </a:moveTo>
                  <a:lnTo>
                    <a:pt x="0" y="0"/>
                  </a:lnTo>
                  <a:lnTo>
                    <a:pt x="0" y="82129"/>
                  </a:lnTo>
                  <a:lnTo>
                    <a:pt x="268601" y="82129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5801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4" h="82550">
                  <a:moveTo>
                    <a:pt x="0" y="82129"/>
                  </a:moveTo>
                  <a:lnTo>
                    <a:pt x="268601" y="82129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82129"/>
                  </a:lnTo>
                  <a:close/>
                </a:path>
              </a:pathLst>
            </a:custGeom>
            <a:ln w="4719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4812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4" h="82550">
                  <a:moveTo>
                    <a:pt x="268601" y="0"/>
                  </a:moveTo>
                  <a:lnTo>
                    <a:pt x="0" y="0"/>
                  </a:lnTo>
                  <a:lnTo>
                    <a:pt x="0" y="82129"/>
                  </a:lnTo>
                  <a:lnTo>
                    <a:pt x="268601" y="82129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4812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4" h="82550">
                  <a:moveTo>
                    <a:pt x="0" y="82129"/>
                  </a:moveTo>
                  <a:lnTo>
                    <a:pt x="268601" y="82129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82129"/>
                  </a:lnTo>
                  <a:close/>
                </a:path>
              </a:pathLst>
            </a:custGeom>
            <a:ln w="4719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3823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4" h="82550">
                  <a:moveTo>
                    <a:pt x="268601" y="0"/>
                  </a:moveTo>
                  <a:lnTo>
                    <a:pt x="0" y="0"/>
                  </a:lnTo>
                  <a:lnTo>
                    <a:pt x="0" y="82129"/>
                  </a:lnTo>
                  <a:lnTo>
                    <a:pt x="268601" y="82129"/>
                  </a:lnTo>
                  <a:lnTo>
                    <a:pt x="268601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38230" y="2082445"/>
              <a:ext cx="268605" cy="82550"/>
            </a:xfrm>
            <a:custGeom>
              <a:avLst/>
              <a:gdLst/>
              <a:ahLst/>
              <a:cxnLst/>
              <a:rect l="l" t="t" r="r" b="b"/>
              <a:pathLst>
                <a:path w="268604" h="82550">
                  <a:moveTo>
                    <a:pt x="0" y="82129"/>
                  </a:moveTo>
                  <a:lnTo>
                    <a:pt x="268601" y="82129"/>
                  </a:lnTo>
                  <a:lnTo>
                    <a:pt x="268601" y="0"/>
                  </a:lnTo>
                  <a:lnTo>
                    <a:pt x="0" y="0"/>
                  </a:lnTo>
                  <a:lnTo>
                    <a:pt x="0" y="82129"/>
                  </a:lnTo>
                  <a:close/>
                </a:path>
              </a:pathLst>
            </a:custGeom>
            <a:ln w="4719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049616" y="1722051"/>
            <a:ext cx="855344" cy="4616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740"/>
              </a:spcBef>
            </a:pPr>
            <a:r>
              <a:rPr sz="1300" spc="-20" dirty="0">
                <a:latin typeface="Arial MT"/>
                <a:cs typeface="Arial MT"/>
              </a:rPr>
              <a:t>1.0</a:t>
            </a:r>
            <a:r>
              <a:rPr sz="1300" spc="15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8.5</a:t>
            </a:r>
            <a:r>
              <a:rPr sz="1300" spc="15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0.0</a:t>
            </a:r>
            <a:endParaRPr sz="1300">
              <a:latin typeface="Arial MT"/>
              <a:cs typeface="Arial MT"/>
            </a:endParaRPr>
          </a:p>
          <a:p>
            <a:pPr marL="120650">
              <a:lnSpc>
                <a:spcPct val="100000"/>
              </a:lnSpc>
              <a:spcBef>
                <a:spcPts val="335"/>
              </a:spcBef>
              <a:tabLst>
                <a:tab pos="410209" algn="l"/>
                <a:tab pos="700405" algn="l"/>
              </a:tabLst>
            </a:pPr>
            <a:r>
              <a:rPr sz="750" spc="-50" dirty="0">
                <a:latin typeface="Arial MT"/>
                <a:cs typeface="Arial MT"/>
              </a:rPr>
              <a:t>4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5</a:t>
            </a:r>
            <a:r>
              <a:rPr sz="750" dirty="0">
                <a:latin typeface="Arial MT"/>
                <a:cs typeface="Arial MT"/>
              </a:rPr>
              <a:t>	</a:t>
            </a:r>
            <a:r>
              <a:rPr sz="750" spc="-50" dirty="0">
                <a:latin typeface="Arial MT"/>
                <a:cs typeface="Arial MT"/>
              </a:rPr>
              <a:t>6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4459" y="1322218"/>
            <a:ext cx="4754880" cy="636270"/>
            <a:chOff x="654459" y="1322218"/>
            <a:chExt cx="4754880" cy="636270"/>
          </a:xfrm>
        </p:grpSpPr>
        <p:sp>
          <p:nvSpPr>
            <p:cNvPr id="40" name="object 40"/>
            <p:cNvSpPr/>
            <p:nvPr/>
          </p:nvSpPr>
          <p:spPr>
            <a:xfrm>
              <a:off x="656999" y="1324758"/>
              <a:ext cx="1566545" cy="631190"/>
            </a:xfrm>
            <a:custGeom>
              <a:avLst/>
              <a:gdLst/>
              <a:ahLst/>
              <a:cxnLst/>
              <a:rect l="l" t="t" r="r" b="b"/>
              <a:pathLst>
                <a:path w="1566545" h="631189">
                  <a:moveTo>
                    <a:pt x="814794" y="230455"/>
                  </a:moveTo>
                  <a:lnTo>
                    <a:pt x="1112067" y="615188"/>
                  </a:lnTo>
                  <a:lnTo>
                    <a:pt x="1122166" y="627307"/>
                  </a:lnTo>
                  <a:lnTo>
                    <a:pt x="1126696" y="630576"/>
                  </a:lnTo>
                  <a:lnTo>
                    <a:pt x="1125459" y="625128"/>
                  </a:lnTo>
                  <a:lnTo>
                    <a:pt x="1118256" y="611093"/>
                  </a:lnTo>
                  <a:lnTo>
                    <a:pt x="904795" y="230455"/>
                  </a:lnTo>
                  <a:lnTo>
                    <a:pt x="1515400" y="230455"/>
                  </a:lnTo>
                  <a:lnTo>
                    <a:pt x="1535100" y="226478"/>
                  </a:lnTo>
                  <a:lnTo>
                    <a:pt x="1551188" y="215632"/>
                  </a:lnTo>
                  <a:lnTo>
                    <a:pt x="1562034" y="199544"/>
                  </a:lnTo>
                  <a:lnTo>
                    <a:pt x="1566011" y="179844"/>
                  </a:lnTo>
                  <a:lnTo>
                    <a:pt x="1566011" y="50610"/>
                  </a:lnTo>
                  <a:lnTo>
                    <a:pt x="1562034" y="30910"/>
                  </a:lnTo>
                  <a:lnTo>
                    <a:pt x="1551188" y="14823"/>
                  </a:lnTo>
                  <a:lnTo>
                    <a:pt x="1535100" y="3977"/>
                  </a:lnTo>
                  <a:lnTo>
                    <a:pt x="1515400" y="0"/>
                  </a:ln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79844"/>
                  </a:lnTo>
                  <a:lnTo>
                    <a:pt x="3977" y="199544"/>
                  </a:lnTo>
                  <a:lnTo>
                    <a:pt x="14823" y="215632"/>
                  </a:lnTo>
                  <a:lnTo>
                    <a:pt x="30910" y="226478"/>
                  </a:lnTo>
                  <a:lnTo>
                    <a:pt x="50610" y="230455"/>
                  </a:lnTo>
                  <a:lnTo>
                    <a:pt x="814794" y="23045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3438" y="1324758"/>
              <a:ext cx="2173605" cy="631190"/>
            </a:xfrm>
            <a:custGeom>
              <a:avLst/>
              <a:gdLst/>
              <a:ahLst/>
              <a:cxnLst/>
              <a:rect l="l" t="t" r="r" b="b"/>
              <a:pathLst>
                <a:path w="2173604" h="631189">
                  <a:moveTo>
                    <a:pt x="964817" y="230455"/>
                  </a:moveTo>
                  <a:lnTo>
                    <a:pt x="751356" y="611093"/>
                  </a:lnTo>
                  <a:lnTo>
                    <a:pt x="744153" y="625128"/>
                  </a:lnTo>
                  <a:lnTo>
                    <a:pt x="742916" y="630576"/>
                  </a:lnTo>
                  <a:lnTo>
                    <a:pt x="747446" y="627307"/>
                  </a:lnTo>
                  <a:lnTo>
                    <a:pt x="757545" y="615188"/>
                  </a:lnTo>
                  <a:lnTo>
                    <a:pt x="1054818" y="230455"/>
                  </a:lnTo>
                  <a:lnTo>
                    <a:pt x="2122603" y="230455"/>
                  </a:lnTo>
                  <a:lnTo>
                    <a:pt x="2142304" y="226478"/>
                  </a:lnTo>
                  <a:lnTo>
                    <a:pt x="2158391" y="215632"/>
                  </a:lnTo>
                  <a:lnTo>
                    <a:pt x="2169237" y="199544"/>
                  </a:lnTo>
                  <a:lnTo>
                    <a:pt x="2173214" y="179844"/>
                  </a:lnTo>
                  <a:lnTo>
                    <a:pt x="2173214" y="50610"/>
                  </a:lnTo>
                  <a:lnTo>
                    <a:pt x="2169237" y="30910"/>
                  </a:lnTo>
                  <a:lnTo>
                    <a:pt x="2158391" y="14823"/>
                  </a:lnTo>
                  <a:lnTo>
                    <a:pt x="2142304" y="3977"/>
                  </a:lnTo>
                  <a:lnTo>
                    <a:pt x="2122603" y="0"/>
                  </a:ln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79844"/>
                  </a:lnTo>
                  <a:lnTo>
                    <a:pt x="3977" y="199544"/>
                  </a:lnTo>
                  <a:lnTo>
                    <a:pt x="14823" y="215632"/>
                  </a:lnTo>
                  <a:lnTo>
                    <a:pt x="30910" y="226478"/>
                  </a:lnTo>
                  <a:lnTo>
                    <a:pt x="50610" y="230455"/>
                  </a:lnTo>
                  <a:lnTo>
                    <a:pt x="964817" y="230455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31292" y="562215"/>
            <a:ext cx="5227320" cy="9480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dirty="0">
                <a:latin typeface="Arial MT"/>
                <a:cs typeface="Arial MT"/>
              </a:rPr>
              <a:t>O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b="1" spc="-35" dirty="0">
                <a:latin typeface="Tahoma"/>
                <a:cs typeface="Tahoma"/>
              </a:rPr>
              <a:t>índice</a:t>
            </a:r>
            <a:r>
              <a:rPr sz="1400" b="1" spc="-65" dirty="0">
                <a:latin typeface="Tahoma"/>
                <a:cs typeface="Tahoma"/>
              </a:rPr>
              <a:t> </a:t>
            </a:r>
            <a:r>
              <a:rPr sz="1400" spc="-25" dirty="0">
                <a:latin typeface="Arial MT"/>
                <a:cs typeface="Arial MT"/>
              </a:rPr>
              <a:t>mostra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90" dirty="0">
                <a:latin typeface="Arial MT"/>
                <a:cs typeface="Arial MT"/>
              </a:rPr>
              <a:t>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posição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85" dirty="0">
                <a:latin typeface="Arial MT"/>
                <a:cs typeface="Arial MT"/>
              </a:rPr>
              <a:t>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45" dirty="0">
                <a:latin typeface="Arial MT"/>
                <a:cs typeface="Arial MT"/>
              </a:rPr>
              <a:t> elemento </a:t>
            </a:r>
            <a:r>
              <a:rPr sz="1400" spc="-10" dirty="0">
                <a:latin typeface="Arial MT"/>
                <a:cs typeface="Arial MT"/>
              </a:rPr>
              <a:t>dentro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vetor.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9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ele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é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necessário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manipular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cada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dado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vetor.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200">
              <a:latin typeface="Arial MT"/>
              <a:cs typeface="Arial MT"/>
            </a:endParaRPr>
          </a:p>
          <a:p>
            <a:pPr marL="586105">
              <a:lnSpc>
                <a:spcPct val="100000"/>
              </a:lnSpc>
              <a:tabLst>
                <a:tab pos="3162300" algn="l"/>
              </a:tabLst>
            </a:pPr>
            <a:r>
              <a:rPr sz="1000" spc="-45" dirty="0">
                <a:latin typeface="Arial MT"/>
                <a:cs typeface="Arial MT"/>
              </a:rPr>
              <a:t>Qual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5" dirty="0">
                <a:latin typeface="Arial MT"/>
                <a:cs typeface="Arial MT"/>
              </a:rPr>
              <a:t>é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tamanho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vetor?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45" dirty="0">
                <a:latin typeface="Arial MT"/>
                <a:cs typeface="Arial MT"/>
              </a:rPr>
              <a:t>Qual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5" dirty="0">
                <a:latin typeface="Arial MT"/>
                <a:cs typeface="Arial MT"/>
              </a:rPr>
              <a:t>é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índice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da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95" dirty="0">
                <a:latin typeface="Arial MT"/>
                <a:cs typeface="Arial MT"/>
              </a:rPr>
              <a:t>5ª</a:t>
            </a:r>
            <a:r>
              <a:rPr sz="1000" spc="-20" dirty="0">
                <a:latin typeface="Arial MT"/>
                <a:cs typeface="Arial MT"/>
              </a:rPr>
              <a:t> nota </a:t>
            </a:r>
            <a:r>
              <a:rPr sz="1000" spc="-55" dirty="0">
                <a:latin typeface="Arial MT"/>
                <a:cs typeface="Arial MT"/>
              </a:rPr>
              <a:t>armazenada?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7088" y="2004650"/>
            <a:ext cx="1405890" cy="631190"/>
          </a:xfrm>
          <a:custGeom>
            <a:avLst/>
            <a:gdLst/>
            <a:ahLst/>
            <a:cxnLst/>
            <a:rect l="l" t="t" r="r" b="b"/>
            <a:pathLst>
              <a:path w="1405889" h="631189">
                <a:moveTo>
                  <a:pt x="824703" y="400121"/>
                </a:moveTo>
                <a:lnTo>
                  <a:pt x="1038164" y="19483"/>
                </a:lnTo>
                <a:lnTo>
                  <a:pt x="1045368" y="5448"/>
                </a:lnTo>
                <a:lnTo>
                  <a:pt x="1046605" y="0"/>
                </a:lnTo>
                <a:lnTo>
                  <a:pt x="1042074" y="3269"/>
                </a:lnTo>
                <a:lnTo>
                  <a:pt x="1031975" y="15388"/>
                </a:lnTo>
                <a:lnTo>
                  <a:pt x="734702" y="400121"/>
                </a:lnTo>
                <a:lnTo>
                  <a:pt x="50610" y="400121"/>
                </a:lnTo>
                <a:lnTo>
                  <a:pt x="30910" y="404098"/>
                </a:lnTo>
                <a:lnTo>
                  <a:pt x="14823" y="414944"/>
                </a:lnTo>
                <a:lnTo>
                  <a:pt x="3977" y="431031"/>
                </a:lnTo>
                <a:lnTo>
                  <a:pt x="0" y="450732"/>
                </a:lnTo>
                <a:lnTo>
                  <a:pt x="0" y="579966"/>
                </a:lnTo>
                <a:lnTo>
                  <a:pt x="3977" y="599666"/>
                </a:lnTo>
                <a:lnTo>
                  <a:pt x="14823" y="615753"/>
                </a:lnTo>
                <a:lnTo>
                  <a:pt x="30910" y="626599"/>
                </a:lnTo>
                <a:lnTo>
                  <a:pt x="50610" y="630577"/>
                </a:lnTo>
                <a:lnTo>
                  <a:pt x="1355217" y="630577"/>
                </a:lnTo>
                <a:lnTo>
                  <a:pt x="1374917" y="626599"/>
                </a:lnTo>
                <a:lnTo>
                  <a:pt x="1391004" y="615753"/>
                </a:lnTo>
                <a:lnTo>
                  <a:pt x="1401850" y="599666"/>
                </a:lnTo>
                <a:lnTo>
                  <a:pt x="1405828" y="579966"/>
                </a:lnTo>
                <a:lnTo>
                  <a:pt x="1405828" y="450732"/>
                </a:lnTo>
                <a:lnTo>
                  <a:pt x="1401850" y="431031"/>
                </a:lnTo>
                <a:lnTo>
                  <a:pt x="1391004" y="414944"/>
                </a:lnTo>
                <a:lnTo>
                  <a:pt x="1374917" y="404098"/>
                </a:lnTo>
                <a:lnTo>
                  <a:pt x="1355217" y="400121"/>
                </a:lnTo>
                <a:lnTo>
                  <a:pt x="824703" y="40012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5126" y="2413017"/>
            <a:ext cx="1310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 MT"/>
                <a:cs typeface="Arial MT"/>
              </a:rPr>
              <a:t>Qual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valor </a:t>
            </a:r>
            <a:r>
              <a:rPr sz="1000" spc="-45" dirty="0">
                <a:latin typeface="Arial MT"/>
                <a:cs typeface="Arial MT"/>
              </a:rPr>
              <a:t>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índice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5?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320803" y="2004650"/>
            <a:ext cx="1998980" cy="631190"/>
          </a:xfrm>
          <a:custGeom>
            <a:avLst/>
            <a:gdLst/>
            <a:ahLst/>
            <a:cxnLst/>
            <a:rect l="l" t="t" r="r" b="b"/>
            <a:pathLst>
              <a:path w="1998979" h="631189">
                <a:moveTo>
                  <a:pt x="967451" y="400121"/>
                </a:moveTo>
                <a:lnTo>
                  <a:pt x="670178" y="15388"/>
                </a:lnTo>
                <a:lnTo>
                  <a:pt x="660079" y="3269"/>
                </a:lnTo>
                <a:lnTo>
                  <a:pt x="655549" y="0"/>
                </a:lnTo>
                <a:lnTo>
                  <a:pt x="656786" y="5448"/>
                </a:lnTo>
                <a:lnTo>
                  <a:pt x="663989" y="19483"/>
                </a:lnTo>
                <a:lnTo>
                  <a:pt x="877450" y="400121"/>
                </a:lnTo>
                <a:lnTo>
                  <a:pt x="50610" y="400121"/>
                </a:lnTo>
                <a:lnTo>
                  <a:pt x="30910" y="404098"/>
                </a:lnTo>
                <a:lnTo>
                  <a:pt x="14823" y="414944"/>
                </a:lnTo>
                <a:lnTo>
                  <a:pt x="3977" y="431031"/>
                </a:lnTo>
                <a:lnTo>
                  <a:pt x="0" y="450732"/>
                </a:lnTo>
                <a:lnTo>
                  <a:pt x="0" y="579966"/>
                </a:lnTo>
                <a:lnTo>
                  <a:pt x="3977" y="599666"/>
                </a:lnTo>
                <a:lnTo>
                  <a:pt x="14823" y="615753"/>
                </a:lnTo>
                <a:lnTo>
                  <a:pt x="30910" y="626599"/>
                </a:lnTo>
                <a:lnTo>
                  <a:pt x="50610" y="630577"/>
                </a:lnTo>
                <a:lnTo>
                  <a:pt x="1947869" y="630577"/>
                </a:lnTo>
                <a:lnTo>
                  <a:pt x="1967570" y="626599"/>
                </a:lnTo>
                <a:lnTo>
                  <a:pt x="1983657" y="615753"/>
                </a:lnTo>
                <a:lnTo>
                  <a:pt x="1994503" y="599666"/>
                </a:lnTo>
                <a:lnTo>
                  <a:pt x="1998480" y="579966"/>
                </a:lnTo>
                <a:lnTo>
                  <a:pt x="1998480" y="450732"/>
                </a:lnTo>
                <a:lnTo>
                  <a:pt x="1994503" y="431031"/>
                </a:lnTo>
                <a:lnTo>
                  <a:pt x="1983657" y="414944"/>
                </a:lnTo>
                <a:lnTo>
                  <a:pt x="1967570" y="404098"/>
                </a:lnTo>
                <a:lnTo>
                  <a:pt x="1947869" y="400121"/>
                </a:lnTo>
                <a:lnTo>
                  <a:pt x="967451" y="40012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368802" y="2413017"/>
            <a:ext cx="1902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 MT"/>
                <a:cs typeface="Arial MT"/>
              </a:rPr>
              <a:t>Qual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5" dirty="0">
                <a:latin typeface="Arial MT"/>
                <a:cs typeface="Arial MT"/>
              </a:rPr>
              <a:t>é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25" dirty="0">
                <a:latin typeface="Arial MT"/>
                <a:cs typeface="Arial MT"/>
              </a:rPr>
              <a:t> valor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do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1º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índice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vetor?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988199" y="2369478"/>
            <a:ext cx="1783714" cy="626110"/>
          </a:xfrm>
          <a:custGeom>
            <a:avLst/>
            <a:gdLst/>
            <a:ahLst/>
            <a:cxnLst/>
            <a:rect l="l" t="t" r="r" b="b"/>
            <a:pathLst>
              <a:path w="1783714" h="626110">
                <a:moveTo>
                  <a:pt x="936819" y="395297"/>
                </a:moveTo>
                <a:lnTo>
                  <a:pt x="897149" y="20846"/>
                </a:lnTo>
                <a:lnTo>
                  <a:pt x="894655" y="5211"/>
                </a:lnTo>
                <a:lnTo>
                  <a:pt x="891818" y="0"/>
                </a:lnTo>
                <a:lnTo>
                  <a:pt x="888981" y="5211"/>
                </a:lnTo>
                <a:lnTo>
                  <a:pt x="886487" y="20846"/>
                </a:lnTo>
                <a:lnTo>
                  <a:pt x="846818" y="395297"/>
                </a:lnTo>
                <a:lnTo>
                  <a:pt x="50610" y="395297"/>
                </a:lnTo>
                <a:lnTo>
                  <a:pt x="30910" y="399274"/>
                </a:lnTo>
                <a:lnTo>
                  <a:pt x="14823" y="410121"/>
                </a:lnTo>
                <a:lnTo>
                  <a:pt x="3977" y="426208"/>
                </a:lnTo>
                <a:lnTo>
                  <a:pt x="0" y="445908"/>
                </a:lnTo>
                <a:lnTo>
                  <a:pt x="0" y="575142"/>
                </a:lnTo>
                <a:lnTo>
                  <a:pt x="3977" y="594842"/>
                </a:lnTo>
                <a:lnTo>
                  <a:pt x="14823" y="610929"/>
                </a:lnTo>
                <a:lnTo>
                  <a:pt x="30910" y="621776"/>
                </a:lnTo>
                <a:lnTo>
                  <a:pt x="50610" y="625753"/>
                </a:lnTo>
                <a:lnTo>
                  <a:pt x="1733026" y="625753"/>
                </a:lnTo>
                <a:lnTo>
                  <a:pt x="1752727" y="621776"/>
                </a:lnTo>
                <a:lnTo>
                  <a:pt x="1768814" y="610929"/>
                </a:lnTo>
                <a:lnTo>
                  <a:pt x="1779660" y="594842"/>
                </a:lnTo>
                <a:lnTo>
                  <a:pt x="1783637" y="575142"/>
                </a:lnTo>
                <a:lnTo>
                  <a:pt x="1783637" y="445908"/>
                </a:lnTo>
                <a:lnTo>
                  <a:pt x="1779660" y="426208"/>
                </a:lnTo>
                <a:lnTo>
                  <a:pt x="1768814" y="410121"/>
                </a:lnTo>
                <a:lnTo>
                  <a:pt x="1752727" y="399274"/>
                </a:lnTo>
                <a:lnTo>
                  <a:pt x="1733026" y="395297"/>
                </a:lnTo>
                <a:lnTo>
                  <a:pt x="936819" y="39529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036216" y="2773011"/>
            <a:ext cx="1687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latin typeface="Arial MT"/>
                <a:cs typeface="Arial MT"/>
              </a:rPr>
              <a:t>Qual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5" dirty="0">
                <a:latin typeface="Arial MT"/>
                <a:cs typeface="Arial MT"/>
              </a:rPr>
              <a:t>é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último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índice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do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vetor?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12"/>
                </a:moveTo>
                <a:lnTo>
                  <a:pt x="0" y="12"/>
                </a:lnTo>
                <a:lnTo>
                  <a:pt x="0" y="37973"/>
                </a:lnTo>
                <a:lnTo>
                  <a:pt x="5759996" y="37973"/>
                </a:lnTo>
                <a:lnTo>
                  <a:pt x="5759996" y="12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Vetores</a:t>
            </a:r>
            <a:r>
              <a:rPr spc="95" dirty="0"/>
              <a:t> </a:t>
            </a:r>
            <a:r>
              <a:rPr spc="75" dirty="0"/>
              <a:t>e</a:t>
            </a:r>
            <a:r>
              <a:rPr spc="95" dirty="0"/>
              <a:t> </a:t>
            </a:r>
            <a:r>
              <a:rPr spc="5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15098"/>
            <a:ext cx="4813935" cy="19608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dirty="0">
                <a:latin typeface="Tahoma"/>
                <a:cs typeface="Tahoma"/>
              </a:rPr>
              <a:t>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25" dirty="0">
                <a:latin typeface="Tahoma"/>
                <a:cs typeface="Tahoma"/>
              </a:rPr>
              <a:t>se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quisermos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imprimir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múltiplos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valores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40" dirty="0">
                <a:latin typeface="Tahoma"/>
                <a:cs typeface="Tahoma"/>
              </a:rPr>
              <a:t> vetor?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0" dirty="0">
                <a:latin typeface="Arial MT"/>
                <a:cs typeface="Arial MT"/>
              </a:rPr>
              <a:t>podemos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“caminhar” </a:t>
            </a:r>
            <a:r>
              <a:rPr sz="1200" spc="-45" dirty="0">
                <a:latin typeface="Arial MT"/>
                <a:cs typeface="Arial MT"/>
              </a:rPr>
              <a:t>entre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posições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um </a:t>
            </a:r>
            <a:r>
              <a:rPr sz="1200" spc="-30" dirty="0">
                <a:latin typeface="Arial MT"/>
                <a:cs typeface="Arial MT"/>
              </a:rPr>
              <a:t>vetor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7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8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 MT"/>
                <a:cs typeface="Arial MT"/>
              </a:rPr>
              <a:t>utilizando um </a:t>
            </a:r>
            <a:r>
              <a:rPr sz="1200" spc="-60" dirty="0">
                <a:latin typeface="Arial MT"/>
                <a:cs typeface="Arial MT"/>
              </a:rPr>
              <a:t>laço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repetição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como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20" dirty="0">
                <a:latin typeface="Arial MT"/>
                <a:cs typeface="Arial MT"/>
              </a:rPr>
              <a:t> for.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119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80" dirty="0">
                <a:latin typeface="Tahoma"/>
                <a:cs typeface="Tahoma"/>
              </a:rPr>
              <a:t>Para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ler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60" dirty="0">
                <a:latin typeface="Tahoma"/>
                <a:cs typeface="Tahoma"/>
              </a:rPr>
              <a:t>5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notas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inseridas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pelo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usuário:</a:t>
            </a:r>
            <a:endParaRPr sz="1400">
              <a:latin typeface="Tahoma"/>
              <a:cs typeface="Tahoma"/>
            </a:endParaRPr>
          </a:p>
          <a:p>
            <a:pPr marL="600075" marR="1737995" indent="-227965">
              <a:lnSpc>
                <a:spcPct val="100000"/>
              </a:lnSpc>
              <a:spcBef>
                <a:spcPts val="1360"/>
              </a:spcBef>
            </a:pPr>
            <a:r>
              <a:rPr sz="1000" b="1" spc="55" dirty="0">
                <a:solidFill>
                  <a:srgbClr val="00AC8C"/>
                </a:solidFill>
                <a:latin typeface="Arial"/>
                <a:cs typeface="Arial"/>
              </a:rPr>
              <a:t>for</a:t>
            </a:r>
            <a:r>
              <a:rPr sz="1000" spc="55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b="1" spc="5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0;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&lt;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5;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i++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spc="-1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System.out.println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("Digite</a:t>
            </a:r>
            <a:r>
              <a:rPr sz="1000" spc="5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uma</a:t>
            </a:r>
            <a:r>
              <a:rPr sz="1000" spc="5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nota:")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nota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]</a:t>
            </a:r>
            <a:r>
              <a:rPr sz="1000" spc="-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entrada.nextDouble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()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  <a:p>
            <a:pPr marL="372110">
              <a:lnSpc>
                <a:spcPts val="1185"/>
              </a:lnSpc>
            </a:pP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Vetores</a:t>
            </a:r>
            <a:r>
              <a:rPr spc="145" dirty="0"/>
              <a:t> </a:t>
            </a:r>
            <a:r>
              <a:rPr spc="75" dirty="0"/>
              <a:t>e</a:t>
            </a:r>
            <a:r>
              <a:rPr spc="150" dirty="0"/>
              <a:t> </a:t>
            </a:r>
            <a:r>
              <a:rPr dirty="0"/>
              <a:t>loops:</a:t>
            </a:r>
            <a:r>
              <a:rPr spc="229" dirty="0"/>
              <a:t> </a:t>
            </a:r>
            <a:r>
              <a:rPr spc="-10" dirty="0"/>
              <a:t>Simulação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668" y="577208"/>
            <a:ext cx="1164590" cy="217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730">
              <a:lnSpc>
                <a:spcPct val="141100"/>
              </a:lnSpc>
              <a:spcBef>
                <a:spcPts val="100"/>
              </a:spcBef>
              <a:buChar char="&gt;"/>
              <a:tabLst>
                <a:tab pos="138430" algn="l"/>
              </a:tabLst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Digite</a:t>
            </a:r>
            <a:r>
              <a:rPr sz="1000" spc="-3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uma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nota: 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5.5</a:t>
            </a:r>
            <a:endParaRPr sz="1000">
              <a:latin typeface="MingLiU_HKSCS-ExtB"/>
              <a:cs typeface="MingLiU_HKSCS-ExtB"/>
            </a:endParaRPr>
          </a:p>
          <a:p>
            <a:pPr marL="12700" marR="5080" indent="125730">
              <a:lnSpc>
                <a:spcPct val="141100"/>
              </a:lnSpc>
              <a:buChar char="&gt;"/>
              <a:tabLst>
                <a:tab pos="138430" algn="l"/>
              </a:tabLst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Digite</a:t>
            </a:r>
            <a:r>
              <a:rPr sz="1000" spc="-3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uma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nota: 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6.5</a:t>
            </a:r>
            <a:endParaRPr sz="1000">
              <a:latin typeface="MingLiU_HKSCS-ExtB"/>
              <a:cs typeface="MingLiU_HKSCS-ExtB"/>
            </a:endParaRPr>
          </a:p>
          <a:p>
            <a:pPr marL="12700" marR="5080" indent="125730">
              <a:lnSpc>
                <a:spcPct val="141100"/>
              </a:lnSpc>
              <a:buChar char="&gt;"/>
              <a:tabLst>
                <a:tab pos="138430" algn="l"/>
              </a:tabLst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Digite</a:t>
            </a:r>
            <a:r>
              <a:rPr sz="1000" spc="-3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uma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nota: 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7.5</a:t>
            </a:r>
            <a:endParaRPr sz="1000">
              <a:latin typeface="MingLiU_HKSCS-ExtB"/>
              <a:cs typeface="MingLiU_HKSCS-ExtB"/>
            </a:endParaRPr>
          </a:p>
          <a:p>
            <a:pPr marL="12700" marR="5080" indent="125730">
              <a:lnSpc>
                <a:spcPct val="141100"/>
              </a:lnSpc>
              <a:buChar char="&gt;"/>
              <a:tabLst>
                <a:tab pos="138430" algn="l"/>
              </a:tabLst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Digite</a:t>
            </a:r>
            <a:r>
              <a:rPr sz="1000" spc="-3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uma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nota: 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8.5</a:t>
            </a:r>
            <a:endParaRPr sz="1000">
              <a:latin typeface="MingLiU_HKSCS-ExtB"/>
              <a:cs typeface="MingLiU_HKSCS-ExtB"/>
            </a:endParaRPr>
          </a:p>
          <a:p>
            <a:pPr marL="12700" marR="5080" indent="125730">
              <a:lnSpc>
                <a:spcPct val="141100"/>
              </a:lnSpc>
              <a:buChar char="&gt;"/>
              <a:tabLst>
                <a:tab pos="138430" algn="l"/>
              </a:tabLst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Digite</a:t>
            </a:r>
            <a:r>
              <a:rPr sz="1000" spc="-3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uma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nota: 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9.5</a:t>
            </a:r>
            <a:endParaRPr sz="1000">
              <a:latin typeface="MingLiU_HKSCS-ExtB"/>
              <a:cs typeface="MingLiU_HKSCS-Ext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224" y="838502"/>
            <a:ext cx="4730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75" dirty="0">
                <a:latin typeface="Tahoma"/>
                <a:cs typeface="Tahoma"/>
              </a:rPr>
              <a:t>notas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169" y="1255140"/>
            <a:ext cx="1807210" cy="13970"/>
          </a:xfrm>
          <a:custGeom>
            <a:avLst/>
            <a:gdLst/>
            <a:ahLst/>
            <a:cxnLst/>
            <a:rect l="l" t="t" r="r" b="b"/>
            <a:pathLst>
              <a:path w="1807210" h="13969">
                <a:moveTo>
                  <a:pt x="1806790" y="0"/>
                </a:moveTo>
                <a:lnTo>
                  <a:pt x="0" y="0"/>
                </a:lnTo>
                <a:lnTo>
                  <a:pt x="0" y="13893"/>
                </a:lnTo>
                <a:lnTo>
                  <a:pt x="1806790" y="13893"/>
                </a:lnTo>
                <a:lnTo>
                  <a:pt x="1806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35629" y="1317828"/>
            <a:ext cx="1450975" cy="220345"/>
            <a:chOff x="3235629" y="1317828"/>
            <a:chExt cx="1450975" cy="220345"/>
          </a:xfrm>
        </p:grpSpPr>
        <p:sp>
          <p:nvSpPr>
            <p:cNvPr id="7" name="object 7"/>
            <p:cNvSpPr/>
            <p:nvPr/>
          </p:nvSpPr>
          <p:spPr>
            <a:xfrm>
              <a:off x="3238169" y="1320368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5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522" y="1320368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5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0888" y="1320368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5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2241" y="1320368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5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3594" y="1320368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5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01390" y="1276029"/>
            <a:ext cx="16808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3380" algn="l"/>
                <a:tab pos="735330" algn="l"/>
                <a:tab pos="1096645" algn="l"/>
                <a:tab pos="1457960" algn="l"/>
              </a:tabLst>
            </a:pPr>
            <a:r>
              <a:rPr sz="1400" spc="-25" dirty="0">
                <a:latin typeface="Arial MT"/>
                <a:cs typeface="Arial MT"/>
              </a:rPr>
              <a:t>5.5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6.5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7.5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" dirty="0">
                <a:latin typeface="Arial MT"/>
                <a:cs typeface="Arial MT"/>
              </a:rPr>
              <a:t>8.5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85" dirty="0">
                <a:latin typeface="Arial MT"/>
                <a:cs typeface="Arial MT"/>
              </a:rPr>
              <a:t>9.5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38169" y="1320368"/>
            <a:ext cx="1809750" cy="260985"/>
            <a:chOff x="3238169" y="1320368"/>
            <a:chExt cx="1809750" cy="260985"/>
          </a:xfrm>
        </p:grpSpPr>
        <p:sp>
          <p:nvSpPr>
            <p:cNvPr id="14" name="object 14"/>
            <p:cNvSpPr/>
            <p:nvPr/>
          </p:nvSpPr>
          <p:spPr>
            <a:xfrm>
              <a:off x="5044960" y="1320368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5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38169" y="1567027"/>
              <a:ext cx="1807210" cy="13970"/>
            </a:xfrm>
            <a:custGeom>
              <a:avLst/>
              <a:gdLst/>
              <a:ahLst/>
              <a:cxnLst/>
              <a:rect l="l" t="t" r="r" b="b"/>
              <a:pathLst>
                <a:path w="1807210" h="13969">
                  <a:moveTo>
                    <a:pt x="1806790" y="0"/>
                  </a:moveTo>
                  <a:lnTo>
                    <a:pt x="0" y="0"/>
                  </a:lnTo>
                  <a:lnTo>
                    <a:pt x="0" y="13893"/>
                  </a:lnTo>
                  <a:lnTo>
                    <a:pt x="1806790" y="13893"/>
                  </a:lnTo>
                  <a:lnTo>
                    <a:pt x="1806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09734" y="1549245"/>
            <a:ext cx="16643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00685" algn="l"/>
                <a:tab pos="789305" algn="l"/>
                <a:tab pos="1177290" algn="l"/>
                <a:tab pos="1565910" algn="l"/>
              </a:tabLst>
            </a:pPr>
            <a:r>
              <a:rPr sz="1400" spc="-50" dirty="0">
                <a:latin typeface="Arial MT"/>
                <a:cs typeface="Arial MT"/>
              </a:rPr>
              <a:t>0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2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3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Vetores</a:t>
            </a:r>
            <a:r>
              <a:rPr spc="95" dirty="0"/>
              <a:t> </a:t>
            </a:r>
            <a:r>
              <a:rPr spc="75" dirty="0"/>
              <a:t>e</a:t>
            </a:r>
            <a:r>
              <a:rPr spc="95" dirty="0"/>
              <a:t> </a:t>
            </a:r>
            <a:r>
              <a:rPr spc="55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06818"/>
            <a:ext cx="3874770" cy="26015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80" dirty="0">
                <a:latin typeface="Tahoma"/>
                <a:cs typeface="Tahoma"/>
              </a:rPr>
              <a:t>Para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imprimir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dados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vetor:</a:t>
            </a:r>
            <a:endParaRPr sz="140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9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também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é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necessário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utilizar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estrutura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repetição.</a:t>
            </a:r>
            <a:endParaRPr sz="1200">
              <a:latin typeface="Arial MT"/>
              <a:cs typeface="Arial MT"/>
            </a:endParaRPr>
          </a:p>
          <a:p>
            <a:pPr marL="372110">
              <a:lnSpc>
                <a:spcPts val="1200"/>
              </a:lnSpc>
              <a:spcBef>
                <a:spcPts val="1120"/>
              </a:spcBef>
            </a:pPr>
            <a:r>
              <a:rPr sz="1000" b="1" spc="55" dirty="0">
                <a:solidFill>
                  <a:srgbClr val="00AC8C"/>
                </a:solidFill>
                <a:latin typeface="Arial"/>
                <a:cs typeface="Arial"/>
              </a:rPr>
              <a:t>for</a:t>
            </a:r>
            <a:r>
              <a:rPr sz="1000" spc="55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b="1" spc="5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0;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&lt;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5;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i++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spc="-1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600075">
              <a:lnSpc>
                <a:spcPts val="1195"/>
              </a:lnSpc>
            </a:pP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System.out.println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("Nota:</a:t>
            </a:r>
            <a:r>
              <a:rPr sz="1000" spc="5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"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,</a:t>
            </a:r>
            <a:r>
              <a:rPr sz="1000" spc="5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nota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[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])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  <a:p>
            <a:pPr marL="372110">
              <a:lnSpc>
                <a:spcPts val="1200"/>
              </a:lnSpc>
            </a:pP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0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Saída:</a:t>
            </a:r>
            <a:endParaRPr sz="1400">
              <a:latin typeface="Tahoma"/>
              <a:cs typeface="Tahoma"/>
            </a:endParaRPr>
          </a:p>
          <a:p>
            <a:pPr marL="399415" lvl="1" indent="-99060">
              <a:lnSpc>
                <a:spcPct val="100000"/>
              </a:lnSpc>
              <a:spcBef>
                <a:spcPts val="415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dirty="0">
                <a:latin typeface="MingLiU_HKSCS-ExtB"/>
                <a:cs typeface="MingLiU_HKSCS-ExtB"/>
              </a:rPr>
              <a:t>Nota:</a:t>
            </a:r>
            <a:r>
              <a:rPr sz="1000" spc="-30" dirty="0">
                <a:latin typeface="MingLiU_HKSCS-ExtB"/>
                <a:cs typeface="MingLiU_HKSCS-ExtB"/>
              </a:rPr>
              <a:t> </a:t>
            </a:r>
            <a:r>
              <a:rPr sz="1000" spc="-25" dirty="0">
                <a:latin typeface="MingLiU_HKSCS-ExtB"/>
                <a:cs typeface="MingLiU_HKSCS-ExtB"/>
              </a:rPr>
              <a:t>5.5</a:t>
            </a:r>
            <a:endParaRPr sz="1000">
              <a:latin typeface="MingLiU_HKSCS-ExtB"/>
              <a:cs typeface="MingLiU_HKSCS-ExtB"/>
            </a:endParaRPr>
          </a:p>
          <a:p>
            <a:pPr marL="39941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dirty="0">
                <a:latin typeface="MingLiU_HKSCS-ExtB"/>
                <a:cs typeface="MingLiU_HKSCS-ExtB"/>
              </a:rPr>
              <a:t>Nota:</a:t>
            </a:r>
            <a:r>
              <a:rPr sz="1000" spc="-30" dirty="0">
                <a:latin typeface="MingLiU_HKSCS-ExtB"/>
                <a:cs typeface="MingLiU_HKSCS-ExtB"/>
              </a:rPr>
              <a:t> </a:t>
            </a:r>
            <a:r>
              <a:rPr sz="1000" spc="-25" dirty="0">
                <a:latin typeface="MingLiU_HKSCS-ExtB"/>
                <a:cs typeface="MingLiU_HKSCS-ExtB"/>
              </a:rPr>
              <a:t>6.5</a:t>
            </a:r>
            <a:endParaRPr sz="1000">
              <a:latin typeface="MingLiU_HKSCS-ExtB"/>
              <a:cs typeface="MingLiU_HKSCS-ExtB"/>
            </a:endParaRPr>
          </a:p>
          <a:p>
            <a:pPr marL="39941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dirty="0">
                <a:latin typeface="MingLiU_HKSCS-ExtB"/>
                <a:cs typeface="MingLiU_HKSCS-ExtB"/>
              </a:rPr>
              <a:t>Nota:</a:t>
            </a:r>
            <a:r>
              <a:rPr sz="1000" spc="-30" dirty="0">
                <a:latin typeface="MingLiU_HKSCS-ExtB"/>
                <a:cs typeface="MingLiU_HKSCS-ExtB"/>
              </a:rPr>
              <a:t> </a:t>
            </a:r>
            <a:r>
              <a:rPr sz="1000" spc="-25" dirty="0">
                <a:latin typeface="MingLiU_HKSCS-ExtB"/>
                <a:cs typeface="MingLiU_HKSCS-ExtB"/>
              </a:rPr>
              <a:t>7.5</a:t>
            </a:r>
            <a:endParaRPr sz="1000">
              <a:latin typeface="MingLiU_HKSCS-ExtB"/>
              <a:cs typeface="MingLiU_HKSCS-ExtB"/>
            </a:endParaRPr>
          </a:p>
          <a:p>
            <a:pPr marL="399415" lvl="1" indent="-99060">
              <a:lnSpc>
                <a:spcPct val="100000"/>
              </a:lnSpc>
              <a:spcBef>
                <a:spcPts val="490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dirty="0">
                <a:latin typeface="MingLiU_HKSCS-ExtB"/>
                <a:cs typeface="MingLiU_HKSCS-ExtB"/>
              </a:rPr>
              <a:t>Nota:</a:t>
            </a:r>
            <a:r>
              <a:rPr sz="1000" spc="-30" dirty="0">
                <a:latin typeface="MingLiU_HKSCS-ExtB"/>
                <a:cs typeface="MingLiU_HKSCS-ExtB"/>
              </a:rPr>
              <a:t> </a:t>
            </a:r>
            <a:r>
              <a:rPr sz="1000" spc="-25" dirty="0">
                <a:latin typeface="MingLiU_HKSCS-ExtB"/>
                <a:cs typeface="MingLiU_HKSCS-ExtB"/>
              </a:rPr>
              <a:t>8.5</a:t>
            </a:r>
            <a:endParaRPr sz="1000">
              <a:latin typeface="MingLiU_HKSCS-ExtB"/>
              <a:cs typeface="MingLiU_HKSCS-ExtB"/>
            </a:endParaRPr>
          </a:p>
          <a:p>
            <a:pPr marL="399415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dirty="0">
                <a:latin typeface="MingLiU_HKSCS-ExtB"/>
                <a:cs typeface="MingLiU_HKSCS-ExtB"/>
              </a:rPr>
              <a:t>Nota:</a:t>
            </a:r>
            <a:r>
              <a:rPr sz="1000" spc="-30" dirty="0">
                <a:latin typeface="MingLiU_HKSCS-ExtB"/>
                <a:cs typeface="MingLiU_HKSCS-ExtB"/>
              </a:rPr>
              <a:t> </a:t>
            </a:r>
            <a:r>
              <a:rPr sz="1000" spc="-25" dirty="0">
                <a:latin typeface="MingLiU_HKSCS-ExtB"/>
                <a:cs typeface="MingLiU_HKSCS-ExtB"/>
              </a:rPr>
              <a:t>9.5</a:t>
            </a:r>
            <a:endParaRPr sz="1000">
              <a:latin typeface="MingLiU_HKSCS-ExtB"/>
              <a:cs typeface="MingLiU_HKSCS-Ext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894" y="482882"/>
            <a:ext cx="2065655" cy="61912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6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600" spc="-15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750" b="1" dirty="0">
                <a:solidFill>
                  <a:srgbClr val="00AC8C"/>
                </a:solidFill>
                <a:latin typeface="Arial"/>
                <a:cs typeface="Arial"/>
              </a:rPr>
              <a:t>import</a:t>
            </a:r>
            <a:r>
              <a:rPr sz="750" b="1" spc="5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java.util.Scanner;</a:t>
            </a:r>
            <a:endParaRPr sz="7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6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6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600" spc="-15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75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750" b="1" spc="14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750" b="1" spc="15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595959"/>
                </a:solidFill>
                <a:latin typeface="MingLiU_HKSCS-ExtB"/>
                <a:cs typeface="MingLiU_HKSCS-ExtB"/>
              </a:rPr>
              <a:t>CincoNotasVetor</a:t>
            </a:r>
            <a:r>
              <a:rPr sz="75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750" b="1" spc="3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4</a:t>
            </a:r>
            <a:endParaRPr sz="6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600" dirty="0">
                <a:solidFill>
                  <a:srgbClr val="666666"/>
                </a:solidFill>
                <a:latin typeface="MingLiU_HKSCS-ExtB"/>
                <a:cs typeface="MingLiU_HKSCS-ExtB"/>
              </a:rPr>
              <a:t>5</a:t>
            </a:r>
            <a:r>
              <a:rPr sz="600" spc="130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75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750" b="1" spc="1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750" b="1" spc="1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5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750" b="1" spc="1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75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75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75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750" spc="1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5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75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750" spc="1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50" b="1" spc="3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6887" y="1120187"/>
          <a:ext cx="3014980" cy="189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">
                <a:tc>
                  <a:txBody>
                    <a:bodyPr/>
                    <a:lstStyle/>
                    <a:p>
                      <a:pPr marR="7620" algn="ctr">
                        <a:lnSpc>
                          <a:spcPts val="580"/>
                        </a:lnSpc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6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70">
                <a:tc>
                  <a:txBody>
                    <a:bodyPr/>
                    <a:lstStyle/>
                    <a:p>
                      <a:pPr marR="7620" algn="ctr">
                        <a:lnSpc>
                          <a:spcPts val="700"/>
                        </a:lnSpc>
                        <a:spcBef>
                          <a:spcPts val="114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7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15"/>
                        </a:lnSpc>
                      </a:pP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Scanner</a:t>
                      </a:r>
                      <a:r>
                        <a:rPr sz="750" spc="-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entrada</a:t>
                      </a:r>
                      <a:r>
                        <a:rPr sz="750" spc="-4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750" spc="-4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b="1" spc="-8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750" b="1" spc="12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Scanner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System.in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7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55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8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50"/>
                        </a:lnSpc>
                      </a:pPr>
                      <a:r>
                        <a:rPr sz="750" b="1" spc="-3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750" spc="-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[]</a:t>
                      </a:r>
                      <a:r>
                        <a:rPr sz="750" spc="-4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notas</a:t>
                      </a:r>
                      <a:r>
                        <a:rPr sz="750" spc="-4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750" spc="-4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b="1" spc="-8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750" b="1" spc="13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b="1" spc="-1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5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]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7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35">
                <a:tc>
                  <a:txBody>
                    <a:bodyPr/>
                    <a:lstStyle/>
                    <a:p>
                      <a:pPr marR="7620" algn="ctr">
                        <a:lnSpc>
                          <a:spcPts val="680"/>
                        </a:lnSpc>
                        <a:spcBef>
                          <a:spcPts val="2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9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39">
                <a:tc>
                  <a:txBody>
                    <a:bodyPr/>
                    <a:lstStyle/>
                    <a:p>
                      <a:pPr marR="45720" algn="ctr">
                        <a:lnSpc>
                          <a:spcPts val="705"/>
                        </a:lnSpc>
                        <a:spcBef>
                          <a:spcPts val="114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25"/>
                        </a:lnSpc>
                      </a:pPr>
                      <a:r>
                        <a:rPr sz="7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750" b="1" spc="19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7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750" b="1" spc="19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0;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&lt;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5;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i++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750" spc="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45720" algn="ctr">
                        <a:lnSpc>
                          <a:spcPts val="700"/>
                        </a:lnSpc>
                        <a:spcBef>
                          <a:spcPts val="9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11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790"/>
                        </a:lnSpc>
                      </a:pP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("Digite</a:t>
                      </a:r>
                      <a:r>
                        <a:rPr sz="750" spc="7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uma</a:t>
                      </a:r>
                      <a:r>
                        <a:rPr sz="750" spc="7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nota:")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7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395">
                <a:tc>
                  <a:txBody>
                    <a:bodyPr/>
                    <a:lstStyle/>
                    <a:p>
                      <a:pPr marR="45720" algn="ctr">
                        <a:lnSpc>
                          <a:spcPts val="695"/>
                        </a:lnSpc>
                        <a:spcBef>
                          <a:spcPts val="9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12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785"/>
                        </a:lnSpc>
                      </a:pP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notas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]</a:t>
                      </a:r>
                      <a:r>
                        <a:rPr sz="750" spc="-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75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entrada.nextDouble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7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189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13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55"/>
                        </a:lnSpc>
                      </a:pPr>
                      <a:r>
                        <a:rPr sz="75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505">
                <a:tc>
                  <a:txBody>
                    <a:bodyPr/>
                    <a:lstStyle/>
                    <a:p>
                      <a:pPr marR="45720" algn="ctr">
                        <a:lnSpc>
                          <a:spcPts val="690"/>
                        </a:lnSpc>
                        <a:spcBef>
                          <a:spcPts val="2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14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R="45720" algn="ctr">
                        <a:lnSpc>
                          <a:spcPts val="695"/>
                        </a:lnSpc>
                        <a:spcBef>
                          <a:spcPts val="10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15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00"/>
                        </a:lnSpc>
                      </a:pP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("imprimindo</a:t>
                      </a:r>
                      <a:r>
                        <a:rPr sz="750" spc="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os</a:t>
                      </a:r>
                      <a:r>
                        <a:rPr sz="750" spc="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elementos</a:t>
                      </a:r>
                      <a:r>
                        <a:rPr sz="750" spc="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do</a:t>
                      </a:r>
                      <a:r>
                        <a:rPr sz="750" spc="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vetor")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7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5570">
                <a:tc>
                  <a:txBody>
                    <a:bodyPr/>
                    <a:lstStyle/>
                    <a:p>
                      <a:pPr marR="45720" algn="ctr">
                        <a:lnSpc>
                          <a:spcPts val="705"/>
                        </a:lnSpc>
                        <a:spcBef>
                          <a:spcPts val="10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16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10"/>
                        </a:lnSpc>
                      </a:pPr>
                      <a:r>
                        <a:rPr sz="7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750" b="1" spc="19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7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750" b="1" spc="19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0;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&lt;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5;</a:t>
                      </a:r>
                      <a:r>
                        <a:rPr sz="7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i++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750" spc="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1760">
                <a:tc>
                  <a:txBody>
                    <a:bodyPr/>
                    <a:lstStyle/>
                    <a:p>
                      <a:pPr marR="45720" algn="ctr">
                        <a:lnSpc>
                          <a:spcPts val="695"/>
                        </a:lnSpc>
                        <a:spcBef>
                          <a:spcPts val="9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17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780"/>
                        </a:lnSpc>
                      </a:pP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notas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])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7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3189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18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55"/>
                        </a:lnSpc>
                      </a:pPr>
                      <a:r>
                        <a:rPr sz="75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3505">
                <a:tc>
                  <a:txBody>
                    <a:bodyPr/>
                    <a:lstStyle/>
                    <a:p>
                      <a:pPr marR="45720" algn="ctr">
                        <a:lnSpc>
                          <a:spcPts val="690"/>
                        </a:lnSpc>
                        <a:spcBef>
                          <a:spcPts val="2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19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marR="45720" algn="ctr">
                        <a:lnSpc>
                          <a:spcPts val="695"/>
                        </a:lnSpc>
                        <a:spcBef>
                          <a:spcPts val="10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20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00"/>
                        </a:lnSpc>
                      </a:pP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entrada.close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7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21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  <a:p>
                      <a:pPr marL="31750">
                        <a:lnSpc>
                          <a:spcPts val="790"/>
                        </a:lnSpc>
                        <a:spcBef>
                          <a:spcPts val="30"/>
                        </a:spcBef>
                      </a:pPr>
                      <a:r>
                        <a:rPr sz="600" spc="-1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22</a:t>
                      </a:r>
                      <a:r>
                        <a:rPr sz="600" spc="-14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750" b="1" spc="2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855"/>
                        </a:lnSpc>
                      </a:pPr>
                      <a:r>
                        <a:rPr sz="75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7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504748"/>
            <a:ext cx="3141345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40" dirty="0">
                <a:latin typeface="Tahoma"/>
                <a:cs typeface="Tahoma"/>
              </a:rPr>
              <a:t>Leia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60" dirty="0">
                <a:latin typeface="Tahoma"/>
                <a:cs typeface="Tahoma"/>
              </a:rPr>
              <a:t>10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números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inteiros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do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usuário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5" dirty="0">
                <a:latin typeface="Arial MT"/>
                <a:cs typeface="Arial MT"/>
              </a:rPr>
              <a:t>armazena-</a:t>
            </a:r>
            <a:r>
              <a:rPr sz="1200" spc="-70" dirty="0">
                <a:latin typeface="Arial MT"/>
                <a:cs typeface="Arial MT"/>
              </a:rPr>
              <a:t>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em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 </a:t>
            </a:r>
            <a:r>
              <a:rPr sz="1200" spc="-10" dirty="0">
                <a:latin typeface="Arial MT"/>
                <a:cs typeface="Arial MT"/>
              </a:rPr>
              <a:t>vetor;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imprima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números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lidos: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932" y="1396779"/>
            <a:ext cx="1793875" cy="4413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50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500" spc="-12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50" b="1" dirty="0">
                <a:solidFill>
                  <a:srgbClr val="00AC8C"/>
                </a:solidFill>
                <a:latin typeface="Arial"/>
                <a:cs typeface="Arial"/>
              </a:rPr>
              <a:t>import</a:t>
            </a:r>
            <a:r>
              <a:rPr sz="650" b="1" spc="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java.util.Scanner;</a:t>
            </a:r>
            <a:endParaRPr sz="6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500">
              <a:latin typeface="MingLiU_HKSCS-ExtB"/>
              <a:cs typeface="MingLiU_HKSCS-ExtB"/>
            </a:endParaRPr>
          </a:p>
          <a:p>
            <a:pPr marL="12700">
              <a:lnSpc>
                <a:spcPts val="780"/>
              </a:lnSpc>
              <a:spcBef>
                <a:spcPts val="25"/>
              </a:spcBef>
            </a:pPr>
            <a:r>
              <a:rPr sz="50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500" spc="-12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5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650" b="1" spc="1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5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650" b="1" spc="13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Exemplo1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b="1" spc="2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80"/>
              </a:lnSpc>
            </a:pPr>
            <a:r>
              <a:rPr sz="500" dirty="0">
                <a:solidFill>
                  <a:srgbClr val="666666"/>
                </a:solidFill>
                <a:latin typeface="MingLiU_HKSCS-ExtB"/>
                <a:cs typeface="MingLiU_HKSCS-ExtB"/>
              </a:rPr>
              <a:t>4</a:t>
            </a:r>
            <a:r>
              <a:rPr sz="500" spc="130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650" b="1" spc="1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50" b="1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650" b="1" spc="15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5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650" b="1" spc="1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650" spc="1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65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50" b="1" spc="2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74646" y="1414066"/>
            <a:ext cx="91440" cy="4203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50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15</a:t>
            </a:r>
            <a:endParaRPr sz="5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0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16</a:t>
            </a:r>
            <a:endParaRPr sz="5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17</a:t>
            </a:r>
            <a:endParaRPr sz="5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0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18</a:t>
            </a:r>
            <a:endParaRPr sz="500">
              <a:latin typeface="MingLiU_HKSCS-ExtB"/>
              <a:cs typeface="MingLiU_HKSCS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4923" y="1516045"/>
            <a:ext cx="264922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80"/>
              </a:lnSpc>
              <a:spcBef>
                <a:spcPts val="95"/>
              </a:spcBef>
            </a:pP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650" spc="-2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loop</a:t>
            </a:r>
            <a:r>
              <a:rPr sz="650" spc="-1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para</a:t>
            </a:r>
            <a:r>
              <a:rPr sz="650" spc="-2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imprimir</a:t>
            </a:r>
            <a:r>
              <a:rPr sz="650" spc="-1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os</a:t>
            </a:r>
            <a:r>
              <a:rPr sz="650" spc="-1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10</a:t>
            </a:r>
            <a:r>
              <a:rPr sz="650" spc="-2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numeros</a:t>
            </a:r>
            <a:endParaRPr sz="650">
              <a:latin typeface="MingLiU_HKSCS-ExtB"/>
              <a:cs typeface="MingLiU_HKSCS-ExtB"/>
            </a:endParaRPr>
          </a:p>
          <a:p>
            <a:pPr marL="12700">
              <a:lnSpc>
                <a:spcPts val="775"/>
              </a:lnSpc>
            </a:pPr>
            <a:r>
              <a:rPr sz="650" b="1" dirty="0">
                <a:solidFill>
                  <a:srgbClr val="00AC8C"/>
                </a:solidFill>
                <a:latin typeface="Arial"/>
                <a:cs typeface="Arial"/>
              </a:rPr>
              <a:t>for</a:t>
            </a:r>
            <a:r>
              <a:rPr sz="650" b="1" spc="1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650" b="1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650" b="1" spc="1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650" spc="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650" spc="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0;</a:t>
            </a:r>
            <a:r>
              <a:rPr sz="650" spc="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650" spc="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&lt;</a:t>
            </a:r>
            <a:r>
              <a:rPr sz="650" spc="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10;</a:t>
            </a:r>
            <a:r>
              <a:rPr sz="650" spc="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i++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65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50" b="1" spc="2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650">
              <a:latin typeface="Arial"/>
              <a:cs typeface="Arial"/>
            </a:endParaRPr>
          </a:p>
          <a:p>
            <a:pPr marL="86360">
              <a:lnSpc>
                <a:spcPts val="780"/>
              </a:lnSpc>
            </a:pP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System.out.println</a:t>
            </a:r>
            <a:r>
              <a:rPr sz="65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("numero:</a:t>
            </a:r>
            <a:r>
              <a:rPr sz="650" spc="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"</a:t>
            </a:r>
            <a:r>
              <a:rPr sz="650" spc="1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+</a:t>
            </a:r>
            <a:r>
              <a:rPr sz="650" spc="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650" spc="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+</a:t>
            </a:r>
            <a:r>
              <a:rPr sz="650" spc="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1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650" spc="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+</a:t>
            </a:r>
            <a:r>
              <a:rPr sz="650" spc="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"</a:t>
            </a:r>
            <a:r>
              <a:rPr sz="650" spc="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=</a:t>
            </a:r>
            <a:r>
              <a:rPr sz="650" spc="1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B25900"/>
                </a:solidFill>
                <a:latin typeface="MingLiU_HKSCS-ExtB"/>
                <a:cs typeface="MingLiU_HKSCS-ExtB"/>
              </a:rPr>
              <a:t>"</a:t>
            </a:r>
            <a:r>
              <a:rPr sz="650" spc="1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+</a:t>
            </a:r>
            <a:r>
              <a:rPr sz="650" spc="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numeros</a:t>
            </a:r>
            <a:r>
              <a:rPr sz="65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[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65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])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650">
              <a:latin typeface="MingLiU_HKSCS-ExtB"/>
              <a:cs typeface="MingLiU_HKSCS-ExtB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986" y="1836337"/>
          <a:ext cx="3794125" cy="970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4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R="9525" algn="ctr">
                        <a:lnSpc>
                          <a:spcPts val="570"/>
                        </a:lnSpc>
                        <a:spcBef>
                          <a:spcPts val="55"/>
                        </a:spcBef>
                      </a:pPr>
                      <a:r>
                        <a:rPr sz="5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5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570"/>
                        </a:lnSpc>
                        <a:spcBef>
                          <a:spcPts val="5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19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630"/>
                        </a:lnSpc>
                      </a:pPr>
                      <a:r>
                        <a:rPr sz="650" b="1" spc="2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marR="9525" algn="ctr">
                        <a:lnSpc>
                          <a:spcPts val="580"/>
                        </a:lnSpc>
                        <a:spcBef>
                          <a:spcPts val="105"/>
                        </a:spcBef>
                      </a:pPr>
                      <a:r>
                        <a:rPr sz="5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6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85"/>
                        </a:lnSpc>
                      </a:pPr>
                      <a:r>
                        <a:rPr sz="6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[]</a:t>
                      </a:r>
                      <a:r>
                        <a:rPr sz="650" spc="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numeros</a:t>
                      </a:r>
                      <a:r>
                        <a:rPr sz="650" spc="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650" spc="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b="1" spc="-7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650" b="1" spc="15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b="1" spc="-1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]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580"/>
                        </a:lnSpc>
                        <a:spcBef>
                          <a:spcPts val="10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20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R="9525" algn="ctr">
                        <a:lnSpc>
                          <a:spcPts val="565"/>
                        </a:lnSpc>
                        <a:spcBef>
                          <a:spcPts val="95"/>
                        </a:spcBef>
                      </a:pPr>
                      <a:r>
                        <a:rPr sz="5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7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565"/>
                        </a:lnSpc>
                        <a:spcBef>
                          <a:spcPts val="9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21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665"/>
                        </a:lnSpc>
                      </a:pPr>
                      <a:r>
                        <a:rPr sz="6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entrada.close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 marR="9525" algn="ctr">
                        <a:lnSpc>
                          <a:spcPts val="570"/>
                        </a:lnSpc>
                        <a:spcBef>
                          <a:spcPts val="110"/>
                        </a:spcBef>
                      </a:pPr>
                      <a:r>
                        <a:rPr sz="5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8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80"/>
                        </a:lnSpc>
                      </a:pP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Scanner</a:t>
                      </a:r>
                      <a:r>
                        <a:rPr sz="650" spc="-4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entrada</a:t>
                      </a:r>
                      <a:r>
                        <a:rPr sz="650" spc="-4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650" spc="-4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b="1" spc="-7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650" b="1" spc="10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Scanner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System.in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570"/>
                        </a:lnSpc>
                        <a:spcBef>
                          <a:spcPts val="11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22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680"/>
                        </a:lnSpc>
                      </a:pPr>
                      <a:r>
                        <a:rPr sz="650" b="1" spc="2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marR="9525" algn="ctr">
                        <a:lnSpc>
                          <a:spcPts val="580"/>
                        </a:lnSpc>
                        <a:spcBef>
                          <a:spcPts val="105"/>
                        </a:spcBef>
                      </a:pPr>
                      <a:r>
                        <a:rPr sz="5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9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685"/>
                        </a:lnSpc>
                      </a:pPr>
                      <a:r>
                        <a:rPr sz="50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23</a:t>
                      </a:r>
                      <a:r>
                        <a:rPr sz="500" spc="-12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b="1" spc="2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R="42545" algn="ctr">
                        <a:lnSpc>
                          <a:spcPts val="565"/>
                        </a:lnSpc>
                        <a:spcBef>
                          <a:spcPts val="9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65"/>
                        </a:lnSpc>
                      </a:pPr>
                      <a:r>
                        <a:rPr sz="65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//</a:t>
                      </a:r>
                      <a:r>
                        <a:rPr sz="650" spc="-2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loop</a:t>
                      </a:r>
                      <a:r>
                        <a:rPr sz="650" spc="-15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para</a:t>
                      </a:r>
                      <a:r>
                        <a:rPr sz="650" spc="-2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leitura</a:t>
                      </a:r>
                      <a:r>
                        <a:rPr sz="650" spc="-15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dos</a:t>
                      </a:r>
                      <a:r>
                        <a:rPr sz="650" spc="-15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r>
                        <a:rPr sz="650" spc="-2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spc="-1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numeros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marR="42545" algn="ctr">
                        <a:lnSpc>
                          <a:spcPts val="580"/>
                        </a:lnSpc>
                        <a:spcBef>
                          <a:spcPts val="11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11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90"/>
                        </a:lnSpc>
                      </a:pPr>
                      <a:r>
                        <a:rPr sz="6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650" b="1" spc="16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6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650" b="1" spc="16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650" spc="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6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0;</a:t>
                      </a:r>
                      <a:r>
                        <a:rPr sz="650" spc="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650" spc="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&lt;</a:t>
                      </a:r>
                      <a:r>
                        <a:rPr sz="65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10;</a:t>
                      </a:r>
                      <a:r>
                        <a:rPr sz="650" spc="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i++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650" spc="2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b="1" spc="2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R="42545" algn="ctr">
                        <a:lnSpc>
                          <a:spcPts val="575"/>
                        </a:lnSpc>
                        <a:spcBef>
                          <a:spcPts val="9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12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675"/>
                        </a:lnSpc>
                      </a:pPr>
                      <a:r>
                        <a:rPr sz="6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("Digite</a:t>
                      </a:r>
                      <a:r>
                        <a:rPr sz="650" spc="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o</a:t>
                      </a:r>
                      <a:r>
                        <a:rPr sz="650" spc="1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numero</a:t>
                      </a:r>
                      <a:r>
                        <a:rPr sz="650" spc="1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650" spc="1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650" spc="1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650" spc="1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650" spc="1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1</a:t>
                      </a:r>
                      <a:r>
                        <a:rPr sz="650" spc="-2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))</a:t>
                      </a:r>
                      <a:r>
                        <a:rPr sz="65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155">
                <a:tc>
                  <a:txBody>
                    <a:bodyPr/>
                    <a:lstStyle/>
                    <a:p>
                      <a:pPr marR="42545" algn="ctr">
                        <a:lnSpc>
                          <a:spcPts val="565"/>
                        </a:lnSpc>
                        <a:spcBef>
                          <a:spcPts val="10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13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670"/>
                        </a:lnSpc>
                      </a:pP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numeros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]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65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entrada.nextInt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 marR="42545" algn="ctr">
                        <a:lnSpc>
                          <a:spcPts val="525"/>
                        </a:lnSpc>
                        <a:spcBef>
                          <a:spcPts val="11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14</a:t>
                      </a:r>
                      <a:endParaRPr sz="500">
                        <a:latin typeface="MingLiU_HKSCS-ExtB"/>
                        <a:cs typeface="MingLiU_HKSCS-ExtB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35"/>
                        </a:lnSpc>
                      </a:pPr>
                      <a:r>
                        <a:rPr sz="650" b="1" spc="2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01" y="2264998"/>
            <a:ext cx="118364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Vetores</a:t>
            </a:r>
            <a:r>
              <a:rPr sz="1400" spc="4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Arrays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5529" y="1209935"/>
            <a:ext cx="2885440" cy="55562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052830" marR="5080" indent="-1040765">
              <a:lnSpc>
                <a:spcPct val="68800"/>
              </a:lnSpc>
              <a:spcBef>
                <a:spcPts val="880"/>
              </a:spcBef>
            </a:pPr>
            <a:r>
              <a:rPr sz="2050" spc="-85" dirty="0">
                <a:latin typeface="Arial MT"/>
                <a:cs typeface="Arial MT"/>
                <a:hlinkClick r:id="rId2" action="ppaction://hlinksldjump"/>
              </a:rPr>
              <a:t>Declarando</a:t>
            </a:r>
            <a:r>
              <a:rPr sz="2050" spc="-1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50" spc="-210" dirty="0">
                <a:latin typeface="Arial MT"/>
                <a:cs typeface="Arial MT"/>
                <a:hlinkClick r:id="rId2" action="ppaction://hlinksldjump"/>
              </a:rPr>
              <a:t>e</a:t>
            </a:r>
            <a:r>
              <a:rPr sz="2050" spc="-15" dirty="0"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50" spc="-30" dirty="0">
                <a:latin typeface="Arial MT"/>
                <a:cs typeface="Arial MT"/>
                <a:hlinkClick r:id="rId2" action="ppaction://hlinksldjump"/>
              </a:rPr>
              <a:t>inicializando</a:t>
            </a:r>
            <a:r>
              <a:rPr sz="2050" spc="-30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  <a:hlinkClick r:id="rId2" action="ppaction://hlinksldjump"/>
              </a:rPr>
              <a:t>vetores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Declaração</a:t>
            </a:r>
            <a:r>
              <a:rPr spc="95" dirty="0"/>
              <a:t> </a:t>
            </a:r>
            <a:r>
              <a:rPr spc="75" dirty="0"/>
              <a:t>e</a:t>
            </a:r>
            <a:r>
              <a:rPr spc="100" dirty="0"/>
              <a:t> </a:t>
            </a:r>
            <a:r>
              <a:rPr spc="45" dirty="0"/>
              <a:t>Inicialização</a:t>
            </a:r>
            <a:r>
              <a:rPr spc="100" dirty="0"/>
              <a:t> </a:t>
            </a:r>
            <a:r>
              <a:rPr spc="10" dirty="0"/>
              <a:t>de</a:t>
            </a:r>
            <a:r>
              <a:rPr spc="95" dirty="0"/>
              <a:t> </a:t>
            </a:r>
            <a:r>
              <a:rPr spc="-10" dirty="0"/>
              <a:t>Vetores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62168"/>
            <a:ext cx="5461000" cy="16040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6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85" dirty="0">
                <a:latin typeface="Arial MT"/>
                <a:cs typeface="Arial MT"/>
              </a:rPr>
              <a:t>Podemos</a:t>
            </a:r>
            <a:r>
              <a:rPr sz="1400" spc="-35" dirty="0">
                <a:latin typeface="Arial MT"/>
                <a:cs typeface="Arial MT"/>
              </a:rPr>
              <a:t> declarar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40" dirty="0">
                <a:latin typeface="Arial MT"/>
                <a:cs typeface="Arial MT"/>
              </a:rPr>
              <a:t>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inicializar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vetor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passando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uma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lista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85" dirty="0">
                <a:latin typeface="Arial MT"/>
                <a:cs typeface="Arial MT"/>
              </a:rPr>
              <a:t>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valores;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85" dirty="0">
                <a:latin typeface="Arial MT"/>
                <a:cs typeface="Arial MT"/>
              </a:rPr>
              <a:t>Tais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valores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devem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estar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entre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90" dirty="0">
                <a:latin typeface="Arial MT"/>
                <a:cs typeface="Arial MT"/>
              </a:rPr>
              <a:t>chaves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4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75" dirty="0">
                <a:latin typeface="Arial MT"/>
                <a:cs typeface="Arial MT"/>
              </a:rPr>
              <a:t>separados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vírgula: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400">
              <a:latin typeface="Arial MT"/>
              <a:cs typeface="Arial MT"/>
            </a:endParaRPr>
          </a:p>
          <a:p>
            <a:pPr marL="542925">
              <a:lnSpc>
                <a:spcPct val="100000"/>
              </a:lnSpc>
            </a:pP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15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notas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spc="-6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6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-100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1000" b="1" spc="1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b="1" spc="-1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1.5,</a:t>
            </a:r>
            <a:r>
              <a:rPr sz="1000" spc="-6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4.5,</a:t>
            </a:r>
            <a:r>
              <a:rPr sz="1000" spc="-6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1.2,</a:t>
            </a:r>
            <a:r>
              <a:rPr sz="1000" spc="-6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9.8,</a:t>
            </a:r>
            <a:r>
              <a:rPr sz="1000" spc="-6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9.9</a:t>
            </a:r>
            <a:r>
              <a:rPr sz="1000" b="1" spc="-1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  <a:p>
            <a:pPr marL="542925">
              <a:lnSpc>
                <a:spcPct val="100000"/>
              </a:lnSpc>
              <a:spcBef>
                <a:spcPts val="1190"/>
              </a:spcBef>
            </a:pPr>
            <a:r>
              <a:rPr sz="1000" b="1" spc="8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primos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spc="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-100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1000" b="1" spc="2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b="1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2,</a:t>
            </a:r>
            <a:r>
              <a:rPr sz="1000" spc="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3,</a:t>
            </a:r>
            <a:r>
              <a:rPr sz="1000" spc="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5,</a:t>
            </a:r>
            <a:r>
              <a:rPr sz="1000" spc="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7,</a:t>
            </a:r>
            <a:r>
              <a:rPr sz="1000" spc="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11,</a:t>
            </a:r>
            <a:r>
              <a:rPr sz="1000" spc="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13</a:t>
            </a:r>
            <a:r>
              <a:rPr sz="1000" b="1" spc="-2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  <a:p>
            <a:pPr marL="542925">
              <a:lnSpc>
                <a:spcPct val="100000"/>
              </a:lnSpc>
              <a:spcBef>
                <a:spcPts val="1190"/>
              </a:spcBef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char</a:t>
            </a:r>
            <a:r>
              <a:rPr sz="1000" b="1" spc="1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dias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spc="-5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5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-100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1000" b="1" spc="1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char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b="1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¹d¹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,</a:t>
            </a:r>
            <a:r>
              <a:rPr sz="1000" spc="-5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¹s¹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,</a:t>
            </a:r>
            <a:r>
              <a:rPr sz="1000" spc="-5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¹t¹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,</a:t>
            </a:r>
            <a:r>
              <a:rPr sz="1000" spc="-5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¹q¹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,</a:t>
            </a:r>
            <a:r>
              <a:rPr sz="1000" spc="-5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¹q¹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,</a:t>
            </a:r>
            <a:r>
              <a:rPr sz="1000" spc="-5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¹s¹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,</a:t>
            </a:r>
            <a:r>
              <a:rPr sz="1000" spc="-5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¹s¹</a:t>
            </a:r>
            <a:r>
              <a:rPr sz="1000" b="1" spc="-1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Atribuição</a:t>
            </a:r>
            <a:r>
              <a:rPr spc="180" dirty="0"/>
              <a:t> </a:t>
            </a:r>
            <a:r>
              <a:rPr spc="75" dirty="0"/>
              <a:t>e</a:t>
            </a:r>
            <a:r>
              <a:rPr spc="180" dirty="0"/>
              <a:t> </a:t>
            </a:r>
            <a:r>
              <a:rPr spc="45" dirty="0"/>
              <a:t>impressão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60194"/>
            <a:ext cx="3973829" cy="2065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50" dirty="0">
                <a:latin typeface="Tahoma"/>
                <a:cs typeface="Tahoma"/>
              </a:rPr>
              <a:t>Considere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vetor: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AC8C"/>
              </a:buClr>
              <a:buFont typeface="Arial MT"/>
              <a:buChar char="•"/>
            </a:pPr>
            <a:endParaRPr sz="1400">
              <a:latin typeface="Tahoma"/>
              <a:cs typeface="Tahoma"/>
            </a:endParaRPr>
          </a:p>
          <a:p>
            <a:pPr marL="486409">
              <a:lnSpc>
                <a:spcPct val="100000"/>
              </a:lnSpc>
            </a:pP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19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notas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spc="-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4.5,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6.5,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8.0,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3.5,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6.0</a:t>
            </a:r>
            <a:r>
              <a:rPr sz="1000" b="1" spc="-1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  <a:p>
            <a:pPr>
              <a:lnSpc>
                <a:spcPct val="100000"/>
              </a:lnSpc>
            </a:pPr>
            <a:endParaRPr sz="1000">
              <a:latin typeface="MingLiU_HKSCS-ExtB"/>
              <a:cs typeface="MingLiU_HKSCS-ExtB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00">
              <a:latin typeface="MingLiU_HKSCS-ExtB"/>
              <a:cs typeface="MingLiU_HKSCS-ExtB"/>
            </a:endParaRPr>
          </a:p>
          <a:p>
            <a:pPr marL="166370" indent="-153670">
              <a:lnSpc>
                <a:spcPct val="100000"/>
              </a:lnSpc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25" dirty="0">
                <a:latin typeface="Tahoma"/>
                <a:cs typeface="Tahoma"/>
              </a:rPr>
              <a:t>Como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alterar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 valor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da</a:t>
            </a:r>
            <a:r>
              <a:rPr sz="1400" b="1" spc="-40" dirty="0">
                <a:latin typeface="Tahoma"/>
                <a:cs typeface="Tahoma"/>
              </a:rPr>
              <a:t> primeira </a:t>
            </a:r>
            <a:r>
              <a:rPr sz="1400" b="1" spc="-80" dirty="0">
                <a:latin typeface="Tahoma"/>
                <a:cs typeface="Tahoma"/>
              </a:rPr>
              <a:t>nota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para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9?</a:t>
            </a:r>
            <a:endParaRPr sz="140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25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notas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0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]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4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9.0</a:t>
            </a:r>
            <a:r>
              <a:rPr sz="1200" spc="-20" dirty="0">
                <a:latin typeface="Arial MT"/>
                <a:cs typeface="Arial MT"/>
              </a:rPr>
              <a:t>;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25" dirty="0">
                <a:latin typeface="Tahoma"/>
                <a:cs typeface="Tahoma"/>
              </a:rPr>
              <a:t>Como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imprimir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45" dirty="0">
                <a:latin typeface="Tahoma"/>
                <a:cs typeface="Tahoma"/>
              </a:rPr>
              <a:t> última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nota?</a:t>
            </a:r>
            <a:endParaRPr sz="140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35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System.out.println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notas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[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4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])</a:t>
            </a:r>
            <a:r>
              <a:rPr sz="1200" spc="-10" dirty="0">
                <a:latin typeface="Arial MT"/>
                <a:cs typeface="Arial MT"/>
              </a:rPr>
              <a:t>;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137868"/>
            <a:ext cx="2894965" cy="22948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Agenda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40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  <a:hlinkClick r:id="rId2" action="ppaction://hlinksldjump"/>
              </a:rPr>
              <a:t>Vetores</a:t>
            </a:r>
            <a:endParaRPr sz="1400">
              <a:latin typeface="Times New Roman"/>
              <a:cs typeface="Times New Roman"/>
            </a:endParaRPr>
          </a:p>
          <a:p>
            <a:pPr marL="48260" marR="5080">
              <a:lnSpc>
                <a:spcPct val="218000"/>
              </a:lnSpc>
            </a:pPr>
            <a:r>
              <a:rPr sz="1400" b="1" spc="20" dirty="0">
                <a:latin typeface="Times New Roman"/>
                <a:cs typeface="Times New Roman"/>
                <a:hlinkClick r:id="rId3" action="ppaction://hlinksldjump"/>
              </a:rPr>
              <a:t>Declarando</a:t>
            </a:r>
            <a:r>
              <a:rPr sz="1400" b="1" spc="114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400" b="1" spc="75" dirty="0"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400" b="1" spc="12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400" b="1" spc="55" dirty="0">
                <a:latin typeface="Times New Roman"/>
                <a:cs typeface="Times New Roman"/>
                <a:hlinkClick r:id="rId3" action="ppaction://hlinksldjump"/>
              </a:rPr>
              <a:t>inicializando</a:t>
            </a:r>
            <a:r>
              <a:rPr sz="1400" b="1" spc="12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400" b="1" spc="-10" dirty="0">
                <a:latin typeface="Times New Roman"/>
                <a:cs typeface="Times New Roman"/>
                <a:hlinkClick r:id="rId3" action="ppaction://hlinksldjump"/>
              </a:rPr>
              <a:t>vetores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65" dirty="0">
                <a:latin typeface="Times New Roman"/>
                <a:cs typeface="Times New Roman"/>
                <a:hlinkClick r:id="rId4" action="ppaction://hlinksldjump"/>
              </a:rPr>
              <a:t>Comprimento</a:t>
            </a:r>
            <a:r>
              <a:rPr sz="1400" b="1" spc="2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b="1" spc="55" dirty="0">
                <a:latin typeface="Times New Roman"/>
                <a:cs typeface="Times New Roman"/>
                <a:hlinkClick r:id="rId4" action="ppaction://hlinksldjump"/>
              </a:rPr>
              <a:t>do</a:t>
            </a:r>
            <a:r>
              <a:rPr sz="1400" b="1" spc="3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b="1" spc="-10" dirty="0">
                <a:latin typeface="Times New Roman"/>
                <a:cs typeface="Times New Roman"/>
                <a:hlinkClick r:id="rId4" action="ppaction://hlinksldjump"/>
              </a:rPr>
              <a:t>vetor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4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  <a:hlinkClick r:id="rId5" action="ppaction://hlinksldjump"/>
              </a:rPr>
              <a:t>Exercícios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076" y="3030250"/>
            <a:ext cx="9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0" dirty="0">
                <a:solidFill>
                  <a:srgbClr val="009380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5" dirty="0"/>
              <a:t>Exemplo</a:t>
            </a:r>
            <a:r>
              <a:rPr spc="2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553577"/>
            <a:ext cx="5124450" cy="607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30" dirty="0">
                <a:latin typeface="Arial MT"/>
                <a:cs typeface="Arial MT"/>
              </a:rPr>
              <a:t>Encontrar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maior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elemento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em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vetor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com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14" dirty="0">
                <a:latin typeface="Arial MT"/>
                <a:cs typeface="Arial MT"/>
              </a:rPr>
              <a:t>5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inteiros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positivos:</a:t>
            </a:r>
            <a:endParaRPr sz="1400">
              <a:latin typeface="Arial MT"/>
              <a:cs typeface="Arial MT"/>
            </a:endParaRPr>
          </a:p>
          <a:p>
            <a:pPr marL="162560">
              <a:lnSpc>
                <a:spcPts val="960"/>
              </a:lnSpc>
              <a:spcBef>
                <a:spcPts val="950"/>
              </a:spcBef>
            </a:pPr>
            <a:r>
              <a:rPr sz="60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600" spc="-14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800" b="1" spc="1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800" b="1" spc="1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Exemplo2</a:t>
            </a:r>
            <a:r>
              <a:rPr sz="800" spc="-1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b="1" spc="3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62560">
              <a:lnSpc>
                <a:spcPts val="960"/>
              </a:lnSpc>
            </a:pPr>
            <a:r>
              <a:rPr sz="60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r>
              <a:rPr sz="600" spc="160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8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800" b="1" spc="2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800" b="1" spc="2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80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80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b="1" spc="3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1838" y="1181635"/>
          <a:ext cx="2903220" cy="166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marR="10795" algn="ctr">
                        <a:lnSpc>
                          <a:spcPts val="625"/>
                        </a:lnSpc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3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R="10795" algn="ctr">
                        <a:lnSpc>
                          <a:spcPts val="710"/>
                        </a:lnSpc>
                        <a:spcBef>
                          <a:spcPts val="16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4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75"/>
                        </a:lnSpc>
                      </a:pPr>
                      <a:r>
                        <a:rPr sz="800" b="1" spc="7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800" b="1" spc="16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maior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0;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5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05"/>
                        </a:lnSpc>
                      </a:pPr>
                      <a:r>
                        <a:rPr sz="80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[]</a:t>
                      </a:r>
                      <a:r>
                        <a:rPr sz="800" spc="2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numeros</a:t>
                      </a:r>
                      <a:r>
                        <a:rPr sz="80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0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800" b="1" spc="20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[]</a:t>
                      </a:r>
                      <a:r>
                        <a:rPr sz="800" spc="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b="1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90,</a:t>
                      </a:r>
                      <a:r>
                        <a:rPr sz="80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234,</a:t>
                      </a:r>
                      <a:r>
                        <a:rPr sz="800" spc="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567,</a:t>
                      </a:r>
                      <a:r>
                        <a:rPr sz="80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34,</a:t>
                      </a:r>
                      <a:r>
                        <a:rPr sz="80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6</a:t>
                      </a:r>
                      <a:r>
                        <a:rPr sz="80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b="1" spc="-2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r>
                        <a:rPr sz="8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489">
                <a:tc>
                  <a:txBody>
                    <a:bodyPr/>
                    <a:lstStyle/>
                    <a:p>
                      <a:pPr marR="10795" algn="ctr">
                        <a:lnSpc>
                          <a:spcPts val="700"/>
                        </a:lnSpc>
                        <a:spcBef>
                          <a:spcPts val="6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6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R="10795" algn="ctr">
                        <a:lnSpc>
                          <a:spcPts val="705"/>
                        </a:lnSpc>
                        <a:spcBef>
                          <a:spcPts val="15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7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60"/>
                        </a:lnSpc>
                      </a:pPr>
                      <a:r>
                        <a:rPr sz="80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//</a:t>
                      </a:r>
                      <a:r>
                        <a:rPr sz="800" spc="-25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encontrar</a:t>
                      </a:r>
                      <a:r>
                        <a:rPr sz="800" spc="-2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o</a:t>
                      </a:r>
                      <a:r>
                        <a:rPr sz="800" spc="-25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maior</a:t>
                      </a:r>
                      <a:r>
                        <a:rPr sz="800" spc="-2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10" dirty="0">
                          <a:solidFill>
                            <a:srgbClr val="009380"/>
                          </a:solidFill>
                          <a:latin typeface="MingLiU_HKSCS-ExtB"/>
                          <a:cs typeface="MingLiU_HKSCS-ExtB"/>
                        </a:rPr>
                        <a:t>número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R="10795" algn="ctr">
                        <a:lnSpc>
                          <a:spcPts val="710"/>
                        </a:lnSpc>
                        <a:spcBef>
                          <a:spcPts val="150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8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60"/>
                        </a:lnSpc>
                      </a:pPr>
                      <a:r>
                        <a:rPr sz="80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800" b="1" spc="18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800" b="1" spc="5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800" b="1" spc="18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800" spc="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00" spc="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0;</a:t>
                      </a:r>
                      <a:r>
                        <a:rPr sz="800" spc="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800" spc="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&lt;</a:t>
                      </a:r>
                      <a:r>
                        <a:rPr sz="800" spc="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5;</a:t>
                      </a:r>
                      <a:r>
                        <a:rPr sz="800" spc="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i++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800" spc="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555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9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865"/>
                        </a:lnSpc>
                      </a:pPr>
                      <a:r>
                        <a:rPr sz="800" b="1" spc="15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800" b="1" spc="15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numeros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]</a:t>
                      </a:r>
                      <a:r>
                        <a:rPr sz="800" spc="-2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&gt;</a:t>
                      </a:r>
                      <a:r>
                        <a:rPr sz="8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maior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800" spc="-2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R="51435" algn="ctr">
                        <a:lnSpc>
                          <a:spcPts val="705"/>
                        </a:lnSpc>
                        <a:spcBef>
                          <a:spcPts val="13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maior</a:t>
                      </a:r>
                      <a:r>
                        <a:rPr sz="8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00" spc="-1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numeros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[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]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R="51435" algn="ctr">
                        <a:lnSpc>
                          <a:spcPts val="710"/>
                        </a:lnSpc>
                        <a:spcBef>
                          <a:spcPts val="15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11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860"/>
                        </a:lnSpc>
                      </a:pPr>
                      <a:r>
                        <a:rPr sz="80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12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05"/>
                        </a:lnSpc>
                      </a:pPr>
                      <a:r>
                        <a:rPr sz="80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0489">
                <a:tc>
                  <a:txBody>
                    <a:bodyPr/>
                    <a:lstStyle/>
                    <a:p>
                      <a:pPr marR="51435" algn="ctr">
                        <a:lnSpc>
                          <a:spcPts val="700"/>
                        </a:lnSpc>
                        <a:spcBef>
                          <a:spcPts val="6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13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marR="51435" algn="ctr">
                        <a:lnSpc>
                          <a:spcPts val="705"/>
                        </a:lnSpc>
                        <a:spcBef>
                          <a:spcPts val="15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14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9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60"/>
                        </a:lnSpc>
                      </a:pP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("O</a:t>
                      </a:r>
                      <a:r>
                        <a:rPr sz="800" spc="-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maior</a:t>
                      </a:r>
                      <a:r>
                        <a:rPr sz="800" spc="-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número</a:t>
                      </a:r>
                      <a:r>
                        <a:rPr sz="800" spc="-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é:</a:t>
                      </a:r>
                      <a:r>
                        <a:rPr sz="800" spc="-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800" spc="-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800" spc="-3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maior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15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  <a:p>
                      <a:pPr marL="31750">
                        <a:lnSpc>
                          <a:spcPts val="85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16</a:t>
                      </a:r>
                      <a:r>
                        <a:rPr sz="600" spc="-11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b="1" spc="2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10"/>
                        </a:lnSpc>
                      </a:pPr>
                      <a:r>
                        <a:rPr sz="80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27516"/>
            <a:ext cx="4453890" cy="884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40" dirty="0">
                <a:latin typeface="Tahoma"/>
                <a:cs typeface="Tahoma"/>
              </a:rPr>
              <a:t>Leia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60" dirty="0">
                <a:latin typeface="Tahoma"/>
                <a:cs typeface="Tahoma"/>
              </a:rPr>
              <a:t>10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valores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inteiros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armazene-</a:t>
            </a:r>
            <a:r>
              <a:rPr sz="1400" b="1" spc="-85" dirty="0">
                <a:latin typeface="Tahoma"/>
                <a:cs typeface="Tahoma"/>
              </a:rPr>
              <a:t>os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em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vetor.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106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 MT"/>
                <a:cs typeface="Arial MT"/>
              </a:rPr>
              <a:t>(a)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faça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laço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imprimir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10" dirty="0">
                <a:latin typeface="Arial MT"/>
                <a:cs typeface="Arial MT"/>
              </a:rPr>
              <a:t> pares.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110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 MT"/>
                <a:cs typeface="Arial MT"/>
              </a:rPr>
              <a:t>(b)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faça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laço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imprimir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ímpares.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27516"/>
            <a:ext cx="4545330" cy="884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40" dirty="0">
                <a:latin typeface="Tahoma"/>
                <a:cs typeface="Tahoma"/>
              </a:rPr>
              <a:t>Leia </a:t>
            </a:r>
            <a:r>
              <a:rPr sz="1400" b="1" spc="-160" dirty="0">
                <a:latin typeface="Tahoma"/>
                <a:cs typeface="Tahoma"/>
              </a:rPr>
              <a:t>5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nomes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pessoas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armazene-</a:t>
            </a:r>
            <a:r>
              <a:rPr sz="1400" b="1" spc="-85" dirty="0">
                <a:latin typeface="Tahoma"/>
                <a:cs typeface="Tahoma"/>
              </a:rPr>
              <a:t>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em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vetor.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106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 MT"/>
                <a:cs typeface="Arial MT"/>
              </a:rPr>
              <a:t>(a)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imprima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nomes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último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primeiro.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110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 MT"/>
                <a:cs typeface="Arial MT"/>
              </a:rPr>
              <a:t>(b)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imprima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primeiro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último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nome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armazenado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01" y="2264998"/>
            <a:ext cx="118364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Vetores</a:t>
            </a:r>
            <a:r>
              <a:rPr sz="1400" spc="4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Arrays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4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Comprimento</a:t>
            </a:r>
            <a:r>
              <a:rPr sz="2050" b="0" spc="-5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50" b="0" spc="-8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do</a:t>
            </a:r>
            <a:r>
              <a:rPr sz="2050" b="0" spc="-5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50" b="0" spc="-2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vetor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5" dirty="0"/>
              <a:t>Comprimento</a:t>
            </a:r>
            <a:r>
              <a:rPr spc="50" dirty="0"/>
              <a:t> </a:t>
            </a:r>
            <a:r>
              <a:rPr dirty="0"/>
              <a:t>de</a:t>
            </a:r>
            <a:r>
              <a:rPr spc="50" dirty="0"/>
              <a:t> </a:t>
            </a:r>
            <a:r>
              <a:rPr spc="105" dirty="0"/>
              <a:t>um</a:t>
            </a:r>
            <a:r>
              <a:rPr spc="55" dirty="0"/>
              <a:t> </a:t>
            </a:r>
            <a:r>
              <a:rPr spc="-10" dirty="0"/>
              <a:t>vetor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420"/>
            <a:ext cx="548132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65" dirty="0">
                <a:latin typeface="Tahoma"/>
                <a:cs typeface="Tahoma"/>
              </a:rPr>
              <a:t>Existem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casos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em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não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sabemos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comprimento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vetor.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14" dirty="0">
                <a:latin typeface="Arial MT"/>
                <a:cs typeface="Arial MT"/>
              </a:rPr>
              <a:t>Nesses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casos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podemos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utilizar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instrução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MingLiU_HKSCS-ExtB"/>
                <a:cs typeface="MingLiU_HKSCS-ExtB"/>
              </a:rPr>
              <a:t>length</a:t>
            </a:r>
            <a:r>
              <a:rPr sz="1200" spc="-1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 MT"/>
                <a:cs typeface="Arial MT"/>
              </a:rPr>
              <a:t>length</a:t>
            </a:r>
            <a:r>
              <a:rPr sz="1200" spc="-30" dirty="0">
                <a:latin typeface="Arial MT"/>
                <a:cs typeface="Arial MT"/>
              </a:rPr>
              <a:t> retorna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tamanho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vetor!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5" dirty="0"/>
              <a:t>Comprimento</a:t>
            </a:r>
            <a:r>
              <a:rPr spc="50" dirty="0"/>
              <a:t> </a:t>
            </a:r>
            <a:r>
              <a:rPr dirty="0"/>
              <a:t>de</a:t>
            </a:r>
            <a:r>
              <a:rPr spc="50" dirty="0"/>
              <a:t> </a:t>
            </a:r>
            <a:r>
              <a:rPr spc="105" dirty="0"/>
              <a:t>um</a:t>
            </a:r>
            <a:r>
              <a:rPr spc="55" dirty="0"/>
              <a:t> </a:t>
            </a:r>
            <a:r>
              <a:rPr spc="-10" dirty="0"/>
              <a:t>vetor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55241"/>
            <a:ext cx="3548379" cy="461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25" dirty="0">
                <a:latin typeface="Tahoma"/>
                <a:cs typeface="Tahoma"/>
              </a:rPr>
              <a:t>Criando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vetor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tamanho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dinâmico.</a:t>
            </a:r>
            <a:endParaRPr sz="1400">
              <a:latin typeface="Tahoma"/>
              <a:cs typeface="Tahoma"/>
            </a:endParaRPr>
          </a:p>
          <a:p>
            <a:pPr marL="177800">
              <a:lnSpc>
                <a:spcPct val="100000"/>
              </a:lnSpc>
              <a:spcBef>
                <a:spcPts val="87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550" spc="-14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700" b="1" dirty="0">
                <a:solidFill>
                  <a:srgbClr val="00AC8C"/>
                </a:solidFill>
                <a:latin typeface="Arial"/>
                <a:cs typeface="Arial"/>
              </a:rPr>
              <a:t>import</a:t>
            </a:r>
            <a:r>
              <a:rPr sz="700" b="1" spc="4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java.util.Scanner;</a:t>
            </a:r>
            <a:endParaRPr sz="700">
              <a:latin typeface="MingLiU_HKSCS-ExtB"/>
              <a:cs typeface="MingLiU_HKSCS-Ext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89" y="1108829"/>
            <a:ext cx="1451610" cy="22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5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550" spc="-14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7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700" b="1" spc="13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700" b="1" spc="14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ComprimentoVetor</a:t>
            </a:r>
            <a:r>
              <a:rPr sz="7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700" b="1" spc="2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352" y="1516241"/>
            <a:ext cx="18415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Scanner</a:t>
            </a:r>
            <a:r>
              <a:rPr sz="7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entrada</a:t>
            </a:r>
            <a:r>
              <a:rPr sz="7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700" spc="-4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700" b="1" spc="-75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700" b="1" spc="11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Scanner</a:t>
            </a:r>
            <a:r>
              <a:rPr sz="7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System.in</a:t>
            </a:r>
            <a:r>
              <a:rPr sz="7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700">
              <a:latin typeface="MingLiU_HKSCS-ExtB"/>
              <a:cs typeface="MingLiU_HKSCS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352" y="1728813"/>
            <a:ext cx="21513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40"/>
              </a:lnSpc>
              <a:spcBef>
                <a:spcPts val="95"/>
              </a:spcBef>
            </a:pP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System.out.println</a:t>
            </a:r>
            <a:r>
              <a:rPr sz="7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("Digite</a:t>
            </a:r>
            <a:r>
              <a:rPr sz="700" spc="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B25900"/>
                </a:solidFill>
                <a:latin typeface="MingLiU_HKSCS-ExtB"/>
                <a:cs typeface="MingLiU_HKSCS-ExtB"/>
              </a:rPr>
              <a:t>o</a:t>
            </a:r>
            <a:r>
              <a:rPr sz="700" spc="3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B25900"/>
                </a:solidFill>
                <a:latin typeface="MingLiU_HKSCS-ExtB"/>
                <a:cs typeface="MingLiU_HKSCS-ExtB"/>
              </a:rPr>
              <a:t>tamanho</a:t>
            </a:r>
            <a:r>
              <a:rPr sz="700" spc="3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B25900"/>
                </a:solidFill>
                <a:latin typeface="MingLiU_HKSCS-ExtB"/>
                <a:cs typeface="MingLiU_HKSCS-ExtB"/>
              </a:rPr>
              <a:t>do</a:t>
            </a:r>
            <a:r>
              <a:rPr sz="700" spc="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vetor")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700">
              <a:latin typeface="MingLiU_HKSCS-ExtB"/>
              <a:cs typeface="MingLiU_HKSCS-ExtB"/>
            </a:endParaRPr>
          </a:p>
          <a:p>
            <a:pPr marL="12700">
              <a:lnSpc>
                <a:spcPts val="840"/>
              </a:lnSpc>
            </a:pPr>
            <a:r>
              <a:rPr sz="700" b="1" spc="60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700" b="1" spc="14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tamanho</a:t>
            </a:r>
            <a:r>
              <a:rPr sz="700" spc="-1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700" spc="-1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entrada.nextInt</a:t>
            </a:r>
            <a:r>
              <a:rPr sz="7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()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700">
              <a:latin typeface="MingLiU_HKSCS-ExtB"/>
              <a:cs typeface="MingLiU_HKSCS-Ext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352" y="2047657"/>
            <a:ext cx="16643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700" b="1" spc="1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notas</a:t>
            </a:r>
            <a:r>
              <a:rPr sz="7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700" spc="-6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700" spc="-6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700" b="1" spc="-75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700" b="1" spc="1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00" b="1" spc="-1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7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[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tamanho</a:t>
            </a:r>
            <a:r>
              <a:rPr sz="7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]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700">
              <a:latin typeface="MingLiU_HKSCS-ExtB"/>
              <a:cs typeface="MingLiU_HKSCS-Ext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352" y="2260229"/>
            <a:ext cx="25057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System.out.println</a:t>
            </a:r>
            <a:r>
              <a:rPr sz="7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("tamanho</a:t>
            </a:r>
            <a:r>
              <a:rPr sz="70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B25900"/>
                </a:solidFill>
                <a:latin typeface="MingLiU_HKSCS-ExtB"/>
                <a:cs typeface="MingLiU_HKSCS-ExtB"/>
              </a:rPr>
              <a:t>do</a:t>
            </a:r>
            <a:r>
              <a:rPr sz="700" spc="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B25900"/>
                </a:solidFill>
                <a:latin typeface="MingLiU_HKSCS-ExtB"/>
                <a:cs typeface="MingLiU_HKSCS-ExtB"/>
              </a:rPr>
              <a:t>vetor:</a:t>
            </a:r>
            <a:r>
              <a:rPr sz="70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B25900"/>
                </a:solidFill>
                <a:latin typeface="MingLiU_HKSCS-ExtB"/>
                <a:cs typeface="MingLiU_HKSCS-ExtB"/>
              </a:rPr>
              <a:t>"</a:t>
            </a:r>
            <a:r>
              <a:rPr sz="700" spc="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+</a:t>
            </a:r>
            <a:r>
              <a:rPr sz="700" spc="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notas.length</a:t>
            </a:r>
            <a:r>
              <a:rPr sz="7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 entrada.close</a:t>
            </a:r>
            <a:r>
              <a:rPr sz="7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()</a:t>
            </a:r>
            <a:r>
              <a:rPr sz="7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700">
              <a:latin typeface="MingLiU_HKSCS-ExtB"/>
              <a:cs typeface="MingLiU_HKSCS-Ext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361" y="1281537"/>
            <a:ext cx="1965325" cy="14293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70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4</a:t>
            </a:r>
            <a:r>
              <a:rPr sz="550" spc="130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7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700" b="1" spc="1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700" b="1" spc="1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700" b="1" spc="1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7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7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700" spc="1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7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70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700" b="1" spc="2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7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145"/>
              </a:spcBef>
            </a:pPr>
            <a:r>
              <a:rPr sz="5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5</a:t>
            </a:r>
            <a:endParaRPr sz="5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180"/>
              </a:spcBef>
            </a:pPr>
            <a:r>
              <a:rPr sz="5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6</a:t>
            </a:r>
            <a:endParaRPr sz="5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175"/>
              </a:spcBef>
            </a:pPr>
            <a:r>
              <a:rPr sz="5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7</a:t>
            </a:r>
            <a:endParaRPr sz="5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180"/>
              </a:spcBef>
            </a:pPr>
            <a:r>
              <a:rPr sz="5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8</a:t>
            </a:r>
            <a:endParaRPr sz="5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175"/>
              </a:spcBef>
            </a:pPr>
            <a:r>
              <a:rPr sz="5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9</a:t>
            </a:r>
            <a:endParaRPr sz="5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10</a:t>
            </a:r>
            <a:endParaRPr sz="5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11</a:t>
            </a:r>
            <a:endParaRPr sz="5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12</a:t>
            </a:r>
            <a:endParaRPr sz="5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13</a:t>
            </a:r>
            <a:endParaRPr sz="5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14</a:t>
            </a:r>
            <a:endParaRPr sz="550">
              <a:latin typeface="MingLiU_HKSCS-ExtB"/>
              <a:cs typeface="MingLiU_HKSCS-ExtB"/>
            </a:endParaRPr>
          </a:p>
          <a:p>
            <a:pPr marL="12700">
              <a:lnSpc>
                <a:spcPts val="840"/>
              </a:lnSpc>
              <a:spcBef>
                <a:spcPts val="2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15</a:t>
            </a:r>
            <a:r>
              <a:rPr sz="550" spc="49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700" b="1" spc="2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840"/>
              </a:lnSpc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16</a:t>
            </a:r>
            <a:r>
              <a:rPr sz="550" spc="-13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700" b="1" spc="1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4900" y="985138"/>
            <a:ext cx="1966595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50" dirty="0">
                <a:latin typeface="Arial MT"/>
                <a:cs typeface="Arial MT"/>
              </a:rPr>
              <a:t>Executando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programa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45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&gt;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35" dirty="0">
                <a:solidFill>
                  <a:srgbClr val="595959"/>
                </a:solidFill>
                <a:latin typeface="MingLiU_HKSCS-ExtB"/>
                <a:cs typeface="MingLiU_HKSCS-ExtB"/>
              </a:rPr>
              <a:t>30</a:t>
            </a:r>
            <a:endParaRPr sz="1000">
              <a:latin typeface="MingLiU_HKSCS-ExtB"/>
              <a:cs typeface="MingLiU_HKSCS-ExtB"/>
            </a:endParaRPr>
          </a:p>
          <a:p>
            <a:pPr marL="156210">
              <a:lnSpc>
                <a:spcPct val="100000"/>
              </a:lnSpc>
              <a:spcBef>
                <a:spcPts val="535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35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MingLiU_HKSCS-ExtB"/>
                <a:cs typeface="MingLiU_HKSCS-ExtB"/>
              </a:rPr>
              <a:t>tamanho</a:t>
            </a:r>
            <a:r>
              <a:rPr sz="1200" spc="-35" dirty="0">
                <a:latin typeface="MingLiU_HKSCS-ExtB"/>
                <a:cs typeface="MingLiU_HKSCS-ExtB"/>
              </a:rPr>
              <a:t> </a:t>
            </a:r>
            <a:r>
              <a:rPr sz="1200" dirty="0">
                <a:latin typeface="MingLiU_HKSCS-ExtB"/>
                <a:cs typeface="MingLiU_HKSCS-ExtB"/>
              </a:rPr>
              <a:t>do</a:t>
            </a:r>
            <a:r>
              <a:rPr sz="1200" spc="-35" dirty="0">
                <a:latin typeface="MingLiU_HKSCS-ExtB"/>
                <a:cs typeface="MingLiU_HKSCS-ExtB"/>
              </a:rPr>
              <a:t> </a:t>
            </a:r>
            <a:r>
              <a:rPr sz="1200" dirty="0">
                <a:latin typeface="MingLiU_HKSCS-ExtB"/>
                <a:cs typeface="MingLiU_HKSCS-ExtB"/>
              </a:rPr>
              <a:t>vetor:</a:t>
            </a:r>
            <a:r>
              <a:rPr sz="1200" spc="-35" dirty="0">
                <a:latin typeface="MingLiU_HKSCS-ExtB"/>
                <a:cs typeface="MingLiU_HKSCS-ExtB"/>
              </a:rPr>
              <a:t> </a:t>
            </a:r>
            <a:r>
              <a:rPr sz="1200" spc="-25" dirty="0">
                <a:latin typeface="MingLiU_HKSCS-ExtB"/>
                <a:cs typeface="MingLiU_HKSCS-ExtB"/>
              </a:rPr>
              <a:t>30</a:t>
            </a:r>
            <a:endParaRPr sz="1200">
              <a:latin typeface="MingLiU_HKSCS-ExtB"/>
              <a:cs typeface="MingLiU_HKSCS-ExtB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01" y="2264998"/>
            <a:ext cx="118364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Vetores</a:t>
            </a:r>
            <a:r>
              <a:rPr sz="1400" spc="4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Arrays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08660">
              <a:lnSpc>
                <a:spcPct val="100000"/>
              </a:lnSpc>
              <a:spcBef>
                <a:spcPts val="114"/>
              </a:spcBef>
            </a:pPr>
            <a:r>
              <a:rPr sz="2050" b="0" spc="-10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Exercícios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9904" y="2079589"/>
            <a:ext cx="1537970" cy="293370"/>
            <a:chOff x="1319904" y="2079589"/>
            <a:chExt cx="1537970" cy="293370"/>
          </a:xfrm>
        </p:grpSpPr>
        <p:sp>
          <p:nvSpPr>
            <p:cNvPr id="4" name="object 4"/>
            <p:cNvSpPr/>
            <p:nvPr/>
          </p:nvSpPr>
          <p:spPr>
            <a:xfrm>
              <a:off x="1322444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2444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33511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3511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4578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44578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5645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5645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6711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6711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1292" y="489736"/>
            <a:ext cx="4855210" cy="184086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40" dirty="0">
                <a:latin typeface="Tahoma"/>
                <a:cs typeface="Tahoma"/>
              </a:rPr>
              <a:t>Leia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60" dirty="0">
                <a:latin typeface="Tahoma"/>
                <a:cs typeface="Tahoma"/>
              </a:rPr>
              <a:t>5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elementos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em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vetor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inteiro</a:t>
            </a:r>
            <a:r>
              <a:rPr sz="1400" b="1" spc="-35" dirty="0">
                <a:latin typeface="Tahoma"/>
                <a:cs typeface="Tahoma"/>
              </a:rPr>
              <a:t> A.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0" dirty="0">
                <a:latin typeface="Arial MT"/>
                <a:cs typeface="Arial MT"/>
              </a:rPr>
              <a:t>construa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outro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vetor </a:t>
            </a:r>
            <a:r>
              <a:rPr sz="1200" spc="-80" dirty="0">
                <a:latin typeface="Arial MT"/>
                <a:cs typeface="Arial MT"/>
              </a:rPr>
              <a:t>B,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mesma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dimensão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A,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 MT"/>
                <a:cs typeface="Arial MT"/>
              </a:rPr>
              <a:t>sendo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que,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seus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05" dirty="0">
                <a:latin typeface="Arial MT"/>
                <a:cs typeface="Arial MT"/>
              </a:rPr>
              <a:t>são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multiplicação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por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3.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 MT"/>
                <a:cs typeface="Arial MT"/>
              </a:rPr>
              <a:t>mostre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B.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118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Exemplo:</a:t>
            </a:r>
            <a:endParaRPr sz="1400">
              <a:latin typeface="Tahoma"/>
              <a:cs typeface="Tahoma"/>
            </a:endParaRPr>
          </a:p>
          <a:p>
            <a:pPr marL="1292225">
              <a:lnSpc>
                <a:spcPct val="100000"/>
              </a:lnSpc>
              <a:spcBef>
                <a:spcPts val="1540"/>
              </a:spcBef>
              <a:tabLst>
                <a:tab pos="1603375" algn="l"/>
                <a:tab pos="1914525" algn="l"/>
                <a:tab pos="2225675" algn="l"/>
                <a:tab pos="2536825" algn="l"/>
              </a:tabLst>
            </a:pPr>
            <a:r>
              <a:rPr sz="1400" spc="-50" dirty="0">
                <a:latin typeface="Arial MT"/>
                <a:cs typeface="Arial MT"/>
              </a:rPr>
              <a:t>1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5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7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3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50" dirty="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22445" y="2389892"/>
            <a:ext cx="288290" cy="88265"/>
          </a:xfrm>
          <a:custGeom>
            <a:avLst/>
            <a:gdLst/>
            <a:ahLst/>
            <a:cxnLst/>
            <a:rect l="l" t="t" r="r" b="b"/>
            <a:pathLst>
              <a:path w="288290" h="88264">
                <a:moveTo>
                  <a:pt x="0" y="88062"/>
                </a:moveTo>
                <a:lnTo>
                  <a:pt x="288004" y="88062"/>
                </a:lnTo>
                <a:lnTo>
                  <a:pt x="288004" y="0"/>
                </a:lnTo>
                <a:lnTo>
                  <a:pt x="0" y="0"/>
                </a:lnTo>
                <a:lnTo>
                  <a:pt x="0" y="88062"/>
                </a:lnTo>
                <a:close/>
              </a:path>
            </a:pathLst>
          </a:custGeom>
          <a:ln w="5060">
            <a:solidFill>
              <a:srgbClr val="8F9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4975" y="2392423"/>
            <a:ext cx="294640" cy="83185"/>
          </a:xfrm>
          <a:prstGeom prst="rect">
            <a:avLst/>
          </a:prstGeom>
          <a:solidFill>
            <a:srgbClr val="CCE2B8"/>
          </a:solidFill>
        </p:spPr>
        <p:txBody>
          <a:bodyPr vert="horz" wrap="square" lIns="0" tIns="0" rIns="0" bIns="0" rtlCol="0">
            <a:spAutoFit/>
          </a:bodyPr>
          <a:lstStyle/>
          <a:p>
            <a:pPr marR="3810" algn="ctr">
              <a:lnSpc>
                <a:spcPts val="655"/>
              </a:lnSpc>
            </a:pPr>
            <a:r>
              <a:rPr sz="800" spc="-5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33511" y="2389892"/>
            <a:ext cx="288290" cy="88265"/>
          </a:xfrm>
          <a:custGeom>
            <a:avLst/>
            <a:gdLst/>
            <a:ahLst/>
            <a:cxnLst/>
            <a:rect l="l" t="t" r="r" b="b"/>
            <a:pathLst>
              <a:path w="288289" h="88264">
                <a:moveTo>
                  <a:pt x="0" y="88062"/>
                </a:moveTo>
                <a:lnTo>
                  <a:pt x="288004" y="88062"/>
                </a:lnTo>
                <a:lnTo>
                  <a:pt x="288004" y="0"/>
                </a:lnTo>
                <a:lnTo>
                  <a:pt x="0" y="0"/>
                </a:lnTo>
                <a:lnTo>
                  <a:pt x="0" y="88062"/>
                </a:lnTo>
                <a:close/>
              </a:path>
            </a:pathLst>
          </a:custGeom>
          <a:ln w="5060">
            <a:solidFill>
              <a:srgbClr val="8F9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24511" y="2392423"/>
            <a:ext cx="306070" cy="83185"/>
          </a:xfrm>
          <a:prstGeom prst="rect">
            <a:avLst/>
          </a:prstGeom>
          <a:solidFill>
            <a:srgbClr val="CCE2B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55"/>
              </a:lnSpc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44578" y="2389892"/>
            <a:ext cx="288290" cy="88265"/>
          </a:xfrm>
          <a:custGeom>
            <a:avLst/>
            <a:gdLst/>
            <a:ahLst/>
            <a:cxnLst/>
            <a:rect l="l" t="t" r="r" b="b"/>
            <a:pathLst>
              <a:path w="288289" h="88264">
                <a:moveTo>
                  <a:pt x="0" y="88062"/>
                </a:moveTo>
                <a:lnTo>
                  <a:pt x="288004" y="88062"/>
                </a:lnTo>
                <a:lnTo>
                  <a:pt x="288004" y="0"/>
                </a:lnTo>
                <a:lnTo>
                  <a:pt x="0" y="0"/>
                </a:lnTo>
                <a:lnTo>
                  <a:pt x="0" y="88062"/>
                </a:lnTo>
                <a:close/>
              </a:path>
            </a:pathLst>
          </a:custGeom>
          <a:ln w="5060">
            <a:solidFill>
              <a:srgbClr val="8F9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35577" y="2392423"/>
            <a:ext cx="306070" cy="83185"/>
          </a:xfrm>
          <a:prstGeom prst="rect">
            <a:avLst/>
          </a:prstGeom>
          <a:solidFill>
            <a:srgbClr val="CCE2B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55"/>
              </a:lnSpc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255645" y="2389892"/>
            <a:ext cx="288290" cy="88265"/>
          </a:xfrm>
          <a:custGeom>
            <a:avLst/>
            <a:gdLst/>
            <a:ahLst/>
            <a:cxnLst/>
            <a:rect l="l" t="t" r="r" b="b"/>
            <a:pathLst>
              <a:path w="288289" h="88264">
                <a:moveTo>
                  <a:pt x="0" y="88062"/>
                </a:moveTo>
                <a:lnTo>
                  <a:pt x="288004" y="88062"/>
                </a:lnTo>
                <a:lnTo>
                  <a:pt x="288004" y="0"/>
                </a:lnTo>
                <a:lnTo>
                  <a:pt x="0" y="0"/>
                </a:lnTo>
                <a:lnTo>
                  <a:pt x="0" y="88062"/>
                </a:lnTo>
                <a:close/>
              </a:path>
            </a:pathLst>
          </a:custGeom>
          <a:ln w="5060">
            <a:solidFill>
              <a:srgbClr val="8F9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246644" y="2392423"/>
            <a:ext cx="306070" cy="83185"/>
          </a:xfrm>
          <a:prstGeom prst="rect">
            <a:avLst/>
          </a:prstGeom>
          <a:solidFill>
            <a:srgbClr val="CCE2B8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55"/>
              </a:lnSpc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66711" y="2389892"/>
            <a:ext cx="288290" cy="88265"/>
          </a:xfrm>
          <a:custGeom>
            <a:avLst/>
            <a:gdLst/>
            <a:ahLst/>
            <a:cxnLst/>
            <a:rect l="l" t="t" r="r" b="b"/>
            <a:pathLst>
              <a:path w="288289" h="88264">
                <a:moveTo>
                  <a:pt x="0" y="88062"/>
                </a:moveTo>
                <a:lnTo>
                  <a:pt x="288004" y="88062"/>
                </a:lnTo>
                <a:lnTo>
                  <a:pt x="288004" y="0"/>
                </a:lnTo>
                <a:lnTo>
                  <a:pt x="0" y="0"/>
                </a:lnTo>
                <a:lnTo>
                  <a:pt x="0" y="88062"/>
                </a:lnTo>
                <a:close/>
              </a:path>
            </a:pathLst>
          </a:custGeom>
          <a:ln w="5060">
            <a:solidFill>
              <a:srgbClr val="8F9E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57711" y="2392423"/>
            <a:ext cx="294640" cy="83185"/>
          </a:xfrm>
          <a:prstGeom prst="rect">
            <a:avLst/>
          </a:prstGeom>
          <a:solidFill>
            <a:srgbClr val="CCE2B8"/>
          </a:solidFill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655"/>
              </a:lnSpc>
            </a:pP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44752" y="2079599"/>
            <a:ext cx="1537335" cy="293370"/>
            <a:chOff x="3044752" y="2079599"/>
            <a:chExt cx="1537335" cy="293370"/>
          </a:xfrm>
        </p:grpSpPr>
        <p:sp>
          <p:nvSpPr>
            <p:cNvPr id="26" name="object 26"/>
            <p:cNvSpPr/>
            <p:nvPr/>
          </p:nvSpPr>
          <p:spPr>
            <a:xfrm>
              <a:off x="3047282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7282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58349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58349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69416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69416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80482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80482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91549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91549" y="20821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044752" y="2079599"/>
          <a:ext cx="161353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marR="3810"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object 37"/>
          <p:cNvSpPr/>
          <p:nvPr/>
        </p:nvSpPr>
        <p:spPr>
          <a:xfrm>
            <a:off x="568618" y="2501514"/>
            <a:ext cx="588645" cy="441959"/>
          </a:xfrm>
          <a:custGeom>
            <a:avLst/>
            <a:gdLst/>
            <a:ahLst/>
            <a:cxnLst/>
            <a:rect l="l" t="t" r="r" b="b"/>
            <a:pathLst>
              <a:path w="588644" h="441960">
                <a:moveTo>
                  <a:pt x="397032" y="236231"/>
                </a:moveTo>
                <a:lnTo>
                  <a:pt x="577110" y="17994"/>
                </a:lnTo>
                <a:lnTo>
                  <a:pt x="586619" y="5378"/>
                </a:lnTo>
                <a:lnTo>
                  <a:pt x="588597" y="0"/>
                </a:lnTo>
                <a:lnTo>
                  <a:pt x="583250" y="2060"/>
                </a:lnTo>
                <a:lnTo>
                  <a:pt x="570779" y="11760"/>
                </a:lnTo>
                <a:lnTo>
                  <a:pt x="307031" y="236231"/>
                </a:lnTo>
                <a:lnTo>
                  <a:pt x="50610" y="236231"/>
                </a:lnTo>
                <a:lnTo>
                  <a:pt x="30910" y="240208"/>
                </a:lnTo>
                <a:lnTo>
                  <a:pt x="14823" y="251054"/>
                </a:lnTo>
                <a:lnTo>
                  <a:pt x="3977" y="267142"/>
                </a:lnTo>
                <a:lnTo>
                  <a:pt x="0" y="286842"/>
                </a:lnTo>
                <a:lnTo>
                  <a:pt x="0" y="391086"/>
                </a:lnTo>
                <a:lnTo>
                  <a:pt x="3977" y="410787"/>
                </a:lnTo>
                <a:lnTo>
                  <a:pt x="14823" y="426874"/>
                </a:lnTo>
                <a:lnTo>
                  <a:pt x="30910" y="437720"/>
                </a:lnTo>
                <a:lnTo>
                  <a:pt x="50610" y="441697"/>
                </a:lnTo>
                <a:lnTo>
                  <a:pt x="448018" y="441697"/>
                </a:lnTo>
                <a:lnTo>
                  <a:pt x="467719" y="437720"/>
                </a:lnTo>
                <a:lnTo>
                  <a:pt x="483806" y="426874"/>
                </a:lnTo>
                <a:lnTo>
                  <a:pt x="494652" y="410787"/>
                </a:lnTo>
                <a:lnTo>
                  <a:pt x="498629" y="391086"/>
                </a:lnTo>
                <a:lnTo>
                  <a:pt x="498629" y="286842"/>
                </a:lnTo>
                <a:lnTo>
                  <a:pt x="494652" y="267142"/>
                </a:lnTo>
                <a:lnTo>
                  <a:pt x="483806" y="251054"/>
                </a:lnTo>
                <a:lnTo>
                  <a:pt x="467719" y="240208"/>
                </a:lnTo>
                <a:lnTo>
                  <a:pt x="448018" y="236231"/>
                </a:lnTo>
                <a:lnTo>
                  <a:pt x="397032" y="23623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16648" y="2742379"/>
            <a:ext cx="402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vetor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02841" y="2501514"/>
            <a:ext cx="588010" cy="441959"/>
          </a:xfrm>
          <a:custGeom>
            <a:avLst/>
            <a:gdLst/>
            <a:ahLst/>
            <a:cxnLst/>
            <a:rect l="l" t="t" r="r" b="b"/>
            <a:pathLst>
              <a:path w="588010" h="441960">
                <a:moveTo>
                  <a:pt x="281565" y="236231"/>
                </a:moveTo>
                <a:lnTo>
                  <a:pt x="17817" y="11760"/>
                </a:lnTo>
                <a:lnTo>
                  <a:pt x="5347" y="2060"/>
                </a:lnTo>
                <a:lnTo>
                  <a:pt x="0" y="0"/>
                </a:lnTo>
                <a:lnTo>
                  <a:pt x="1978" y="5378"/>
                </a:lnTo>
                <a:lnTo>
                  <a:pt x="11487" y="17994"/>
                </a:lnTo>
                <a:lnTo>
                  <a:pt x="191565" y="236231"/>
                </a:lnTo>
                <a:lnTo>
                  <a:pt x="141401" y="236231"/>
                </a:lnTo>
                <a:lnTo>
                  <a:pt x="121701" y="240208"/>
                </a:lnTo>
                <a:lnTo>
                  <a:pt x="105613" y="251054"/>
                </a:lnTo>
                <a:lnTo>
                  <a:pt x="94767" y="267142"/>
                </a:lnTo>
                <a:lnTo>
                  <a:pt x="90790" y="286842"/>
                </a:lnTo>
                <a:lnTo>
                  <a:pt x="90790" y="391086"/>
                </a:lnTo>
                <a:lnTo>
                  <a:pt x="94767" y="410787"/>
                </a:lnTo>
                <a:lnTo>
                  <a:pt x="105613" y="426874"/>
                </a:lnTo>
                <a:lnTo>
                  <a:pt x="121701" y="437720"/>
                </a:lnTo>
                <a:lnTo>
                  <a:pt x="141401" y="441697"/>
                </a:lnTo>
                <a:lnTo>
                  <a:pt x="537164" y="441697"/>
                </a:lnTo>
                <a:lnTo>
                  <a:pt x="556864" y="437720"/>
                </a:lnTo>
                <a:lnTo>
                  <a:pt x="572951" y="426874"/>
                </a:lnTo>
                <a:lnTo>
                  <a:pt x="583797" y="410787"/>
                </a:lnTo>
                <a:lnTo>
                  <a:pt x="587775" y="391086"/>
                </a:lnTo>
                <a:lnTo>
                  <a:pt x="587775" y="286842"/>
                </a:lnTo>
                <a:lnTo>
                  <a:pt x="583797" y="267142"/>
                </a:lnTo>
                <a:lnTo>
                  <a:pt x="572951" y="251054"/>
                </a:lnTo>
                <a:lnTo>
                  <a:pt x="556864" y="240208"/>
                </a:lnTo>
                <a:lnTo>
                  <a:pt x="537164" y="236231"/>
                </a:lnTo>
                <a:lnTo>
                  <a:pt x="281565" y="23623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741608" y="2742379"/>
            <a:ext cx="401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vetor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B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63498"/>
            <a:ext cx="4262755" cy="17475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40" dirty="0">
                <a:latin typeface="Tahoma"/>
                <a:cs typeface="Tahoma"/>
              </a:rPr>
              <a:t>Leia </a:t>
            </a:r>
            <a:r>
              <a:rPr sz="1400" b="1" spc="-55" dirty="0">
                <a:latin typeface="Tahoma"/>
                <a:cs typeface="Tahoma"/>
              </a:rPr>
              <a:t>dois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vetores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mesmo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tamanho.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0" dirty="0">
                <a:latin typeface="Arial MT"/>
                <a:cs typeface="Arial MT"/>
              </a:rPr>
              <a:t>construa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vetor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mesmo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tamanho,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 MT"/>
                <a:cs typeface="Arial MT"/>
              </a:rPr>
              <a:t>cujo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5" dirty="0">
                <a:latin typeface="Arial MT"/>
                <a:cs typeface="Arial MT"/>
              </a:rPr>
              <a:t>são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subtração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dos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por</a:t>
            </a:r>
            <a:r>
              <a:rPr sz="1200" spc="-25" dirty="0">
                <a:latin typeface="Arial MT"/>
                <a:cs typeface="Arial MT"/>
              </a:rPr>
              <a:t> B.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 MT"/>
                <a:cs typeface="Arial MT"/>
              </a:rPr>
              <a:t>mostre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C.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Exemplo:</a:t>
            </a:r>
            <a:endParaRPr sz="1400">
              <a:latin typeface="Tahoma"/>
              <a:cs typeface="Tahoma"/>
            </a:endParaRPr>
          </a:p>
          <a:p>
            <a:pPr marL="822960">
              <a:lnSpc>
                <a:spcPct val="100000"/>
              </a:lnSpc>
              <a:spcBef>
                <a:spcPts val="1370"/>
              </a:spcBef>
              <a:tabLst>
                <a:tab pos="2548890" algn="l"/>
              </a:tabLst>
            </a:pPr>
            <a:r>
              <a:rPr sz="1400" spc="-20" dirty="0">
                <a:latin typeface="Arial MT"/>
                <a:cs typeface="Arial MT"/>
              </a:rPr>
              <a:t>vetor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0" dirty="0">
                <a:latin typeface="Arial MT"/>
                <a:cs typeface="Arial MT"/>
              </a:rPr>
              <a:t>vetor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495" y="2334056"/>
            <a:ext cx="1537335" cy="293370"/>
            <a:chOff x="457495" y="2334056"/>
            <a:chExt cx="1537335" cy="293370"/>
          </a:xfrm>
        </p:grpSpPr>
        <p:sp>
          <p:nvSpPr>
            <p:cNvPr id="5" name="object 5"/>
            <p:cNvSpPr/>
            <p:nvPr/>
          </p:nvSpPr>
          <p:spPr>
            <a:xfrm>
              <a:off x="460026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0026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092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1092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2159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2159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93226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3226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4293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4293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7495" y="2334056"/>
          <a:ext cx="161353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marR="3810"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2182333" y="2334056"/>
            <a:ext cx="1537335" cy="293370"/>
            <a:chOff x="2182333" y="2334056"/>
            <a:chExt cx="1537335" cy="293370"/>
          </a:xfrm>
        </p:grpSpPr>
        <p:sp>
          <p:nvSpPr>
            <p:cNvPr id="17" name="object 17"/>
            <p:cNvSpPr/>
            <p:nvPr/>
          </p:nvSpPr>
          <p:spPr>
            <a:xfrm>
              <a:off x="2184863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4863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95930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95930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06997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06997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18064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8064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130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29130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182333" y="2334056"/>
          <a:ext cx="161353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marR="3810"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3907183" y="2334056"/>
            <a:ext cx="1537335" cy="293370"/>
            <a:chOff x="3907183" y="2334056"/>
            <a:chExt cx="1537335" cy="293370"/>
          </a:xfrm>
        </p:grpSpPr>
        <p:sp>
          <p:nvSpPr>
            <p:cNvPr id="29" name="object 29"/>
            <p:cNvSpPr/>
            <p:nvPr/>
          </p:nvSpPr>
          <p:spPr>
            <a:xfrm>
              <a:off x="3909714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09714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20781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20781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31847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31847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42914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42914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153981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04" y="0"/>
                  </a:moveTo>
                  <a:lnTo>
                    <a:pt x="0" y="0"/>
                  </a:lnTo>
                  <a:lnTo>
                    <a:pt x="0" y="288004"/>
                  </a:lnTo>
                  <a:lnTo>
                    <a:pt x="288004" y="288004"/>
                  </a:lnTo>
                  <a:lnTo>
                    <a:pt x="28800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53981" y="233658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04"/>
                  </a:moveTo>
                  <a:lnTo>
                    <a:pt x="288004" y="288004"/>
                  </a:lnTo>
                  <a:lnTo>
                    <a:pt x="288004" y="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ln w="5060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907183" y="2334056"/>
          <a:ext cx="1613535" cy="39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0955" marB="0">
                    <a:lnB w="6350">
                      <a:solidFill>
                        <a:srgbClr val="8F9E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marR="3810"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595"/>
                        </a:lnSpc>
                      </a:pPr>
                      <a:r>
                        <a:rPr sz="800" spc="-50" dirty="0"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8F9E80"/>
                      </a:solidFill>
                      <a:prstDash val="solid"/>
                    </a:lnL>
                    <a:lnR w="6350">
                      <a:solidFill>
                        <a:srgbClr val="8F9E80"/>
                      </a:solidFill>
                      <a:prstDash val="solid"/>
                    </a:lnR>
                    <a:lnT w="6350">
                      <a:solidFill>
                        <a:srgbClr val="8F9E80"/>
                      </a:solidFill>
                      <a:prstDash val="solid"/>
                    </a:lnT>
                    <a:lnB w="6350">
                      <a:solidFill>
                        <a:srgbClr val="8F9E80"/>
                      </a:solidFill>
                      <a:prstDash val="solid"/>
                    </a:lnB>
                    <a:solidFill>
                      <a:srgbClr val="CCE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4387202" y="1966897"/>
            <a:ext cx="5778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latin typeface="Arial MT"/>
                <a:cs typeface="Arial MT"/>
              </a:rPr>
              <a:t>vetor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51064"/>
            <a:ext cx="4725035" cy="11087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40" dirty="0">
                <a:latin typeface="Tahoma"/>
                <a:cs typeface="Tahoma"/>
              </a:rPr>
              <a:t>Leia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dois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vetores:</a:t>
            </a:r>
            <a:r>
              <a:rPr sz="1400" b="1" spc="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(de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tamanho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60" dirty="0">
                <a:latin typeface="Tahoma"/>
                <a:cs typeface="Tahoma"/>
              </a:rPr>
              <a:t>4)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(de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tamanho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7).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0" dirty="0">
                <a:latin typeface="Arial MT"/>
                <a:cs typeface="Arial MT"/>
              </a:rPr>
              <a:t>Construa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terceiro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vetor </a:t>
            </a:r>
            <a:r>
              <a:rPr sz="1200" spc="-70" dirty="0">
                <a:latin typeface="Arial MT"/>
                <a:cs typeface="Arial MT"/>
              </a:rPr>
              <a:t>que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seja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junção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B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 MT"/>
                <a:cs typeface="Arial MT"/>
              </a:rPr>
              <a:t>colocar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A,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em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sequência,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colocar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B.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Exemplo: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6162" y="1917831"/>
            <a:ext cx="981075" cy="320675"/>
            <a:chOff x="376162" y="1917831"/>
            <a:chExt cx="981075" cy="320675"/>
          </a:xfrm>
        </p:grpSpPr>
        <p:sp>
          <p:nvSpPr>
            <p:cNvPr id="5" name="object 5"/>
            <p:cNvSpPr/>
            <p:nvPr/>
          </p:nvSpPr>
          <p:spPr>
            <a:xfrm>
              <a:off x="378186" y="1919855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4" h="230505">
                  <a:moveTo>
                    <a:pt x="230374" y="0"/>
                  </a:moveTo>
                  <a:lnTo>
                    <a:pt x="0" y="0"/>
                  </a:lnTo>
                  <a:lnTo>
                    <a:pt x="0" y="230374"/>
                  </a:lnTo>
                  <a:lnTo>
                    <a:pt x="230374" y="230374"/>
                  </a:lnTo>
                  <a:lnTo>
                    <a:pt x="23037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186" y="1919855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4" h="230505">
                  <a:moveTo>
                    <a:pt x="0" y="230374"/>
                  </a:moveTo>
                  <a:lnTo>
                    <a:pt x="230374" y="230374"/>
                  </a:lnTo>
                  <a:lnTo>
                    <a:pt x="230374" y="0"/>
                  </a:lnTo>
                  <a:lnTo>
                    <a:pt x="0" y="0"/>
                  </a:lnTo>
                  <a:lnTo>
                    <a:pt x="0" y="230374"/>
                  </a:lnTo>
                  <a:close/>
                </a:path>
              </a:pathLst>
            </a:custGeom>
            <a:ln w="4048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7009" y="1919855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230374" y="0"/>
                  </a:moveTo>
                  <a:lnTo>
                    <a:pt x="0" y="0"/>
                  </a:lnTo>
                  <a:lnTo>
                    <a:pt x="0" y="230374"/>
                  </a:lnTo>
                  <a:lnTo>
                    <a:pt x="230374" y="230374"/>
                  </a:lnTo>
                  <a:lnTo>
                    <a:pt x="23037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7009" y="1919855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230374"/>
                  </a:moveTo>
                  <a:lnTo>
                    <a:pt x="230374" y="230374"/>
                  </a:lnTo>
                  <a:lnTo>
                    <a:pt x="230374" y="0"/>
                  </a:lnTo>
                  <a:lnTo>
                    <a:pt x="0" y="0"/>
                  </a:lnTo>
                  <a:lnTo>
                    <a:pt x="0" y="230374"/>
                  </a:lnTo>
                  <a:close/>
                </a:path>
              </a:pathLst>
            </a:custGeom>
            <a:ln w="4048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5831" y="1919855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230374" y="0"/>
                  </a:moveTo>
                  <a:lnTo>
                    <a:pt x="0" y="0"/>
                  </a:lnTo>
                  <a:lnTo>
                    <a:pt x="0" y="230374"/>
                  </a:lnTo>
                  <a:lnTo>
                    <a:pt x="230374" y="230374"/>
                  </a:lnTo>
                  <a:lnTo>
                    <a:pt x="23037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5831" y="1919855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230374"/>
                  </a:moveTo>
                  <a:lnTo>
                    <a:pt x="230374" y="230374"/>
                  </a:lnTo>
                  <a:lnTo>
                    <a:pt x="230374" y="0"/>
                  </a:lnTo>
                  <a:lnTo>
                    <a:pt x="0" y="0"/>
                  </a:lnTo>
                  <a:lnTo>
                    <a:pt x="0" y="230374"/>
                  </a:lnTo>
                  <a:close/>
                </a:path>
              </a:pathLst>
            </a:custGeom>
            <a:ln w="4048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4653" y="1919855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230374" y="0"/>
                  </a:moveTo>
                  <a:lnTo>
                    <a:pt x="0" y="0"/>
                  </a:lnTo>
                  <a:lnTo>
                    <a:pt x="0" y="230374"/>
                  </a:lnTo>
                  <a:lnTo>
                    <a:pt x="230374" y="230374"/>
                  </a:lnTo>
                  <a:lnTo>
                    <a:pt x="230374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4653" y="1919855"/>
              <a:ext cx="230504" cy="230504"/>
            </a:xfrm>
            <a:custGeom>
              <a:avLst/>
              <a:gdLst/>
              <a:ahLst/>
              <a:cxnLst/>
              <a:rect l="l" t="t" r="r" b="b"/>
              <a:pathLst>
                <a:path w="230505" h="230505">
                  <a:moveTo>
                    <a:pt x="0" y="230374"/>
                  </a:moveTo>
                  <a:lnTo>
                    <a:pt x="230374" y="230374"/>
                  </a:lnTo>
                  <a:lnTo>
                    <a:pt x="230374" y="0"/>
                  </a:lnTo>
                  <a:lnTo>
                    <a:pt x="0" y="0"/>
                  </a:lnTo>
                  <a:lnTo>
                    <a:pt x="0" y="230374"/>
                  </a:lnTo>
                  <a:close/>
                </a:path>
              </a:pathLst>
            </a:custGeom>
            <a:ln w="4048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8186" y="2166034"/>
              <a:ext cx="230504" cy="70485"/>
            </a:xfrm>
            <a:custGeom>
              <a:avLst/>
              <a:gdLst/>
              <a:ahLst/>
              <a:cxnLst/>
              <a:rect l="l" t="t" r="r" b="b"/>
              <a:pathLst>
                <a:path w="230504" h="70485">
                  <a:moveTo>
                    <a:pt x="230374" y="0"/>
                  </a:moveTo>
                  <a:lnTo>
                    <a:pt x="0" y="0"/>
                  </a:lnTo>
                  <a:lnTo>
                    <a:pt x="0" y="70441"/>
                  </a:lnTo>
                  <a:lnTo>
                    <a:pt x="230374" y="70441"/>
                  </a:lnTo>
                  <a:lnTo>
                    <a:pt x="230374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186" y="2166034"/>
              <a:ext cx="230504" cy="70485"/>
            </a:xfrm>
            <a:custGeom>
              <a:avLst/>
              <a:gdLst/>
              <a:ahLst/>
              <a:cxnLst/>
              <a:rect l="l" t="t" r="r" b="b"/>
              <a:pathLst>
                <a:path w="230504" h="70485">
                  <a:moveTo>
                    <a:pt x="0" y="70441"/>
                  </a:moveTo>
                  <a:lnTo>
                    <a:pt x="230374" y="70441"/>
                  </a:lnTo>
                  <a:lnTo>
                    <a:pt x="230374" y="0"/>
                  </a:lnTo>
                  <a:lnTo>
                    <a:pt x="0" y="0"/>
                  </a:lnTo>
                  <a:lnTo>
                    <a:pt x="0" y="70441"/>
                  </a:lnTo>
                  <a:close/>
                </a:path>
              </a:pathLst>
            </a:custGeom>
            <a:ln w="4048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7009" y="2166034"/>
              <a:ext cx="230504" cy="70485"/>
            </a:xfrm>
            <a:custGeom>
              <a:avLst/>
              <a:gdLst/>
              <a:ahLst/>
              <a:cxnLst/>
              <a:rect l="l" t="t" r="r" b="b"/>
              <a:pathLst>
                <a:path w="230505" h="70485">
                  <a:moveTo>
                    <a:pt x="230374" y="0"/>
                  </a:moveTo>
                  <a:lnTo>
                    <a:pt x="0" y="0"/>
                  </a:lnTo>
                  <a:lnTo>
                    <a:pt x="0" y="70441"/>
                  </a:lnTo>
                  <a:lnTo>
                    <a:pt x="230374" y="70441"/>
                  </a:lnTo>
                  <a:lnTo>
                    <a:pt x="230374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7009" y="2166034"/>
              <a:ext cx="230504" cy="70485"/>
            </a:xfrm>
            <a:custGeom>
              <a:avLst/>
              <a:gdLst/>
              <a:ahLst/>
              <a:cxnLst/>
              <a:rect l="l" t="t" r="r" b="b"/>
              <a:pathLst>
                <a:path w="230505" h="70485">
                  <a:moveTo>
                    <a:pt x="0" y="70441"/>
                  </a:moveTo>
                  <a:lnTo>
                    <a:pt x="230374" y="70441"/>
                  </a:lnTo>
                  <a:lnTo>
                    <a:pt x="230374" y="0"/>
                  </a:lnTo>
                  <a:lnTo>
                    <a:pt x="0" y="0"/>
                  </a:lnTo>
                  <a:lnTo>
                    <a:pt x="0" y="70441"/>
                  </a:lnTo>
                  <a:close/>
                </a:path>
              </a:pathLst>
            </a:custGeom>
            <a:ln w="4048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5831" y="2166034"/>
              <a:ext cx="230504" cy="70485"/>
            </a:xfrm>
            <a:custGeom>
              <a:avLst/>
              <a:gdLst/>
              <a:ahLst/>
              <a:cxnLst/>
              <a:rect l="l" t="t" r="r" b="b"/>
              <a:pathLst>
                <a:path w="230505" h="70485">
                  <a:moveTo>
                    <a:pt x="230374" y="0"/>
                  </a:moveTo>
                  <a:lnTo>
                    <a:pt x="0" y="0"/>
                  </a:lnTo>
                  <a:lnTo>
                    <a:pt x="0" y="70441"/>
                  </a:lnTo>
                  <a:lnTo>
                    <a:pt x="230374" y="70441"/>
                  </a:lnTo>
                  <a:lnTo>
                    <a:pt x="230374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5831" y="2166034"/>
              <a:ext cx="230504" cy="70485"/>
            </a:xfrm>
            <a:custGeom>
              <a:avLst/>
              <a:gdLst/>
              <a:ahLst/>
              <a:cxnLst/>
              <a:rect l="l" t="t" r="r" b="b"/>
              <a:pathLst>
                <a:path w="230505" h="70485">
                  <a:moveTo>
                    <a:pt x="0" y="70441"/>
                  </a:moveTo>
                  <a:lnTo>
                    <a:pt x="230374" y="70441"/>
                  </a:lnTo>
                  <a:lnTo>
                    <a:pt x="230374" y="0"/>
                  </a:lnTo>
                  <a:lnTo>
                    <a:pt x="0" y="0"/>
                  </a:lnTo>
                  <a:lnTo>
                    <a:pt x="0" y="70441"/>
                  </a:lnTo>
                  <a:close/>
                </a:path>
              </a:pathLst>
            </a:custGeom>
            <a:ln w="4048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4653" y="2166034"/>
              <a:ext cx="230504" cy="70485"/>
            </a:xfrm>
            <a:custGeom>
              <a:avLst/>
              <a:gdLst/>
              <a:ahLst/>
              <a:cxnLst/>
              <a:rect l="l" t="t" r="r" b="b"/>
              <a:pathLst>
                <a:path w="230505" h="70485">
                  <a:moveTo>
                    <a:pt x="230374" y="0"/>
                  </a:moveTo>
                  <a:lnTo>
                    <a:pt x="0" y="0"/>
                  </a:lnTo>
                  <a:lnTo>
                    <a:pt x="0" y="70441"/>
                  </a:lnTo>
                  <a:lnTo>
                    <a:pt x="230374" y="70441"/>
                  </a:lnTo>
                  <a:lnTo>
                    <a:pt x="230374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4653" y="2166034"/>
              <a:ext cx="230504" cy="70485"/>
            </a:xfrm>
            <a:custGeom>
              <a:avLst/>
              <a:gdLst/>
              <a:ahLst/>
              <a:cxnLst/>
              <a:rect l="l" t="t" r="r" b="b"/>
              <a:pathLst>
                <a:path w="230505" h="70485">
                  <a:moveTo>
                    <a:pt x="0" y="70441"/>
                  </a:moveTo>
                  <a:lnTo>
                    <a:pt x="230374" y="70441"/>
                  </a:lnTo>
                  <a:lnTo>
                    <a:pt x="230374" y="0"/>
                  </a:lnTo>
                  <a:lnTo>
                    <a:pt x="0" y="0"/>
                  </a:lnTo>
                  <a:lnTo>
                    <a:pt x="0" y="70441"/>
                  </a:lnTo>
                  <a:close/>
                </a:path>
              </a:pathLst>
            </a:custGeom>
            <a:ln w="4048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515779" y="1883780"/>
          <a:ext cx="1550035" cy="27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-25" dirty="0">
                          <a:latin typeface="Arial MT"/>
                          <a:cs typeface="Arial MT"/>
                        </a:rPr>
                        <a:t>40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-25" dirty="0">
                          <a:latin typeface="Arial MT"/>
                          <a:cs typeface="Arial MT"/>
                        </a:rPr>
                        <a:t>22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-25" dirty="0">
                          <a:latin typeface="Arial MT"/>
                          <a:cs typeface="Arial MT"/>
                        </a:rPr>
                        <a:t>81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-50" dirty="0">
                          <a:latin typeface="Arial MT"/>
                          <a:cs typeface="Arial MT"/>
                        </a:rPr>
                        <a:t>4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-25" dirty="0">
                          <a:latin typeface="Arial MT"/>
                          <a:cs typeface="Arial MT"/>
                        </a:rPr>
                        <a:t>58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150" spc="-25" dirty="0">
                          <a:latin typeface="Arial MT"/>
                          <a:cs typeface="Arial MT"/>
                        </a:rPr>
                        <a:t>80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3143076" y="1933110"/>
            <a:ext cx="2354580" cy="305435"/>
            <a:chOff x="3143076" y="1933110"/>
            <a:chExt cx="2354580" cy="305435"/>
          </a:xfrm>
        </p:grpSpPr>
        <p:sp>
          <p:nvSpPr>
            <p:cNvPr id="23" name="object 23"/>
            <p:cNvSpPr/>
            <p:nvPr/>
          </p:nvSpPr>
          <p:spPr>
            <a:xfrm>
              <a:off x="3145002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52" y="0"/>
                  </a:moveTo>
                  <a:lnTo>
                    <a:pt x="0" y="0"/>
                  </a:lnTo>
                  <a:lnTo>
                    <a:pt x="0" y="219252"/>
                  </a:lnTo>
                  <a:lnTo>
                    <a:pt x="219252" y="219252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45002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252"/>
                  </a:moveTo>
                  <a:lnTo>
                    <a:pt x="219252" y="219252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219252"/>
                  </a:lnTo>
                  <a:close/>
                </a:path>
              </a:pathLst>
            </a:custGeom>
            <a:ln w="3852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81811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52" y="0"/>
                  </a:moveTo>
                  <a:lnTo>
                    <a:pt x="0" y="0"/>
                  </a:lnTo>
                  <a:lnTo>
                    <a:pt x="0" y="219252"/>
                  </a:lnTo>
                  <a:lnTo>
                    <a:pt x="219252" y="219252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81811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252"/>
                  </a:moveTo>
                  <a:lnTo>
                    <a:pt x="219252" y="219252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219252"/>
                  </a:lnTo>
                  <a:close/>
                </a:path>
              </a:pathLst>
            </a:custGeom>
            <a:ln w="3852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620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52" y="0"/>
                  </a:moveTo>
                  <a:lnTo>
                    <a:pt x="0" y="0"/>
                  </a:lnTo>
                  <a:lnTo>
                    <a:pt x="0" y="219252"/>
                  </a:lnTo>
                  <a:lnTo>
                    <a:pt x="219252" y="219252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18620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252"/>
                  </a:moveTo>
                  <a:lnTo>
                    <a:pt x="219252" y="219252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219252"/>
                  </a:lnTo>
                  <a:close/>
                </a:path>
              </a:pathLst>
            </a:custGeom>
            <a:ln w="3852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55429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52" y="0"/>
                  </a:moveTo>
                  <a:lnTo>
                    <a:pt x="0" y="0"/>
                  </a:lnTo>
                  <a:lnTo>
                    <a:pt x="0" y="219252"/>
                  </a:lnTo>
                  <a:lnTo>
                    <a:pt x="219252" y="219252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55429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252"/>
                  </a:moveTo>
                  <a:lnTo>
                    <a:pt x="219252" y="219252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219252"/>
                  </a:lnTo>
                  <a:close/>
                </a:path>
              </a:pathLst>
            </a:custGeom>
            <a:ln w="3852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92238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52" y="0"/>
                  </a:moveTo>
                  <a:lnTo>
                    <a:pt x="0" y="0"/>
                  </a:lnTo>
                  <a:lnTo>
                    <a:pt x="0" y="219252"/>
                  </a:lnTo>
                  <a:lnTo>
                    <a:pt x="219252" y="219252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92238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252"/>
                  </a:moveTo>
                  <a:lnTo>
                    <a:pt x="219252" y="219252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219252"/>
                  </a:lnTo>
                  <a:close/>
                </a:path>
              </a:pathLst>
            </a:custGeom>
            <a:ln w="3852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9047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52" y="0"/>
                  </a:moveTo>
                  <a:lnTo>
                    <a:pt x="0" y="0"/>
                  </a:lnTo>
                  <a:lnTo>
                    <a:pt x="0" y="219252"/>
                  </a:lnTo>
                  <a:lnTo>
                    <a:pt x="219252" y="219252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29047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252"/>
                  </a:moveTo>
                  <a:lnTo>
                    <a:pt x="219252" y="219252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219252"/>
                  </a:lnTo>
                  <a:close/>
                </a:path>
              </a:pathLst>
            </a:custGeom>
            <a:ln w="3852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65855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52" y="0"/>
                  </a:moveTo>
                  <a:lnTo>
                    <a:pt x="0" y="0"/>
                  </a:lnTo>
                  <a:lnTo>
                    <a:pt x="0" y="219252"/>
                  </a:lnTo>
                  <a:lnTo>
                    <a:pt x="219252" y="219252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65855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252"/>
                  </a:moveTo>
                  <a:lnTo>
                    <a:pt x="219252" y="219252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219252"/>
                  </a:lnTo>
                  <a:close/>
                </a:path>
              </a:pathLst>
            </a:custGeom>
            <a:ln w="3852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2664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52" y="0"/>
                  </a:moveTo>
                  <a:lnTo>
                    <a:pt x="0" y="0"/>
                  </a:lnTo>
                  <a:lnTo>
                    <a:pt x="0" y="219252"/>
                  </a:lnTo>
                  <a:lnTo>
                    <a:pt x="219252" y="219252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02664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252"/>
                  </a:moveTo>
                  <a:lnTo>
                    <a:pt x="219252" y="219252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219252"/>
                  </a:lnTo>
                  <a:close/>
                </a:path>
              </a:pathLst>
            </a:custGeom>
            <a:ln w="3852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39473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52" y="0"/>
                  </a:moveTo>
                  <a:lnTo>
                    <a:pt x="0" y="0"/>
                  </a:lnTo>
                  <a:lnTo>
                    <a:pt x="0" y="219252"/>
                  </a:lnTo>
                  <a:lnTo>
                    <a:pt x="219252" y="219252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39473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252"/>
                  </a:moveTo>
                  <a:lnTo>
                    <a:pt x="219252" y="219252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219252"/>
                  </a:lnTo>
                  <a:close/>
                </a:path>
              </a:pathLst>
            </a:custGeom>
            <a:ln w="3852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76282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219252" y="0"/>
                  </a:moveTo>
                  <a:lnTo>
                    <a:pt x="0" y="0"/>
                  </a:lnTo>
                  <a:lnTo>
                    <a:pt x="0" y="219252"/>
                  </a:lnTo>
                  <a:lnTo>
                    <a:pt x="219252" y="219252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99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76282" y="1935037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252"/>
                  </a:moveTo>
                  <a:lnTo>
                    <a:pt x="219252" y="219252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219252"/>
                  </a:lnTo>
                  <a:close/>
                </a:path>
              </a:pathLst>
            </a:custGeom>
            <a:ln w="3852">
              <a:solidFill>
                <a:srgbClr val="005B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145002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219252" y="0"/>
                  </a:moveTo>
                  <a:lnTo>
                    <a:pt x="0" y="0"/>
                  </a:lnTo>
                  <a:lnTo>
                    <a:pt x="0" y="67040"/>
                  </a:lnTo>
                  <a:lnTo>
                    <a:pt x="219252" y="67040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5002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0" y="67040"/>
                  </a:moveTo>
                  <a:lnTo>
                    <a:pt x="219252" y="67040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67040"/>
                  </a:lnTo>
                  <a:close/>
                </a:path>
              </a:pathLst>
            </a:custGeom>
            <a:ln w="3852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81811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219252" y="0"/>
                  </a:moveTo>
                  <a:lnTo>
                    <a:pt x="0" y="0"/>
                  </a:lnTo>
                  <a:lnTo>
                    <a:pt x="0" y="67040"/>
                  </a:lnTo>
                  <a:lnTo>
                    <a:pt x="219252" y="67040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81811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0" y="67040"/>
                  </a:moveTo>
                  <a:lnTo>
                    <a:pt x="219252" y="67040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67040"/>
                  </a:lnTo>
                  <a:close/>
                </a:path>
              </a:pathLst>
            </a:custGeom>
            <a:ln w="3852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18620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219252" y="0"/>
                  </a:moveTo>
                  <a:lnTo>
                    <a:pt x="0" y="0"/>
                  </a:lnTo>
                  <a:lnTo>
                    <a:pt x="0" y="67040"/>
                  </a:lnTo>
                  <a:lnTo>
                    <a:pt x="219252" y="67040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18620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0" y="67040"/>
                  </a:moveTo>
                  <a:lnTo>
                    <a:pt x="219252" y="67040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67040"/>
                  </a:lnTo>
                  <a:close/>
                </a:path>
              </a:pathLst>
            </a:custGeom>
            <a:ln w="3852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855429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219252" y="0"/>
                  </a:moveTo>
                  <a:lnTo>
                    <a:pt x="0" y="0"/>
                  </a:lnTo>
                  <a:lnTo>
                    <a:pt x="0" y="67040"/>
                  </a:lnTo>
                  <a:lnTo>
                    <a:pt x="219252" y="67040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55429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0" y="67040"/>
                  </a:moveTo>
                  <a:lnTo>
                    <a:pt x="219252" y="67040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67040"/>
                  </a:lnTo>
                  <a:close/>
                </a:path>
              </a:pathLst>
            </a:custGeom>
            <a:ln w="3852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92238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219252" y="0"/>
                  </a:moveTo>
                  <a:lnTo>
                    <a:pt x="0" y="0"/>
                  </a:lnTo>
                  <a:lnTo>
                    <a:pt x="0" y="67040"/>
                  </a:lnTo>
                  <a:lnTo>
                    <a:pt x="219252" y="67040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092238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0" y="67040"/>
                  </a:moveTo>
                  <a:lnTo>
                    <a:pt x="219252" y="67040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67040"/>
                  </a:lnTo>
                  <a:close/>
                </a:path>
              </a:pathLst>
            </a:custGeom>
            <a:ln w="3852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29047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219252" y="0"/>
                  </a:moveTo>
                  <a:lnTo>
                    <a:pt x="0" y="0"/>
                  </a:lnTo>
                  <a:lnTo>
                    <a:pt x="0" y="67040"/>
                  </a:lnTo>
                  <a:lnTo>
                    <a:pt x="219252" y="67040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29047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0" y="67040"/>
                  </a:moveTo>
                  <a:lnTo>
                    <a:pt x="219252" y="67040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67040"/>
                  </a:lnTo>
                  <a:close/>
                </a:path>
              </a:pathLst>
            </a:custGeom>
            <a:ln w="3852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65855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219252" y="0"/>
                  </a:moveTo>
                  <a:lnTo>
                    <a:pt x="0" y="0"/>
                  </a:lnTo>
                  <a:lnTo>
                    <a:pt x="0" y="67040"/>
                  </a:lnTo>
                  <a:lnTo>
                    <a:pt x="219252" y="67040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65855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0" y="67040"/>
                  </a:moveTo>
                  <a:lnTo>
                    <a:pt x="219252" y="67040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67040"/>
                  </a:lnTo>
                  <a:close/>
                </a:path>
              </a:pathLst>
            </a:custGeom>
            <a:ln w="3852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02664" y="2169130"/>
              <a:ext cx="219710" cy="67945"/>
            </a:xfrm>
            <a:custGeom>
              <a:avLst/>
              <a:gdLst/>
              <a:ahLst/>
              <a:cxnLst/>
              <a:rect l="l" t="t" r="r" b="b"/>
              <a:pathLst>
                <a:path w="219710" h="67944">
                  <a:moveTo>
                    <a:pt x="219252" y="0"/>
                  </a:moveTo>
                  <a:lnTo>
                    <a:pt x="0" y="0"/>
                  </a:lnTo>
                  <a:lnTo>
                    <a:pt x="0" y="67441"/>
                  </a:lnTo>
                  <a:lnTo>
                    <a:pt x="219252" y="67441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02664" y="2169130"/>
              <a:ext cx="219710" cy="67945"/>
            </a:xfrm>
            <a:custGeom>
              <a:avLst/>
              <a:gdLst/>
              <a:ahLst/>
              <a:cxnLst/>
              <a:rect l="l" t="t" r="r" b="b"/>
              <a:pathLst>
                <a:path w="219710" h="67944">
                  <a:moveTo>
                    <a:pt x="0" y="67441"/>
                  </a:moveTo>
                  <a:lnTo>
                    <a:pt x="219252" y="67441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67441"/>
                  </a:lnTo>
                  <a:close/>
                </a:path>
              </a:pathLst>
            </a:custGeom>
            <a:ln w="3852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039473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219252" y="0"/>
                  </a:moveTo>
                  <a:lnTo>
                    <a:pt x="0" y="0"/>
                  </a:lnTo>
                  <a:lnTo>
                    <a:pt x="0" y="67040"/>
                  </a:lnTo>
                  <a:lnTo>
                    <a:pt x="219252" y="67040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39473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0" y="67040"/>
                  </a:moveTo>
                  <a:lnTo>
                    <a:pt x="219252" y="67040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67040"/>
                  </a:lnTo>
                  <a:close/>
                </a:path>
              </a:pathLst>
            </a:custGeom>
            <a:ln w="3852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76282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219252" y="0"/>
                  </a:moveTo>
                  <a:lnTo>
                    <a:pt x="0" y="0"/>
                  </a:lnTo>
                  <a:lnTo>
                    <a:pt x="0" y="67040"/>
                  </a:lnTo>
                  <a:lnTo>
                    <a:pt x="219252" y="67040"/>
                  </a:lnTo>
                  <a:lnTo>
                    <a:pt x="219252" y="0"/>
                  </a:lnTo>
                  <a:close/>
                </a:path>
              </a:pathLst>
            </a:custGeom>
            <a:solidFill>
              <a:srgbClr val="CC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76282" y="2169330"/>
              <a:ext cx="219710" cy="67310"/>
            </a:xfrm>
            <a:custGeom>
              <a:avLst/>
              <a:gdLst/>
              <a:ahLst/>
              <a:cxnLst/>
              <a:rect l="l" t="t" r="r" b="b"/>
              <a:pathLst>
                <a:path w="219710" h="67310">
                  <a:moveTo>
                    <a:pt x="0" y="67040"/>
                  </a:moveTo>
                  <a:lnTo>
                    <a:pt x="219252" y="67040"/>
                  </a:lnTo>
                  <a:lnTo>
                    <a:pt x="219252" y="0"/>
                  </a:lnTo>
                  <a:lnTo>
                    <a:pt x="0" y="0"/>
                  </a:lnTo>
                  <a:lnTo>
                    <a:pt x="0" y="67040"/>
                  </a:lnTo>
                  <a:close/>
                </a:path>
              </a:pathLst>
            </a:custGeom>
            <a:ln w="3852">
              <a:solidFill>
                <a:srgbClr val="8F9E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46781" y="1875351"/>
            <a:ext cx="5016500" cy="38036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60985" algn="l"/>
                <a:tab pos="509905" algn="l"/>
                <a:tab pos="758825" algn="l"/>
                <a:tab pos="2774950" algn="l"/>
                <a:tab pos="3011805" algn="l"/>
                <a:tab pos="3248660" algn="l"/>
                <a:tab pos="3485515" algn="l"/>
                <a:tab pos="3689985" algn="l"/>
                <a:tab pos="4432935" algn="l"/>
                <a:tab pos="4637405" algn="l"/>
              </a:tabLst>
            </a:pPr>
            <a:r>
              <a:rPr sz="1725" spc="-75" baseline="2415" dirty="0">
                <a:latin typeface="Arial MT"/>
                <a:cs typeface="Arial MT"/>
              </a:rPr>
              <a:t>8</a:t>
            </a:r>
            <a:r>
              <a:rPr sz="1725" baseline="2415" dirty="0">
                <a:latin typeface="Arial MT"/>
                <a:cs typeface="Arial MT"/>
              </a:rPr>
              <a:t>	</a:t>
            </a:r>
            <a:r>
              <a:rPr sz="1725" spc="-75" baseline="2415" dirty="0">
                <a:latin typeface="Arial MT"/>
                <a:cs typeface="Arial MT"/>
              </a:rPr>
              <a:t>9</a:t>
            </a:r>
            <a:r>
              <a:rPr sz="1725" baseline="2415" dirty="0">
                <a:latin typeface="Arial MT"/>
                <a:cs typeface="Arial MT"/>
              </a:rPr>
              <a:t>	</a:t>
            </a:r>
            <a:r>
              <a:rPr sz="1725" spc="-89" baseline="2415" dirty="0">
                <a:latin typeface="Arial MT"/>
                <a:cs typeface="Arial MT"/>
              </a:rPr>
              <a:t>2</a:t>
            </a:r>
            <a:r>
              <a:rPr sz="1725" baseline="2415" dirty="0">
                <a:latin typeface="Arial MT"/>
                <a:cs typeface="Arial MT"/>
              </a:rPr>
              <a:t>	</a:t>
            </a:r>
            <a:r>
              <a:rPr sz="1725" spc="-75" baseline="2415" dirty="0">
                <a:latin typeface="Arial MT"/>
                <a:cs typeface="Arial MT"/>
              </a:rPr>
              <a:t>8</a:t>
            </a:r>
            <a:r>
              <a:rPr sz="1725" baseline="2415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8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9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8</a:t>
            </a:r>
            <a:r>
              <a:rPr sz="1100" dirty="0">
                <a:latin typeface="Arial MT"/>
                <a:cs typeface="Arial MT"/>
              </a:rPr>
              <a:t>	40</a:t>
            </a:r>
            <a:r>
              <a:rPr sz="1100" spc="30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22</a:t>
            </a:r>
            <a:r>
              <a:rPr sz="1100" spc="3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81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100" spc="-50" dirty="0">
                <a:latin typeface="Arial MT"/>
                <a:cs typeface="Arial MT"/>
              </a:rPr>
              <a:t>4</a:t>
            </a:r>
            <a:r>
              <a:rPr sz="1100" dirty="0">
                <a:latin typeface="Arial MT"/>
                <a:cs typeface="Arial MT"/>
              </a:rPr>
              <a:t>	58</a:t>
            </a:r>
            <a:r>
              <a:rPr sz="1100" spc="30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80</a:t>
            </a:r>
            <a:endParaRPr sz="1100">
              <a:latin typeface="Arial MT"/>
              <a:cs typeface="Arial MT"/>
            </a:endParaRPr>
          </a:p>
          <a:p>
            <a:pPr marL="27305">
              <a:lnSpc>
                <a:spcPct val="100000"/>
              </a:lnSpc>
              <a:spcBef>
                <a:spcPts val="265"/>
              </a:spcBef>
              <a:tabLst>
                <a:tab pos="276225" algn="l"/>
                <a:tab pos="525145" algn="l"/>
                <a:tab pos="774065" algn="l"/>
                <a:tab pos="1166495" algn="l"/>
                <a:tab pos="1414780" algn="l"/>
                <a:tab pos="1662430" algn="l"/>
                <a:tab pos="1910714" algn="l"/>
                <a:tab pos="2159000" algn="l"/>
                <a:tab pos="2406650" algn="l"/>
                <a:tab pos="2789555" algn="l"/>
                <a:tab pos="3026410" algn="l"/>
                <a:tab pos="3263265" algn="l"/>
                <a:tab pos="3500120" algn="l"/>
                <a:tab pos="3736975" algn="l"/>
                <a:tab pos="3973829" algn="l"/>
                <a:tab pos="4210685" algn="l"/>
                <a:tab pos="4446905" algn="l"/>
                <a:tab pos="4683760" algn="l"/>
                <a:tab pos="4920615" algn="l"/>
              </a:tabLst>
            </a:pPr>
            <a:r>
              <a:rPr sz="600" spc="-50" dirty="0">
                <a:latin typeface="Arial MT"/>
                <a:cs typeface="Arial MT"/>
              </a:rPr>
              <a:t>0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1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2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3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0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1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2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3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4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0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1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2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3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4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6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7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8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9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14684" y="2369206"/>
            <a:ext cx="499109" cy="433705"/>
          </a:xfrm>
          <a:custGeom>
            <a:avLst/>
            <a:gdLst/>
            <a:ahLst/>
            <a:cxnLst/>
            <a:rect l="l" t="t" r="r" b="b"/>
            <a:pathLst>
              <a:path w="499109" h="433705">
                <a:moveTo>
                  <a:pt x="294315" y="228068"/>
                </a:moveTo>
                <a:lnTo>
                  <a:pt x="258033" y="20650"/>
                </a:lnTo>
                <a:lnTo>
                  <a:pt x="253954" y="5162"/>
                </a:lnTo>
                <a:lnTo>
                  <a:pt x="249314" y="0"/>
                </a:lnTo>
                <a:lnTo>
                  <a:pt x="244674" y="5162"/>
                </a:lnTo>
                <a:lnTo>
                  <a:pt x="240595" y="20650"/>
                </a:lnTo>
                <a:lnTo>
                  <a:pt x="204314" y="228068"/>
                </a:lnTo>
                <a:lnTo>
                  <a:pt x="50610" y="228068"/>
                </a:lnTo>
                <a:lnTo>
                  <a:pt x="30910" y="232045"/>
                </a:lnTo>
                <a:lnTo>
                  <a:pt x="14823" y="242891"/>
                </a:lnTo>
                <a:lnTo>
                  <a:pt x="3977" y="258978"/>
                </a:lnTo>
                <a:lnTo>
                  <a:pt x="0" y="278678"/>
                </a:lnTo>
                <a:lnTo>
                  <a:pt x="0" y="382923"/>
                </a:lnTo>
                <a:lnTo>
                  <a:pt x="3977" y="402623"/>
                </a:lnTo>
                <a:lnTo>
                  <a:pt x="14823" y="418710"/>
                </a:lnTo>
                <a:lnTo>
                  <a:pt x="30910" y="429557"/>
                </a:lnTo>
                <a:lnTo>
                  <a:pt x="50610" y="433534"/>
                </a:lnTo>
                <a:lnTo>
                  <a:pt x="448018" y="433534"/>
                </a:lnTo>
                <a:lnTo>
                  <a:pt x="467718" y="429557"/>
                </a:lnTo>
                <a:lnTo>
                  <a:pt x="483806" y="418710"/>
                </a:lnTo>
                <a:lnTo>
                  <a:pt x="494652" y="402623"/>
                </a:lnTo>
                <a:lnTo>
                  <a:pt x="498629" y="382923"/>
                </a:lnTo>
                <a:lnTo>
                  <a:pt x="498629" y="278678"/>
                </a:lnTo>
                <a:lnTo>
                  <a:pt x="494652" y="258978"/>
                </a:lnTo>
                <a:lnTo>
                  <a:pt x="483806" y="242891"/>
                </a:lnTo>
                <a:lnTo>
                  <a:pt x="467718" y="232045"/>
                </a:lnTo>
                <a:lnTo>
                  <a:pt x="448018" y="228068"/>
                </a:lnTo>
                <a:lnTo>
                  <a:pt x="294315" y="22806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62711" y="2601904"/>
            <a:ext cx="4025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vetor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19525" y="2369206"/>
            <a:ext cx="497205" cy="433705"/>
          </a:xfrm>
          <a:custGeom>
            <a:avLst/>
            <a:gdLst/>
            <a:ahLst/>
            <a:cxnLst/>
            <a:rect l="l" t="t" r="r" b="b"/>
            <a:pathLst>
              <a:path w="497205" h="433705">
                <a:moveTo>
                  <a:pt x="293492" y="228068"/>
                </a:moveTo>
                <a:lnTo>
                  <a:pt x="257211" y="20650"/>
                </a:lnTo>
                <a:lnTo>
                  <a:pt x="253132" y="5162"/>
                </a:lnTo>
                <a:lnTo>
                  <a:pt x="248492" y="0"/>
                </a:lnTo>
                <a:lnTo>
                  <a:pt x="243852" y="5162"/>
                </a:lnTo>
                <a:lnTo>
                  <a:pt x="239773" y="20650"/>
                </a:lnTo>
                <a:lnTo>
                  <a:pt x="203491" y="228068"/>
                </a:lnTo>
                <a:lnTo>
                  <a:pt x="50610" y="228068"/>
                </a:lnTo>
                <a:lnTo>
                  <a:pt x="30910" y="232045"/>
                </a:lnTo>
                <a:lnTo>
                  <a:pt x="14823" y="242891"/>
                </a:lnTo>
                <a:lnTo>
                  <a:pt x="3977" y="258978"/>
                </a:lnTo>
                <a:lnTo>
                  <a:pt x="0" y="278678"/>
                </a:lnTo>
                <a:lnTo>
                  <a:pt x="0" y="382923"/>
                </a:lnTo>
                <a:lnTo>
                  <a:pt x="3977" y="402623"/>
                </a:lnTo>
                <a:lnTo>
                  <a:pt x="14823" y="418710"/>
                </a:lnTo>
                <a:lnTo>
                  <a:pt x="30910" y="429557"/>
                </a:lnTo>
                <a:lnTo>
                  <a:pt x="50610" y="433534"/>
                </a:lnTo>
                <a:lnTo>
                  <a:pt x="446373" y="433534"/>
                </a:lnTo>
                <a:lnTo>
                  <a:pt x="466074" y="429557"/>
                </a:lnTo>
                <a:lnTo>
                  <a:pt x="482161" y="418710"/>
                </a:lnTo>
                <a:lnTo>
                  <a:pt x="493007" y="402623"/>
                </a:lnTo>
                <a:lnTo>
                  <a:pt x="496984" y="382923"/>
                </a:lnTo>
                <a:lnTo>
                  <a:pt x="496984" y="278678"/>
                </a:lnTo>
                <a:lnTo>
                  <a:pt x="493007" y="258978"/>
                </a:lnTo>
                <a:lnTo>
                  <a:pt x="482161" y="242891"/>
                </a:lnTo>
                <a:lnTo>
                  <a:pt x="466074" y="232045"/>
                </a:lnTo>
                <a:lnTo>
                  <a:pt x="446373" y="228068"/>
                </a:lnTo>
                <a:lnTo>
                  <a:pt x="293492" y="22806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067534" y="2601904"/>
            <a:ext cx="4013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vetor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B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959685" y="2369206"/>
            <a:ext cx="504825" cy="433705"/>
          </a:xfrm>
          <a:custGeom>
            <a:avLst/>
            <a:gdLst/>
            <a:ahLst/>
            <a:cxnLst/>
            <a:rect l="l" t="t" r="r" b="b"/>
            <a:pathLst>
              <a:path w="504825" h="433705">
                <a:moveTo>
                  <a:pt x="297352" y="228068"/>
                </a:moveTo>
                <a:lnTo>
                  <a:pt x="261070" y="20650"/>
                </a:lnTo>
                <a:lnTo>
                  <a:pt x="256991" y="5162"/>
                </a:lnTo>
                <a:lnTo>
                  <a:pt x="252351" y="0"/>
                </a:lnTo>
                <a:lnTo>
                  <a:pt x="247711" y="5162"/>
                </a:lnTo>
                <a:lnTo>
                  <a:pt x="243632" y="20650"/>
                </a:lnTo>
                <a:lnTo>
                  <a:pt x="207351" y="228068"/>
                </a:lnTo>
                <a:lnTo>
                  <a:pt x="50610" y="228068"/>
                </a:lnTo>
                <a:lnTo>
                  <a:pt x="30910" y="232045"/>
                </a:lnTo>
                <a:lnTo>
                  <a:pt x="14823" y="242891"/>
                </a:lnTo>
                <a:lnTo>
                  <a:pt x="3977" y="258978"/>
                </a:lnTo>
                <a:lnTo>
                  <a:pt x="0" y="278678"/>
                </a:lnTo>
                <a:lnTo>
                  <a:pt x="0" y="382923"/>
                </a:lnTo>
                <a:lnTo>
                  <a:pt x="3977" y="402623"/>
                </a:lnTo>
                <a:lnTo>
                  <a:pt x="14823" y="418710"/>
                </a:lnTo>
                <a:lnTo>
                  <a:pt x="30910" y="429557"/>
                </a:lnTo>
                <a:lnTo>
                  <a:pt x="50610" y="433534"/>
                </a:lnTo>
                <a:lnTo>
                  <a:pt x="454092" y="433534"/>
                </a:lnTo>
                <a:lnTo>
                  <a:pt x="473792" y="429557"/>
                </a:lnTo>
                <a:lnTo>
                  <a:pt x="489879" y="418710"/>
                </a:lnTo>
                <a:lnTo>
                  <a:pt x="500725" y="402623"/>
                </a:lnTo>
                <a:lnTo>
                  <a:pt x="504703" y="382923"/>
                </a:lnTo>
                <a:lnTo>
                  <a:pt x="504703" y="278678"/>
                </a:lnTo>
                <a:lnTo>
                  <a:pt x="500725" y="258978"/>
                </a:lnTo>
                <a:lnTo>
                  <a:pt x="489879" y="242891"/>
                </a:lnTo>
                <a:lnTo>
                  <a:pt x="473792" y="232045"/>
                </a:lnTo>
                <a:lnTo>
                  <a:pt x="454092" y="228068"/>
                </a:lnTo>
                <a:lnTo>
                  <a:pt x="297352" y="22806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007675" y="2601904"/>
            <a:ext cx="4089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vetor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C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12"/>
                </a:moveTo>
                <a:lnTo>
                  <a:pt x="0" y="12"/>
                </a:lnTo>
                <a:lnTo>
                  <a:pt x="0" y="37972"/>
                </a:lnTo>
                <a:lnTo>
                  <a:pt x="5759996" y="37972"/>
                </a:lnTo>
                <a:lnTo>
                  <a:pt x="5759996" y="12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01" y="2264998"/>
            <a:ext cx="118364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Vetores</a:t>
            </a:r>
            <a:r>
              <a:rPr sz="1400" spc="4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Arrays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2222" y="1313745"/>
            <a:ext cx="823594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latin typeface="Arial MT"/>
                <a:cs typeface="Arial MT"/>
                <a:hlinkClick r:id="rId2" action="ppaction://hlinksldjump"/>
              </a:rPr>
              <a:t>Vetores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292" y="1710124"/>
            <a:ext cx="2904490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Obrigado</a:t>
            </a:r>
            <a:endParaRPr sz="2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59179"/>
            <a:ext cx="5298440" cy="12426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65" dirty="0">
                <a:latin typeface="Tahoma"/>
                <a:cs typeface="Tahoma"/>
              </a:rPr>
              <a:t>Suponha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seguinte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situação:</a:t>
            </a:r>
            <a:endParaRPr sz="140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95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queremos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armazenar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20" dirty="0">
                <a:latin typeface="Arial MT"/>
                <a:cs typeface="Arial MT"/>
              </a:rPr>
              <a:t>5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notas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informadas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pelo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usuário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utilizando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laço</a:t>
            </a:r>
            <a:r>
              <a:rPr sz="1200" spc="-20" dirty="0">
                <a:latin typeface="Arial MT"/>
                <a:cs typeface="Arial MT"/>
              </a:rPr>
              <a:t> for:</a:t>
            </a:r>
            <a:endParaRPr sz="1200">
              <a:latin typeface="Arial MT"/>
              <a:cs typeface="Arial MT"/>
            </a:endParaRPr>
          </a:p>
          <a:p>
            <a:pPr marL="600075" marR="2222500" indent="-227965">
              <a:lnSpc>
                <a:spcPct val="100000"/>
              </a:lnSpc>
              <a:spcBef>
                <a:spcPts val="550"/>
              </a:spcBef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for</a:t>
            </a:r>
            <a:r>
              <a:rPr sz="1000" b="1" spc="2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1000" spc="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0;</a:t>
            </a:r>
            <a:r>
              <a:rPr sz="1000" spc="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i</a:t>
            </a:r>
            <a:r>
              <a:rPr sz="1000" spc="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&lt;</a:t>
            </a:r>
            <a:r>
              <a:rPr sz="1000" spc="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5;</a:t>
            </a:r>
            <a:r>
              <a:rPr sz="1000" spc="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i++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spc="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System.out.println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("Digite</a:t>
            </a:r>
            <a:r>
              <a:rPr sz="1000" spc="5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uma</a:t>
            </a:r>
            <a:r>
              <a:rPr sz="1000" spc="5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nota:")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nota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1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entrada.nextDouble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()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  <a:p>
            <a:pPr marL="372110">
              <a:lnSpc>
                <a:spcPts val="1185"/>
              </a:lnSpc>
            </a:pP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37270"/>
            <a:ext cx="53752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60" dirty="0">
                <a:latin typeface="Tahoma"/>
                <a:cs typeface="Tahoma"/>
              </a:rPr>
              <a:t>O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acontece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com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40" dirty="0">
                <a:latin typeface="Tahoma"/>
                <a:cs typeface="Tahoma"/>
              </a:rPr>
              <a:t> primeira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nota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após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leitura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das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60" dirty="0">
                <a:latin typeface="Tahoma"/>
                <a:cs typeface="Tahoma"/>
              </a:rPr>
              <a:t>5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notas?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505" y="662903"/>
            <a:ext cx="573405" cy="164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650" spc="-1710" dirty="0">
                <a:latin typeface="Arial MT"/>
                <a:cs typeface="Arial MT"/>
              </a:rPr>
              <a:t>?</a:t>
            </a:r>
            <a:endParaRPr sz="106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3400" y="2199726"/>
            <a:ext cx="2561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0" dirty="0">
                <a:latin typeface="Tahoma"/>
                <a:cs typeface="Tahoma"/>
              </a:rPr>
              <a:t>Por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25" dirty="0">
                <a:latin typeface="Tahoma"/>
                <a:cs typeface="Tahoma"/>
              </a:rPr>
              <a:t>esse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problema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ocorre?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Problema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725"/>
            <a:ext cx="423291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70" dirty="0">
                <a:latin typeface="Tahoma"/>
                <a:cs typeface="Tahoma"/>
              </a:rPr>
              <a:t>Simplesmente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utilizando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estruturas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repetição: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 MT"/>
                <a:cs typeface="Arial MT"/>
              </a:rPr>
              <a:t>é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possível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várias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entradas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dados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mesmo</a:t>
            </a:r>
            <a:r>
              <a:rPr sz="1200" spc="-20" dirty="0">
                <a:latin typeface="Arial MT"/>
                <a:cs typeface="Arial MT"/>
              </a:rPr>
              <a:t> tipo;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 MT"/>
                <a:cs typeface="Arial MT"/>
              </a:rPr>
              <a:t>mas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não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é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possível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b="1" spc="-75" dirty="0">
                <a:latin typeface="Tahoma"/>
                <a:cs typeface="Tahoma"/>
              </a:rPr>
              <a:t>armazenar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spc="-125" dirty="0">
                <a:latin typeface="Arial MT"/>
                <a:cs typeface="Arial MT"/>
              </a:rPr>
              <a:t>esses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dados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5" dirty="0">
                <a:latin typeface="Arial MT"/>
                <a:cs typeface="Arial MT"/>
              </a:rPr>
              <a:t>vez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só.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Problema</a:t>
            </a:r>
          </a:p>
        </p:txBody>
      </p:sp>
      <p:sp>
        <p:nvSpPr>
          <p:cNvPr id="3" name="object 3"/>
          <p:cNvSpPr/>
          <p:nvPr/>
        </p:nvSpPr>
        <p:spPr>
          <a:xfrm>
            <a:off x="3727757" y="1982982"/>
            <a:ext cx="1241425" cy="451484"/>
          </a:xfrm>
          <a:custGeom>
            <a:avLst/>
            <a:gdLst/>
            <a:ahLst/>
            <a:cxnLst/>
            <a:rect l="l" t="t" r="r" b="b"/>
            <a:pathLst>
              <a:path w="1241425" h="451485">
                <a:moveTo>
                  <a:pt x="529501" y="242153"/>
                </a:moveTo>
                <a:lnTo>
                  <a:pt x="19519" y="7815"/>
                </a:lnTo>
                <a:lnTo>
                  <a:pt x="5106" y="1502"/>
                </a:lnTo>
                <a:lnTo>
                  <a:pt x="0" y="0"/>
                </a:lnTo>
                <a:lnTo>
                  <a:pt x="4250" y="3205"/>
                </a:lnTo>
                <a:lnTo>
                  <a:pt x="17910" y="11014"/>
                </a:lnTo>
                <a:lnTo>
                  <a:pt x="439500" y="242153"/>
                </a:lnTo>
                <a:lnTo>
                  <a:pt x="196867" y="242153"/>
                </a:lnTo>
                <a:lnTo>
                  <a:pt x="177167" y="246130"/>
                </a:lnTo>
                <a:lnTo>
                  <a:pt x="161080" y="256977"/>
                </a:lnTo>
                <a:lnTo>
                  <a:pt x="150234" y="273064"/>
                </a:lnTo>
                <a:lnTo>
                  <a:pt x="146257" y="292764"/>
                </a:lnTo>
                <a:lnTo>
                  <a:pt x="146257" y="400615"/>
                </a:lnTo>
                <a:lnTo>
                  <a:pt x="150234" y="420315"/>
                </a:lnTo>
                <a:lnTo>
                  <a:pt x="161080" y="436402"/>
                </a:lnTo>
                <a:lnTo>
                  <a:pt x="177167" y="447248"/>
                </a:lnTo>
                <a:lnTo>
                  <a:pt x="196867" y="451225"/>
                </a:lnTo>
                <a:lnTo>
                  <a:pt x="1190217" y="451225"/>
                </a:lnTo>
                <a:lnTo>
                  <a:pt x="1209917" y="447248"/>
                </a:lnTo>
                <a:lnTo>
                  <a:pt x="1226005" y="436402"/>
                </a:lnTo>
                <a:lnTo>
                  <a:pt x="1236851" y="420315"/>
                </a:lnTo>
                <a:lnTo>
                  <a:pt x="1240828" y="400615"/>
                </a:lnTo>
                <a:lnTo>
                  <a:pt x="1240828" y="292764"/>
                </a:lnTo>
                <a:lnTo>
                  <a:pt x="1236851" y="273064"/>
                </a:lnTo>
                <a:lnTo>
                  <a:pt x="1226005" y="256977"/>
                </a:lnTo>
                <a:lnTo>
                  <a:pt x="1209917" y="246130"/>
                </a:lnTo>
                <a:lnTo>
                  <a:pt x="1190217" y="242153"/>
                </a:lnTo>
                <a:lnTo>
                  <a:pt x="529501" y="24215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292" y="830274"/>
            <a:ext cx="4789805" cy="1580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No</a:t>
            </a:r>
            <a:r>
              <a:rPr sz="1400" b="1" spc="-9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exemplo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anterior: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5" dirty="0">
                <a:latin typeface="Arial MT"/>
                <a:cs typeface="Arial MT"/>
              </a:rPr>
              <a:t>todos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valores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5" dirty="0">
                <a:latin typeface="Arial MT"/>
                <a:cs typeface="Arial MT"/>
              </a:rPr>
              <a:t>são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armazenados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na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mesma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variável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(nota);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variável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é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sobrescrita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cada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iteração.</a:t>
            </a:r>
            <a:endParaRPr sz="1200">
              <a:latin typeface="Arial MT"/>
              <a:cs typeface="Arial MT"/>
            </a:endParaRPr>
          </a:p>
          <a:p>
            <a:pPr marL="1486535">
              <a:lnSpc>
                <a:spcPct val="100000"/>
              </a:lnSpc>
              <a:spcBef>
                <a:spcPts val="1250"/>
              </a:spcBef>
            </a:pPr>
            <a:r>
              <a:rPr sz="1400" b="1" spc="-25" dirty="0">
                <a:latin typeface="Tahoma"/>
                <a:cs typeface="Tahoma"/>
              </a:rPr>
              <a:t>Como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resolver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25" dirty="0">
                <a:latin typeface="Tahoma"/>
                <a:cs typeface="Tahoma"/>
              </a:rPr>
              <a:t>esse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problema?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4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20" dirty="0">
                <a:latin typeface="Arial MT"/>
                <a:cs typeface="Arial MT"/>
              </a:rPr>
              <a:t>Utilizando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vetores!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Vetores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08609" y="721568"/>
          <a:ext cx="1296035" cy="271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145"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5B5B"/>
                      </a:solidFill>
                      <a:prstDash val="solid"/>
                    </a:lnL>
                    <a:lnR w="6350">
                      <a:solidFill>
                        <a:srgbClr val="005B5B"/>
                      </a:solidFill>
                      <a:prstDash val="solid"/>
                    </a:lnR>
                    <a:lnT w="6350">
                      <a:solidFill>
                        <a:srgbClr val="005B5B"/>
                      </a:solidFill>
                      <a:prstDash val="solid"/>
                    </a:lnT>
                    <a:lnB w="76200">
                      <a:solidFill>
                        <a:srgbClr val="CCE2B8"/>
                      </a:solidFill>
                      <a:prstDash val="solid"/>
                    </a:lnB>
                    <a:solidFill>
                      <a:srgbClr val="99D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93460" y="968852"/>
            <a:ext cx="104965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9079" algn="l"/>
                <a:tab pos="505459" algn="l"/>
                <a:tab pos="752475" algn="l"/>
                <a:tab pos="998855" algn="l"/>
              </a:tabLst>
            </a:pPr>
            <a:r>
              <a:rPr sz="600" spc="-50" dirty="0">
                <a:latin typeface="Arial MT"/>
                <a:cs typeface="Arial MT"/>
              </a:rPr>
              <a:t>0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1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2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3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292" y="1246464"/>
            <a:ext cx="3989704" cy="143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16735">
              <a:lnSpc>
                <a:spcPct val="100000"/>
              </a:lnSpc>
              <a:spcBef>
                <a:spcPts val="135"/>
              </a:spcBef>
            </a:pP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11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notas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1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-100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1000" b="1" spc="11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[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5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]</a:t>
            </a:r>
            <a:r>
              <a:rPr sz="1400" spc="-10" dirty="0"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0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dirty="0">
                <a:latin typeface="Tahoma"/>
                <a:cs typeface="Tahoma"/>
              </a:rPr>
              <a:t>É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uma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variável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homogênea</a:t>
            </a:r>
            <a:r>
              <a:rPr sz="1400" b="1" spc="-40" dirty="0">
                <a:latin typeface="Tahoma"/>
                <a:cs typeface="Tahoma"/>
              </a:rPr>
              <a:t> multidimensional.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5" dirty="0">
                <a:latin typeface="Arial MT"/>
                <a:cs typeface="Arial MT"/>
              </a:rPr>
              <a:t>conjunto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variáveis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mesmo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tipo;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 MT"/>
                <a:cs typeface="Arial MT"/>
              </a:rPr>
              <a:t>possuem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mesmo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identificador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(nome);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5" dirty="0">
                <a:latin typeface="Arial MT"/>
                <a:cs typeface="Arial MT"/>
              </a:rPr>
              <a:t>são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alocadas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sequencialmente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na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memória.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Sintaxe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3447" y="652193"/>
            <a:ext cx="37604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75" dirty="0">
                <a:latin typeface="Arial"/>
                <a:cs typeface="Arial"/>
              </a:rPr>
              <a:t>tipo</a:t>
            </a:r>
            <a:r>
              <a:rPr sz="1400" b="1" spc="320" dirty="0">
                <a:latin typeface="Arial"/>
                <a:cs typeface="Arial"/>
              </a:rPr>
              <a:t> </a:t>
            </a:r>
            <a:r>
              <a:rPr sz="1400" dirty="0">
                <a:latin typeface="MingLiU_HKSCS-ExtB"/>
                <a:cs typeface="MingLiU_HKSCS-ExtB"/>
              </a:rPr>
              <a:t>identificador[]</a:t>
            </a:r>
            <a:r>
              <a:rPr sz="1400" spc="15" dirty="0">
                <a:latin typeface="MingLiU_HKSCS-ExtB"/>
                <a:cs typeface="MingLiU_HKSCS-ExtB"/>
              </a:rPr>
              <a:t> </a:t>
            </a:r>
            <a:r>
              <a:rPr sz="1400" dirty="0">
                <a:latin typeface="MingLiU_HKSCS-ExtB"/>
                <a:cs typeface="MingLiU_HKSCS-ExtB"/>
              </a:rPr>
              <a:t>=</a:t>
            </a:r>
            <a:r>
              <a:rPr sz="1400" spc="15" dirty="0">
                <a:latin typeface="MingLiU_HKSCS-ExtB"/>
                <a:cs typeface="MingLiU_HKSCS-ExtB"/>
              </a:rPr>
              <a:t> </a:t>
            </a:r>
            <a:r>
              <a:rPr sz="1400" b="1" spc="-114" dirty="0">
                <a:latin typeface="Arial"/>
                <a:cs typeface="Arial"/>
              </a:rPr>
              <a:t>new</a:t>
            </a:r>
            <a:r>
              <a:rPr sz="1400" b="1" spc="3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tipo</a:t>
            </a:r>
            <a:r>
              <a:rPr sz="1400" spc="-10" dirty="0">
                <a:latin typeface="MingLiU_HKSCS-ExtB"/>
                <a:cs typeface="MingLiU_HKSCS-ExtB"/>
              </a:rPr>
              <a:t>[tamanho];</a:t>
            </a:r>
            <a:endParaRPr sz="1400">
              <a:latin typeface="MingLiU_HKSCS-ExtB"/>
              <a:cs typeface="MingLiU_HKSCS-Ext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9942" y="1019121"/>
            <a:ext cx="19005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11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notas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1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-100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1000" b="1" spc="11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35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spc="-35" dirty="0">
                <a:solidFill>
                  <a:srgbClr val="B25900"/>
                </a:solidFill>
                <a:latin typeface="MingLiU_HKSCS-ExtB"/>
                <a:cs typeface="MingLiU_HKSCS-ExtB"/>
              </a:rPr>
              <a:t>[</a:t>
            </a:r>
            <a:r>
              <a:rPr sz="1000" spc="-35" dirty="0">
                <a:solidFill>
                  <a:srgbClr val="595959"/>
                </a:solidFill>
                <a:latin typeface="MingLiU_HKSCS-ExtB"/>
                <a:cs typeface="MingLiU_HKSCS-ExtB"/>
              </a:rPr>
              <a:t>5</a:t>
            </a:r>
            <a:r>
              <a:rPr sz="1000" spc="-35" dirty="0">
                <a:solidFill>
                  <a:srgbClr val="B25900"/>
                </a:solidFill>
                <a:latin typeface="MingLiU_HKSCS-ExtB"/>
                <a:cs typeface="MingLiU_HKSCS-ExtB"/>
              </a:rPr>
              <a:t>]</a:t>
            </a:r>
            <a:r>
              <a:rPr sz="1400" spc="-35" dirty="0"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6928" y="1058143"/>
            <a:ext cx="1613535" cy="311785"/>
          </a:xfrm>
          <a:custGeom>
            <a:avLst/>
            <a:gdLst/>
            <a:ahLst/>
            <a:cxnLst/>
            <a:rect l="l" t="t" r="r" b="b"/>
            <a:pathLst>
              <a:path w="1613535" h="311784">
                <a:moveTo>
                  <a:pt x="487693" y="110874"/>
                </a:moveTo>
                <a:lnTo>
                  <a:pt x="20884" y="151488"/>
                </a:lnTo>
                <a:lnTo>
                  <a:pt x="5221" y="153540"/>
                </a:lnTo>
                <a:lnTo>
                  <a:pt x="0" y="155874"/>
                </a:lnTo>
                <a:lnTo>
                  <a:pt x="5221" y="158209"/>
                </a:lnTo>
                <a:lnTo>
                  <a:pt x="20884" y="160261"/>
                </a:lnTo>
                <a:lnTo>
                  <a:pt x="487693" y="200875"/>
                </a:lnTo>
                <a:lnTo>
                  <a:pt x="487693" y="261138"/>
                </a:lnTo>
                <a:lnTo>
                  <a:pt x="491671" y="280839"/>
                </a:lnTo>
                <a:lnTo>
                  <a:pt x="502517" y="296926"/>
                </a:lnTo>
                <a:lnTo>
                  <a:pt x="518604" y="307772"/>
                </a:lnTo>
                <a:lnTo>
                  <a:pt x="538304" y="311749"/>
                </a:lnTo>
                <a:lnTo>
                  <a:pt x="1562654" y="311749"/>
                </a:lnTo>
                <a:lnTo>
                  <a:pt x="1582354" y="307772"/>
                </a:lnTo>
                <a:lnTo>
                  <a:pt x="1598441" y="296926"/>
                </a:lnTo>
                <a:lnTo>
                  <a:pt x="1609287" y="280839"/>
                </a:lnTo>
                <a:lnTo>
                  <a:pt x="1613265" y="261138"/>
                </a:lnTo>
                <a:lnTo>
                  <a:pt x="1613265" y="50610"/>
                </a:lnTo>
                <a:lnTo>
                  <a:pt x="1609287" y="30910"/>
                </a:lnTo>
                <a:lnTo>
                  <a:pt x="1598441" y="14823"/>
                </a:lnTo>
                <a:lnTo>
                  <a:pt x="1582354" y="3977"/>
                </a:lnTo>
                <a:lnTo>
                  <a:pt x="1562654" y="0"/>
                </a:lnTo>
                <a:lnTo>
                  <a:pt x="538304" y="0"/>
                </a:lnTo>
                <a:lnTo>
                  <a:pt x="518604" y="3977"/>
                </a:lnTo>
                <a:lnTo>
                  <a:pt x="502517" y="14823"/>
                </a:lnTo>
                <a:lnTo>
                  <a:pt x="491671" y="30910"/>
                </a:lnTo>
                <a:lnTo>
                  <a:pt x="487693" y="50610"/>
                </a:lnTo>
                <a:lnTo>
                  <a:pt x="487693" y="11087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82604" y="1074329"/>
            <a:ext cx="1029969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8890">
              <a:lnSpc>
                <a:spcPts val="950"/>
              </a:lnSpc>
              <a:spcBef>
                <a:spcPts val="135"/>
              </a:spcBef>
            </a:pPr>
            <a:r>
              <a:rPr sz="800" spc="-40" dirty="0">
                <a:latin typeface="Arial MT"/>
                <a:cs typeface="Arial MT"/>
              </a:rPr>
              <a:t>declarando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um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vetor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de</a:t>
            </a:r>
            <a:r>
              <a:rPr sz="800" spc="500" dirty="0"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double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com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90" dirty="0">
                <a:latin typeface="Arial MT"/>
                <a:cs typeface="Arial MT"/>
              </a:rPr>
              <a:t>5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elementos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7681" y="1238672"/>
            <a:ext cx="1139825" cy="682625"/>
          </a:xfrm>
          <a:custGeom>
            <a:avLst/>
            <a:gdLst/>
            <a:ahLst/>
            <a:cxnLst/>
            <a:rect l="l" t="t" r="r" b="b"/>
            <a:pathLst>
              <a:path w="1139825" h="682625">
                <a:moveTo>
                  <a:pt x="503254" y="348089"/>
                </a:moveTo>
                <a:lnTo>
                  <a:pt x="241026" y="15105"/>
                </a:lnTo>
                <a:lnTo>
                  <a:pt x="230744" y="3119"/>
                </a:lnTo>
                <a:lnTo>
                  <a:pt x="225989" y="0"/>
                </a:lnTo>
                <a:lnTo>
                  <a:pt x="226988" y="5597"/>
                </a:lnTo>
                <a:lnTo>
                  <a:pt x="233968" y="19762"/>
                </a:lnTo>
                <a:lnTo>
                  <a:pt x="413253" y="348089"/>
                </a:lnTo>
                <a:lnTo>
                  <a:pt x="50610" y="348089"/>
                </a:lnTo>
                <a:lnTo>
                  <a:pt x="30910" y="352066"/>
                </a:lnTo>
                <a:lnTo>
                  <a:pt x="14823" y="362913"/>
                </a:lnTo>
                <a:lnTo>
                  <a:pt x="3977" y="379000"/>
                </a:lnTo>
                <a:lnTo>
                  <a:pt x="0" y="398700"/>
                </a:lnTo>
                <a:lnTo>
                  <a:pt x="0" y="632003"/>
                </a:lnTo>
                <a:lnTo>
                  <a:pt x="3977" y="651703"/>
                </a:lnTo>
                <a:lnTo>
                  <a:pt x="14823" y="667790"/>
                </a:lnTo>
                <a:lnTo>
                  <a:pt x="30910" y="678636"/>
                </a:lnTo>
                <a:lnTo>
                  <a:pt x="50610" y="682613"/>
                </a:lnTo>
                <a:lnTo>
                  <a:pt x="1088827" y="682613"/>
                </a:lnTo>
                <a:lnTo>
                  <a:pt x="1108528" y="678636"/>
                </a:lnTo>
                <a:lnTo>
                  <a:pt x="1124615" y="667790"/>
                </a:lnTo>
                <a:lnTo>
                  <a:pt x="1135461" y="651703"/>
                </a:lnTo>
                <a:lnTo>
                  <a:pt x="1139438" y="632003"/>
                </a:lnTo>
                <a:lnTo>
                  <a:pt x="1139438" y="398700"/>
                </a:lnTo>
                <a:lnTo>
                  <a:pt x="1135461" y="379000"/>
                </a:lnTo>
                <a:lnTo>
                  <a:pt x="1124615" y="362913"/>
                </a:lnTo>
                <a:lnTo>
                  <a:pt x="1108528" y="352066"/>
                </a:lnTo>
                <a:lnTo>
                  <a:pt x="1088827" y="348089"/>
                </a:lnTo>
                <a:lnTo>
                  <a:pt x="503254" y="348089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55669" y="1602954"/>
            <a:ext cx="104394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0979" marR="5080" indent="-208915">
              <a:lnSpc>
                <a:spcPts val="950"/>
              </a:lnSpc>
              <a:spcBef>
                <a:spcPts val="135"/>
              </a:spcBef>
            </a:pPr>
            <a:r>
              <a:rPr sz="800" spc="-35" dirty="0">
                <a:latin typeface="Arial MT"/>
                <a:cs typeface="Arial MT"/>
              </a:rPr>
              <a:t>equivalente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75" dirty="0">
                <a:latin typeface="Arial MT"/>
                <a:cs typeface="Arial MT"/>
              </a:rPr>
              <a:t>a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90" dirty="0">
                <a:latin typeface="Arial MT"/>
                <a:cs typeface="Arial MT"/>
              </a:rPr>
              <a:t>5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variáveis</a:t>
            </a:r>
            <a:r>
              <a:rPr sz="800" spc="500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do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tipo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double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292" y="1777729"/>
            <a:ext cx="4294505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30" dirty="0">
                <a:latin typeface="Tahoma"/>
                <a:cs typeface="Tahoma"/>
              </a:rPr>
              <a:t>Um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vetor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possui: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Font typeface="Arial MT"/>
              <a:buChar char="–"/>
              <a:tabLst>
                <a:tab pos="313690" algn="l"/>
              </a:tabLst>
            </a:pPr>
            <a:r>
              <a:rPr sz="1200" b="1" spc="-55" dirty="0">
                <a:latin typeface="Tahoma"/>
                <a:cs typeface="Tahoma"/>
              </a:rPr>
              <a:t>Tipo: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dirty="0">
                <a:latin typeface="Arial MT"/>
                <a:cs typeface="Arial MT"/>
              </a:rPr>
              <a:t>tipo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dado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armazenado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</a:t>
            </a:r>
            <a:r>
              <a:rPr sz="1200" dirty="0">
                <a:latin typeface="MingLiU_HKSCS-ExtB"/>
                <a:cs typeface="MingLiU_HKSCS-ExtB"/>
              </a:rPr>
              <a:t>int,</a:t>
            </a:r>
            <a:r>
              <a:rPr sz="1200" spc="-15" dirty="0">
                <a:latin typeface="MingLiU_HKSCS-ExtB"/>
                <a:cs typeface="MingLiU_HKSCS-ExtB"/>
              </a:rPr>
              <a:t> </a:t>
            </a:r>
            <a:r>
              <a:rPr sz="1200" dirty="0">
                <a:latin typeface="MingLiU_HKSCS-ExtB"/>
                <a:cs typeface="MingLiU_HKSCS-ExtB"/>
              </a:rPr>
              <a:t>float,</a:t>
            </a:r>
            <a:r>
              <a:rPr sz="1200" spc="-15" dirty="0">
                <a:latin typeface="MingLiU_HKSCS-ExtB"/>
                <a:cs typeface="MingLiU_HKSCS-ExtB"/>
              </a:rPr>
              <a:t> </a:t>
            </a:r>
            <a:r>
              <a:rPr sz="1200" dirty="0">
                <a:latin typeface="MingLiU_HKSCS-ExtB"/>
                <a:cs typeface="MingLiU_HKSCS-ExtB"/>
              </a:rPr>
              <a:t>double,</a:t>
            </a:r>
            <a:r>
              <a:rPr sz="1200" spc="-10" dirty="0">
                <a:latin typeface="MingLiU_HKSCS-ExtB"/>
                <a:cs typeface="MingLiU_HKSCS-ExtB"/>
              </a:rPr>
              <a:t> char</a:t>
            </a:r>
            <a:r>
              <a:rPr sz="1200" spc="-10" dirty="0">
                <a:latin typeface="Arial MT"/>
                <a:cs typeface="Arial MT"/>
              </a:rPr>
              <a:t>).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Font typeface="Arial MT"/>
              <a:buChar char="–"/>
              <a:tabLst>
                <a:tab pos="313690" algn="l"/>
              </a:tabLst>
            </a:pPr>
            <a:r>
              <a:rPr sz="1200" b="1" spc="-65" dirty="0">
                <a:latin typeface="Tahoma"/>
                <a:cs typeface="Tahoma"/>
              </a:rPr>
              <a:t>Identificador: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spc="-65" dirty="0">
                <a:latin typeface="Arial MT"/>
                <a:cs typeface="Arial MT"/>
              </a:rPr>
              <a:t>nome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30" dirty="0">
                <a:latin typeface="Arial MT"/>
                <a:cs typeface="Arial MT"/>
              </a:rPr>
              <a:t> vetor </a:t>
            </a:r>
            <a:r>
              <a:rPr sz="1200" spc="-10" dirty="0">
                <a:latin typeface="Arial MT"/>
                <a:cs typeface="Arial MT"/>
              </a:rPr>
              <a:t>(variável).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Font typeface="Arial MT"/>
              <a:buChar char="–"/>
              <a:tabLst>
                <a:tab pos="313690" algn="l"/>
              </a:tabLst>
            </a:pPr>
            <a:r>
              <a:rPr sz="1200" b="1" spc="-75" dirty="0">
                <a:latin typeface="Tahoma"/>
                <a:cs typeface="Tahoma"/>
              </a:rPr>
              <a:t>Tamanho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5" dirty="0">
                <a:latin typeface="Tahoma"/>
                <a:cs typeface="Tahoma"/>
              </a:rPr>
              <a:t>(dimensão):</a:t>
            </a:r>
            <a:r>
              <a:rPr sz="1200" b="1" spc="40" dirty="0">
                <a:latin typeface="Tahoma"/>
                <a:cs typeface="Tahoma"/>
              </a:rPr>
              <a:t> </a:t>
            </a:r>
            <a:r>
              <a:rPr sz="1200" spc="-40" dirty="0">
                <a:latin typeface="Arial MT"/>
                <a:cs typeface="Arial MT"/>
              </a:rPr>
              <a:t>quantidade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itens.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1724</Words>
  <Application>Microsoft Office PowerPoint</Application>
  <PresentationFormat>Personalizar</PresentationFormat>
  <Paragraphs>380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MingLiU_HKSCS-ExtB</vt:lpstr>
      <vt:lpstr>Arial</vt:lpstr>
      <vt:lpstr>Arial MT</vt:lpstr>
      <vt:lpstr>Calibri</vt:lpstr>
      <vt:lpstr>Cambria</vt:lpstr>
      <vt:lpstr>Tahoma</vt:lpstr>
      <vt:lpstr>Times New Roman</vt:lpstr>
      <vt:lpstr>Office Theme</vt:lpstr>
      <vt:lpstr>Apresentação do PowerPoint</vt:lpstr>
      <vt:lpstr>Apresentação do PowerPoint</vt:lpstr>
      <vt:lpstr>Apresentação do PowerPoint</vt:lpstr>
      <vt:lpstr>Problema</vt:lpstr>
      <vt:lpstr>Problema</vt:lpstr>
      <vt:lpstr>Problema</vt:lpstr>
      <vt:lpstr>Problema</vt:lpstr>
      <vt:lpstr>Vetores</vt:lpstr>
      <vt:lpstr>Sintaxe</vt:lpstr>
      <vt:lpstr>Valores e Índices valores</vt:lpstr>
      <vt:lpstr>Valores e Índices</vt:lpstr>
      <vt:lpstr>Vetores e loops</vt:lpstr>
      <vt:lpstr>Vetores e loops: Simulação</vt:lpstr>
      <vt:lpstr>Vetores e loops</vt:lpstr>
      <vt:lpstr>Exemplo</vt:lpstr>
      <vt:lpstr>Exercício 1</vt:lpstr>
      <vt:lpstr>Apresentação do PowerPoint</vt:lpstr>
      <vt:lpstr>Declaração e Inicialização de Vetores</vt:lpstr>
      <vt:lpstr>Atribuição e impressão</vt:lpstr>
      <vt:lpstr>Exemplo 2</vt:lpstr>
      <vt:lpstr>Exercício 2</vt:lpstr>
      <vt:lpstr>Exercício 3</vt:lpstr>
      <vt:lpstr>Comprimento do vetor</vt:lpstr>
      <vt:lpstr>Comprimento de um vetor</vt:lpstr>
      <vt:lpstr>Comprimento de um vetor</vt:lpstr>
      <vt:lpstr>Exercícios</vt:lpstr>
      <vt:lpstr>Exercício 4</vt:lpstr>
      <vt:lpstr>Exercício 5</vt:lpstr>
      <vt:lpstr>Exercício 6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Vetores (Arrays) - Programação de Soluções Computacionais</dc:title>
  <dc:creator>Prof. Dr. Charles Ferreira</dc:creator>
  <cp:lastModifiedBy>GUILHERME DUARTE DE BARROS</cp:lastModifiedBy>
  <cp:revision>2</cp:revision>
  <dcterms:created xsi:type="dcterms:W3CDTF">2024-10-10T11:10:11Z</dcterms:created>
  <dcterms:modified xsi:type="dcterms:W3CDTF">2024-10-10T11:15:59Z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2024-10-10T00:00:00Z</vt:filetime>
  </property>
  <property fmtid="{D5CDD505-2E9C-101B-9397-08002B2CF9AE}" pid="5" name="PTEX.Fullbanner">
    <vt:lpwstr>This is pdfTeX, Version 3.14159265-2.6-1.40.20 (TeX Live 2019/Debian) kpathsea version 6.3.1</vt:lpwstr>
  </property>
  <property fmtid="{D5CDD505-2E9C-101B-9397-08002B2CF9AE}" pid="6" name="Producer">
    <vt:lpwstr>pdfTeX-1.40.20</vt:lpwstr>
  </property>
</Properties>
</file>