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5765800" cy="3244850"/>
  <p:notesSz cx="5765800" cy="3244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91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25" dirty="0"/>
              <a:t>‹nº›</a:t>
            </a:fld>
            <a:endParaRPr spc="-1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25" dirty="0"/>
              <a:t>‹nº›</a:t>
            </a:fld>
            <a:endParaRPr spc="-1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25" dirty="0"/>
              <a:t>‹nº›</a:t>
            </a:fld>
            <a:endParaRPr spc="-1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0200" cy="3239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3"/>
            <a:ext cx="3190652" cy="266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25" dirty="0"/>
              <a:t>‹nº›</a:t>
            </a:fld>
            <a:endParaRPr spc="-1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25" dirty="0"/>
              <a:t>‹nº›</a:t>
            </a:fld>
            <a:endParaRPr spc="-1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961" y="148915"/>
            <a:ext cx="110807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324" y="1456587"/>
            <a:ext cx="5499150" cy="13481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1640" y="3027340"/>
            <a:ext cx="206375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125" dirty="0"/>
              <a:t>‹nº›</a:t>
            </a:fld>
            <a:endParaRPr spc="-1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22255" cy="3239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908" y="1564879"/>
            <a:ext cx="4914392" cy="1125308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2050" b="1" spc="60" dirty="0">
                <a:solidFill>
                  <a:srgbClr val="FFFFFF"/>
                </a:solidFill>
                <a:latin typeface="Times New Roman"/>
                <a:cs typeface="Times New Roman"/>
              </a:rPr>
              <a:t>Métodos</a:t>
            </a:r>
            <a:r>
              <a:rPr sz="205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(funções)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pt-BR" sz="17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Algoritmos e </a:t>
            </a:r>
            <a:r>
              <a:rPr sz="1700" b="1" spc="40" dirty="0" err="1">
                <a:solidFill>
                  <a:srgbClr val="FFFFFF"/>
                </a:solidFill>
                <a:latin typeface="Times New Roman"/>
                <a:cs typeface="Times New Roman"/>
              </a:rPr>
              <a:t>Programação</a:t>
            </a:r>
            <a:r>
              <a:rPr lang="pt-BR" sz="17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I</a:t>
            </a:r>
            <a:r>
              <a:rPr sz="17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lang="pt-BR" sz="1700" b="1" spc="-10" dirty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Dr.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1400" spc="25" dirty="0">
                <a:solidFill>
                  <a:srgbClr val="FFFFFF"/>
                </a:solidFill>
                <a:latin typeface="Arial MT"/>
                <a:cs typeface="Arial MT"/>
              </a:rPr>
              <a:t>Guilherme Duarte de Barros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176148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60" dirty="0"/>
              <a:t>Tipos</a:t>
            </a:r>
            <a:r>
              <a:rPr spc="-25" dirty="0"/>
              <a:t> </a:t>
            </a:r>
            <a:r>
              <a:rPr spc="50" dirty="0"/>
              <a:t>de</a:t>
            </a:r>
            <a:r>
              <a:rPr spc="-25" dirty="0"/>
              <a:t> </a:t>
            </a:r>
            <a:r>
              <a:rPr spc="80" dirty="0"/>
              <a:t>métodos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52827"/>
            <a:ext cx="4291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50" dirty="0">
                <a:latin typeface="Tahoma"/>
                <a:cs typeface="Tahoma"/>
              </a:rPr>
              <a:t>Basi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80" dirty="0">
                <a:latin typeface="Tahoma"/>
                <a:cs typeface="Tahoma"/>
              </a:rPr>
              <a:t>amente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70" dirty="0">
                <a:latin typeface="Tahoma"/>
                <a:cs typeface="Tahoma"/>
              </a:rPr>
              <a:t>os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mét</a:t>
            </a:r>
            <a:r>
              <a:rPr sz="1400" b="1" cap="small" spc="-25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d</a:t>
            </a:r>
            <a:r>
              <a:rPr sz="1400" b="1" cap="small" spc="-70" dirty="0">
                <a:latin typeface="Tahoma"/>
                <a:cs typeface="Tahoma"/>
              </a:rPr>
              <a:t>os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p</a:t>
            </a:r>
            <a:r>
              <a:rPr sz="1400" b="1" cap="small" spc="-25" dirty="0">
                <a:latin typeface="Tahoma"/>
                <a:cs typeface="Tahoma"/>
              </a:rPr>
              <a:t>o</a:t>
            </a:r>
            <a:r>
              <a:rPr sz="1400" b="1" spc="-65" dirty="0">
                <a:latin typeface="Tahoma"/>
                <a:cs typeface="Tahoma"/>
              </a:rPr>
              <a:t>dem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ser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dividid</a:t>
            </a:r>
            <a:r>
              <a:rPr sz="1400" b="1" cap="small" spc="-70" dirty="0">
                <a:latin typeface="Tahoma"/>
                <a:cs typeface="Tahoma"/>
              </a:rPr>
              <a:t>os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em: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670" y="1384156"/>
            <a:ext cx="208026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40" dirty="0">
                <a:latin typeface="Tahoma"/>
                <a:cs typeface="Tahoma"/>
              </a:rPr>
              <a:t>Mét</a:t>
            </a:r>
            <a:r>
              <a:rPr sz="1400" b="1" cap="small" spc="-25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d</a:t>
            </a:r>
            <a:r>
              <a:rPr sz="1400" b="1" cap="small" spc="-70" dirty="0">
                <a:latin typeface="Tahoma"/>
                <a:cs typeface="Tahoma"/>
              </a:rPr>
              <a:t>os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100" dirty="0">
                <a:latin typeface="Tahoma"/>
                <a:cs typeface="Tahoma"/>
              </a:rPr>
              <a:t>s</a:t>
            </a:r>
            <a:r>
              <a:rPr sz="1400" b="1" spc="-80" dirty="0">
                <a:latin typeface="Tahoma"/>
                <a:cs typeface="Tahoma"/>
              </a:rPr>
              <a:t>em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r</a:t>
            </a:r>
            <a:r>
              <a:rPr sz="1400" b="1" spc="-90" dirty="0">
                <a:latin typeface="Tahoma"/>
                <a:cs typeface="Tahoma"/>
              </a:rPr>
              <a:t>et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20" dirty="0">
                <a:latin typeface="Tahoma"/>
                <a:cs typeface="Tahoma"/>
              </a:rPr>
              <a:t>rn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150" dirty="0"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 MT"/>
                <a:cs typeface="Arial MT"/>
              </a:rPr>
              <a:t>com</a:t>
            </a:r>
            <a:r>
              <a:rPr sz="1200" spc="-35" dirty="0">
                <a:latin typeface="Arial MT"/>
                <a:cs typeface="Arial MT"/>
              </a:rPr>
              <a:t> parâmetr</a:t>
            </a:r>
            <a:r>
              <a:rPr sz="1200" spc="-100" dirty="0">
                <a:latin typeface="Arial MT"/>
                <a:cs typeface="Arial MT"/>
              </a:rPr>
              <a:t>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entrada;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 MT"/>
                <a:cs typeface="Arial MT"/>
              </a:rPr>
              <a:t>sem</a:t>
            </a:r>
            <a:r>
              <a:rPr sz="1200" spc="-35" dirty="0">
                <a:latin typeface="Arial MT"/>
                <a:cs typeface="Arial MT"/>
              </a:rPr>
              <a:t> parâmetr</a:t>
            </a:r>
            <a:r>
              <a:rPr sz="1200" spc="-100" dirty="0">
                <a:latin typeface="Arial MT"/>
                <a:cs typeface="Arial MT"/>
              </a:rPr>
              <a:t>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entrada.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7670" y="1384156"/>
            <a:ext cx="208026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40" dirty="0">
                <a:latin typeface="Tahoma"/>
                <a:cs typeface="Tahoma"/>
              </a:rPr>
              <a:t>Mét</a:t>
            </a:r>
            <a:r>
              <a:rPr sz="1400" b="1" cap="small" spc="-25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d</a:t>
            </a:r>
            <a:r>
              <a:rPr sz="1400" b="1" cap="small" spc="-70" dirty="0">
                <a:latin typeface="Tahoma"/>
                <a:cs typeface="Tahoma"/>
              </a:rPr>
              <a:t>os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50" dirty="0">
                <a:latin typeface="Tahoma"/>
                <a:cs typeface="Tahoma"/>
              </a:rPr>
              <a:t>co</a:t>
            </a:r>
            <a:r>
              <a:rPr sz="1400" b="1" spc="-60" dirty="0">
                <a:latin typeface="Tahoma"/>
                <a:cs typeface="Tahoma"/>
              </a:rPr>
              <a:t>m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r</a:t>
            </a:r>
            <a:r>
              <a:rPr sz="1400" b="1" spc="-90" dirty="0">
                <a:latin typeface="Tahoma"/>
                <a:cs typeface="Tahoma"/>
              </a:rPr>
              <a:t>et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20" dirty="0">
                <a:latin typeface="Tahoma"/>
                <a:cs typeface="Tahoma"/>
              </a:rPr>
              <a:t>rn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150" dirty="0">
                <a:latin typeface="Tahoma"/>
                <a:cs typeface="Tahoma"/>
              </a:rPr>
              <a:t>;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65" dirty="0">
                <a:latin typeface="Arial MT"/>
                <a:cs typeface="Arial MT"/>
              </a:rPr>
              <a:t>com</a:t>
            </a:r>
            <a:r>
              <a:rPr sz="1200" spc="-35" dirty="0">
                <a:latin typeface="Arial MT"/>
                <a:cs typeface="Arial MT"/>
              </a:rPr>
              <a:t> parâmetr</a:t>
            </a:r>
            <a:r>
              <a:rPr sz="1200" spc="-100" dirty="0">
                <a:latin typeface="Arial MT"/>
                <a:cs typeface="Arial MT"/>
              </a:rPr>
              <a:t>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entrada;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00" dirty="0">
                <a:latin typeface="Arial MT"/>
                <a:cs typeface="Arial MT"/>
              </a:rPr>
              <a:t>sem</a:t>
            </a:r>
            <a:r>
              <a:rPr sz="1200" spc="-35" dirty="0">
                <a:latin typeface="Arial MT"/>
                <a:cs typeface="Arial MT"/>
              </a:rPr>
              <a:t> parâmetr</a:t>
            </a:r>
            <a:r>
              <a:rPr sz="1200" spc="-100" dirty="0">
                <a:latin typeface="Arial MT"/>
                <a:cs typeface="Arial MT"/>
              </a:rPr>
              <a:t>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entrada.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77040" y="3027340"/>
            <a:ext cx="15557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11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147" y="1045513"/>
            <a:ext cx="4015740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0" spc="-30" dirty="0">
                <a:solidFill>
                  <a:srgbClr val="000000"/>
                </a:solidFill>
                <a:latin typeface="Arial MT"/>
                <a:cs typeface="Arial MT"/>
              </a:rPr>
              <a:t>Mét</a:t>
            </a:r>
            <a:r>
              <a:rPr sz="3550" b="0" spc="-5" dirty="0">
                <a:solidFill>
                  <a:srgbClr val="000000"/>
                </a:solidFill>
                <a:latin typeface="Arial MT"/>
                <a:cs typeface="Arial MT"/>
              </a:rPr>
              <a:t>o</a:t>
            </a:r>
            <a:r>
              <a:rPr sz="3550" b="0" spc="-215" dirty="0">
                <a:solidFill>
                  <a:srgbClr val="000000"/>
                </a:solidFill>
                <a:latin typeface="Arial MT"/>
                <a:cs typeface="Arial MT"/>
              </a:rPr>
              <a:t>dos</a:t>
            </a:r>
            <a:r>
              <a:rPr sz="3550" b="0" spc="-9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550" b="0" spc="-270" dirty="0">
                <a:solidFill>
                  <a:srgbClr val="000000"/>
                </a:solidFill>
                <a:latin typeface="Arial MT"/>
                <a:cs typeface="Arial MT"/>
              </a:rPr>
              <a:t>sem</a:t>
            </a:r>
            <a:r>
              <a:rPr sz="3550" b="0" spc="-9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550" b="0" spc="55" dirty="0">
                <a:solidFill>
                  <a:srgbClr val="000000"/>
                </a:solidFill>
                <a:latin typeface="Arial MT"/>
                <a:cs typeface="Arial MT"/>
              </a:rPr>
              <a:t>r</a:t>
            </a:r>
            <a:r>
              <a:rPr sz="3550" b="0" spc="-80" dirty="0">
                <a:solidFill>
                  <a:srgbClr val="000000"/>
                </a:solidFill>
                <a:latin typeface="Arial MT"/>
                <a:cs typeface="Arial MT"/>
              </a:rPr>
              <a:t>etorno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2119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Métodos</a:t>
            </a:r>
            <a:r>
              <a:rPr spc="-20" dirty="0"/>
              <a:t> </a:t>
            </a:r>
            <a:r>
              <a:rPr spc="100" dirty="0"/>
              <a:t>sem</a:t>
            </a:r>
            <a:r>
              <a:rPr spc="-20" dirty="0"/>
              <a:t> </a:t>
            </a:r>
            <a:r>
              <a:rPr spc="55" dirty="0"/>
              <a:t>retorno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95628"/>
            <a:ext cx="4552315" cy="16770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40" dirty="0">
                <a:latin typeface="Tahoma"/>
                <a:cs typeface="Tahoma"/>
              </a:rPr>
              <a:t>Objetiv</a:t>
            </a:r>
            <a:r>
              <a:rPr sz="1400" b="1" cap="small" spc="-40" dirty="0">
                <a:latin typeface="Tahoma"/>
                <a:cs typeface="Tahoma"/>
              </a:rPr>
              <a:t>o</a:t>
            </a:r>
            <a:r>
              <a:rPr sz="1400" b="1" spc="-4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60" dirty="0">
                <a:latin typeface="Arial MT"/>
                <a:cs typeface="Arial MT"/>
              </a:rPr>
              <a:t>executam</a:t>
            </a:r>
            <a:r>
              <a:rPr sz="1200" spc="-35" dirty="0">
                <a:latin typeface="Arial MT"/>
                <a:cs typeface="Arial MT"/>
              </a:rPr>
              <a:t> um </a:t>
            </a:r>
            <a:r>
              <a:rPr sz="1200" spc="-25" dirty="0">
                <a:latin typeface="Arial MT"/>
                <a:cs typeface="Arial MT"/>
              </a:rPr>
              <a:t>conjunto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instruções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não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retornam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nenhum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valor.</a:t>
            </a:r>
            <a:endParaRPr sz="12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118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45" dirty="0">
                <a:latin typeface="Tahoma"/>
                <a:cs typeface="Tahoma"/>
              </a:rPr>
              <a:t>Utilizaçã</a:t>
            </a:r>
            <a:r>
              <a:rPr sz="1400" b="1" cap="small" spc="-4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90" dirty="0">
                <a:latin typeface="Arial MT"/>
                <a:cs typeface="Arial MT"/>
              </a:rPr>
              <a:t>deve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ser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chamado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começar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executar;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85" dirty="0">
                <a:latin typeface="Arial MT"/>
                <a:cs typeface="Arial MT"/>
              </a:rPr>
              <a:t>após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40" dirty="0">
                <a:latin typeface="Arial MT"/>
                <a:cs typeface="Arial MT"/>
              </a:rPr>
              <a:t>e</a:t>
            </a:r>
            <a:r>
              <a:rPr sz="1200" spc="-90" dirty="0">
                <a:latin typeface="Arial MT"/>
                <a:cs typeface="Arial MT"/>
              </a:rPr>
              <a:t>x</a:t>
            </a:r>
            <a:r>
              <a:rPr sz="1200" spc="-95" dirty="0">
                <a:latin typeface="Arial MT"/>
                <a:cs typeface="Arial MT"/>
              </a:rPr>
              <a:t>e</a:t>
            </a:r>
            <a:r>
              <a:rPr sz="1200" spc="-75" dirty="0">
                <a:latin typeface="Arial MT"/>
                <a:cs typeface="Arial MT"/>
              </a:rPr>
              <a:t>cução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10" dirty="0">
                <a:latin typeface="Arial MT"/>
                <a:cs typeface="Arial MT"/>
              </a:rPr>
              <a:t>r</a:t>
            </a:r>
            <a:r>
              <a:rPr sz="1200" spc="-40" dirty="0">
                <a:latin typeface="Arial MT"/>
                <a:cs typeface="Arial MT"/>
              </a:rPr>
              <a:t>etorna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ao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p</a:t>
            </a:r>
            <a:r>
              <a:rPr sz="1200" spc="-25" dirty="0">
                <a:latin typeface="Arial MT"/>
                <a:cs typeface="Arial MT"/>
              </a:rPr>
              <a:t>onto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onde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foi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chamad</a:t>
            </a:r>
            <a:r>
              <a:rPr sz="1200" spc="-75" dirty="0">
                <a:latin typeface="Arial MT"/>
                <a:cs typeface="Arial MT"/>
              </a:rPr>
              <a:t>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233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100" dirty="0"/>
              <a:t>sem</a:t>
            </a:r>
            <a:r>
              <a:rPr dirty="0"/>
              <a:t> </a:t>
            </a:r>
            <a:r>
              <a:rPr spc="55" dirty="0"/>
              <a:t>retorno</a:t>
            </a:r>
            <a:r>
              <a:rPr spc="5" dirty="0"/>
              <a:t> </a:t>
            </a:r>
            <a:r>
              <a:rPr spc="85" dirty="0"/>
              <a:t>e</a:t>
            </a:r>
            <a:r>
              <a:rPr dirty="0"/>
              <a:t> </a:t>
            </a:r>
            <a:r>
              <a:rPr spc="100" dirty="0"/>
              <a:t>sem</a:t>
            </a:r>
            <a:r>
              <a:rPr spc="5"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739" y="660572"/>
            <a:ext cx="4151629" cy="2012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959485" indent="-114935">
              <a:lnSpc>
                <a:spcPct val="100000"/>
              </a:lnSpc>
              <a:spcBef>
                <a:spcPts val="100"/>
              </a:spcBef>
            </a:pP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14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("antes de chamar o metodo")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-484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("depois</a:t>
            </a:r>
            <a:r>
              <a:rPr sz="1000" spc="-1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de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chamar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o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metodo")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"/>
              <a:cs typeface="Arial"/>
            </a:endParaRPr>
          </a:p>
          <a:p>
            <a:pPr marL="127000" marR="5080" indent="-114935">
              <a:lnSpc>
                <a:spcPct val="100000"/>
              </a:lnSpc>
            </a:pP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b="1" spc="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0" marR="508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("Logica de Programacao")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("Aprendendo a programar")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("Like a boss!")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233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100" dirty="0"/>
              <a:t>sem</a:t>
            </a:r>
            <a:r>
              <a:rPr dirty="0"/>
              <a:t> </a:t>
            </a:r>
            <a:r>
              <a:rPr spc="55" dirty="0"/>
              <a:t>retorno</a:t>
            </a:r>
            <a:r>
              <a:rPr spc="5" dirty="0"/>
              <a:t> </a:t>
            </a:r>
            <a:r>
              <a:rPr spc="85" dirty="0"/>
              <a:t>e</a:t>
            </a:r>
            <a:r>
              <a:rPr dirty="0"/>
              <a:t> </a:t>
            </a:r>
            <a:r>
              <a:rPr spc="100" dirty="0"/>
              <a:t>sem</a:t>
            </a:r>
            <a:r>
              <a:rPr spc="5"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739" y="660572"/>
            <a:ext cx="4151629" cy="2012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959485" indent="-114935">
              <a:lnSpc>
                <a:spcPct val="100000"/>
              </a:lnSpc>
              <a:spcBef>
                <a:spcPts val="100"/>
              </a:spcBef>
            </a:pP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14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("antes de chamar o metodo")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-484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("depois</a:t>
            </a:r>
            <a:r>
              <a:rPr sz="1000" spc="-1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de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chamar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o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metodo")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"/>
              <a:cs typeface="Arial"/>
            </a:endParaRPr>
          </a:p>
          <a:p>
            <a:pPr marL="127000" marR="5080" indent="-114935">
              <a:lnSpc>
                <a:spcPct val="100000"/>
              </a:lnSpc>
            </a:pP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b="1" spc="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0" marR="508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("Logica de Programacao")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("Aprendendo a programar")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("Like a boss!")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7337" y="1098409"/>
            <a:ext cx="1223645" cy="619125"/>
            <a:chOff x="2137337" y="1098409"/>
            <a:chExt cx="1223645" cy="619125"/>
          </a:xfrm>
        </p:grpSpPr>
        <p:sp>
          <p:nvSpPr>
            <p:cNvPr id="5" name="object 5"/>
            <p:cNvSpPr/>
            <p:nvPr/>
          </p:nvSpPr>
          <p:spPr>
            <a:xfrm>
              <a:off x="2143704" y="1104776"/>
              <a:ext cx="1210945" cy="580390"/>
            </a:xfrm>
            <a:custGeom>
              <a:avLst/>
              <a:gdLst/>
              <a:ahLst/>
              <a:cxnLst/>
              <a:rect l="l" t="t" r="r" b="b"/>
              <a:pathLst>
                <a:path w="1210945" h="580389">
                  <a:moveTo>
                    <a:pt x="0" y="1429"/>
                  </a:moveTo>
                  <a:lnTo>
                    <a:pt x="42242" y="278"/>
                  </a:lnTo>
                  <a:lnTo>
                    <a:pt x="85953" y="0"/>
                  </a:lnTo>
                  <a:lnTo>
                    <a:pt x="130955" y="598"/>
                  </a:lnTo>
                  <a:lnTo>
                    <a:pt x="177075" y="2080"/>
                  </a:lnTo>
                  <a:lnTo>
                    <a:pt x="224136" y="4449"/>
                  </a:lnTo>
                  <a:lnTo>
                    <a:pt x="271962" y="7711"/>
                  </a:lnTo>
                  <a:lnTo>
                    <a:pt x="320378" y="11871"/>
                  </a:lnTo>
                  <a:lnTo>
                    <a:pt x="369208" y="16935"/>
                  </a:lnTo>
                  <a:lnTo>
                    <a:pt x="418277" y="22907"/>
                  </a:lnTo>
                  <a:lnTo>
                    <a:pt x="467409" y="29792"/>
                  </a:lnTo>
                  <a:lnTo>
                    <a:pt x="516428" y="37597"/>
                  </a:lnTo>
                  <a:lnTo>
                    <a:pt x="565159" y="46325"/>
                  </a:lnTo>
                  <a:lnTo>
                    <a:pt x="613426" y="55983"/>
                  </a:lnTo>
                  <a:lnTo>
                    <a:pt x="661053" y="66574"/>
                  </a:lnTo>
                  <a:lnTo>
                    <a:pt x="707865" y="78106"/>
                  </a:lnTo>
                  <a:lnTo>
                    <a:pt x="753687" y="90582"/>
                  </a:lnTo>
                  <a:lnTo>
                    <a:pt x="798341" y="104008"/>
                  </a:lnTo>
                  <a:lnTo>
                    <a:pt x="841654" y="118389"/>
                  </a:lnTo>
                  <a:lnTo>
                    <a:pt x="883449" y="133731"/>
                  </a:lnTo>
                  <a:lnTo>
                    <a:pt x="923551" y="150038"/>
                  </a:lnTo>
                  <a:lnTo>
                    <a:pt x="961783" y="167315"/>
                  </a:lnTo>
                  <a:lnTo>
                    <a:pt x="997971" y="185569"/>
                  </a:lnTo>
                  <a:lnTo>
                    <a:pt x="1031939" y="204803"/>
                  </a:lnTo>
                  <a:lnTo>
                    <a:pt x="1092511" y="246235"/>
                  </a:lnTo>
                  <a:lnTo>
                    <a:pt x="1142095" y="291654"/>
                  </a:lnTo>
                  <a:lnTo>
                    <a:pt x="1179284" y="341100"/>
                  </a:lnTo>
                  <a:lnTo>
                    <a:pt x="1202676" y="394615"/>
                  </a:lnTo>
                  <a:lnTo>
                    <a:pt x="1210863" y="452241"/>
                  </a:lnTo>
                  <a:lnTo>
                    <a:pt x="1208816" y="482609"/>
                  </a:lnTo>
                  <a:lnTo>
                    <a:pt x="1202441" y="514019"/>
                  </a:lnTo>
                  <a:lnTo>
                    <a:pt x="1191563" y="546478"/>
                  </a:lnTo>
                  <a:lnTo>
                    <a:pt x="1176006" y="579990"/>
                  </a:lnTo>
                </a:path>
              </a:pathLst>
            </a:custGeom>
            <a:ln w="12733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2483" y="1651388"/>
              <a:ext cx="53975" cy="66040"/>
            </a:xfrm>
            <a:custGeom>
              <a:avLst/>
              <a:gdLst/>
              <a:ahLst/>
              <a:cxnLst/>
              <a:rect l="l" t="t" r="r" b="b"/>
              <a:pathLst>
                <a:path w="53975" h="66039">
                  <a:moveTo>
                    <a:pt x="53693" y="27564"/>
                  </a:moveTo>
                  <a:lnTo>
                    <a:pt x="17227" y="33378"/>
                  </a:lnTo>
                  <a:lnTo>
                    <a:pt x="1435" y="0"/>
                  </a:lnTo>
                  <a:lnTo>
                    <a:pt x="0" y="66040"/>
                  </a:lnTo>
                  <a:lnTo>
                    <a:pt x="53693" y="27564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14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233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100" dirty="0"/>
              <a:t>sem</a:t>
            </a:r>
            <a:r>
              <a:rPr dirty="0"/>
              <a:t> </a:t>
            </a:r>
            <a:r>
              <a:rPr spc="55" dirty="0"/>
              <a:t>retorno</a:t>
            </a:r>
            <a:r>
              <a:rPr spc="5" dirty="0"/>
              <a:t> </a:t>
            </a:r>
            <a:r>
              <a:rPr spc="85" dirty="0"/>
              <a:t>e</a:t>
            </a:r>
            <a:r>
              <a:rPr dirty="0"/>
              <a:t> </a:t>
            </a:r>
            <a:r>
              <a:rPr spc="100" dirty="0"/>
              <a:t>sem</a:t>
            </a:r>
            <a:r>
              <a:rPr spc="5"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739" y="660572"/>
            <a:ext cx="4151629" cy="2012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959485" indent="-114935">
              <a:lnSpc>
                <a:spcPct val="100000"/>
              </a:lnSpc>
              <a:spcBef>
                <a:spcPts val="100"/>
              </a:spcBef>
            </a:pP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14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("antes de chamar o metodo")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-484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("depois</a:t>
            </a:r>
            <a:r>
              <a:rPr sz="1000" spc="-1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de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chamar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o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metodo")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Arial"/>
              <a:cs typeface="Arial"/>
            </a:endParaRPr>
          </a:p>
          <a:p>
            <a:pPr marL="127000" marR="5080" indent="-114935">
              <a:lnSpc>
                <a:spcPct val="100000"/>
              </a:lnSpc>
            </a:pP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()</a:t>
            </a:r>
            <a:r>
              <a:rPr sz="1000" b="1" spc="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0" marR="508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("Logica de Programacao")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("Aprendendo a programar")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("Like a boss!")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37337" y="1098409"/>
            <a:ext cx="1223645" cy="619125"/>
            <a:chOff x="2137337" y="1098409"/>
            <a:chExt cx="1223645" cy="619125"/>
          </a:xfrm>
        </p:grpSpPr>
        <p:sp>
          <p:nvSpPr>
            <p:cNvPr id="5" name="object 5"/>
            <p:cNvSpPr/>
            <p:nvPr/>
          </p:nvSpPr>
          <p:spPr>
            <a:xfrm>
              <a:off x="2143704" y="1104776"/>
              <a:ext cx="1210945" cy="580390"/>
            </a:xfrm>
            <a:custGeom>
              <a:avLst/>
              <a:gdLst/>
              <a:ahLst/>
              <a:cxnLst/>
              <a:rect l="l" t="t" r="r" b="b"/>
              <a:pathLst>
                <a:path w="1210945" h="580389">
                  <a:moveTo>
                    <a:pt x="0" y="1429"/>
                  </a:moveTo>
                  <a:lnTo>
                    <a:pt x="42242" y="278"/>
                  </a:lnTo>
                  <a:lnTo>
                    <a:pt x="85953" y="0"/>
                  </a:lnTo>
                  <a:lnTo>
                    <a:pt x="130955" y="598"/>
                  </a:lnTo>
                  <a:lnTo>
                    <a:pt x="177075" y="2080"/>
                  </a:lnTo>
                  <a:lnTo>
                    <a:pt x="224136" y="4449"/>
                  </a:lnTo>
                  <a:lnTo>
                    <a:pt x="271962" y="7711"/>
                  </a:lnTo>
                  <a:lnTo>
                    <a:pt x="320378" y="11871"/>
                  </a:lnTo>
                  <a:lnTo>
                    <a:pt x="369208" y="16935"/>
                  </a:lnTo>
                  <a:lnTo>
                    <a:pt x="418277" y="22907"/>
                  </a:lnTo>
                  <a:lnTo>
                    <a:pt x="467409" y="29792"/>
                  </a:lnTo>
                  <a:lnTo>
                    <a:pt x="516428" y="37597"/>
                  </a:lnTo>
                  <a:lnTo>
                    <a:pt x="565159" y="46325"/>
                  </a:lnTo>
                  <a:lnTo>
                    <a:pt x="613426" y="55983"/>
                  </a:lnTo>
                  <a:lnTo>
                    <a:pt x="661053" y="66574"/>
                  </a:lnTo>
                  <a:lnTo>
                    <a:pt x="707865" y="78106"/>
                  </a:lnTo>
                  <a:lnTo>
                    <a:pt x="753687" y="90582"/>
                  </a:lnTo>
                  <a:lnTo>
                    <a:pt x="798341" y="104008"/>
                  </a:lnTo>
                  <a:lnTo>
                    <a:pt x="841654" y="118389"/>
                  </a:lnTo>
                  <a:lnTo>
                    <a:pt x="883449" y="133731"/>
                  </a:lnTo>
                  <a:lnTo>
                    <a:pt x="923551" y="150038"/>
                  </a:lnTo>
                  <a:lnTo>
                    <a:pt x="961783" y="167315"/>
                  </a:lnTo>
                  <a:lnTo>
                    <a:pt x="997971" y="185569"/>
                  </a:lnTo>
                  <a:lnTo>
                    <a:pt x="1031939" y="204803"/>
                  </a:lnTo>
                  <a:lnTo>
                    <a:pt x="1092511" y="246235"/>
                  </a:lnTo>
                  <a:lnTo>
                    <a:pt x="1142095" y="291654"/>
                  </a:lnTo>
                  <a:lnTo>
                    <a:pt x="1179284" y="341100"/>
                  </a:lnTo>
                  <a:lnTo>
                    <a:pt x="1202676" y="394615"/>
                  </a:lnTo>
                  <a:lnTo>
                    <a:pt x="1210863" y="452241"/>
                  </a:lnTo>
                  <a:lnTo>
                    <a:pt x="1208816" y="482609"/>
                  </a:lnTo>
                  <a:lnTo>
                    <a:pt x="1202441" y="514019"/>
                  </a:lnTo>
                  <a:lnTo>
                    <a:pt x="1191563" y="546478"/>
                  </a:lnTo>
                  <a:lnTo>
                    <a:pt x="1176006" y="579990"/>
                  </a:lnTo>
                </a:path>
              </a:pathLst>
            </a:custGeom>
            <a:ln w="12733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2483" y="1651388"/>
              <a:ext cx="53975" cy="66040"/>
            </a:xfrm>
            <a:custGeom>
              <a:avLst/>
              <a:gdLst/>
              <a:ahLst/>
              <a:cxnLst/>
              <a:rect l="l" t="t" r="r" b="b"/>
              <a:pathLst>
                <a:path w="53975" h="66039">
                  <a:moveTo>
                    <a:pt x="53693" y="27564"/>
                  </a:moveTo>
                  <a:lnTo>
                    <a:pt x="17227" y="33378"/>
                  </a:lnTo>
                  <a:lnTo>
                    <a:pt x="1435" y="0"/>
                  </a:lnTo>
                  <a:lnTo>
                    <a:pt x="0" y="66040"/>
                  </a:lnTo>
                  <a:lnTo>
                    <a:pt x="53693" y="27564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69034" y="1224667"/>
            <a:ext cx="474345" cy="1416050"/>
            <a:chOff x="269034" y="1224667"/>
            <a:chExt cx="474345" cy="1416050"/>
          </a:xfrm>
        </p:grpSpPr>
        <p:sp>
          <p:nvSpPr>
            <p:cNvPr id="8" name="object 8"/>
            <p:cNvSpPr/>
            <p:nvPr/>
          </p:nvSpPr>
          <p:spPr>
            <a:xfrm>
              <a:off x="275401" y="1255163"/>
              <a:ext cx="431165" cy="1379220"/>
            </a:xfrm>
            <a:custGeom>
              <a:avLst/>
              <a:gdLst/>
              <a:ahLst/>
              <a:cxnLst/>
              <a:rect l="l" t="t" r="r" b="b"/>
              <a:pathLst>
                <a:path w="431165" h="1379220">
                  <a:moveTo>
                    <a:pt x="352985" y="1379099"/>
                  </a:moveTo>
                  <a:lnTo>
                    <a:pt x="289291" y="1366781"/>
                  </a:lnTo>
                  <a:lnTo>
                    <a:pt x="232265" y="1341794"/>
                  </a:lnTo>
                  <a:lnTo>
                    <a:pt x="181790" y="1305333"/>
                  </a:lnTo>
                  <a:lnTo>
                    <a:pt x="137752" y="1258590"/>
                  </a:lnTo>
                  <a:lnTo>
                    <a:pt x="100035" y="1202756"/>
                  </a:lnTo>
                  <a:lnTo>
                    <a:pt x="68522" y="1139025"/>
                  </a:lnTo>
                  <a:lnTo>
                    <a:pt x="43100" y="1068588"/>
                  </a:lnTo>
                  <a:lnTo>
                    <a:pt x="32636" y="1031228"/>
                  </a:lnTo>
                  <a:lnTo>
                    <a:pt x="23652" y="992639"/>
                  </a:lnTo>
                  <a:lnTo>
                    <a:pt x="16132" y="952970"/>
                  </a:lnTo>
                  <a:lnTo>
                    <a:pt x="10063" y="912370"/>
                  </a:lnTo>
                  <a:lnTo>
                    <a:pt x="5429" y="870988"/>
                  </a:lnTo>
                  <a:lnTo>
                    <a:pt x="2217" y="828973"/>
                  </a:lnTo>
                  <a:lnTo>
                    <a:pt x="412" y="786474"/>
                  </a:lnTo>
                  <a:lnTo>
                    <a:pt x="0" y="743640"/>
                  </a:lnTo>
                  <a:lnTo>
                    <a:pt x="965" y="700621"/>
                  </a:lnTo>
                  <a:lnTo>
                    <a:pt x="3294" y="657565"/>
                  </a:lnTo>
                  <a:lnTo>
                    <a:pt x="6973" y="614622"/>
                  </a:lnTo>
                  <a:lnTo>
                    <a:pt x="11987" y="571940"/>
                  </a:lnTo>
                  <a:lnTo>
                    <a:pt x="18320" y="529668"/>
                  </a:lnTo>
                  <a:lnTo>
                    <a:pt x="25960" y="487956"/>
                  </a:lnTo>
                  <a:lnTo>
                    <a:pt x="34892" y="446953"/>
                  </a:lnTo>
                  <a:lnTo>
                    <a:pt x="45100" y="406807"/>
                  </a:lnTo>
                  <a:lnTo>
                    <a:pt x="56572" y="367669"/>
                  </a:lnTo>
                  <a:lnTo>
                    <a:pt x="69291" y="329686"/>
                  </a:lnTo>
                  <a:lnTo>
                    <a:pt x="83244" y="293008"/>
                  </a:lnTo>
                  <a:lnTo>
                    <a:pt x="98417" y="257783"/>
                  </a:lnTo>
                  <a:lnTo>
                    <a:pt x="132363" y="192293"/>
                  </a:lnTo>
                  <a:lnTo>
                    <a:pt x="171013" y="134407"/>
                  </a:lnTo>
                  <a:lnTo>
                    <a:pt x="214252" y="85319"/>
                  </a:lnTo>
                  <a:lnTo>
                    <a:pt x="261965" y="46219"/>
                  </a:lnTo>
                  <a:lnTo>
                    <a:pt x="314036" y="18301"/>
                  </a:lnTo>
                  <a:lnTo>
                    <a:pt x="370349" y="2758"/>
                  </a:lnTo>
                  <a:lnTo>
                    <a:pt x="400061" y="0"/>
                  </a:lnTo>
                  <a:lnTo>
                    <a:pt x="430790" y="782"/>
                  </a:lnTo>
                </a:path>
              </a:pathLst>
            </a:custGeom>
            <a:ln w="12733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659" y="1224667"/>
              <a:ext cx="61594" cy="59055"/>
            </a:xfrm>
            <a:custGeom>
              <a:avLst/>
              <a:gdLst/>
              <a:ahLst/>
              <a:cxnLst/>
              <a:rect l="l" t="t" r="r" b="b"/>
              <a:pathLst>
                <a:path w="61595" h="59055">
                  <a:moveTo>
                    <a:pt x="4904" y="0"/>
                  </a:moveTo>
                  <a:lnTo>
                    <a:pt x="24531" y="31277"/>
                  </a:lnTo>
                  <a:lnTo>
                    <a:pt x="0" y="58877"/>
                  </a:lnTo>
                  <a:lnTo>
                    <a:pt x="61329" y="34343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7594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/>
              <a:t>Sintaxe</a:t>
            </a:r>
          </a:p>
        </p:txBody>
      </p:sp>
      <p:sp>
        <p:nvSpPr>
          <p:cNvPr id="3" name="object 3"/>
          <p:cNvSpPr/>
          <p:nvPr/>
        </p:nvSpPr>
        <p:spPr>
          <a:xfrm>
            <a:off x="1258635" y="372401"/>
            <a:ext cx="1932305" cy="554990"/>
          </a:xfrm>
          <a:custGeom>
            <a:avLst/>
            <a:gdLst/>
            <a:ahLst/>
            <a:cxnLst/>
            <a:rect l="l" t="t" r="r" b="b"/>
            <a:pathLst>
              <a:path w="1932305" h="554990">
                <a:moveTo>
                  <a:pt x="813469" y="215133"/>
                </a:moveTo>
                <a:lnTo>
                  <a:pt x="531312" y="537491"/>
                </a:lnTo>
                <a:lnTo>
                  <a:pt x="521310" y="549672"/>
                </a:lnTo>
                <a:lnTo>
                  <a:pt x="518821" y="554572"/>
                </a:lnTo>
                <a:lnTo>
                  <a:pt x="523700" y="552046"/>
                </a:lnTo>
                <a:lnTo>
                  <a:pt x="535804" y="541951"/>
                </a:lnTo>
                <a:lnTo>
                  <a:pt x="903469" y="215133"/>
                </a:lnTo>
                <a:lnTo>
                  <a:pt x="1881362" y="215133"/>
                </a:lnTo>
                <a:lnTo>
                  <a:pt x="1901062" y="211155"/>
                </a:lnTo>
                <a:lnTo>
                  <a:pt x="1917150" y="200309"/>
                </a:lnTo>
                <a:lnTo>
                  <a:pt x="1927996" y="184222"/>
                </a:lnTo>
                <a:lnTo>
                  <a:pt x="1931973" y="164522"/>
                </a:lnTo>
                <a:lnTo>
                  <a:pt x="1931973" y="50610"/>
                </a:lnTo>
                <a:lnTo>
                  <a:pt x="1927996" y="30910"/>
                </a:lnTo>
                <a:lnTo>
                  <a:pt x="1917150" y="14823"/>
                </a:lnTo>
                <a:lnTo>
                  <a:pt x="1901062" y="3977"/>
                </a:lnTo>
                <a:lnTo>
                  <a:pt x="1881362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64522"/>
                </a:lnTo>
                <a:lnTo>
                  <a:pt x="3977" y="184222"/>
                </a:lnTo>
                <a:lnTo>
                  <a:pt x="14823" y="200309"/>
                </a:lnTo>
                <a:lnTo>
                  <a:pt x="30910" y="211155"/>
                </a:lnTo>
                <a:lnTo>
                  <a:pt x="50610" y="215133"/>
                </a:lnTo>
                <a:lnTo>
                  <a:pt x="813469" y="215133"/>
                </a:lnTo>
                <a:close/>
              </a:path>
            </a:pathLst>
          </a:custGeom>
          <a:ln w="506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167" y="389406"/>
            <a:ext cx="2935605" cy="90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3740">
              <a:lnSpc>
                <a:spcPct val="100000"/>
              </a:lnSpc>
              <a:spcBef>
                <a:spcPts val="95"/>
              </a:spcBef>
            </a:pPr>
            <a:r>
              <a:rPr sz="800" b="1" spc="-35" dirty="0">
                <a:solidFill>
                  <a:srgbClr val="F9F9F9"/>
                </a:solidFill>
                <a:latin typeface="Tahoma"/>
                <a:cs typeface="Tahoma"/>
              </a:rPr>
              <a:t>v</a:t>
            </a:r>
            <a:r>
              <a:rPr sz="800" b="1" cap="small" spc="-50" dirty="0">
                <a:solidFill>
                  <a:srgbClr val="F9F9F9"/>
                </a:solidFill>
                <a:latin typeface="Tahoma"/>
                <a:cs typeface="Tahoma"/>
              </a:rPr>
              <a:t>o</a:t>
            </a:r>
            <a:r>
              <a:rPr sz="800" b="1" spc="-40" dirty="0">
                <a:solidFill>
                  <a:srgbClr val="F9F9F9"/>
                </a:solidFill>
                <a:latin typeface="Tahoma"/>
                <a:cs typeface="Tahoma"/>
              </a:rPr>
              <a:t>id:</a:t>
            </a:r>
            <a:r>
              <a:rPr sz="800" b="1" spc="-5" dirty="0">
                <a:solidFill>
                  <a:srgbClr val="F9F9F9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F9F9F9"/>
                </a:solidFill>
                <a:latin typeface="Arial MT"/>
                <a:cs typeface="Arial MT"/>
              </a:rPr>
              <a:t>indica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9F9F9"/>
                </a:solidFill>
                <a:latin typeface="Arial MT"/>
                <a:cs typeface="Arial MT"/>
              </a:rPr>
              <a:t>que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F9F9F9"/>
                </a:solidFill>
                <a:latin typeface="Arial MT"/>
                <a:cs typeface="Arial MT"/>
              </a:rPr>
              <a:t>o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F9F9F9"/>
                </a:solidFill>
                <a:latin typeface="Arial MT"/>
                <a:cs typeface="Arial MT"/>
              </a:rPr>
              <a:t>mét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o</a:t>
            </a:r>
            <a:r>
              <a:rPr sz="800" spc="-35" dirty="0">
                <a:solidFill>
                  <a:srgbClr val="F9F9F9"/>
                </a:solidFill>
                <a:latin typeface="Arial MT"/>
                <a:cs typeface="Arial MT"/>
              </a:rPr>
              <a:t>do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9F9F9"/>
                </a:solidFill>
                <a:latin typeface="Arial MT"/>
                <a:cs typeface="Arial MT"/>
              </a:rPr>
              <a:t>não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9F9F9"/>
                </a:solidFill>
                <a:latin typeface="Arial MT"/>
                <a:cs typeface="Arial MT"/>
              </a:rPr>
              <a:t>terá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F9F9F9"/>
                </a:solidFill>
                <a:latin typeface="Arial MT"/>
                <a:cs typeface="Arial MT"/>
              </a:rPr>
              <a:t>r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etorno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ts val="1200"/>
              </a:lnSpc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2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nomeMetodo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&lt;parametros&gt;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5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b="1" spc="5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6364">
              <a:lnSpc>
                <a:spcPts val="1195"/>
              </a:lnSpc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5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codigo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200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663" y="1461347"/>
            <a:ext cx="2534920" cy="134810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65" dirty="0">
                <a:latin typeface="Tahoma"/>
                <a:cs typeface="Tahoma"/>
              </a:rPr>
              <a:t>N</a:t>
            </a:r>
            <a:r>
              <a:rPr sz="1200" b="1" cap="small" spc="-65" dirty="0">
                <a:latin typeface="Tahoma"/>
                <a:cs typeface="Tahoma"/>
              </a:rPr>
              <a:t>o</a:t>
            </a:r>
            <a:r>
              <a:rPr sz="1200" b="1" spc="-65" dirty="0">
                <a:latin typeface="Tahoma"/>
                <a:cs typeface="Tahoma"/>
              </a:rPr>
              <a:t>meMet</a:t>
            </a:r>
            <a:r>
              <a:rPr sz="1200" b="1" cap="small" spc="-65" dirty="0">
                <a:latin typeface="Tahoma"/>
                <a:cs typeface="Tahoma"/>
              </a:rPr>
              <a:t>o</a:t>
            </a:r>
            <a:r>
              <a:rPr sz="1200" b="1" spc="-65" dirty="0">
                <a:latin typeface="Tahoma"/>
                <a:cs typeface="Tahoma"/>
              </a:rPr>
              <a:t>d</a:t>
            </a:r>
            <a:r>
              <a:rPr sz="1200" b="1" cap="small" spc="-65" dirty="0">
                <a:latin typeface="Tahoma"/>
                <a:cs typeface="Tahoma"/>
              </a:rPr>
              <a:t>o</a:t>
            </a:r>
            <a:r>
              <a:rPr sz="1200" b="1" spc="-65" dirty="0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  <a:p>
            <a:pPr marL="254635" lvl="1" indent="-99060">
              <a:lnSpc>
                <a:spcPct val="100000"/>
              </a:lnSpc>
              <a:spcBef>
                <a:spcPts val="455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105" dirty="0">
                <a:latin typeface="Arial MT"/>
                <a:cs typeface="Arial MT"/>
              </a:rPr>
              <a:t>é</a:t>
            </a:r>
            <a:r>
              <a:rPr sz="1000" spc="-30" dirty="0">
                <a:latin typeface="Arial MT"/>
                <a:cs typeface="Arial MT"/>
              </a:rPr>
              <a:t> um </a:t>
            </a:r>
            <a:r>
              <a:rPr sz="1000" spc="-20" dirty="0">
                <a:latin typeface="Arial MT"/>
                <a:cs typeface="Arial MT"/>
              </a:rPr>
              <a:t>identificador;</a:t>
            </a:r>
            <a:endParaRPr sz="1000">
              <a:latin typeface="Arial MT"/>
              <a:cs typeface="Arial MT"/>
            </a:endParaRPr>
          </a:p>
          <a:p>
            <a:pPr marL="252095" marR="5080" lvl="1" indent="-95885">
              <a:lnSpc>
                <a:spcPct val="141100"/>
              </a:lnSpc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50" dirty="0">
                <a:latin typeface="Arial MT"/>
                <a:cs typeface="Arial MT"/>
              </a:rPr>
              <a:t>b</a:t>
            </a:r>
            <a:r>
              <a:rPr sz="1000" spc="-100" dirty="0">
                <a:latin typeface="Arial MT"/>
                <a:cs typeface="Arial MT"/>
              </a:rPr>
              <a:t>e</a:t>
            </a: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65" dirty="0">
                <a:latin typeface="Arial MT"/>
                <a:cs typeface="Arial MT"/>
              </a:rPr>
              <a:t>e</a:t>
            </a:r>
            <a:r>
              <a:rPr sz="1000" spc="-90" dirty="0">
                <a:latin typeface="Arial MT"/>
                <a:cs typeface="Arial MT"/>
              </a:rPr>
              <a:t>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95" dirty="0">
                <a:latin typeface="Arial MT"/>
                <a:cs typeface="Arial MT"/>
              </a:rPr>
              <a:t>às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r</a:t>
            </a:r>
            <a:r>
              <a:rPr sz="1000" spc="-70" dirty="0">
                <a:latin typeface="Arial MT"/>
                <a:cs typeface="Arial MT"/>
              </a:rPr>
              <a:t>egras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definição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nomes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de  </a:t>
            </a:r>
            <a:r>
              <a:rPr sz="1000" spc="-45" dirty="0">
                <a:latin typeface="Arial MT"/>
                <a:cs typeface="Arial MT"/>
              </a:rPr>
              <a:t>variáveis;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490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75" dirty="0">
                <a:latin typeface="Arial MT"/>
                <a:cs typeface="Arial MT"/>
              </a:rPr>
              <a:t>Boas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práticas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r</a:t>
            </a:r>
            <a:r>
              <a:rPr sz="1000" spc="-55" dirty="0">
                <a:latin typeface="Arial MT"/>
                <a:cs typeface="Arial MT"/>
              </a:rPr>
              <a:t>ogramação: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10" dirty="0">
                <a:latin typeface="Arial MT"/>
                <a:cs typeface="Arial MT"/>
              </a:rPr>
              <a:t>utilize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45" dirty="0">
                <a:latin typeface="Arial MT"/>
                <a:cs typeface="Arial MT"/>
              </a:rPr>
              <a:t>erb</a:t>
            </a:r>
            <a:r>
              <a:rPr sz="1000" spc="-85" dirty="0">
                <a:latin typeface="Arial MT"/>
                <a:cs typeface="Arial MT"/>
              </a:rPr>
              <a:t>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ação!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77845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3078480" algn="l"/>
              </a:tabLst>
            </a:pPr>
            <a:r>
              <a:rPr spc="-75" dirty="0"/>
              <a:t>Parâmetr</a:t>
            </a:r>
            <a:r>
              <a:rPr cap="small" spc="-75" dirty="0"/>
              <a:t>os</a:t>
            </a:r>
          </a:p>
          <a:p>
            <a:pPr marL="3162935" lvl="1" indent="-99060">
              <a:lnSpc>
                <a:spcPct val="100000"/>
              </a:lnSpc>
              <a:spcBef>
                <a:spcPts val="455"/>
              </a:spcBef>
              <a:buClr>
                <a:srgbClr val="00AC8C"/>
              </a:buClr>
              <a:buFont typeface="Tahoma"/>
              <a:buChar char="·"/>
              <a:tabLst>
                <a:tab pos="3163570" algn="l"/>
              </a:tabLst>
            </a:pPr>
            <a:r>
              <a:rPr sz="1000" spc="-85" dirty="0">
                <a:latin typeface="Arial MT"/>
                <a:cs typeface="Arial MT"/>
              </a:rPr>
              <a:t>são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o</a:t>
            </a:r>
            <a:r>
              <a:rPr sz="1000" spc="-45" dirty="0">
                <a:latin typeface="Arial MT"/>
                <a:cs typeface="Arial MT"/>
              </a:rPr>
              <a:t>p</a:t>
            </a:r>
            <a:r>
              <a:rPr sz="1000" spc="-40" dirty="0">
                <a:latin typeface="Arial MT"/>
                <a:cs typeface="Arial MT"/>
              </a:rPr>
              <a:t>cionais;</a:t>
            </a:r>
            <a:endParaRPr sz="1000">
              <a:latin typeface="Arial MT"/>
              <a:cs typeface="Arial MT"/>
            </a:endParaRPr>
          </a:p>
          <a:p>
            <a:pPr marL="3162935" marR="5080" lvl="1" indent="-98425">
              <a:lnSpc>
                <a:spcPct val="141100"/>
              </a:lnSpc>
              <a:buClr>
                <a:srgbClr val="00AC8C"/>
              </a:buClr>
              <a:buFont typeface="Tahoma"/>
              <a:buChar char="·"/>
              <a:tabLst>
                <a:tab pos="3163570" algn="l"/>
              </a:tabLst>
            </a:pPr>
            <a:r>
              <a:rPr sz="1000" spc="-15" dirty="0">
                <a:latin typeface="Arial MT"/>
                <a:cs typeface="Arial MT"/>
              </a:rPr>
              <a:t>lista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argumentos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que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serão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passados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para 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mét</a:t>
            </a:r>
            <a:r>
              <a:rPr sz="1000" spc="-30" dirty="0">
                <a:latin typeface="Arial MT"/>
                <a:cs typeface="Arial MT"/>
              </a:rPr>
              <a:t>o</a:t>
            </a:r>
            <a:r>
              <a:rPr sz="1000" spc="-50" dirty="0">
                <a:latin typeface="Arial MT"/>
                <a:cs typeface="Arial MT"/>
              </a:rPr>
              <a:t>do;</a:t>
            </a:r>
            <a:endParaRPr sz="1000">
              <a:latin typeface="Arial MT"/>
              <a:cs typeface="Arial MT"/>
            </a:endParaRPr>
          </a:p>
          <a:p>
            <a:pPr marL="3162935" lvl="1" indent="-99060">
              <a:lnSpc>
                <a:spcPct val="100000"/>
              </a:lnSpc>
              <a:spcBef>
                <a:spcPts val="490"/>
              </a:spcBef>
              <a:buClr>
                <a:srgbClr val="00AC8C"/>
              </a:buClr>
              <a:buFont typeface="Tahoma"/>
              <a:buChar char="·"/>
              <a:tabLst>
                <a:tab pos="3163570" algn="l"/>
              </a:tabLst>
            </a:pP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80" dirty="0">
                <a:latin typeface="Arial MT"/>
                <a:cs typeface="Arial MT"/>
              </a:rPr>
              <a:t>e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70" dirty="0">
                <a:latin typeface="Arial MT"/>
                <a:cs typeface="Arial MT"/>
              </a:rPr>
              <a:t>em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separados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or</a:t>
            </a:r>
            <a:r>
              <a:rPr sz="1000" spc="-30" dirty="0">
                <a:latin typeface="Arial MT"/>
                <a:cs typeface="Arial MT"/>
              </a:rPr>
              <a:t> vírgula;</a:t>
            </a:r>
            <a:endParaRPr sz="1000">
              <a:latin typeface="Arial MT"/>
              <a:cs typeface="Arial MT"/>
            </a:endParaRPr>
          </a:p>
          <a:p>
            <a:pPr marL="316293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3163570" algn="l"/>
              </a:tabLst>
            </a:pP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80" dirty="0">
                <a:latin typeface="Arial MT"/>
                <a:cs typeface="Arial MT"/>
              </a:rPr>
              <a:t>e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105" dirty="0">
                <a:latin typeface="Arial MT"/>
                <a:cs typeface="Arial MT"/>
              </a:rPr>
              <a:t>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85" dirty="0">
                <a:latin typeface="Arial MT"/>
                <a:cs typeface="Arial MT"/>
              </a:rPr>
              <a:t>es</a:t>
            </a:r>
            <a:r>
              <a:rPr sz="1000" spc="-80" dirty="0">
                <a:latin typeface="Arial MT"/>
                <a:cs typeface="Arial MT"/>
              </a:rPr>
              <a:t>p</a:t>
            </a:r>
            <a:r>
              <a:rPr sz="1000" spc="-100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cificado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ti</a:t>
            </a:r>
            <a:r>
              <a:rPr sz="1000" spc="35" dirty="0">
                <a:latin typeface="Arial MT"/>
                <a:cs typeface="Arial MT"/>
              </a:rPr>
              <a:t>p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cada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4067" y="2855815"/>
            <a:ext cx="59499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40" dirty="0">
                <a:latin typeface="Arial MT"/>
                <a:cs typeface="Arial MT"/>
              </a:rPr>
              <a:t>parâmetro.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7040" y="3027340"/>
            <a:ext cx="15557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15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7594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/>
              <a:t>Sintaxe</a:t>
            </a:r>
          </a:p>
        </p:txBody>
      </p:sp>
      <p:sp>
        <p:nvSpPr>
          <p:cNvPr id="3" name="object 3"/>
          <p:cNvSpPr/>
          <p:nvPr/>
        </p:nvSpPr>
        <p:spPr>
          <a:xfrm>
            <a:off x="1258635" y="372401"/>
            <a:ext cx="1932305" cy="554990"/>
          </a:xfrm>
          <a:custGeom>
            <a:avLst/>
            <a:gdLst/>
            <a:ahLst/>
            <a:cxnLst/>
            <a:rect l="l" t="t" r="r" b="b"/>
            <a:pathLst>
              <a:path w="1932305" h="554990">
                <a:moveTo>
                  <a:pt x="813469" y="215133"/>
                </a:moveTo>
                <a:lnTo>
                  <a:pt x="531312" y="537491"/>
                </a:lnTo>
                <a:lnTo>
                  <a:pt x="521310" y="549672"/>
                </a:lnTo>
                <a:lnTo>
                  <a:pt x="518821" y="554572"/>
                </a:lnTo>
                <a:lnTo>
                  <a:pt x="523700" y="552046"/>
                </a:lnTo>
                <a:lnTo>
                  <a:pt x="535804" y="541951"/>
                </a:lnTo>
                <a:lnTo>
                  <a:pt x="903469" y="215133"/>
                </a:lnTo>
                <a:lnTo>
                  <a:pt x="1881362" y="215133"/>
                </a:lnTo>
                <a:lnTo>
                  <a:pt x="1901062" y="211155"/>
                </a:lnTo>
                <a:lnTo>
                  <a:pt x="1917150" y="200309"/>
                </a:lnTo>
                <a:lnTo>
                  <a:pt x="1927996" y="184222"/>
                </a:lnTo>
                <a:lnTo>
                  <a:pt x="1931973" y="164522"/>
                </a:lnTo>
                <a:lnTo>
                  <a:pt x="1931973" y="50610"/>
                </a:lnTo>
                <a:lnTo>
                  <a:pt x="1927996" y="30910"/>
                </a:lnTo>
                <a:lnTo>
                  <a:pt x="1917150" y="14823"/>
                </a:lnTo>
                <a:lnTo>
                  <a:pt x="1901062" y="3977"/>
                </a:lnTo>
                <a:lnTo>
                  <a:pt x="1881362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64522"/>
                </a:lnTo>
                <a:lnTo>
                  <a:pt x="3977" y="184222"/>
                </a:lnTo>
                <a:lnTo>
                  <a:pt x="14823" y="200309"/>
                </a:lnTo>
                <a:lnTo>
                  <a:pt x="30910" y="211155"/>
                </a:lnTo>
                <a:lnTo>
                  <a:pt x="50610" y="215133"/>
                </a:lnTo>
                <a:lnTo>
                  <a:pt x="813469" y="21513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167" y="389406"/>
            <a:ext cx="2935605" cy="90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3740">
              <a:lnSpc>
                <a:spcPct val="100000"/>
              </a:lnSpc>
              <a:spcBef>
                <a:spcPts val="95"/>
              </a:spcBef>
            </a:pPr>
            <a:r>
              <a:rPr sz="800" b="1" spc="-35" dirty="0">
                <a:latin typeface="Tahoma"/>
                <a:cs typeface="Tahoma"/>
              </a:rPr>
              <a:t>v</a:t>
            </a:r>
            <a:r>
              <a:rPr sz="800" b="1" cap="small" spc="-50" dirty="0">
                <a:latin typeface="Tahoma"/>
                <a:cs typeface="Tahoma"/>
              </a:rPr>
              <a:t>o</a:t>
            </a:r>
            <a:r>
              <a:rPr sz="800" b="1" spc="-40" dirty="0">
                <a:latin typeface="Tahoma"/>
                <a:cs typeface="Tahoma"/>
              </a:rPr>
              <a:t>id:</a:t>
            </a:r>
            <a:r>
              <a:rPr sz="800" b="1" spc="-5" dirty="0">
                <a:latin typeface="Tahoma"/>
                <a:cs typeface="Tahoma"/>
              </a:rPr>
              <a:t> </a:t>
            </a:r>
            <a:r>
              <a:rPr sz="800" spc="-20" dirty="0">
                <a:latin typeface="Arial MT"/>
                <a:cs typeface="Arial MT"/>
              </a:rPr>
              <a:t>indica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que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mét</a:t>
            </a:r>
            <a:r>
              <a:rPr sz="800" spc="-25" dirty="0">
                <a:latin typeface="Arial MT"/>
                <a:cs typeface="Arial MT"/>
              </a:rPr>
              <a:t>o</a:t>
            </a:r>
            <a:r>
              <a:rPr sz="800" spc="-35" dirty="0">
                <a:latin typeface="Arial MT"/>
                <a:cs typeface="Arial MT"/>
              </a:rPr>
              <a:t>do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não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terá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r</a:t>
            </a:r>
            <a:r>
              <a:rPr sz="800" spc="-25" dirty="0">
                <a:latin typeface="Arial MT"/>
                <a:cs typeface="Arial MT"/>
              </a:rPr>
              <a:t>etorno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ts val="1200"/>
              </a:lnSpc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2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nomeMetodo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&lt;parametros&gt;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5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b="1" spc="5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6364">
              <a:lnSpc>
                <a:spcPts val="1195"/>
              </a:lnSpc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5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codigo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200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663" y="1461347"/>
            <a:ext cx="2534920" cy="134810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65" dirty="0">
                <a:latin typeface="Tahoma"/>
                <a:cs typeface="Tahoma"/>
              </a:rPr>
              <a:t>N</a:t>
            </a:r>
            <a:r>
              <a:rPr sz="1200" b="1" cap="small" spc="-65" dirty="0">
                <a:latin typeface="Tahoma"/>
                <a:cs typeface="Tahoma"/>
              </a:rPr>
              <a:t>o</a:t>
            </a:r>
            <a:r>
              <a:rPr sz="1200" b="1" spc="-65" dirty="0">
                <a:latin typeface="Tahoma"/>
                <a:cs typeface="Tahoma"/>
              </a:rPr>
              <a:t>meMet</a:t>
            </a:r>
            <a:r>
              <a:rPr sz="1200" b="1" cap="small" spc="-65" dirty="0">
                <a:latin typeface="Tahoma"/>
                <a:cs typeface="Tahoma"/>
              </a:rPr>
              <a:t>o</a:t>
            </a:r>
            <a:r>
              <a:rPr sz="1200" b="1" spc="-65" dirty="0">
                <a:latin typeface="Tahoma"/>
                <a:cs typeface="Tahoma"/>
              </a:rPr>
              <a:t>d</a:t>
            </a:r>
            <a:r>
              <a:rPr sz="1200" b="1" cap="small" spc="-65" dirty="0">
                <a:latin typeface="Tahoma"/>
                <a:cs typeface="Tahoma"/>
              </a:rPr>
              <a:t>o</a:t>
            </a:r>
            <a:r>
              <a:rPr sz="1200" b="1" spc="-65" dirty="0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  <a:p>
            <a:pPr marL="254635" lvl="1" indent="-99060">
              <a:lnSpc>
                <a:spcPct val="100000"/>
              </a:lnSpc>
              <a:spcBef>
                <a:spcPts val="455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105" dirty="0">
                <a:latin typeface="Arial MT"/>
                <a:cs typeface="Arial MT"/>
              </a:rPr>
              <a:t>é</a:t>
            </a:r>
            <a:r>
              <a:rPr sz="1000" spc="-30" dirty="0">
                <a:latin typeface="Arial MT"/>
                <a:cs typeface="Arial MT"/>
              </a:rPr>
              <a:t> um </a:t>
            </a:r>
            <a:r>
              <a:rPr sz="1000" spc="-20" dirty="0">
                <a:latin typeface="Arial MT"/>
                <a:cs typeface="Arial MT"/>
              </a:rPr>
              <a:t>identificador;</a:t>
            </a:r>
            <a:endParaRPr sz="1000">
              <a:latin typeface="Arial MT"/>
              <a:cs typeface="Arial MT"/>
            </a:endParaRPr>
          </a:p>
          <a:p>
            <a:pPr marL="252095" marR="5080" lvl="1" indent="-95885">
              <a:lnSpc>
                <a:spcPct val="141100"/>
              </a:lnSpc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50" dirty="0">
                <a:latin typeface="Arial MT"/>
                <a:cs typeface="Arial MT"/>
              </a:rPr>
              <a:t>b</a:t>
            </a:r>
            <a:r>
              <a:rPr sz="1000" spc="-100" dirty="0">
                <a:latin typeface="Arial MT"/>
                <a:cs typeface="Arial MT"/>
              </a:rPr>
              <a:t>e</a:t>
            </a: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65" dirty="0">
                <a:latin typeface="Arial MT"/>
                <a:cs typeface="Arial MT"/>
              </a:rPr>
              <a:t>e</a:t>
            </a:r>
            <a:r>
              <a:rPr sz="1000" spc="-90" dirty="0">
                <a:latin typeface="Arial MT"/>
                <a:cs typeface="Arial MT"/>
              </a:rPr>
              <a:t>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95" dirty="0">
                <a:latin typeface="Arial MT"/>
                <a:cs typeface="Arial MT"/>
              </a:rPr>
              <a:t>às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r</a:t>
            </a:r>
            <a:r>
              <a:rPr sz="1000" spc="-70" dirty="0">
                <a:latin typeface="Arial MT"/>
                <a:cs typeface="Arial MT"/>
              </a:rPr>
              <a:t>egras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definição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nomes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de  </a:t>
            </a:r>
            <a:r>
              <a:rPr sz="1000" spc="-45" dirty="0">
                <a:latin typeface="Arial MT"/>
                <a:cs typeface="Arial MT"/>
              </a:rPr>
              <a:t>variáveis;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490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75" dirty="0">
                <a:latin typeface="Arial MT"/>
                <a:cs typeface="Arial MT"/>
              </a:rPr>
              <a:t>Boas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práticas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r</a:t>
            </a:r>
            <a:r>
              <a:rPr sz="1000" spc="-55" dirty="0">
                <a:latin typeface="Arial MT"/>
                <a:cs typeface="Arial MT"/>
              </a:rPr>
              <a:t>ogramação: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10" dirty="0">
                <a:latin typeface="Arial MT"/>
                <a:cs typeface="Arial MT"/>
              </a:rPr>
              <a:t>utilize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45" dirty="0">
                <a:latin typeface="Arial MT"/>
                <a:cs typeface="Arial MT"/>
              </a:rPr>
              <a:t>erb</a:t>
            </a:r>
            <a:r>
              <a:rPr sz="1000" spc="-85" dirty="0">
                <a:latin typeface="Arial MT"/>
                <a:cs typeface="Arial MT"/>
              </a:rPr>
              <a:t>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ação!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77845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3078480" algn="l"/>
              </a:tabLst>
            </a:pPr>
            <a:r>
              <a:rPr spc="-75" dirty="0"/>
              <a:t>Parâmetr</a:t>
            </a:r>
            <a:r>
              <a:rPr cap="small" spc="-75" dirty="0"/>
              <a:t>os</a:t>
            </a:r>
          </a:p>
          <a:p>
            <a:pPr marL="3162935" lvl="1" indent="-99060">
              <a:lnSpc>
                <a:spcPct val="100000"/>
              </a:lnSpc>
              <a:spcBef>
                <a:spcPts val="455"/>
              </a:spcBef>
              <a:buClr>
                <a:srgbClr val="00AC8C"/>
              </a:buClr>
              <a:buFont typeface="Tahoma"/>
              <a:buChar char="·"/>
              <a:tabLst>
                <a:tab pos="3163570" algn="l"/>
              </a:tabLst>
            </a:pPr>
            <a:r>
              <a:rPr sz="1000" spc="-85" dirty="0">
                <a:latin typeface="Arial MT"/>
                <a:cs typeface="Arial MT"/>
              </a:rPr>
              <a:t>são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o</a:t>
            </a:r>
            <a:r>
              <a:rPr sz="1000" spc="-45" dirty="0">
                <a:latin typeface="Arial MT"/>
                <a:cs typeface="Arial MT"/>
              </a:rPr>
              <a:t>p</a:t>
            </a:r>
            <a:r>
              <a:rPr sz="1000" spc="-40" dirty="0">
                <a:latin typeface="Arial MT"/>
                <a:cs typeface="Arial MT"/>
              </a:rPr>
              <a:t>cionais;</a:t>
            </a:r>
            <a:endParaRPr sz="1000">
              <a:latin typeface="Arial MT"/>
              <a:cs typeface="Arial MT"/>
            </a:endParaRPr>
          </a:p>
          <a:p>
            <a:pPr marL="3162935" marR="5080" lvl="1" indent="-98425">
              <a:lnSpc>
                <a:spcPct val="141100"/>
              </a:lnSpc>
              <a:buClr>
                <a:srgbClr val="00AC8C"/>
              </a:buClr>
              <a:buFont typeface="Tahoma"/>
              <a:buChar char="·"/>
              <a:tabLst>
                <a:tab pos="3163570" algn="l"/>
              </a:tabLst>
            </a:pPr>
            <a:r>
              <a:rPr sz="1000" spc="-15" dirty="0">
                <a:latin typeface="Arial MT"/>
                <a:cs typeface="Arial MT"/>
              </a:rPr>
              <a:t>lista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argumentos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que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serão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passados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para 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mét</a:t>
            </a:r>
            <a:r>
              <a:rPr sz="1000" spc="-30" dirty="0">
                <a:latin typeface="Arial MT"/>
                <a:cs typeface="Arial MT"/>
              </a:rPr>
              <a:t>o</a:t>
            </a:r>
            <a:r>
              <a:rPr sz="1000" spc="-50" dirty="0">
                <a:latin typeface="Arial MT"/>
                <a:cs typeface="Arial MT"/>
              </a:rPr>
              <a:t>do;</a:t>
            </a:r>
            <a:endParaRPr sz="1000">
              <a:latin typeface="Arial MT"/>
              <a:cs typeface="Arial MT"/>
            </a:endParaRPr>
          </a:p>
          <a:p>
            <a:pPr marL="3162935" lvl="1" indent="-99060">
              <a:lnSpc>
                <a:spcPct val="100000"/>
              </a:lnSpc>
              <a:spcBef>
                <a:spcPts val="490"/>
              </a:spcBef>
              <a:buClr>
                <a:srgbClr val="00AC8C"/>
              </a:buClr>
              <a:buFont typeface="Tahoma"/>
              <a:buChar char="·"/>
              <a:tabLst>
                <a:tab pos="3163570" algn="l"/>
              </a:tabLst>
            </a:pP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80" dirty="0">
                <a:latin typeface="Arial MT"/>
                <a:cs typeface="Arial MT"/>
              </a:rPr>
              <a:t>e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70" dirty="0">
                <a:latin typeface="Arial MT"/>
                <a:cs typeface="Arial MT"/>
              </a:rPr>
              <a:t>em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separados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or</a:t>
            </a:r>
            <a:r>
              <a:rPr sz="1000" spc="-30" dirty="0">
                <a:latin typeface="Arial MT"/>
                <a:cs typeface="Arial MT"/>
              </a:rPr>
              <a:t> vírgula;</a:t>
            </a:r>
            <a:endParaRPr sz="1000">
              <a:latin typeface="Arial MT"/>
              <a:cs typeface="Arial MT"/>
            </a:endParaRPr>
          </a:p>
          <a:p>
            <a:pPr marL="316293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3163570" algn="l"/>
              </a:tabLst>
            </a:pP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80" dirty="0">
                <a:latin typeface="Arial MT"/>
                <a:cs typeface="Arial MT"/>
              </a:rPr>
              <a:t>e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105" dirty="0">
                <a:latin typeface="Arial MT"/>
                <a:cs typeface="Arial MT"/>
              </a:rPr>
              <a:t>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85" dirty="0">
                <a:latin typeface="Arial MT"/>
                <a:cs typeface="Arial MT"/>
              </a:rPr>
              <a:t>es</a:t>
            </a:r>
            <a:r>
              <a:rPr sz="1000" spc="-80" dirty="0">
                <a:latin typeface="Arial MT"/>
                <a:cs typeface="Arial MT"/>
              </a:rPr>
              <a:t>p</a:t>
            </a:r>
            <a:r>
              <a:rPr sz="1000" spc="-100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cificado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ti</a:t>
            </a:r>
            <a:r>
              <a:rPr sz="1000" spc="35" dirty="0">
                <a:latin typeface="Arial MT"/>
                <a:cs typeface="Arial MT"/>
              </a:rPr>
              <a:t>p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cada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4067" y="2855815"/>
            <a:ext cx="59499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40" dirty="0">
                <a:latin typeface="Arial MT"/>
                <a:cs typeface="Arial MT"/>
              </a:rPr>
              <a:t>parâmetro.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7040" y="3027340"/>
            <a:ext cx="15557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15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61" y="148915"/>
            <a:ext cx="1108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Exercício</a:t>
            </a:r>
            <a:r>
              <a:rPr spc="-70" dirty="0"/>
              <a:t> </a:t>
            </a:r>
            <a:r>
              <a:rPr spc="3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56283"/>
            <a:ext cx="4375785" cy="103124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70" dirty="0">
                <a:latin typeface="Tahoma"/>
                <a:cs typeface="Tahoma"/>
              </a:rPr>
              <a:t>Faça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uma</a:t>
            </a:r>
            <a:r>
              <a:rPr sz="1400" b="1" spc="-55" dirty="0">
                <a:latin typeface="Tahoma"/>
                <a:cs typeface="Tahoma"/>
              </a:rPr>
              <a:t> funçã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100" dirty="0">
                <a:solidFill>
                  <a:srgbClr val="00AC8C"/>
                </a:solidFill>
                <a:latin typeface="Tahoma"/>
                <a:cs typeface="Tahoma"/>
              </a:rPr>
              <a:t>s</a:t>
            </a:r>
            <a:r>
              <a:rPr sz="1400" b="1" spc="-80" dirty="0">
                <a:solidFill>
                  <a:srgbClr val="00AC8C"/>
                </a:solidFill>
                <a:latin typeface="Tahoma"/>
                <a:cs typeface="Tahoma"/>
              </a:rPr>
              <a:t>em</a:t>
            </a:r>
            <a:r>
              <a:rPr sz="1400" b="1" spc="-55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00AC8C"/>
                </a:solidFill>
                <a:latin typeface="Tahoma"/>
                <a:cs typeface="Tahoma"/>
              </a:rPr>
              <a:t>r</a:t>
            </a:r>
            <a:r>
              <a:rPr sz="1400" b="1" spc="-90" dirty="0">
                <a:solidFill>
                  <a:srgbClr val="00AC8C"/>
                </a:solidFill>
                <a:latin typeface="Tahoma"/>
                <a:cs typeface="Tahoma"/>
              </a:rPr>
              <a:t>et</a:t>
            </a:r>
            <a:r>
              <a:rPr sz="1400" b="1" cap="small" spc="-35" dirty="0">
                <a:solidFill>
                  <a:srgbClr val="00AC8C"/>
                </a:solidFill>
                <a:latin typeface="Tahoma"/>
                <a:cs typeface="Tahoma"/>
              </a:rPr>
              <a:t>o</a:t>
            </a:r>
            <a:r>
              <a:rPr sz="1400" b="1" spc="-20" dirty="0">
                <a:solidFill>
                  <a:srgbClr val="00AC8C"/>
                </a:solidFill>
                <a:latin typeface="Tahoma"/>
                <a:cs typeface="Tahoma"/>
              </a:rPr>
              <a:t>rn</a:t>
            </a:r>
            <a:r>
              <a:rPr sz="1400" b="1" cap="small" spc="-35" dirty="0">
                <a:solidFill>
                  <a:srgbClr val="00AC8C"/>
                </a:solidFill>
                <a:latin typeface="Tahoma"/>
                <a:cs typeface="Tahoma"/>
              </a:rPr>
              <a:t>o</a:t>
            </a:r>
            <a:r>
              <a:rPr sz="1400" b="1" spc="-55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70" dirty="0">
                <a:latin typeface="Tahoma"/>
                <a:cs typeface="Tahoma"/>
              </a:rPr>
              <a:t>hamada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Arial"/>
                <a:cs typeface="Arial"/>
              </a:rPr>
              <a:t>mensagem()</a:t>
            </a:r>
            <a:endParaRPr sz="1400">
              <a:latin typeface="Arial"/>
              <a:cs typeface="Arial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85" dirty="0">
                <a:latin typeface="Arial MT"/>
                <a:cs typeface="Arial MT"/>
              </a:rPr>
              <a:t>sua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função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deve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imprimir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seguinte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mensagem:</a:t>
            </a:r>
            <a:endParaRPr sz="1200">
              <a:latin typeface="Arial MT"/>
              <a:cs typeface="Arial MT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spc="-80" dirty="0">
                <a:solidFill>
                  <a:srgbClr val="00AC8C"/>
                </a:solidFill>
                <a:latin typeface="Tahoma"/>
                <a:cs typeface="Tahoma"/>
              </a:rPr>
              <a:t>·</a:t>
            </a:r>
            <a:r>
              <a:rPr sz="1000" spc="-45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"Meu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primeiro programa com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 funcoes"</a:t>
            </a:r>
            <a:r>
              <a:rPr sz="1000" spc="-10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7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75" dirty="0">
                <a:latin typeface="Arial MT"/>
                <a:cs typeface="Arial MT"/>
              </a:rPr>
              <a:t>chame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sua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função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três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vezes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dentro 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método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main.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430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100" dirty="0"/>
              <a:t>sem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080" y="668715"/>
            <a:ext cx="4108450" cy="1991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730" marR="949960" indent="-113664">
              <a:lnSpc>
                <a:spcPct val="100000"/>
              </a:lnSpc>
              <a:spcBef>
                <a:spcPts val="90"/>
              </a:spcBef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("antes de chamar o metodo")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-484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("Like a hacker")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("depois</a:t>
            </a:r>
            <a:r>
              <a:rPr sz="10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de</a:t>
            </a:r>
            <a:r>
              <a:rPr sz="1000" spc="-1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chamar</a:t>
            </a:r>
            <a:r>
              <a:rPr sz="10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o</a:t>
            </a:r>
            <a:r>
              <a:rPr sz="1000" spc="-1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metodo")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165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125730" marR="5080" indent="-113664">
              <a:lnSpc>
                <a:spcPct val="100000"/>
              </a:lnSpc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String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mensagem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b="1" spc="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5730" marR="5080">
              <a:lnSpc>
                <a:spcPts val="1190"/>
              </a:lnSpc>
              <a:spcBef>
                <a:spcPts val="30"/>
              </a:spcBef>
            </a:pP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("Logica de Programacao")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("Aprendendo a programar")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mensagem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155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148915"/>
            <a:ext cx="7734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20" dirty="0">
                <a:solidFill>
                  <a:srgbClr val="00AC8C"/>
                </a:solidFill>
                <a:latin typeface="Times New Roman"/>
                <a:cs typeface="Times New Roman"/>
              </a:rPr>
              <a:t>A</a:t>
            </a:r>
            <a:r>
              <a:rPr sz="1700" b="1" spc="55" dirty="0">
                <a:solidFill>
                  <a:srgbClr val="00AC8C"/>
                </a:solidFill>
                <a:latin typeface="Times New Roman"/>
                <a:cs typeface="Times New Roman"/>
              </a:rPr>
              <a:t>genda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285" y="971280"/>
            <a:ext cx="1471930" cy="1301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latin typeface="Times New Roman"/>
                <a:cs typeface="Times New Roman"/>
                <a:hlinkClick r:id="rId2" action="ppaction://hlinksldjump"/>
              </a:rPr>
              <a:t>Modularização</a:t>
            </a:r>
            <a:endParaRPr sz="14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247900"/>
              </a:lnSpc>
            </a:pPr>
            <a:r>
              <a:rPr sz="1400" b="1" spc="55" dirty="0">
                <a:latin typeface="Times New Roman"/>
                <a:cs typeface="Times New Roman"/>
                <a:hlinkClick r:id="rId3" action="ppaction://hlinksldjump"/>
              </a:rPr>
              <a:t>Tipos</a:t>
            </a:r>
            <a:r>
              <a:rPr sz="1400" b="1" spc="-2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400" b="1" spc="50" dirty="0">
                <a:latin typeface="Times New Roman"/>
                <a:cs typeface="Times New Roman"/>
                <a:hlinkClick r:id="rId3" action="ppaction://hlinksldjump"/>
              </a:rPr>
              <a:t>de</a:t>
            </a:r>
            <a:r>
              <a:rPr sz="1400" b="1" spc="-2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400" b="1" spc="75" dirty="0">
                <a:latin typeface="Times New Roman"/>
                <a:cs typeface="Times New Roman"/>
                <a:hlinkClick r:id="rId3" action="ppaction://hlinksldjump"/>
              </a:rPr>
              <a:t>métodos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45" dirty="0">
                <a:latin typeface="Times New Roman"/>
                <a:cs typeface="Times New Roman"/>
                <a:hlinkClick r:id="rId4" action="ppaction://hlinksldjump"/>
              </a:rPr>
              <a:t>Exercícios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2076" y="3030250"/>
            <a:ext cx="90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430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100" dirty="0"/>
              <a:t>sem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080" y="668715"/>
            <a:ext cx="4108450" cy="1991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730" marR="949960" indent="-113664">
              <a:lnSpc>
                <a:spcPct val="100000"/>
              </a:lnSpc>
              <a:spcBef>
                <a:spcPts val="90"/>
              </a:spcBef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("antes de chamar o metodo")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-484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("Like a hacker")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("depois</a:t>
            </a:r>
            <a:r>
              <a:rPr sz="10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de</a:t>
            </a:r>
            <a:r>
              <a:rPr sz="1000" spc="-1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chamar</a:t>
            </a:r>
            <a:r>
              <a:rPr sz="10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o</a:t>
            </a:r>
            <a:r>
              <a:rPr sz="1000" spc="-1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metodo")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165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125730" marR="5080" indent="-113664">
              <a:lnSpc>
                <a:spcPct val="100000"/>
              </a:lnSpc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String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mensagem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b="1" spc="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5730" marR="5080">
              <a:lnSpc>
                <a:spcPts val="1190"/>
              </a:lnSpc>
              <a:spcBef>
                <a:spcPts val="30"/>
              </a:spcBef>
            </a:pP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("Logica de Programacao")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("Aprendendo a programar")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mensagem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155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65228" y="1102154"/>
            <a:ext cx="1210945" cy="612775"/>
            <a:chOff x="3065228" y="1102154"/>
            <a:chExt cx="1210945" cy="612775"/>
          </a:xfrm>
        </p:grpSpPr>
        <p:sp>
          <p:nvSpPr>
            <p:cNvPr id="5" name="object 5"/>
            <p:cNvSpPr/>
            <p:nvPr/>
          </p:nvSpPr>
          <p:spPr>
            <a:xfrm>
              <a:off x="3071529" y="1108455"/>
              <a:ext cx="1198880" cy="574040"/>
            </a:xfrm>
            <a:custGeom>
              <a:avLst/>
              <a:gdLst/>
              <a:ahLst/>
              <a:cxnLst/>
              <a:rect l="l" t="t" r="r" b="b"/>
              <a:pathLst>
                <a:path w="1198879" h="574039">
                  <a:moveTo>
                    <a:pt x="0" y="1414"/>
                  </a:moveTo>
                  <a:lnTo>
                    <a:pt x="41805" y="275"/>
                  </a:lnTo>
                  <a:lnTo>
                    <a:pt x="85063" y="0"/>
                  </a:lnTo>
                  <a:lnTo>
                    <a:pt x="129601" y="592"/>
                  </a:lnTo>
                  <a:lnTo>
                    <a:pt x="175243" y="2058"/>
                  </a:lnTo>
                  <a:lnTo>
                    <a:pt x="221817" y="4403"/>
                  </a:lnTo>
                  <a:lnTo>
                    <a:pt x="269149" y="7631"/>
                  </a:lnTo>
                  <a:lnTo>
                    <a:pt x="317064" y="11749"/>
                  </a:lnTo>
                  <a:lnTo>
                    <a:pt x="365389" y="16760"/>
                  </a:lnTo>
                  <a:lnTo>
                    <a:pt x="413951" y="22670"/>
                  </a:lnTo>
                  <a:lnTo>
                    <a:pt x="462574" y="29484"/>
                  </a:lnTo>
                  <a:lnTo>
                    <a:pt x="511086" y="37208"/>
                  </a:lnTo>
                  <a:lnTo>
                    <a:pt x="559313" y="45846"/>
                  </a:lnTo>
                  <a:lnTo>
                    <a:pt x="607081" y="55404"/>
                  </a:lnTo>
                  <a:lnTo>
                    <a:pt x="654215" y="65886"/>
                  </a:lnTo>
                  <a:lnTo>
                    <a:pt x="700543" y="77298"/>
                  </a:lnTo>
                  <a:lnTo>
                    <a:pt x="745891" y="89645"/>
                  </a:lnTo>
                  <a:lnTo>
                    <a:pt x="790084" y="102932"/>
                  </a:lnTo>
                  <a:lnTo>
                    <a:pt x="832948" y="117165"/>
                  </a:lnTo>
                  <a:lnTo>
                    <a:pt x="874311" y="132348"/>
                  </a:lnTo>
                  <a:lnTo>
                    <a:pt x="913998" y="148486"/>
                  </a:lnTo>
                  <a:lnTo>
                    <a:pt x="951835" y="165585"/>
                  </a:lnTo>
                  <a:lnTo>
                    <a:pt x="987649" y="183649"/>
                  </a:lnTo>
                  <a:lnTo>
                    <a:pt x="1021265" y="202684"/>
                  </a:lnTo>
                  <a:lnTo>
                    <a:pt x="1081210" y="243688"/>
                  </a:lnTo>
                  <a:lnTo>
                    <a:pt x="1130281" y="288637"/>
                  </a:lnTo>
                  <a:lnTo>
                    <a:pt x="1167086" y="337572"/>
                  </a:lnTo>
                  <a:lnTo>
                    <a:pt x="1190235" y="390534"/>
                  </a:lnTo>
                  <a:lnTo>
                    <a:pt x="1198338" y="447563"/>
                  </a:lnTo>
                  <a:lnTo>
                    <a:pt x="1196312" y="477617"/>
                  </a:lnTo>
                  <a:lnTo>
                    <a:pt x="1190003" y="508702"/>
                  </a:lnTo>
                  <a:lnTo>
                    <a:pt x="1179238" y="540825"/>
                  </a:lnTo>
                  <a:lnTo>
                    <a:pt x="1163841" y="573991"/>
                  </a:lnTo>
                </a:path>
              </a:pathLst>
            </a:custGeom>
            <a:ln w="12602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8321" y="1649413"/>
              <a:ext cx="53340" cy="65405"/>
            </a:xfrm>
            <a:custGeom>
              <a:avLst/>
              <a:gdLst/>
              <a:ahLst/>
              <a:cxnLst/>
              <a:rect l="l" t="t" r="r" b="b"/>
              <a:pathLst>
                <a:path w="53339" h="65405">
                  <a:moveTo>
                    <a:pt x="53137" y="27279"/>
                  </a:moveTo>
                  <a:lnTo>
                    <a:pt x="17049" y="33033"/>
                  </a:lnTo>
                  <a:lnTo>
                    <a:pt x="1420" y="0"/>
                  </a:lnTo>
                  <a:lnTo>
                    <a:pt x="0" y="65357"/>
                  </a:lnTo>
                  <a:lnTo>
                    <a:pt x="53137" y="27279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17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430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100" dirty="0"/>
              <a:t>sem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080" y="668715"/>
            <a:ext cx="4108450" cy="1991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730" marR="949960" indent="-113664">
              <a:lnSpc>
                <a:spcPct val="100000"/>
              </a:lnSpc>
              <a:spcBef>
                <a:spcPts val="90"/>
              </a:spcBef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("antes de chamar o metodo")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-484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("Like a hacker")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("depois</a:t>
            </a:r>
            <a:r>
              <a:rPr sz="10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de</a:t>
            </a:r>
            <a:r>
              <a:rPr sz="1000" spc="-1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chamar</a:t>
            </a:r>
            <a:r>
              <a:rPr sz="10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o</a:t>
            </a:r>
            <a:r>
              <a:rPr sz="1000" spc="-1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metodo")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165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125730" marR="5080" indent="-113664">
              <a:lnSpc>
                <a:spcPct val="100000"/>
              </a:lnSpc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String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mensagem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b="1" spc="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5730" marR="5080">
              <a:lnSpc>
                <a:spcPts val="1190"/>
              </a:lnSpc>
              <a:spcBef>
                <a:spcPts val="30"/>
              </a:spcBef>
            </a:pP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("Logica de Programacao")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("Aprendendo a programar")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mensagem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155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0887" y="1102154"/>
            <a:ext cx="2235835" cy="612775"/>
            <a:chOff x="2040887" y="1102154"/>
            <a:chExt cx="2235835" cy="612775"/>
          </a:xfrm>
        </p:grpSpPr>
        <p:sp>
          <p:nvSpPr>
            <p:cNvPr id="5" name="object 5"/>
            <p:cNvSpPr/>
            <p:nvPr/>
          </p:nvSpPr>
          <p:spPr>
            <a:xfrm>
              <a:off x="3071529" y="1108455"/>
              <a:ext cx="1198880" cy="574040"/>
            </a:xfrm>
            <a:custGeom>
              <a:avLst/>
              <a:gdLst/>
              <a:ahLst/>
              <a:cxnLst/>
              <a:rect l="l" t="t" r="r" b="b"/>
              <a:pathLst>
                <a:path w="1198879" h="574039">
                  <a:moveTo>
                    <a:pt x="0" y="1414"/>
                  </a:moveTo>
                  <a:lnTo>
                    <a:pt x="41805" y="275"/>
                  </a:lnTo>
                  <a:lnTo>
                    <a:pt x="85063" y="0"/>
                  </a:lnTo>
                  <a:lnTo>
                    <a:pt x="129601" y="592"/>
                  </a:lnTo>
                  <a:lnTo>
                    <a:pt x="175243" y="2058"/>
                  </a:lnTo>
                  <a:lnTo>
                    <a:pt x="221817" y="4403"/>
                  </a:lnTo>
                  <a:lnTo>
                    <a:pt x="269149" y="7631"/>
                  </a:lnTo>
                  <a:lnTo>
                    <a:pt x="317064" y="11749"/>
                  </a:lnTo>
                  <a:lnTo>
                    <a:pt x="365389" y="16760"/>
                  </a:lnTo>
                  <a:lnTo>
                    <a:pt x="413951" y="22670"/>
                  </a:lnTo>
                  <a:lnTo>
                    <a:pt x="462574" y="29484"/>
                  </a:lnTo>
                  <a:lnTo>
                    <a:pt x="511086" y="37208"/>
                  </a:lnTo>
                  <a:lnTo>
                    <a:pt x="559313" y="45846"/>
                  </a:lnTo>
                  <a:lnTo>
                    <a:pt x="607081" y="55404"/>
                  </a:lnTo>
                  <a:lnTo>
                    <a:pt x="654215" y="65886"/>
                  </a:lnTo>
                  <a:lnTo>
                    <a:pt x="700543" y="77298"/>
                  </a:lnTo>
                  <a:lnTo>
                    <a:pt x="745891" y="89645"/>
                  </a:lnTo>
                  <a:lnTo>
                    <a:pt x="790084" y="102932"/>
                  </a:lnTo>
                  <a:lnTo>
                    <a:pt x="832948" y="117165"/>
                  </a:lnTo>
                  <a:lnTo>
                    <a:pt x="874311" y="132348"/>
                  </a:lnTo>
                  <a:lnTo>
                    <a:pt x="913998" y="148486"/>
                  </a:lnTo>
                  <a:lnTo>
                    <a:pt x="951835" y="165585"/>
                  </a:lnTo>
                  <a:lnTo>
                    <a:pt x="987649" y="183649"/>
                  </a:lnTo>
                  <a:lnTo>
                    <a:pt x="1021265" y="202684"/>
                  </a:lnTo>
                  <a:lnTo>
                    <a:pt x="1081210" y="243688"/>
                  </a:lnTo>
                  <a:lnTo>
                    <a:pt x="1130281" y="288637"/>
                  </a:lnTo>
                  <a:lnTo>
                    <a:pt x="1167086" y="337572"/>
                  </a:lnTo>
                  <a:lnTo>
                    <a:pt x="1190235" y="390534"/>
                  </a:lnTo>
                  <a:lnTo>
                    <a:pt x="1198338" y="447563"/>
                  </a:lnTo>
                  <a:lnTo>
                    <a:pt x="1196312" y="477617"/>
                  </a:lnTo>
                  <a:lnTo>
                    <a:pt x="1190003" y="508702"/>
                  </a:lnTo>
                  <a:lnTo>
                    <a:pt x="1179238" y="540825"/>
                  </a:lnTo>
                  <a:lnTo>
                    <a:pt x="1163841" y="573991"/>
                  </a:lnTo>
                </a:path>
              </a:pathLst>
            </a:custGeom>
            <a:ln w="12602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8321" y="1649413"/>
              <a:ext cx="53340" cy="65405"/>
            </a:xfrm>
            <a:custGeom>
              <a:avLst/>
              <a:gdLst/>
              <a:ahLst/>
              <a:cxnLst/>
              <a:rect l="l" t="t" r="r" b="b"/>
              <a:pathLst>
                <a:path w="53339" h="65405">
                  <a:moveTo>
                    <a:pt x="53137" y="27279"/>
                  </a:moveTo>
                  <a:lnTo>
                    <a:pt x="17049" y="33033"/>
                  </a:lnTo>
                  <a:lnTo>
                    <a:pt x="1420" y="0"/>
                  </a:lnTo>
                  <a:lnTo>
                    <a:pt x="0" y="65357"/>
                  </a:lnTo>
                  <a:lnTo>
                    <a:pt x="53137" y="27279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7188" y="1109870"/>
              <a:ext cx="1804670" cy="577215"/>
            </a:xfrm>
            <a:custGeom>
              <a:avLst/>
              <a:gdLst/>
              <a:ahLst/>
              <a:cxnLst/>
              <a:rect l="l" t="t" r="r" b="b"/>
              <a:pathLst>
                <a:path w="1804670" h="577214">
                  <a:moveTo>
                    <a:pt x="16178" y="0"/>
                  </a:moveTo>
                  <a:lnTo>
                    <a:pt x="8211" y="25759"/>
                  </a:lnTo>
                  <a:lnTo>
                    <a:pt x="2908" y="50220"/>
                  </a:lnTo>
                  <a:lnTo>
                    <a:pt x="196" y="73415"/>
                  </a:lnTo>
                  <a:lnTo>
                    <a:pt x="0" y="95378"/>
                  </a:lnTo>
                  <a:lnTo>
                    <a:pt x="2243" y="116141"/>
                  </a:lnTo>
                  <a:lnTo>
                    <a:pt x="13754" y="154201"/>
                  </a:lnTo>
                  <a:lnTo>
                    <a:pt x="34131" y="187858"/>
                  </a:lnTo>
                  <a:lnTo>
                    <a:pt x="62776" y="217377"/>
                  </a:lnTo>
                  <a:lnTo>
                    <a:pt x="99092" y="243022"/>
                  </a:lnTo>
                  <a:lnTo>
                    <a:pt x="142481" y="265057"/>
                  </a:lnTo>
                  <a:lnTo>
                    <a:pt x="192346" y="283745"/>
                  </a:lnTo>
                  <a:lnTo>
                    <a:pt x="248088" y="299351"/>
                  </a:lnTo>
                  <a:lnTo>
                    <a:pt x="309110" y="312139"/>
                  </a:lnTo>
                  <a:lnTo>
                    <a:pt x="374815" y="322373"/>
                  </a:lnTo>
                  <a:lnTo>
                    <a:pt x="444605" y="330316"/>
                  </a:lnTo>
                  <a:lnTo>
                    <a:pt x="517881" y="336233"/>
                  </a:lnTo>
                  <a:lnTo>
                    <a:pt x="594047" y="340388"/>
                  </a:lnTo>
                  <a:lnTo>
                    <a:pt x="633027" y="341887"/>
                  </a:lnTo>
                  <a:lnTo>
                    <a:pt x="672505" y="343044"/>
                  </a:lnTo>
                  <a:lnTo>
                    <a:pt x="712406" y="343893"/>
                  </a:lnTo>
                  <a:lnTo>
                    <a:pt x="752656" y="344467"/>
                  </a:lnTo>
                  <a:lnTo>
                    <a:pt x="793181" y="344797"/>
                  </a:lnTo>
                  <a:lnTo>
                    <a:pt x="833905" y="344918"/>
                  </a:lnTo>
                  <a:lnTo>
                    <a:pt x="874753" y="344863"/>
                  </a:lnTo>
                  <a:lnTo>
                    <a:pt x="915652" y="344664"/>
                  </a:lnTo>
                  <a:lnTo>
                    <a:pt x="956525" y="344354"/>
                  </a:lnTo>
                  <a:lnTo>
                    <a:pt x="997299" y="343967"/>
                  </a:lnTo>
                  <a:lnTo>
                    <a:pt x="1037900" y="343535"/>
                  </a:lnTo>
                  <a:lnTo>
                    <a:pt x="1078251" y="343092"/>
                  </a:lnTo>
                  <a:lnTo>
                    <a:pt x="1118279" y="342670"/>
                  </a:lnTo>
                  <a:lnTo>
                    <a:pt x="1157908" y="342302"/>
                  </a:lnTo>
                  <a:lnTo>
                    <a:pt x="1197064" y="342022"/>
                  </a:lnTo>
                  <a:lnTo>
                    <a:pt x="1235673" y="341862"/>
                  </a:lnTo>
                  <a:lnTo>
                    <a:pt x="1273659" y="341856"/>
                  </a:lnTo>
                  <a:lnTo>
                    <a:pt x="1310949" y="342036"/>
                  </a:lnTo>
                  <a:lnTo>
                    <a:pt x="1383137" y="343088"/>
                  </a:lnTo>
                  <a:lnTo>
                    <a:pt x="1451640" y="345281"/>
                  </a:lnTo>
                  <a:lnTo>
                    <a:pt x="1515861" y="348879"/>
                  </a:lnTo>
                  <a:lnTo>
                    <a:pt x="1575202" y="354148"/>
                  </a:lnTo>
                  <a:lnTo>
                    <a:pt x="1629064" y="361349"/>
                  </a:lnTo>
                  <a:lnTo>
                    <a:pt x="1676851" y="370749"/>
                  </a:lnTo>
                  <a:lnTo>
                    <a:pt x="1717965" y="382610"/>
                  </a:lnTo>
                  <a:lnTo>
                    <a:pt x="1765815" y="405595"/>
                  </a:lnTo>
                  <a:lnTo>
                    <a:pt x="1795289" y="435603"/>
                  </a:lnTo>
                  <a:lnTo>
                    <a:pt x="1804370" y="473525"/>
                  </a:lnTo>
                  <a:lnTo>
                    <a:pt x="1802516" y="488079"/>
                  </a:lnTo>
                  <a:lnTo>
                    <a:pt x="1798097" y="503644"/>
                  </a:lnTo>
                  <a:lnTo>
                    <a:pt x="1791039" y="520254"/>
                  </a:lnTo>
                  <a:lnTo>
                    <a:pt x="1781266" y="537940"/>
                  </a:lnTo>
                  <a:lnTo>
                    <a:pt x="1768705" y="556738"/>
                  </a:lnTo>
                  <a:lnTo>
                    <a:pt x="1753280" y="576678"/>
                  </a:lnTo>
                </a:path>
              </a:pathLst>
            </a:custGeom>
            <a:ln w="12602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7253" y="1651043"/>
              <a:ext cx="60325" cy="64135"/>
            </a:xfrm>
            <a:custGeom>
              <a:avLst/>
              <a:gdLst/>
              <a:ahLst/>
              <a:cxnLst/>
              <a:rect l="l" t="t" r="r" b="b"/>
              <a:pathLst>
                <a:path w="60325" h="64135">
                  <a:moveTo>
                    <a:pt x="59721" y="37143"/>
                  </a:moveTo>
                  <a:lnTo>
                    <a:pt x="23214" y="35505"/>
                  </a:lnTo>
                  <a:lnTo>
                    <a:pt x="14565" y="0"/>
                  </a:lnTo>
                  <a:lnTo>
                    <a:pt x="0" y="63728"/>
                  </a:lnTo>
                  <a:lnTo>
                    <a:pt x="59721" y="37143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17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430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100" dirty="0"/>
              <a:t>sem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4080" y="668715"/>
            <a:ext cx="4108450" cy="1991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730" marR="949960" indent="-113664">
              <a:lnSpc>
                <a:spcPct val="100000"/>
              </a:lnSpc>
              <a:spcBef>
                <a:spcPts val="90"/>
              </a:spcBef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1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("antes de chamar o metodo")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-484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("Like a hacker")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("depois</a:t>
            </a:r>
            <a:r>
              <a:rPr sz="10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de</a:t>
            </a:r>
            <a:r>
              <a:rPr sz="1000" spc="-1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chamar</a:t>
            </a:r>
            <a:r>
              <a:rPr sz="10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o</a:t>
            </a:r>
            <a:r>
              <a:rPr sz="1000" spc="-1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metodo")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165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125730" marR="5080" indent="-113664">
              <a:lnSpc>
                <a:spcPct val="100000"/>
              </a:lnSpc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imprimirInformacoes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String 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mensagem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b="1" spc="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5730" marR="5080">
              <a:lnSpc>
                <a:spcPts val="1190"/>
              </a:lnSpc>
              <a:spcBef>
                <a:spcPts val="30"/>
              </a:spcBef>
            </a:pP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("Logica de Programacao")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("Aprendendo a programar")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mensagem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("========================================")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ts val="1155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40887" y="1102154"/>
            <a:ext cx="2235835" cy="612775"/>
            <a:chOff x="2040887" y="1102154"/>
            <a:chExt cx="2235835" cy="612775"/>
          </a:xfrm>
        </p:grpSpPr>
        <p:sp>
          <p:nvSpPr>
            <p:cNvPr id="5" name="object 5"/>
            <p:cNvSpPr/>
            <p:nvPr/>
          </p:nvSpPr>
          <p:spPr>
            <a:xfrm>
              <a:off x="3071529" y="1108455"/>
              <a:ext cx="1198880" cy="574040"/>
            </a:xfrm>
            <a:custGeom>
              <a:avLst/>
              <a:gdLst/>
              <a:ahLst/>
              <a:cxnLst/>
              <a:rect l="l" t="t" r="r" b="b"/>
              <a:pathLst>
                <a:path w="1198879" h="574039">
                  <a:moveTo>
                    <a:pt x="0" y="1414"/>
                  </a:moveTo>
                  <a:lnTo>
                    <a:pt x="41805" y="275"/>
                  </a:lnTo>
                  <a:lnTo>
                    <a:pt x="85063" y="0"/>
                  </a:lnTo>
                  <a:lnTo>
                    <a:pt x="129601" y="592"/>
                  </a:lnTo>
                  <a:lnTo>
                    <a:pt x="175243" y="2058"/>
                  </a:lnTo>
                  <a:lnTo>
                    <a:pt x="221817" y="4403"/>
                  </a:lnTo>
                  <a:lnTo>
                    <a:pt x="269149" y="7631"/>
                  </a:lnTo>
                  <a:lnTo>
                    <a:pt x="317064" y="11749"/>
                  </a:lnTo>
                  <a:lnTo>
                    <a:pt x="365389" y="16760"/>
                  </a:lnTo>
                  <a:lnTo>
                    <a:pt x="413951" y="22670"/>
                  </a:lnTo>
                  <a:lnTo>
                    <a:pt x="462574" y="29484"/>
                  </a:lnTo>
                  <a:lnTo>
                    <a:pt x="511086" y="37208"/>
                  </a:lnTo>
                  <a:lnTo>
                    <a:pt x="559313" y="45846"/>
                  </a:lnTo>
                  <a:lnTo>
                    <a:pt x="607081" y="55404"/>
                  </a:lnTo>
                  <a:lnTo>
                    <a:pt x="654215" y="65886"/>
                  </a:lnTo>
                  <a:lnTo>
                    <a:pt x="700543" y="77298"/>
                  </a:lnTo>
                  <a:lnTo>
                    <a:pt x="745891" y="89645"/>
                  </a:lnTo>
                  <a:lnTo>
                    <a:pt x="790084" y="102932"/>
                  </a:lnTo>
                  <a:lnTo>
                    <a:pt x="832948" y="117165"/>
                  </a:lnTo>
                  <a:lnTo>
                    <a:pt x="874311" y="132348"/>
                  </a:lnTo>
                  <a:lnTo>
                    <a:pt x="913998" y="148486"/>
                  </a:lnTo>
                  <a:lnTo>
                    <a:pt x="951835" y="165585"/>
                  </a:lnTo>
                  <a:lnTo>
                    <a:pt x="987649" y="183649"/>
                  </a:lnTo>
                  <a:lnTo>
                    <a:pt x="1021265" y="202684"/>
                  </a:lnTo>
                  <a:lnTo>
                    <a:pt x="1081210" y="243688"/>
                  </a:lnTo>
                  <a:lnTo>
                    <a:pt x="1130281" y="288637"/>
                  </a:lnTo>
                  <a:lnTo>
                    <a:pt x="1167086" y="337572"/>
                  </a:lnTo>
                  <a:lnTo>
                    <a:pt x="1190235" y="390534"/>
                  </a:lnTo>
                  <a:lnTo>
                    <a:pt x="1198338" y="447563"/>
                  </a:lnTo>
                  <a:lnTo>
                    <a:pt x="1196312" y="477617"/>
                  </a:lnTo>
                  <a:lnTo>
                    <a:pt x="1190003" y="508702"/>
                  </a:lnTo>
                  <a:lnTo>
                    <a:pt x="1179238" y="540825"/>
                  </a:lnTo>
                  <a:lnTo>
                    <a:pt x="1163841" y="573991"/>
                  </a:lnTo>
                </a:path>
              </a:pathLst>
            </a:custGeom>
            <a:ln w="12602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8321" y="1649413"/>
              <a:ext cx="53340" cy="65405"/>
            </a:xfrm>
            <a:custGeom>
              <a:avLst/>
              <a:gdLst/>
              <a:ahLst/>
              <a:cxnLst/>
              <a:rect l="l" t="t" r="r" b="b"/>
              <a:pathLst>
                <a:path w="53339" h="65405">
                  <a:moveTo>
                    <a:pt x="53137" y="27279"/>
                  </a:moveTo>
                  <a:lnTo>
                    <a:pt x="17049" y="33033"/>
                  </a:lnTo>
                  <a:lnTo>
                    <a:pt x="1420" y="0"/>
                  </a:lnTo>
                  <a:lnTo>
                    <a:pt x="0" y="65357"/>
                  </a:lnTo>
                  <a:lnTo>
                    <a:pt x="53137" y="27279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7188" y="1109870"/>
              <a:ext cx="1804670" cy="577215"/>
            </a:xfrm>
            <a:custGeom>
              <a:avLst/>
              <a:gdLst/>
              <a:ahLst/>
              <a:cxnLst/>
              <a:rect l="l" t="t" r="r" b="b"/>
              <a:pathLst>
                <a:path w="1804670" h="577214">
                  <a:moveTo>
                    <a:pt x="16178" y="0"/>
                  </a:moveTo>
                  <a:lnTo>
                    <a:pt x="8211" y="25759"/>
                  </a:lnTo>
                  <a:lnTo>
                    <a:pt x="2908" y="50220"/>
                  </a:lnTo>
                  <a:lnTo>
                    <a:pt x="196" y="73415"/>
                  </a:lnTo>
                  <a:lnTo>
                    <a:pt x="0" y="95378"/>
                  </a:lnTo>
                  <a:lnTo>
                    <a:pt x="2243" y="116141"/>
                  </a:lnTo>
                  <a:lnTo>
                    <a:pt x="13754" y="154201"/>
                  </a:lnTo>
                  <a:lnTo>
                    <a:pt x="34131" y="187858"/>
                  </a:lnTo>
                  <a:lnTo>
                    <a:pt x="62776" y="217377"/>
                  </a:lnTo>
                  <a:lnTo>
                    <a:pt x="99092" y="243022"/>
                  </a:lnTo>
                  <a:lnTo>
                    <a:pt x="142481" y="265057"/>
                  </a:lnTo>
                  <a:lnTo>
                    <a:pt x="192346" y="283745"/>
                  </a:lnTo>
                  <a:lnTo>
                    <a:pt x="248088" y="299351"/>
                  </a:lnTo>
                  <a:lnTo>
                    <a:pt x="309110" y="312139"/>
                  </a:lnTo>
                  <a:lnTo>
                    <a:pt x="374815" y="322373"/>
                  </a:lnTo>
                  <a:lnTo>
                    <a:pt x="444605" y="330316"/>
                  </a:lnTo>
                  <a:lnTo>
                    <a:pt x="517881" y="336233"/>
                  </a:lnTo>
                  <a:lnTo>
                    <a:pt x="594047" y="340388"/>
                  </a:lnTo>
                  <a:lnTo>
                    <a:pt x="633027" y="341887"/>
                  </a:lnTo>
                  <a:lnTo>
                    <a:pt x="672505" y="343044"/>
                  </a:lnTo>
                  <a:lnTo>
                    <a:pt x="712406" y="343893"/>
                  </a:lnTo>
                  <a:lnTo>
                    <a:pt x="752656" y="344467"/>
                  </a:lnTo>
                  <a:lnTo>
                    <a:pt x="793181" y="344797"/>
                  </a:lnTo>
                  <a:lnTo>
                    <a:pt x="833905" y="344918"/>
                  </a:lnTo>
                  <a:lnTo>
                    <a:pt x="874753" y="344863"/>
                  </a:lnTo>
                  <a:lnTo>
                    <a:pt x="915652" y="344664"/>
                  </a:lnTo>
                  <a:lnTo>
                    <a:pt x="956525" y="344354"/>
                  </a:lnTo>
                  <a:lnTo>
                    <a:pt x="997299" y="343967"/>
                  </a:lnTo>
                  <a:lnTo>
                    <a:pt x="1037900" y="343535"/>
                  </a:lnTo>
                  <a:lnTo>
                    <a:pt x="1078251" y="343092"/>
                  </a:lnTo>
                  <a:lnTo>
                    <a:pt x="1118279" y="342670"/>
                  </a:lnTo>
                  <a:lnTo>
                    <a:pt x="1157908" y="342302"/>
                  </a:lnTo>
                  <a:lnTo>
                    <a:pt x="1197064" y="342022"/>
                  </a:lnTo>
                  <a:lnTo>
                    <a:pt x="1235673" y="341862"/>
                  </a:lnTo>
                  <a:lnTo>
                    <a:pt x="1273659" y="341856"/>
                  </a:lnTo>
                  <a:lnTo>
                    <a:pt x="1310949" y="342036"/>
                  </a:lnTo>
                  <a:lnTo>
                    <a:pt x="1383137" y="343088"/>
                  </a:lnTo>
                  <a:lnTo>
                    <a:pt x="1451640" y="345281"/>
                  </a:lnTo>
                  <a:lnTo>
                    <a:pt x="1515861" y="348879"/>
                  </a:lnTo>
                  <a:lnTo>
                    <a:pt x="1575202" y="354148"/>
                  </a:lnTo>
                  <a:lnTo>
                    <a:pt x="1629064" y="361349"/>
                  </a:lnTo>
                  <a:lnTo>
                    <a:pt x="1676851" y="370749"/>
                  </a:lnTo>
                  <a:lnTo>
                    <a:pt x="1717965" y="382610"/>
                  </a:lnTo>
                  <a:lnTo>
                    <a:pt x="1765815" y="405595"/>
                  </a:lnTo>
                  <a:lnTo>
                    <a:pt x="1795289" y="435603"/>
                  </a:lnTo>
                  <a:lnTo>
                    <a:pt x="1804370" y="473525"/>
                  </a:lnTo>
                  <a:lnTo>
                    <a:pt x="1802516" y="488079"/>
                  </a:lnTo>
                  <a:lnTo>
                    <a:pt x="1798097" y="503644"/>
                  </a:lnTo>
                  <a:lnTo>
                    <a:pt x="1791039" y="520254"/>
                  </a:lnTo>
                  <a:lnTo>
                    <a:pt x="1781266" y="537940"/>
                  </a:lnTo>
                  <a:lnTo>
                    <a:pt x="1768705" y="556738"/>
                  </a:lnTo>
                  <a:lnTo>
                    <a:pt x="1753280" y="576678"/>
                  </a:lnTo>
                </a:path>
              </a:pathLst>
            </a:custGeom>
            <a:ln w="12602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7253" y="1651043"/>
              <a:ext cx="60325" cy="64135"/>
            </a:xfrm>
            <a:custGeom>
              <a:avLst/>
              <a:gdLst/>
              <a:ahLst/>
              <a:cxnLst/>
              <a:rect l="l" t="t" r="r" b="b"/>
              <a:pathLst>
                <a:path w="60325" h="64135">
                  <a:moveTo>
                    <a:pt x="59721" y="37143"/>
                  </a:moveTo>
                  <a:lnTo>
                    <a:pt x="23214" y="35505"/>
                  </a:lnTo>
                  <a:lnTo>
                    <a:pt x="14565" y="0"/>
                  </a:lnTo>
                  <a:lnTo>
                    <a:pt x="0" y="63728"/>
                  </a:lnTo>
                  <a:lnTo>
                    <a:pt x="59721" y="37143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71141" y="1227107"/>
            <a:ext cx="469265" cy="1401445"/>
            <a:chOff x="271141" y="1227107"/>
            <a:chExt cx="469265" cy="1401445"/>
          </a:xfrm>
        </p:grpSpPr>
        <p:sp>
          <p:nvSpPr>
            <p:cNvPr id="10" name="object 10"/>
            <p:cNvSpPr/>
            <p:nvPr/>
          </p:nvSpPr>
          <p:spPr>
            <a:xfrm>
              <a:off x="277442" y="1257310"/>
              <a:ext cx="426720" cy="1365250"/>
            </a:xfrm>
            <a:custGeom>
              <a:avLst/>
              <a:gdLst/>
              <a:ahLst/>
              <a:cxnLst/>
              <a:rect l="l" t="t" r="r" b="b"/>
              <a:pathLst>
                <a:path w="426720" h="1365250">
                  <a:moveTo>
                    <a:pt x="349277" y="1364812"/>
                  </a:moveTo>
                  <a:lnTo>
                    <a:pt x="284973" y="1352221"/>
                  </a:lnTo>
                  <a:lnTo>
                    <a:pt x="227549" y="1326581"/>
                  </a:lnTo>
                  <a:lnTo>
                    <a:pt x="176883" y="1289148"/>
                  </a:lnTo>
                  <a:lnTo>
                    <a:pt x="132852" y="1241180"/>
                  </a:lnTo>
                  <a:lnTo>
                    <a:pt x="95336" y="1183934"/>
                  </a:lnTo>
                  <a:lnTo>
                    <a:pt x="64212" y="1118667"/>
                  </a:lnTo>
                  <a:lnTo>
                    <a:pt x="39359" y="1046635"/>
                  </a:lnTo>
                  <a:lnTo>
                    <a:pt x="29246" y="1008476"/>
                  </a:lnTo>
                  <a:lnTo>
                    <a:pt x="20655" y="969097"/>
                  </a:lnTo>
                  <a:lnTo>
                    <a:pt x="13571" y="928656"/>
                  </a:lnTo>
                  <a:lnTo>
                    <a:pt x="7979" y="887309"/>
                  </a:lnTo>
                  <a:lnTo>
                    <a:pt x="3863" y="845214"/>
                  </a:lnTo>
                  <a:lnTo>
                    <a:pt x="1208" y="802528"/>
                  </a:lnTo>
                  <a:lnTo>
                    <a:pt x="0" y="759408"/>
                  </a:lnTo>
                  <a:lnTo>
                    <a:pt x="222" y="716012"/>
                  </a:lnTo>
                  <a:lnTo>
                    <a:pt x="1859" y="672495"/>
                  </a:lnTo>
                  <a:lnTo>
                    <a:pt x="4897" y="629016"/>
                  </a:lnTo>
                  <a:lnTo>
                    <a:pt x="9320" y="585732"/>
                  </a:lnTo>
                  <a:lnTo>
                    <a:pt x="15113" y="542799"/>
                  </a:lnTo>
                  <a:lnTo>
                    <a:pt x="22261" y="500376"/>
                  </a:lnTo>
                  <a:lnTo>
                    <a:pt x="30748" y="458618"/>
                  </a:lnTo>
                  <a:lnTo>
                    <a:pt x="40560" y="417684"/>
                  </a:lnTo>
                  <a:lnTo>
                    <a:pt x="51680" y="377729"/>
                  </a:lnTo>
                  <a:lnTo>
                    <a:pt x="64095" y="338912"/>
                  </a:lnTo>
                  <a:lnTo>
                    <a:pt x="77788" y="301390"/>
                  </a:lnTo>
                  <a:lnTo>
                    <a:pt x="92745" y="265319"/>
                  </a:lnTo>
                  <a:lnTo>
                    <a:pt x="126387" y="198162"/>
                  </a:lnTo>
                  <a:lnTo>
                    <a:pt x="164901" y="138696"/>
                  </a:lnTo>
                  <a:lnTo>
                    <a:pt x="208164" y="88180"/>
                  </a:lnTo>
                  <a:lnTo>
                    <a:pt x="256055" y="47871"/>
                  </a:lnTo>
                  <a:lnTo>
                    <a:pt x="308452" y="19025"/>
                  </a:lnTo>
                  <a:lnTo>
                    <a:pt x="365233" y="2899"/>
                  </a:lnTo>
                  <a:lnTo>
                    <a:pt x="395230" y="0"/>
                  </a:lnTo>
                  <a:lnTo>
                    <a:pt x="426277" y="751"/>
                  </a:lnTo>
                </a:path>
              </a:pathLst>
            </a:custGeom>
            <a:ln w="12602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9442" y="1227107"/>
              <a:ext cx="60960" cy="58419"/>
            </a:xfrm>
            <a:custGeom>
              <a:avLst/>
              <a:gdLst/>
              <a:ahLst/>
              <a:cxnLst/>
              <a:rect l="l" t="t" r="r" b="b"/>
              <a:pathLst>
                <a:path w="60959" h="58419">
                  <a:moveTo>
                    <a:pt x="4853" y="0"/>
                  </a:moveTo>
                  <a:lnTo>
                    <a:pt x="24277" y="30954"/>
                  </a:lnTo>
                  <a:lnTo>
                    <a:pt x="0" y="58268"/>
                  </a:lnTo>
                  <a:lnTo>
                    <a:pt x="60695" y="33988"/>
                  </a:lnTo>
                  <a:lnTo>
                    <a:pt x="4853" y="0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9048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992" y="799702"/>
            <a:ext cx="2449830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549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55575" algn="l"/>
              </a:tabLst>
            </a:pPr>
            <a:r>
              <a:rPr sz="1400" b="1" spc="-35" dirty="0">
                <a:latin typeface="Tahoma"/>
                <a:cs typeface="Tahoma"/>
              </a:rPr>
              <a:t>Dad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d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0" dirty="0">
                <a:latin typeface="Tahoma"/>
                <a:cs typeface="Tahoma"/>
              </a:rPr>
              <a:t>is</a:t>
            </a:r>
            <a:r>
              <a:rPr sz="1400" b="1" spc="-55" dirty="0">
                <a:latin typeface="Tahoma"/>
                <a:cs typeface="Tahoma"/>
              </a:rPr>
              <a:t> núme</a:t>
            </a:r>
            <a:r>
              <a:rPr sz="1400" b="1" spc="-50" dirty="0">
                <a:latin typeface="Tahoma"/>
                <a:cs typeface="Tahoma"/>
              </a:rPr>
              <a:t>r</a:t>
            </a:r>
            <a:r>
              <a:rPr sz="1400" b="1" cap="small" spc="-70" dirty="0">
                <a:latin typeface="Tahoma"/>
                <a:cs typeface="Tahoma"/>
              </a:rPr>
              <a:t>os</a:t>
            </a:r>
            <a:r>
              <a:rPr sz="1400" b="1" spc="-150" dirty="0">
                <a:latin typeface="Tahoma"/>
                <a:cs typeface="Tahoma"/>
              </a:rPr>
              <a:t>: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n1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n2</a:t>
            </a:r>
            <a:endParaRPr sz="1400">
              <a:latin typeface="Tahoma"/>
              <a:cs typeface="Tahoma"/>
            </a:endParaRPr>
          </a:p>
          <a:p>
            <a:pPr marL="143510">
              <a:lnSpc>
                <a:spcPct val="100000"/>
              </a:lnSpc>
              <a:spcBef>
                <a:spcPts val="500"/>
              </a:spcBef>
            </a:pPr>
            <a:r>
              <a:rPr sz="1200" spc="-30" dirty="0">
                <a:solidFill>
                  <a:srgbClr val="00AC8C"/>
                </a:solidFill>
                <a:latin typeface="Arial MT"/>
                <a:cs typeface="Arial MT"/>
              </a:rPr>
              <a:t>– </a:t>
            </a:r>
            <a:r>
              <a:rPr sz="1200" spc="-70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vamos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fazer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seguinte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cálculo: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997" y="1369705"/>
            <a:ext cx="81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8316" y="1496209"/>
            <a:ext cx="1404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u="sng" spc="-3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1</a:t>
            </a:r>
            <a:r>
              <a:rPr sz="1200" u="sng" spc="-50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 </a:t>
            </a:r>
            <a:r>
              <a:rPr sz="1200" u="sng" spc="1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ˆ</a:t>
            </a:r>
            <a:r>
              <a:rPr sz="1200" u="sng" spc="-1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2</a:t>
            </a:r>
            <a:r>
              <a:rPr sz="1200" u="sng" spc="-2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q</a:t>
            </a:r>
            <a:r>
              <a:rPr sz="1200" u="sng" spc="-1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200" u="sng" spc="409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´</a:t>
            </a:r>
            <a:r>
              <a:rPr sz="1200" u="sng" spc="-2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1</a:t>
            </a:r>
            <a:r>
              <a:rPr sz="1200" u="sng" spc="-50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 </a:t>
            </a:r>
            <a:r>
              <a:rPr sz="1200" u="sng" spc="1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`</a:t>
            </a:r>
            <a:r>
              <a:rPr sz="1200" u="sng" spc="-1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2</a:t>
            </a:r>
            <a:r>
              <a:rPr sz="1200" u="sng" spc="-2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q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292" y="1626414"/>
            <a:ext cx="5420995" cy="8401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77190" algn="ctr">
              <a:lnSpc>
                <a:spcPct val="100000"/>
              </a:lnSpc>
              <a:spcBef>
                <a:spcPts val="700"/>
              </a:spcBef>
            </a:pPr>
            <a:r>
              <a:rPr sz="1200" i="1" spc="-10" dirty="0">
                <a:latin typeface="Comic Sans MS"/>
                <a:cs typeface="Comic Sans MS"/>
              </a:rPr>
              <a:t>n</a:t>
            </a:r>
            <a:r>
              <a:rPr sz="1200" spc="-10" dirty="0">
                <a:latin typeface="PMingLiU-ExtB"/>
                <a:cs typeface="PMingLiU-ExtB"/>
              </a:rPr>
              <a:t>1</a:t>
            </a:r>
            <a:r>
              <a:rPr sz="1200" spc="-50" dirty="0">
                <a:latin typeface="PMingLiU-ExtB"/>
                <a:cs typeface="PMingLiU-ExtB"/>
              </a:rPr>
              <a:t> </a:t>
            </a:r>
            <a:r>
              <a:rPr sz="1200" spc="145" dirty="0">
                <a:latin typeface="Verdana"/>
                <a:cs typeface="Verdana"/>
              </a:rPr>
              <a:t>´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i="1" spc="-10" dirty="0">
                <a:latin typeface="Comic Sans MS"/>
                <a:cs typeface="Comic Sans MS"/>
              </a:rPr>
              <a:t>n</a:t>
            </a:r>
            <a:r>
              <a:rPr sz="1200" spc="-10" dirty="0">
                <a:latin typeface="PMingLiU-ExtB"/>
                <a:cs typeface="PMingLiU-ExtB"/>
              </a:rPr>
              <a:t>2</a:t>
            </a:r>
            <a:endParaRPr sz="1200">
              <a:latin typeface="PMingLiU-ExtB"/>
              <a:cs typeface="PMingLiU-ExtB"/>
            </a:endParaRPr>
          </a:p>
          <a:p>
            <a:pPr marL="167640" indent="-155575">
              <a:lnSpc>
                <a:spcPct val="100000"/>
              </a:lnSpc>
              <a:spcBef>
                <a:spcPts val="75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60" dirty="0">
                <a:latin typeface="Tahoma"/>
                <a:cs typeface="Tahoma"/>
              </a:rPr>
              <a:t>P</a:t>
            </a:r>
            <a:r>
              <a:rPr sz="1400" b="1" cap="small" spc="-60" dirty="0">
                <a:latin typeface="Tahoma"/>
                <a:cs typeface="Tahoma"/>
              </a:rPr>
              <a:t>o</a:t>
            </a:r>
            <a:r>
              <a:rPr sz="1400" b="1" spc="-60" dirty="0">
                <a:latin typeface="Tahoma"/>
                <a:cs typeface="Tahoma"/>
              </a:rPr>
              <a:t>rém,</a:t>
            </a:r>
            <a:r>
              <a:rPr sz="1400" b="1" spc="-50" dirty="0">
                <a:latin typeface="Tahoma"/>
                <a:cs typeface="Tahoma"/>
              </a:rPr>
              <a:t> p</a:t>
            </a:r>
            <a:r>
              <a:rPr sz="1400" b="1" cap="small" spc="-50" dirty="0">
                <a:latin typeface="Tahoma"/>
                <a:cs typeface="Tahoma"/>
              </a:rPr>
              <a:t>o</a:t>
            </a:r>
            <a:r>
              <a:rPr sz="1400" b="1" spc="-50" dirty="0">
                <a:latin typeface="Tahoma"/>
                <a:cs typeface="Tahoma"/>
              </a:rPr>
              <a:t>de </a:t>
            </a:r>
            <a:r>
              <a:rPr sz="1400" b="1" spc="-75" dirty="0">
                <a:latin typeface="Tahoma"/>
                <a:cs typeface="Tahoma"/>
              </a:rPr>
              <a:t>ser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ne</a:t>
            </a:r>
            <a:r>
              <a:rPr sz="1400" b="1" cap="small" spc="-65" dirty="0">
                <a:latin typeface="Tahoma"/>
                <a:cs typeface="Tahoma"/>
              </a:rPr>
              <a:t>c</a:t>
            </a:r>
            <a:r>
              <a:rPr sz="1400" b="1" spc="-65" dirty="0">
                <a:latin typeface="Tahoma"/>
                <a:cs typeface="Tahoma"/>
              </a:rPr>
              <a:t>essári</a:t>
            </a:r>
            <a:r>
              <a:rPr sz="1400" b="1" cap="small" spc="-65" dirty="0">
                <a:latin typeface="Tahoma"/>
                <a:cs typeface="Tahoma"/>
              </a:rPr>
              <a:t>o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exe</a:t>
            </a:r>
            <a:r>
              <a:rPr sz="1400" b="1" cap="small" spc="-75" dirty="0">
                <a:latin typeface="Tahoma"/>
                <a:cs typeface="Tahoma"/>
              </a:rPr>
              <a:t>c</a:t>
            </a:r>
            <a:r>
              <a:rPr sz="1400" b="1" spc="-75" dirty="0">
                <a:latin typeface="Tahoma"/>
                <a:cs typeface="Tahoma"/>
              </a:rPr>
              <a:t>utar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esse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cap="small" spc="-40" dirty="0">
                <a:latin typeface="Tahoma"/>
                <a:cs typeface="Tahoma"/>
              </a:rPr>
              <a:t>c</a:t>
            </a:r>
            <a:r>
              <a:rPr sz="1400" b="1" spc="-40" dirty="0">
                <a:latin typeface="Tahoma"/>
                <a:cs typeface="Tahoma"/>
              </a:rPr>
              <a:t>ál</a:t>
            </a:r>
            <a:r>
              <a:rPr sz="1400" b="1" cap="small" spc="-40" dirty="0">
                <a:latin typeface="Tahoma"/>
                <a:cs typeface="Tahoma"/>
              </a:rPr>
              <a:t>c</a:t>
            </a:r>
            <a:r>
              <a:rPr sz="1400" b="1" spc="-40" dirty="0">
                <a:latin typeface="Tahoma"/>
                <a:cs typeface="Tahoma"/>
              </a:rPr>
              <a:t>ul</a:t>
            </a:r>
            <a:r>
              <a:rPr sz="1400" b="1" cap="small" spc="-40" dirty="0">
                <a:latin typeface="Tahoma"/>
                <a:cs typeface="Tahoma"/>
              </a:rPr>
              <a:t>o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diversas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vezes</a:t>
            </a:r>
            <a:endParaRPr sz="1400">
              <a:latin typeface="Tahoma"/>
              <a:cs typeface="Tahoma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spc="-3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65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portanto,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vamos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criar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função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que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recebe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dois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número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faz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cálculo.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430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100" dirty="0"/>
              <a:t>sem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472" y="923697"/>
            <a:ext cx="4051935" cy="158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02600"/>
              </a:lnSpc>
              <a:spcBef>
                <a:spcPts val="95"/>
              </a:spcBef>
            </a:pPr>
            <a:r>
              <a:rPr sz="1000" b="1" spc="2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7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25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("Realizando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o</a:t>
            </a:r>
            <a:r>
              <a:rPr sz="1000" spc="2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calculo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com</a:t>
            </a:r>
            <a:r>
              <a:rPr sz="1000" spc="2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dois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numeros")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-484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calcular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50,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10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9539">
              <a:lnSpc>
                <a:spcPct val="100000"/>
              </a:lnSpc>
              <a:spcBef>
                <a:spcPts val="30"/>
              </a:spcBef>
            </a:pP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("Fim do calculo")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2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7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595959"/>
                </a:solidFill>
                <a:latin typeface="SimSun"/>
                <a:cs typeface="SimSun"/>
              </a:rPr>
              <a:t>calcular</a:t>
            </a:r>
            <a:r>
              <a:rPr sz="1000" spc="3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b="1" spc="3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n1, </a:t>
            </a:r>
            <a:r>
              <a:rPr sz="1000" b="1" spc="10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9539" marR="200025">
              <a:lnSpc>
                <a:spcPct val="102600"/>
              </a:lnSpc>
            </a:pPr>
            <a:r>
              <a:rPr sz="1000" b="1" spc="10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1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resultado =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*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-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+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/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n1 -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1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("Resultado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da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equacao: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"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+</a:t>
            </a:r>
            <a:r>
              <a:rPr sz="1000" spc="2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resultado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1950" y="547578"/>
            <a:ext cx="1016635" cy="32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95"/>
              </a:lnSpc>
              <a:spcBef>
                <a:spcPts val="9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1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2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q´p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1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`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2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q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ts val="1195"/>
              </a:lnSpc>
            </a:pPr>
            <a:r>
              <a:rPr sz="1000" i="1" spc="35" dirty="0">
                <a:latin typeface="Comic Sans MS"/>
                <a:cs typeface="Comic Sans MS"/>
              </a:rPr>
              <a:t>n</a:t>
            </a:r>
            <a:r>
              <a:rPr sz="1000" spc="35" dirty="0">
                <a:latin typeface="PMingLiU-ExtB"/>
                <a:cs typeface="PMingLiU-ExtB"/>
              </a:rPr>
              <a:t>1</a:t>
            </a:r>
            <a:r>
              <a:rPr sz="1000" spc="35" dirty="0">
                <a:latin typeface="Tahoma"/>
                <a:cs typeface="Tahoma"/>
              </a:rPr>
              <a:t>´</a:t>
            </a:r>
            <a:r>
              <a:rPr sz="1000" i="1" spc="35" dirty="0">
                <a:latin typeface="Comic Sans MS"/>
                <a:cs typeface="Comic Sans MS"/>
              </a:rPr>
              <a:t>n</a:t>
            </a:r>
            <a:r>
              <a:rPr sz="1000" spc="35" dirty="0">
                <a:latin typeface="PMingLiU-ExtB"/>
                <a:cs typeface="PMingLiU-ExtB"/>
              </a:rPr>
              <a:t>2</a:t>
            </a:r>
            <a:endParaRPr sz="1000">
              <a:latin typeface="PMingLiU-ExtB"/>
              <a:cs typeface="PMingLiU-ExtB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430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100" dirty="0"/>
              <a:t>sem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472" y="923697"/>
            <a:ext cx="4051935" cy="158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02600"/>
              </a:lnSpc>
              <a:spcBef>
                <a:spcPts val="95"/>
              </a:spcBef>
            </a:pPr>
            <a:r>
              <a:rPr sz="1000" b="1" spc="2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7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25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("Realizando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o</a:t>
            </a:r>
            <a:r>
              <a:rPr sz="1000" spc="2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calculo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com</a:t>
            </a:r>
            <a:r>
              <a:rPr sz="1000" spc="2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dois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numeros")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-484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calcular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50,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10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9539">
              <a:lnSpc>
                <a:spcPct val="100000"/>
              </a:lnSpc>
              <a:spcBef>
                <a:spcPts val="30"/>
              </a:spcBef>
            </a:pP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("Fim do calculo")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2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7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595959"/>
                </a:solidFill>
                <a:latin typeface="SimSun"/>
                <a:cs typeface="SimSun"/>
              </a:rPr>
              <a:t>calcular</a:t>
            </a:r>
            <a:r>
              <a:rPr sz="1000" spc="3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b="1" spc="3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n1, </a:t>
            </a:r>
            <a:r>
              <a:rPr sz="1000" b="1" spc="10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9539" marR="200025">
              <a:lnSpc>
                <a:spcPct val="102600"/>
              </a:lnSpc>
            </a:pPr>
            <a:r>
              <a:rPr sz="1000" b="1" spc="10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1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resultado =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*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-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+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/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n1 -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1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("Resultado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da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equacao: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"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+</a:t>
            </a:r>
            <a:r>
              <a:rPr sz="1000" spc="2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resultado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50419" y="1372894"/>
            <a:ext cx="1762760" cy="632460"/>
            <a:chOff x="1850419" y="1372894"/>
            <a:chExt cx="1762760" cy="632460"/>
          </a:xfrm>
        </p:grpSpPr>
        <p:sp>
          <p:nvSpPr>
            <p:cNvPr id="5" name="object 5"/>
            <p:cNvSpPr/>
            <p:nvPr/>
          </p:nvSpPr>
          <p:spPr>
            <a:xfrm>
              <a:off x="1856934" y="1379409"/>
              <a:ext cx="1748155" cy="590550"/>
            </a:xfrm>
            <a:custGeom>
              <a:avLst/>
              <a:gdLst/>
              <a:ahLst/>
              <a:cxnLst/>
              <a:rect l="l" t="t" r="r" b="b"/>
              <a:pathLst>
                <a:path w="1748154" h="590550">
                  <a:moveTo>
                    <a:pt x="0" y="0"/>
                  </a:moveTo>
                  <a:lnTo>
                    <a:pt x="41500" y="1418"/>
                  </a:lnTo>
                  <a:lnTo>
                    <a:pt x="84096" y="2663"/>
                  </a:lnTo>
                  <a:lnTo>
                    <a:pt x="127703" y="3767"/>
                  </a:lnTo>
                  <a:lnTo>
                    <a:pt x="172234" y="4765"/>
                  </a:lnTo>
                  <a:lnTo>
                    <a:pt x="217605" y="5691"/>
                  </a:lnTo>
                  <a:lnTo>
                    <a:pt x="263729" y="6577"/>
                  </a:lnTo>
                  <a:lnTo>
                    <a:pt x="310521" y="7459"/>
                  </a:lnTo>
                  <a:lnTo>
                    <a:pt x="357896" y="8369"/>
                  </a:lnTo>
                  <a:lnTo>
                    <a:pt x="405767" y="9342"/>
                  </a:lnTo>
                  <a:lnTo>
                    <a:pt x="454050" y="10411"/>
                  </a:lnTo>
                  <a:lnTo>
                    <a:pt x="502658" y="11611"/>
                  </a:lnTo>
                  <a:lnTo>
                    <a:pt x="551506" y="12974"/>
                  </a:lnTo>
                  <a:lnTo>
                    <a:pt x="600509" y="14536"/>
                  </a:lnTo>
                  <a:lnTo>
                    <a:pt x="649581" y="16329"/>
                  </a:lnTo>
                  <a:lnTo>
                    <a:pt x="698637" y="18387"/>
                  </a:lnTo>
                  <a:lnTo>
                    <a:pt x="747590" y="20744"/>
                  </a:lnTo>
                  <a:lnTo>
                    <a:pt x="796355" y="23434"/>
                  </a:lnTo>
                  <a:lnTo>
                    <a:pt x="844847" y="26491"/>
                  </a:lnTo>
                  <a:lnTo>
                    <a:pt x="892980" y="29949"/>
                  </a:lnTo>
                  <a:lnTo>
                    <a:pt x="940669" y="33841"/>
                  </a:lnTo>
                  <a:lnTo>
                    <a:pt x="987827" y="38201"/>
                  </a:lnTo>
                  <a:lnTo>
                    <a:pt x="1034370" y="43063"/>
                  </a:lnTo>
                  <a:lnTo>
                    <a:pt x="1080212" y="48461"/>
                  </a:lnTo>
                  <a:lnTo>
                    <a:pt x="1125267" y="54428"/>
                  </a:lnTo>
                  <a:lnTo>
                    <a:pt x="1169450" y="60999"/>
                  </a:lnTo>
                  <a:lnTo>
                    <a:pt x="1212674" y="68207"/>
                  </a:lnTo>
                  <a:lnTo>
                    <a:pt x="1254855" y="76086"/>
                  </a:lnTo>
                  <a:lnTo>
                    <a:pt x="1295907" y="84669"/>
                  </a:lnTo>
                  <a:lnTo>
                    <a:pt x="1335745" y="93991"/>
                  </a:lnTo>
                  <a:lnTo>
                    <a:pt x="1374282" y="104085"/>
                  </a:lnTo>
                  <a:lnTo>
                    <a:pt x="1411433" y="114986"/>
                  </a:lnTo>
                  <a:lnTo>
                    <a:pt x="1481236" y="139340"/>
                  </a:lnTo>
                  <a:lnTo>
                    <a:pt x="1544469" y="167324"/>
                  </a:lnTo>
                  <a:lnTo>
                    <a:pt x="1600447" y="199209"/>
                  </a:lnTo>
                  <a:lnTo>
                    <a:pt x="1648485" y="235265"/>
                  </a:lnTo>
                  <a:lnTo>
                    <a:pt x="1687900" y="275761"/>
                  </a:lnTo>
                  <a:lnTo>
                    <a:pt x="1718006" y="320969"/>
                  </a:lnTo>
                  <a:lnTo>
                    <a:pt x="1738118" y="371159"/>
                  </a:lnTo>
                  <a:lnTo>
                    <a:pt x="1747553" y="426602"/>
                  </a:lnTo>
                  <a:lnTo>
                    <a:pt x="1748053" y="456377"/>
                  </a:lnTo>
                  <a:lnTo>
                    <a:pt x="1745626" y="487567"/>
                  </a:lnTo>
                  <a:lnTo>
                    <a:pt x="1740187" y="520205"/>
                  </a:lnTo>
                  <a:lnTo>
                    <a:pt x="1731651" y="554325"/>
                  </a:lnTo>
                  <a:lnTo>
                    <a:pt x="1719932" y="589961"/>
                  </a:lnTo>
                </a:path>
              </a:pathLst>
            </a:custGeom>
            <a:ln w="13030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56283" y="1937683"/>
              <a:ext cx="57150" cy="67310"/>
            </a:xfrm>
            <a:custGeom>
              <a:avLst/>
              <a:gdLst/>
              <a:ahLst/>
              <a:cxnLst/>
              <a:rect l="l" t="t" r="r" b="b"/>
              <a:pathLst>
                <a:path w="57150" h="67310">
                  <a:moveTo>
                    <a:pt x="56766" y="20799"/>
                  </a:moveTo>
                  <a:lnTo>
                    <a:pt x="20583" y="31687"/>
                  </a:lnTo>
                  <a:lnTo>
                    <a:pt x="0" y="0"/>
                  </a:lnTo>
                  <a:lnTo>
                    <a:pt x="7584" y="67166"/>
                  </a:lnTo>
                  <a:lnTo>
                    <a:pt x="56766" y="20799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71950" y="547578"/>
            <a:ext cx="1016635" cy="32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95"/>
              </a:lnSpc>
              <a:spcBef>
                <a:spcPts val="9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1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2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q´p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1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`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2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q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ts val="1195"/>
              </a:lnSpc>
            </a:pPr>
            <a:r>
              <a:rPr sz="1000" i="1" spc="35" dirty="0">
                <a:latin typeface="Comic Sans MS"/>
                <a:cs typeface="Comic Sans MS"/>
              </a:rPr>
              <a:t>n</a:t>
            </a:r>
            <a:r>
              <a:rPr sz="1000" spc="35" dirty="0">
                <a:latin typeface="PMingLiU-ExtB"/>
                <a:cs typeface="PMingLiU-ExtB"/>
              </a:rPr>
              <a:t>1</a:t>
            </a:r>
            <a:r>
              <a:rPr sz="1000" spc="35" dirty="0">
                <a:latin typeface="Tahoma"/>
                <a:cs typeface="Tahoma"/>
              </a:rPr>
              <a:t>´</a:t>
            </a:r>
            <a:r>
              <a:rPr sz="1000" i="1" spc="35" dirty="0">
                <a:latin typeface="Comic Sans MS"/>
                <a:cs typeface="Comic Sans MS"/>
              </a:rPr>
              <a:t>n</a:t>
            </a:r>
            <a:r>
              <a:rPr sz="1000" spc="35" dirty="0">
                <a:latin typeface="PMingLiU-ExtB"/>
                <a:cs typeface="PMingLiU-ExtB"/>
              </a:rPr>
              <a:t>2</a:t>
            </a:r>
            <a:endParaRPr sz="1000">
              <a:latin typeface="PMingLiU-ExtB"/>
              <a:cs typeface="PMingLiU-Ext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19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430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100" dirty="0"/>
              <a:t>sem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472" y="923697"/>
            <a:ext cx="4051935" cy="158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02600"/>
              </a:lnSpc>
              <a:spcBef>
                <a:spcPts val="95"/>
              </a:spcBef>
            </a:pPr>
            <a:r>
              <a:rPr sz="1000" b="1" spc="2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7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25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("Realizando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o</a:t>
            </a:r>
            <a:r>
              <a:rPr sz="1000" spc="2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calculo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com</a:t>
            </a:r>
            <a:r>
              <a:rPr sz="1000" spc="2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dois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numeros")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-484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calcular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50,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10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9539">
              <a:lnSpc>
                <a:spcPct val="100000"/>
              </a:lnSpc>
              <a:spcBef>
                <a:spcPts val="30"/>
              </a:spcBef>
            </a:pP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("Fim do calculo")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2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7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595959"/>
                </a:solidFill>
                <a:latin typeface="SimSun"/>
                <a:cs typeface="SimSun"/>
              </a:rPr>
              <a:t>calcular</a:t>
            </a:r>
            <a:r>
              <a:rPr sz="1000" spc="3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b="1" spc="3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n1, </a:t>
            </a:r>
            <a:r>
              <a:rPr sz="1000" b="1" spc="10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9539" marR="200025">
              <a:lnSpc>
                <a:spcPct val="102600"/>
              </a:lnSpc>
            </a:pPr>
            <a:r>
              <a:rPr sz="1000" b="1" spc="10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1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resultado =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*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-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+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/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n1 -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1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("Resultado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da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equacao: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"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+</a:t>
            </a:r>
            <a:r>
              <a:rPr sz="1000" spc="2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resultado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9524" y="1372894"/>
            <a:ext cx="2153920" cy="632460"/>
            <a:chOff x="1459524" y="1372894"/>
            <a:chExt cx="2153920" cy="632460"/>
          </a:xfrm>
        </p:grpSpPr>
        <p:sp>
          <p:nvSpPr>
            <p:cNvPr id="5" name="object 5"/>
            <p:cNvSpPr/>
            <p:nvPr/>
          </p:nvSpPr>
          <p:spPr>
            <a:xfrm>
              <a:off x="1856934" y="1379409"/>
              <a:ext cx="1748155" cy="590550"/>
            </a:xfrm>
            <a:custGeom>
              <a:avLst/>
              <a:gdLst/>
              <a:ahLst/>
              <a:cxnLst/>
              <a:rect l="l" t="t" r="r" b="b"/>
              <a:pathLst>
                <a:path w="1748154" h="590550">
                  <a:moveTo>
                    <a:pt x="0" y="0"/>
                  </a:moveTo>
                  <a:lnTo>
                    <a:pt x="41500" y="1418"/>
                  </a:lnTo>
                  <a:lnTo>
                    <a:pt x="84096" y="2663"/>
                  </a:lnTo>
                  <a:lnTo>
                    <a:pt x="127703" y="3767"/>
                  </a:lnTo>
                  <a:lnTo>
                    <a:pt x="172234" y="4765"/>
                  </a:lnTo>
                  <a:lnTo>
                    <a:pt x="217605" y="5691"/>
                  </a:lnTo>
                  <a:lnTo>
                    <a:pt x="263729" y="6577"/>
                  </a:lnTo>
                  <a:lnTo>
                    <a:pt x="310521" y="7459"/>
                  </a:lnTo>
                  <a:lnTo>
                    <a:pt x="357896" y="8369"/>
                  </a:lnTo>
                  <a:lnTo>
                    <a:pt x="405767" y="9342"/>
                  </a:lnTo>
                  <a:lnTo>
                    <a:pt x="454050" y="10411"/>
                  </a:lnTo>
                  <a:lnTo>
                    <a:pt x="502658" y="11611"/>
                  </a:lnTo>
                  <a:lnTo>
                    <a:pt x="551506" y="12974"/>
                  </a:lnTo>
                  <a:lnTo>
                    <a:pt x="600509" y="14536"/>
                  </a:lnTo>
                  <a:lnTo>
                    <a:pt x="649581" y="16329"/>
                  </a:lnTo>
                  <a:lnTo>
                    <a:pt x="698637" y="18387"/>
                  </a:lnTo>
                  <a:lnTo>
                    <a:pt x="747590" y="20744"/>
                  </a:lnTo>
                  <a:lnTo>
                    <a:pt x="796355" y="23434"/>
                  </a:lnTo>
                  <a:lnTo>
                    <a:pt x="844847" y="26491"/>
                  </a:lnTo>
                  <a:lnTo>
                    <a:pt x="892980" y="29949"/>
                  </a:lnTo>
                  <a:lnTo>
                    <a:pt x="940669" y="33841"/>
                  </a:lnTo>
                  <a:lnTo>
                    <a:pt x="987827" y="38201"/>
                  </a:lnTo>
                  <a:lnTo>
                    <a:pt x="1034370" y="43063"/>
                  </a:lnTo>
                  <a:lnTo>
                    <a:pt x="1080212" y="48461"/>
                  </a:lnTo>
                  <a:lnTo>
                    <a:pt x="1125267" y="54428"/>
                  </a:lnTo>
                  <a:lnTo>
                    <a:pt x="1169450" y="60999"/>
                  </a:lnTo>
                  <a:lnTo>
                    <a:pt x="1212674" y="68207"/>
                  </a:lnTo>
                  <a:lnTo>
                    <a:pt x="1254855" y="76086"/>
                  </a:lnTo>
                  <a:lnTo>
                    <a:pt x="1295907" y="84669"/>
                  </a:lnTo>
                  <a:lnTo>
                    <a:pt x="1335745" y="93991"/>
                  </a:lnTo>
                  <a:lnTo>
                    <a:pt x="1374282" y="104085"/>
                  </a:lnTo>
                  <a:lnTo>
                    <a:pt x="1411433" y="114986"/>
                  </a:lnTo>
                  <a:lnTo>
                    <a:pt x="1481236" y="139340"/>
                  </a:lnTo>
                  <a:lnTo>
                    <a:pt x="1544469" y="167324"/>
                  </a:lnTo>
                  <a:lnTo>
                    <a:pt x="1600447" y="199209"/>
                  </a:lnTo>
                  <a:lnTo>
                    <a:pt x="1648485" y="235265"/>
                  </a:lnTo>
                  <a:lnTo>
                    <a:pt x="1687900" y="275761"/>
                  </a:lnTo>
                  <a:lnTo>
                    <a:pt x="1718006" y="320969"/>
                  </a:lnTo>
                  <a:lnTo>
                    <a:pt x="1738118" y="371159"/>
                  </a:lnTo>
                  <a:lnTo>
                    <a:pt x="1747553" y="426602"/>
                  </a:lnTo>
                  <a:lnTo>
                    <a:pt x="1748053" y="456377"/>
                  </a:lnTo>
                  <a:lnTo>
                    <a:pt x="1745626" y="487567"/>
                  </a:lnTo>
                  <a:lnTo>
                    <a:pt x="1740187" y="520205"/>
                  </a:lnTo>
                  <a:lnTo>
                    <a:pt x="1731651" y="554325"/>
                  </a:lnTo>
                  <a:lnTo>
                    <a:pt x="1719932" y="589961"/>
                  </a:lnTo>
                </a:path>
              </a:pathLst>
            </a:custGeom>
            <a:ln w="13030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56283" y="1937683"/>
              <a:ext cx="57150" cy="67310"/>
            </a:xfrm>
            <a:custGeom>
              <a:avLst/>
              <a:gdLst/>
              <a:ahLst/>
              <a:cxnLst/>
              <a:rect l="l" t="t" r="r" b="b"/>
              <a:pathLst>
                <a:path w="57150" h="67310">
                  <a:moveTo>
                    <a:pt x="56766" y="20799"/>
                  </a:moveTo>
                  <a:lnTo>
                    <a:pt x="20583" y="31687"/>
                  </a:lnTo>
                  <a:lnTo>
                    <a:pt x="0" y="0"/>
                  </a:lnTo>
                  <a:lnTo>
                    <a:pt x="7584" y="67166"/>
                  </a:lnTo>
                  <a:lnTo>
                    <a:pt x="56766" y="20799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6039" y="1379409"/>
              <a:ext cx="1249045" cy="588010"/>
            </a:xfrm>
            <a:custGeom>
              <a:avLst/>
              <a:gdLst/>
              <a:ahLst/>
              <a:cxnLst/>
              <a:rect l="l" t="t" r="r" b="b"/>
              <a:pathLst>
                <a:path w="1249045" h="588010">
                  <a:moveTo>
                    <a:pt x="0" y="0"/>
                  </a:moveTo>
                  <a:lnTo>
                    <a:pt x="23127" y="66676"/>
                  </a:lnTo>
                  <a:lnTo>
                    <a:pt x="57061" y="122228"/>
                  </a:lnTo>
                  <a:lnTo>
                    <a:pt x="100661" y="167755"/>
                  </a:lnTo>
                  <a:lnTo>
                    <a:pt x="152785" y="204353"/>
                  </a:lnTo>
                  <a:lnTo>
                    <a:pt x="212294" y="233121"/>
                  </a:lnTo>
                  <a:lnTo>
                    <a:pt x="278047" y="255156"/>
                  </a:lnTo>
                  <a:lnTo>
                    <a:pt x="348904" y="271556"/>
                  </a:lnTo>
                  <a:lnTo>
                    <a:pt x="423724" y="283418"/>
                  </a:lnTo>
                  <a:lnTo>
                    <a:pt x="462263" y="287990"/>
                  </a:lnTo>
                  <a:lnTo>
                    <a:pt x="501366" y="291840"/>
                  </a:lnTo>
                  <a:lnTo>
                    <a:pt x="540889" y="295104"/>
                  </a:lnTo>
                  <a:lnTo>
                    <a:pt x="580690" y="297920"/>
                  </a:lnTo>
                  <a:lnTo>
                    <a:pt x="620626" y="300424"/>
                  </a:lnTo>
                  <a:lnTo>
                    <a:pt x="660555" y="302755"/>
                  </a:lnTo>
                  <a:lnTo>
                    <a:pt x="700334" y="305049"/>
                  </a:lnTo>
                  <a:lnTo>
                    <a:pt x="739821" y="307443"/>
                  </a:lnTo>
                  <a:lnTo>
                    <a:pt x="778873" y="310075"/>
                  </a:lnTo>
                  <a:lnTo>
                    <a:pt x="817348" y="313082"/>
                  </a:lnTo>
                  <a:lnTo>
                    <a:pt x="891994" y="320769"/>
                  </a:lnTo>
                  <a:lnTo>
                    <a:pt x="962620" y="331602"/>
                  </a:lnTo>
                  <a:lnTo>
                    <a:pt x="1028085" y="346679"/>
                  </a:lnTo>
                  <a:lnTo>
                    <a:pt x="1087248" y="367097"/>
                  </a:lnTo>
                  <a:lnTo>
                    <a:pt x="1138968" y="393953"/>
                  </a:lnTo>
                  <a:lnTo>
                    <a:pt x="1182106" y="428347"/>
                  </a:lnTo>
                  <a:lnTo>
                    <a:pt x="1215521" y="471374"/>
                  </a:lnTo>
                  <a:lnTo>
                    <a:pt x="1238072" y="524134"/>
                  </a:lnTo>
                  <a:lnTo>
                    <a:pt x="1244917" y="554506"/>
                  </a:lnTo>
                  <a:lnTo>
                    <a:pt x="1248619" y="587723"/>
                  </a:lnTo>
                </a:path>
              </a:pathLst>
            </a:custGeom>
            <a:ln w="13030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83126" y="1942691"/>
              <a:ext cx="60960" cy="62230"/>
            </a:xfrm>
            <a:custGeom>
              <a:avLst/>
              <a:gdLst/>
              <a:ahLst/>
              <a:cxnLst/>
              <a:rect l="l" t="t" r="r" b="b"/>
              <a:pathLst>
                <a:path w="60960" h="62230">
                  <a:moveTo>
                    <a:pt x="60347" y="0"/>
                  </a:moveTo>
                  <a:lnTo>
                    <a:pt x="31531" y="24441"/>
                  </a:lnTo>
                  <a:lnTo>
                    <a:pt x="0" y="3621"/>
                  </a:lnTo>
                  <a:lnTo>
                    <a:pt x="33795" y="62158"/>
                  </a:lnTo>
                  <a:lnTo>
                    <a:pt x="60347" y="0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6632" y="1379409"/>
              <a:ext cx="1506855" cy="588010"/>
            </a:xfrm>
            <a:custGeom>
              <a:avLst/>
              <a:gdLst/>
              <a:ahLst/>
              <a:cxnLst/>
              <a:rect l="l" t="t" r="r" b="b"/>
              <a:pathLst>
                <a:path w="1506855" h="588010">
                  <a:moveTo>
                    <a:pt x="0" y="0"/>
                  </a:moveTo>
                  <a:lnTo>
                    <a:pt x="32129" y="27505"/>
                  </a:lnTo>
                  <a:lnTo>
                    <a:pt x="65606" y="52554"/>
                  </a:lnTo>
                  <a:lnTo>
                    <a:pt x="100341" y="75271"/>
                  </a:lnTo>
                  <a:lnTo>
                    <a:pt x="136244" y="95784"/>
                  </a:lnTo>
                  <a:lnTo>
                    <a:pt x="173225" y="114216"/>
                  </a:lnTo>
                  <a:lnTo>
                    <a:pt x="211194" y="130695"/>
                  </a:lnTo>
                  <a:lnTo>
                    <a:pt x="250063" y="145345"/>
                  </a:lnTo>
                  <a:lnTo>
                    <a:pt x="289740" y="158292"/>
                  </a:lnTo>
                  <a:lnTo>
                    <a:pt x="330137" y="169662"/>
                  </a:lnTo>
                  <a:lnTo>
                    <a:pt x="371163" y="179580"/>
                  </a:lnTo>
                  <a:lnTo>
                    <a:pt x="412729" y="188171"/>
                  </a:lnTo>
                  <a:lnTo>
                    <a:pt x="454746" y="195562"/>
                  </a:lnTo>
                  <a:lnTo>
                    <a:pt x="497122" y="201879"/>
                  </a:lnTo>
                  <a:lnTo>
                    <a:pt x="539770" y="207245"/>
                  </a:lnTo>
                  <a:lnTo>
                    <a:pt x="582598" y="211788"/>
                  </a:lnTo>
                  <a:lnTo>
                    <a:pt x="625518" y="215633"/>
                  </a:lnTo>
                  <a:lnTo>
                    <a:pt x="668439" y="218906"/>
                  </a:lnTo>
                  <a:lnTo>
                    <a:pt x="711272" y="221731"/>
                  </a:lnTo>
                  <a:lnTo>
                    <a:pt x="753927" y="224235"/>
                  </a:lnTo>
                  <a:lnTo>
                    <a:pt x="796314" y="226543"/>
                  </a:lnTo>
                  <a:lnTo>
                    <a:pt x="838344" y="228781"/>
                  </a:lnTo>
                  <a:lnTo>
                    <a:pt x="879926" y="231074"/>
                  </a:lnTo>
                  <a:lnTo>
                    <a:pt x="920972" y="233548"/>
                  </a:lnTo>
                  <a:lnTo>
                    <a:pt x="961391" y="236329"/>
                  </a:lnTo>
                  <a:lnTo>
                    <a:pt x="1001094" y="239542"/>
                  </a:lnTo>
                  <a:lnTo>
                    <a:pt x="1039991" y="243313"/>
                  </a:lnTo>
                  <a:lnTo>
                    <a:pt x="1077992" y="247767"/>
                  </a:lnTo>
                  <a:lnTo>
                    <a:pt x="1150947" y="259228"/>
                  </a:lnTo>
                  <a:lnTo>
                    <a:pt x="1219243" y="274929"/>
                  </a:lnTo>
                  <a:lnTo>
                    <a:pt x="1282161" y="295876"/>
                  </a:lnTo>
                  <a:lnTo>
                    <a:pt x="1338983" y="323074"/>
                  </a:lnTo>
                  <a:lnTo>
                    <a:pt x="1388992" y="357526"/>
                  </a:lnTo>
                  <a:lnTo>
                    <a:pt x="1431470" y="400238"/>
                  </a:lnTo>
                  <a:lnTo>
                    <a:pt x="1465699" y="452214"/>
                  </a:lnTo>
                  <a:lnTo>
                    <a:pt x="1490960" y="514460"/>
                  </a:lnTo>
                  <a:lnTo>
                    <a:pt x="1500004" y="549748"/>
                  </a:lnTo>
                  <a:lnTo>
                    <a:pt x="1506537" y="587980"/>
                  </a:lnTo>
                </a:path>
              </a:pathLst>
            </a:custGeom>
            <a:ln w="13030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234" y="1940957"/>
              <a:ext cx="60325" cy="64135"/>
            </a:xfrm>
            <a:custGeom>
              <a:avLst/>
              <a:gdLst/>
              <a:ahLst/>
              <a:cxnLst/>
              <a:rect l="l" t="t" r="r" b="b"/>
              <a:pathLst>
                <a:path w="60325" h="64135">
                  <a:moveTo>
                    <a:pt x="59936" y="0"/>
                  </a:moveTo>
                  <a:lnTo>
                    <a:pt x="32935" y="26432"/>
                  </a:lnTo>
                  <a:lnTo>
                    <a:pt x="0" y="7912"/>
                  </a:lnTo>
                  <a:lnTo>
                    <a:pt x="37880" y="63892"/>
                  </a:lnTo>
                  <a:lnTo>
                    <a:pt x="59936" y="0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71950" y="547578"/>
            <a:ext cx="1016635" cy="32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95"/>
              </a:lnSpc>
              <a:spcBef>
                <a:spcPts val="9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1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2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q´p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1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`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2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q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ts val="1195"/>
              </a:lnSpc>
            </a:pPr>
            <a:r>
              <a:rPr sz="1000" i="1" spc="35" dirty="0">
                <a:latin typeface="Comic Sans MS"/>
                <a:cs typeface="Comic Sans MS"/>
              </a:rPr>
              <a:t>n</a:t>
            </a:r>
            <a:r>
              <a:rPr sz="1000" spc="35" dirty="0">
                <a:latin typeface="PMingLiU-ExtB"/>
                <a:cs typeface="PMingLiU-ExtB"/>
              </a:rPr>
              <a:t>1</a:t>
            </a:r>
            <a:r>
              <a:rPr sz="1000" spc="35" dirty="0">
                <a:latin typeface="Tahoma"/>
                <a:cs typeface="Tahoma"/>
              </a:rPr>
              <a:t>´</a:t>
            </a:r>
            <a:r>
              <a:rPr sz="1000" i="1" spc="35" dirty="0">
                <a:latin typeface="Comic Sans MS"/>
                <a:cs typeface="Comic Sans MS"/>
              </a:rPr>
              <a:t>n</a:t>
            </a:r>
            <a:r>
              <a:rPr sz="1000" spc="35" dirty="0">
                <a:latin typeface="PMingLiU-ExtB"/>
                <a:cs typeface="PMingLiU-ExtB"/>
              </a:rPr>
              <a:t>2</a:t>
            </a:r>
            <a:endParaRPr sz="1000">
              <a:latin typeface="PMingLiU-ExtB"/>
              <a:cs typeface="PMingLiU-ExtB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19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430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100" dirty="0"/>
              <a:t>sem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472" y="923697"/>
            <a:ext cx="4051935" cy="158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 marR="5080" indent="-117475">
              <a:lnSpc>
                <a:spcPct val="102600"/>
              </a:lnSpc>
              <a:spcBef>
                <a:spcPts val="95"/>
              </a:spcBef>
            </a:pPr>
            <a:r>
              <a:rPr sz="1000" b="1" spc="2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7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b="1" spc="125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("Realizando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o</a:t>
            </a:r>
            <a:r>
              <a:rPr sz="1000" spc="2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calculo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com</a:t>
            </a:r>
            <a:r>
              <a:rPr sz="1000" spc="2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dois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numeros")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-484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calcular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50,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10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9539">
              <a:lnSpc>
                <a:spcPct val="100000"/>
              </a:lnSpc>
              <a:spcBef>
                <a:spcPts val="30"/>
              </a:spcBef>
            </a:pP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("Fim do calculo")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b="1" spc="20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7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35" dirty="0">
                <a:solidFill>
                  <a:srgbClr val="595959"/>
                </a:solidFill>
                <a:latin typeface="SimSun"/>
                <a:cs typeface="SimSun"/>
              </a:rPr>
              <a:t>calcular</a:t>
            </a:r>
            <a:r>
              <a:rPr sz="1000" spc="3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b="1" spc="3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n1, </a:t>
            </a:r>
            <a:r>
              <a:rPr sz="1000" b="1" spc="10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9539" marR="200025">
              <a:lnSpc>
                <a:spcPct val="102600"/>
              </a:lnSpc>
            </a:pPr>
            <a:r>
              <a:rPr sz="1000" b="1" spc="10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1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resultado =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*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-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+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/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n1 - n2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000" spc="1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("Resultado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da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equacao: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"</a:t>
            </a:r>
            <a:r>
              <a:rPr sz="1000" spc="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+</a:t>
            </a:r>
            <a:r>
              <a:rPr sz="1000" spc="2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resultado</a:t>
            </a:r>
            <a:r>
              <a:rPr sz="1000" spc="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10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b="1" spc="12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59524" y="1372894"/>
            <a:ext cx="2153920" cy="632460"/>
            <a:chOff x="1459524" y="1372894"/>
            <a:chExt cx="2153920" cy="632460"/>
          </a:xfrm>
        </p:grpSpPr>
        <p:sp>
          <p:nvSpPr>
            <p:cNvPr id="5" name="object 5"/>
            <p:cNvSpPr/>
            <p:nvPr/>
          </p:nvSpPr>
          <p:spPr>
            <a:xfrm>
              <a:off x="1856934" y="1379409"/>
              <a:ext cx="1748155" cy="590550"/>
            </a:xfrm>
            <a:custGeom>
              <a:avLst/>
              <a:gdLst/>
              <a:ahLst/>
              <a:cxnLst/>
              <a:rect l="l" t="t" r="r" b="b"/>
              <a:pathLst>
                <a:path w="1748154" h="590550">
                  <a:moveTo>
                    <a:pt x="0" y="0"/>
                  </a:moveTo>
                  <a:lnTo>
                    <a:pt x="41500" y="1418"/>
                  </a:lnTo>
                  <a:lnTo>
                    <a:pt x="84096" y="2663"/>
                  </a:lnTo>
                  <a:lnTo>
                    <a:pt x="127703" y="3767"/>
                  </a:lnTo>
                  <a:lnTo>
                    <a:pt x="172234" y="4765"/>
                  </a:lnTo>
                  <a:lnTo>
                    <a:pt x="217605" y="5691"/>
                  </a:lnTo>
                  <a:lnTo>
                    <a:pt x="263729" y="6577"/>
                  </a:lnTo>
                  <a:lnTo>
                    <a:pt x="310521" y="7459"/>
                  </a:lnTo>
                  <a:lnTo>
                    <a:pt x="357896" y="8369"/>
                  </a:lnTo>
                  <a:lnTo>
                    <a:pt x="405767" y="9342"/>
                  </a:lnTo>
                  <a:lnTo>
                    <a:pt x="454050" y="10411"/>
                  </a:lnTo>
                  <a:lnTo>
                    <a:pt x="502658" y="11611"/>
                  </a:lnTo>
                  <a:lnTo>
                    <a:pt x="551506" y="12974"/>
                  </a:lnTo>
                  <a:lnTo>
                    <a:pt x="600509" y="14536"/>
                  </a:lnTo>
                  <a:lnTo>
                    <a:pt x="649581" y="16329"/>
                  </a:lnTo>
                  <a:lnTo>
                    <a:pt x="698637" y="18387"/>
                  </a:lnTo>
                  <a:lnTo>
                    <a:pt x="747590" y="20744"/>
                  </a:lnTo>
                  <a:lnTo>
                    <a:pt x="796355" y="23434"/>
                  </a:lnTo>
                  <a:lnTo>
                    <a:pt x="844847" y="26491"/>
                  </a:lnTo>
                  <a:lnTo>
                    <a:pt x="892980" y="29949"/>
                  </a:lnTo>
                  <a:lnTo>
                    <a:pt x="940669" y="33841"/>
                  </a:lnTo>
                  <a:lnTo>
                    <a:pt x="987827" y="38201"/>
                  </a:lnTo>
                  <a:lnTo>
                    <a:pt x="1034370" y="43063"/>
                  </a:lnTo>
                  <a:lnTo>
                    <a:pt x="1080212" y="48461"/>
                  </a:lnTo>
                  <a:lnTo>
                    <a:pt x="1125267" y="54428"/>
                  </a:lnTo>
                  <a:lnTo>
                    <a:pt x="1169450" y="60999"/>
                  </a:lnTo>
                  <a:lnTo>
                    <a:pt x="1212674" y="68207"/>
                  </a:lnTo>
                  <a:lnTo>
                    <a:pt x="1254855" y="76086"/>
                  </a:lnTo>
                  <a:lnTo>
                    <a:pt x="1295907" y="84669"/>
                  </a:lnTo>
                  <a:lnTo>
                    <a:pt x="1335745" y="93991"/>
                  </a:lnTo>
                  <a:lnTo>
                    <a:pt x="1374282" y="104085"/>
                  </a:lnTo>
                  <a:lnTo>
                    <a:pt x="1411433" y="114986"/>
                  </a:lnTo>
                  <a:lnTo>
                    <a:pt x="1481236" y="139340"/>
                  </a:lnTo>
                  <a:lnTo>
                    <a:pt x="1544469" y="167324"/>
                  </a:lnTo>
                  <a:lnTo>
                    <a:pt x="1600447" y="199209"/>
                  </a:lnTo>
                  <a:lnTo>
                    <a:pt x="1648485" y="235265"/>
                  </a:lnTo>
                  <a:lnTo>
                    <a:pt x="1687900" y="275761"/>
                  </a:lnTo>
                  <a:lnTo>
                    <a:pt x="1718006" y="320969"/>
                  </a:lnTo>
                  <a:lnTo>
                    <a:pt x="1738118" y="371159"/>
                  </a:lnTo>
                  <a:lnTo>
                    <a:pt x="1747553" y="426602"/>
                  </a:lnTo>
                  <a:lnTo>
                    <a:pt x="1748053" y="456377"/>
                  </a:lnTo>
                  <a:lnTo>
                    <a:pt x="1745626" y="487567"/>
                  </a:lnTo>
                  <a:lnTo>
                    <a:pt x="1740187" y="520205"/>
                  </a:lnTo>
                  <a:lnTo>
                    <a:pt x="1731651" y="554325"/>
                  </a:lnTo>
                  <a:lnTo>
                    <a:pt x="1719932" y="589961"/>
                  </a:lnTo>
                </a:path>
              </a:pathLst>
            </a:custGeom>
            <a:ln w="13030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56283" y="1937683"/>
              <a:ext cx="57150" cy="67310"/>
            </a:xfrm>
            <a:custGeom>
              <a:avLst/>
              <a:gdLst/>
              <a:ahLst/>
              <a:cxnLst/>
              <a:rect l="l" t="t" r="r" b="b"/>
              <a:pathLst>
                <a:path w="57150" h="67310">
                  <a:moveTo>
                    <a:pt x="56766" y="20799"/>
                  </a:moveTo>
                  <a:lnTo>
                    <a:pt x="20583" y="31687"/>
                  </a:lnTo>
                  <a:lnTo>
                    <a:pt x="0" y="0"/>
                  </a:lnTo>
                  <a:lnTo>
                    <a:pt x="7584" y="67166"/>
                  </a:lnTo>
                  <a:lnTo>
                    <a:pt x="56766" y="20799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6039" y="1379409"/>
              <a:ext cx="1249045" cy="588010"/>
            </a:xfrm>
            <a:custGeom>
              <a:avLst/>
              <a:gdLst/>
              <a:ahLst/>
              <a:cxnLst/>
              <a:rect l="l" t="t" r="r" b="b"/>
              <a:pathLst>
                <a:path w="1249045" h="588010">
                  <a:moveTo>
                    <a:pt x="0" y="0"/>
                  </a:moveTo>
                  <a:lnTo>
                    <a:pt x="23127" y="66676"/>
                  </a:lnTo>
                  <a:lnTo>
                    <a:pt x="57061" y="122228"/>
                  </a:lnTo>
                  <a:lnTo>
                    <a:pt x="100661" y="167755"/>
                  </a:lnTo>
                  <a:lnTo>
                    <a:pt x="152785" y="204353"/>
                  </a:lnTo>
                  <a:lnTo>
                    <a:pt x="212294" y="233121"/>
                  </a:lnTo>
                  <a:lnTo>
                    <a:pt x="278047" y="255156"/>
                  </a:lnTo>
                  <a:lnTo>
                    <a:pt x="348904" y="271556"/>
                  </a:lnTo>
                  <a:lnTo>
                    <a:pt x="423724" y="283418"/>
                  </a:lnTo>
                  <a:lnTo>
                    <a:pt x="462263" y="287990"/>
                  </a:lnTo>
                  <a:lnTo>
                    <a:pt x="501366" y="291840"/>
                  </a:lnTo>
                  <a:lnTo>
                    <a:pt x="540889" y="295104"/>
                  </a:lnTo>
                  <a:lnTo>
                    <a:pt x="580690" y="297920"/>
                  </a:lnTo>
                  <a:lnTo>
                    <a:pt x="620626" y="300424"/>
                  </a:lnTo>
                  <a:lnTo>
                    <a:pt x="660555" y="302755"/>
                  </a:lnTo>
                  <a:lnTo>
                    <a:pt x="700334" y="305049"/>
                  </a:lnTo>
                  <a:lnTo>
                    <a:pt x="739821" y="307443"/>
                  </a:lnTo>
                  <a:lnTo>
                    <a:pt x="778873" y="310075"/>
                  </a:lnTo>
                  <a:lnTo>
                    <a:pt x="817348" y="313082"/>
                  </a:lnTo>
                  <a:lnTo>
                    <a:pt x="891994" y="320769"/>
                  </a:lnTo>
                  <a:lnTo>
                    <a:pt x="962620" y="331602"/>
                  </a:lnTo>
                  <a:lnTo>
                    <a:pt x="1028085" y="346679"/>
                  </a:lnTo>
                  <a:lnTo>
                    <a:pt x="1087248" y="367097"/>
                  </a:lnTo>
                  <a:lnTo>
                    <a:pt x="1138968" y="393953"/>
                  </a:lnTo>
                  <a:lnTo>
                    <a:pt x="1182106" y="428347"/>
                  </a:lnTo>
                  <a:lnTo>
                    <a:pt x="1215521" y="471374"/>
                  </a:lnTo>
                  <a:lnTo>
                    <a:pt x="1238072" y="524134"/>
                  </a:lnTo>
                  <a:lnTo>
                    <a:pt x="1244917" y="554506"/>
                  </a:lnTo>
                  <a:lnTo>
                    <a:pt x="1248619" y="587723"/>
                  </a:lnTo>
                </a:path>
              </a:pathLst>
            </a:custGeom>
            <a:ln w="13030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83126" y="1942691"/>
              <a:ext cx="60960" cy="62230"/>
            </a:xfrm>
            <a:custGeom>
              <a:avLst/>
              <a:gdLst/>
              <a:ahLst/>
              <a:cxnLst/>
              <a:rect l="l" t="t" r="r" b="b"/>
              <a:pathLst>
                <a:path w="60960" h="62230">
                  <a:moveTo>
                    <a:pt x="60347" y="0"/>
                  </a:moveTo>
                  <a:lnTo>
                    <a:pt x="31531" y="24441"/>
                  </a:lnTo>
                  <a:lnTo>
                    <a:pt x="0" y="3621"/>
                  </a:lnTo>
                  <a:lnTo>
                    <a:pt x="33795" y="62158"/>
                  </a:lnTo>
                  <a:lnTo>
                    <a:pt x="60347" y="0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6632" y="1379409"/>
              <a:ext cx="1506855" cy="588010"/>
            </a:xfrm>
            <a:custGeom>
              <a:avLst/>
              <a:gdLst/>
              <a:ahLst/>
              <a:cxnLst/>
              <a:rect l="l" t="t" r="r" b="b"/>
              <a:pathLst>
                <a:path w="1506855" h="588010">
                  <a:moveTo>
                    <a:pt x="0" y="0"/>
                  </a:moveTo>
                  <a:lnTo>
                    <a:pt x="32129" y="27505"/>
                  </a:lnTo>
                  <a:lnTo>
                    <a:pt x="65606" y="52554"/>
                  </a:lnTo>
                  <a:lnTo>
                    <a:pt x="100341" y="75271"/>
                  </a:lnTo>
                  <a:lnTo>
                    <a:pt x="136244" y="95784"/>
                  </a:lnTo>
                  <a:lnTo>
                    <a:pt x="173225" y="114216"/>
                  </a:lnTo>
                  <a:lnTo>
                    <a:pt x="211194" y="130695"/>
                  </a:lnTo>
                  <a:lnTo>
                    <a:pt x="250063" y="145345"/>
                  </a:lnTo>
                  <a:lnTo>
                    <a:pt x="289740" y="158292"/>
                  </a:lnTo>
                  <a:lnTo>
                    <a:pt x="330137" y="169662"/>
                  </a:lnTo>
                  <a:lnTo>
                    <a:pt x="371163" y="179580"/>
                  </a:lnTo>
                  <a:lnTo>
                    <a:pt x="412729" y="188171"/>
                  </a:lnTo>
                  <a:lnTo>
                    <a:pt x="454746" y="195562"/>
                  </a:lnTo>
                  <a:lnTo>
                    <a:pt x="497122" y="201879"/>
                  </a:lnTo>
                  <a:lnTo>
                    <a:pt x="539770" y="207245"/>
                  </a:lnTo>
                  <a:lnTo>
                    <a:pt x="582598" y="211788"/>
                  </a:lnTo>
                  <a:lnTo>
                    <a:pt x="625518" y="215633"/>
                  </a:lnTo>
                  <a:lnTo>
                    <a:pt x="668439" y="218906"/>
                  </a:lnTo>
                  <a:lnTo>
                    <a:pt x="711272" y="221731"/>
                  </a:lnTo>
                  <a:lnTo>
                    <a:pt x="753927" y="224235"/>
                  </a:lnTo>
                  <a:lnTo>
                    <a:pt x="796314" y="226543"/>
                  </a:lnTo>
                  <a:lnTo>
                    <a:pt x="838344" y="228781"/>
                  </a:lnTo>
                  <a:lnTo>
                    <a:pt x="879926" y="231074"/>
                  </a:lnTo>
                  <a:lnTo>
                    <a:pt x="920972" y="233548"/>
                  </a:lnTo>
                  <a:lnTo>
                    <a:pt x="961391" y="236329"/>
                  </a:lnTo>
                  <a:lnTo>
                    <a:pt x="1001094" y="239542"/>
                  </a:lnTo>
                  <a:lnTo>
                    <a:pt x="1039991" y="243313"/>
                  </a:lnTo>
                  <a:lnTo>
                    <a:pt x="1077992" y="247767"/>
                  </a:lnTo>
                  <a:lnTo>
                    <a:pt x="1150947" y="259228"/>
                  </a:lnTo>
                  <a:lnTo>
                    <a:pt x="1219243" y="274929"/>
                  </a:lnTo>
                  <a:lnTo>
                    <a:pt x="1282161" y="295876"/>
                  </a:lnTo>
                  <a:lnTo>
                    <a:pt x="1338983" y="323074"/>
                  </a:lnTo>
                  <a:lnTo>
                    <a:pt x="1388992" y="357526"/>
                  </a:lnTo>
                  <a:lnTo>
                    <a:pt x="1431470" y="400238"/>
                  </a:lnTo>
                  <a:lnTo>
                    <a:pt x="1465699" y="452214"/>
                  </a:lnTo>
                  <a:lnTo>
                    <a:pt x="1490960" y="514460"/>
                  </a:lnTo>
                  <a:lnTo>
                    <a:pt x="1500004" y="549748"/>
                  </a:lnTo>
                  <a:lnTo>
                    <a:pt x="1506537" y="587980"/>
                  </a:lnTo>
                </a:path>
              </a:pathLst>
            </a:custGeom>
            <a:ln w="13030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234" y="1940957"/>
              <a:ext cx="60325" cy="64135"/>
            </a:xfrm>
            <a:custGeom>
              <a:avLst/>
              <a:gdLst/>
              <a:ahLst/>
              <a:cxnLst/>
              <a:rect l="l" t="t" r="r" b="b"/>
              <a:pathLst>
                <a:path w="60325" h="64135">
                  <a:moveTo>
                    <a:pt x="59936" y="0"/>
                  </a:moveTo>
                  <a:lnTo>
                    <a:pt x="32935" y="26432"/>
                  </a:lnTo>
                  <a:lnTo>
                    <a:pt x="0" y="7912"/>
                  </a:lnTo>
                  <a:lnTo>
                    <a:pt x="37880" y="63892"/>
                  </a:lnTo>
                  <a:lnTo>
                    <a:pt x="59936" y="0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0047" y="1498277"/>
            <a:ext cx="349885" cy="982344"/>
            <a:chOff x="400047" y="1498277"/>
            <a:chExt cx="349885" cy="982344"/>
          </a:xfrm>
        </p:grpSpPr>
        <p:sp>
          <p:nvSpPr>
            <p:cNvPr id="12" name="object 12"/>
            <p:cNvSpPr/>
            <p:nvPr/>
          </p:nvSpPr>
          <p:spPr>
            <a:xfrm>
              <a:off x="406562" y="1530049"/>
              <a:ext cx="305435" cy="944244"/>
            </a:xfrm>
            <a:custGeom>
              <a:avLst/>
              <a:gdLst/>
              <a:ahLst/>
              <a:cxnLst/>
              <a:rect l="l" t="t" r="r" b="b"/>
              <a:pathLst>
                <a:path w="305434" h="944244">
                  <a:moveTo>
                    <a:pt x="225554" y="943881"/>
                  </a:moveTo>
                  <a:lnTo>
                    <a:pt x="162549" y="925308"/>
                  </a:lnTo>
                  <a:lnTo>
                    <a:pt x="110470" y="888559"/>
                  </a:lnTo>
                  <a:lnTo>
                    <a:pt x="68916" y="836377"/>
                  </a:lnTo>
                  <a:lnTo>
                    <a:pt x="37491" y="771503"/>
                  </a:lnTo>
                  <a:lnTo>
                    <a:pt x="25452" y="735164"/>
                  </a:lnTo>
                  <a:lnTo>
                    <a:pt x="15796" y="696680"/>
                  </a:lnTo>
                  <a:lnTo>
                    <a:pt x="8472" y="656393"/>
                  </a:lnTo>
                  <a:lnTo>
                    <a:pt x="3431" y="614648"/>
                  </a:lnTo>
                  <a:lnTo>
                    <a:pt x="624" y="571785"/>
                  </a:lnTo>
                  <a:lnTo>
                    <a:pt x="0" y="528149"/>
                  </a:lnTo>
                  <a:lnTo>
                    <a:pt x="1509" y="484082"/>
                  </a:lnTo>
                  <a:lnTo>
                    <a:pt x="5102" y="439926"/>
                  </a:lnTo>
                  <a:lnTo>
                    <a:pt x="10729" y="396024"/>
                  </a:lnTo>
                  <a:lnTo>
                    <a:pt x="18340" y="352719"/>
                  </a:lnTo>
                  <a:lnTo>
                    <a:pt x="27885" y="310353"/>
                  </a:lnTo>
                  <a:lnTo>
                    <a:pt x="39315" y="269270"/>
                  </a:lnTo>
                  <a:lnTo>
                    <a:pt x="52579" y="229812"/>
                  </a:lnTo>
                  <a:lnTo>
                    <a:pt x="67628" y="192321"/>
                  </a:lnTo>
                  <a:lnTo>
                    <a:pt x="84412" y="157141"/>
                  </a:lnTo>
                  <a:lnTo>
                    <a:pt x="122987" y="95083"/>
                  </a:lnTo>
                  <a:lnTo>
                    <a:pt x="167904" y="46379"/>
                  </a:lnTo>
                  <a:lnTo>
                    <a:pt x="218764" y="13770"/>
                  </a:lnTo>
                  <a:lnTo>
                    <a:pt x="275170" y="0"/>
                  </a:lnTo>
                  <a:lnTo>
                    <a:pt x="305329" y="1035"/>
                  </a:lnTo>
                </a:path>
              </a:pathLst>
            </a:custGeom>
            <a:ln w="13030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645" y="1498277"/>
              <a:ext cx="64135" cy="60325"/>
            </a:xfrm>
            <a:custGeom>
              <a:avLst/>
              <a:gdLst/>
              <a:ahLst/>
              <a:cxnLst/>
              <a:rect l="l" t="t" r="r" b="b"/>
              <a:pathLst>
                <a:path w="64134" h="60325">
                  <a:moveTo>
                    <a:pt x="7496" y="0"/>
                  </a:moveTo>
                  <a:lnTo>
                    <a:pt x="26245" y="32806"/>
                  </a:lnTo>
                  <a:lnTo>
                    <a:pt x="0" y="59991"/>
                  </a:lnTo>
                  <a:lnTo>
                    <a:pt x="63739" y="37492"/>
                  </a:lnTo>
                  <a:lnTo>
                    <a:pt x="7496" y="0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71950" y="547578"/>
            <a:ext cx="1016635" cy="328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195"/>
              </a:lnSpc>
              <a:spcBef>
                <a:spcPts val="9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1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ˆ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2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q´p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1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`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n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PMingLiU-ExtB"/>
                <a:cs typeface="PMingLiU-ExtB"/>
              </a:rPr>
              <a:t>2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q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ts val="1195"/>
              </a:lnSpc>
            </a:pPr>
            <a:r>
              <a:rPr sz="1000" i="1" spc="35" dirty="0">
                <a:latin typeface="Comic Sans MS"/>
                <a:cs typeface="Comic Sans MS"/>
              </a:rPr>
              <a:t>n</a:t>
            </a:r>
            <a:r>
              <a:rPr sz="1000" spc="35" dirty="0">
                <a:latin typeface="PMingLiU-ExtB"/>
                <a:cs typeface="PMingLiU-ExtB"/>
              </a:rPr>
              <a:t>1</a:t>
            </a:r>
            <a:r>
              <a:rPr sz="1000" spc="35" dirty="0">
                <a:latin typeface="Tahoma"/>
                <a:cs typeface="Tahoma"/>
              </a:rPr>
              <a:t>´</a:t>
            </a:r>
            <a:r>
              <a:rPr sz="1000" i="1" spc="35" dirty="0">
                <a:latin typeface="Comic Sans MS"/>
                <a:cs typeface="Comic Sans MS"/>
              </a:rPr>
              <a:t>n</a:t>
            </a:r>
            <a:r>
              <a:rPr sz="1000" spc="35" dirty="0">
                <a:latin typeface="PMingLiU-ExtB"/>
                <a:cs typeface="PMingLiU-ExtB"/>
              </a:rPr>
              <a:t>2</a:t>
            </a:r>
            <a:endParaRPr sz="1000">
              <a:latin typeface="PMingLiU-ExtB"/>
              <a:cs typeface="PMingLiU-ExtB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61" y="148915"/>
            <a:ext cx="1108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Exercício</a:t>
            </a:r>
            <a:r>
              <a:rPr spc="-70" dirty="0"/>
              <a:t> </a:t>
            </a:r>
            <a:r>
              <a:rPr spc="3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53223"/>
            <a:ext cx="4972685" cy="15328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70" dirty="0">
                <a:latin typeface="Tahoma"/>
                <a:cs typeface="Tahoma"/>
              </a:rPr>
              <a:t>Faça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uma</a:t>
            </a:r>
            <a:r>
              <a:rPr sz="1400" b="1" spc="-55" dirty="0">
                <a:latin typeface="Tahoma"/>
                <a:cs typeface="Tahoma"/>
              </a:rPr>
              <a:t> funçã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70" dirty="0">
                <a:latin typeface="Tahoma"/>
                <a:cs typeface="Tahoma"/>
              </a:rPr>
              <a:t>hamada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imprimeN</a:t>
            </a:r>
            <a:r>
              <a:rPr sz="1400" b="1" cap="small" spc="-45" dirty="0">
                <a:latin typeface="Tahoma"/>
                <a:cs typeface="Tahoma"/>
              </a:rPr>
              <a:t>o</a:t>
            </a:r>
            <a:r>
              <a:rPr sz="1400" b="1" cap="small" spc="45" dirty="0">
                <a:latin typeface="Tahoma"/>
                <a:cs typeface="Tahoma"/>
              </a:rPr>
              <a:t>v</a:t>
            </a:r>
            <a:r>
              <a:rPr sz="1400" b="1" spc="-80" dirty="0">
                <a:latin typeface="Tahoma"/>
                <a:cs typeface="Tahoma"/>
              </a:rPr>
              <a:t>aMensagem: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85" dirty="0">
                <a:latin typeface="Arial MT"/>
                <a:cs typeface="Arial MT"/>
              </a:rPr>
              <a:t>sua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função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deve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receber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b="1" spc="-55" dirty="0">
                <a:solidFill>
                  <a:srgbClr val="00AC8C"/>
                </a:solidFill>
                <a:latin typeface="Tahoma"/>
                <a:cs typeface="Tahoma"/>
              </a:rPr>
              <a:t>String </a:t>
            </a:r>
            <a:r>
              <a:rPr sz="1200" spc="-70" dirty="0">
                <a:latin typeface="Arial MT"/>
                <a:cs typeface="Arial MT"/>
              </a:rPr>
              <a:t>como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parâmetro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entrada;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</a:t>
            </a:r>
            <a:r>
              <a:rPr sz="1200" spc="-90" dirty="0">
                <a:latin typeface="Arial MT"/>
                <a:cs typeface="Arial MT"/>
              </a:rPr>
              <a:t>e</a:t>
            </a:r>
            <a:r>
              <a:rPr sz="1200" spc="-60" dirty="0">
                <a:latin typeface="Arial MT"/>
                <a:cs typeface="Arial MT"/>
              </a:rPr>
              <a:t>v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imprimir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seguinte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mensagem:</a:t>
            </a:r>
            <a:endParaRPr sz="1200">
              <a:latin typeface="Arial MT"/>
              <a:cs typeface="Arial MT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spc="-80" dirty="0">
                <a:solidFill>
                  <a:srgbClr val="00AC8C"/>
                </a:solidFill>
                <a:latin typeface="Tahoma"/>
                <a:cs typeface="Tahoma"/>
              </a:rPr>
              <a:t>·</a:t>
            </a:r>
            <a:r>
              <a:rPr sz="1000" spc="19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"Meu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primeiro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programa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com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funcoes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e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parametro: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&lt;parametro&gt;"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.</a:t>
            </a:r>
            <a:endParaRPr sz="1000">
              <a:latin typeface="SimSun"/>
              <a:cs typeface="SimSun"/>
            </a:endParaRPr>
          </a:p>
          <a:p>
            <a:pPr marL="313690" lvl="1" indent="-158115">
              <a:lnSpc>
                <a:spcPct val="100000"/>
              </a:lnSpc>
              <a:spcBef>
                <a:spcPts val="57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75" dirty="0">
                <a:latin typeface="Arial MT"/>
                <a:cs typeface="Arial MT"/>
              </a:rPr>
              <a:t>chame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sua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função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três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vezes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dentro 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método</a:t>
            </a:r>
            <a:r>
              <a:rPr sz="1200" spc="-30" dirty="0">
                <a:latin typeface="Arial MT"/>
                <a:cs typeface="Arial MT"/>
              </a:rPr>
              <a:t> main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r>
              <a:rPr sz="1200" spc="-18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5" dirty="0">
                <a:latin typeface="Arial MT"/>
                <a:cs typeface="Arial MT"/>
              </a:rPr>
              <a:t>passe</a:t>
            </a:r>
            <a:r>
              <a:rPr sz="1200" spc="-35" dirty="0">
                <a:latin typeface="Arial MT"/>
                <a:cs typeface="Arial MT"/>
              </a:rPr>
              <a:t> um</a:t>
            </a:r>
            <a:r>
              <a:rPr sz="1200" spc="-30" dirty="0">
                <a:latin typeface="Arial MT"/>
                <a:cs typeface="Arial MT"/>
              </a:rPr>
              <a:t> valor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diferente </a:t>
            </a:r>
            <a:r>
              <a:rPr sz="1200" spc="-70" dirty="0">
                <a:latin typeface="Arial MT"/>
                <a:cs typeface="Arial MT"/>
              </a:rPr>
              <a:t>como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parâmetro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cada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chamada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da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função.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011" y="1045513"/>
            <a:ext cx="4052570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0" spc="-30" dirty="0">
                <a:solidFill>
                  <a:srgbClr val="000000"/>
                </a:solidFill>
                <a:latin typeface="Arial MT"/>
                <a:cs typeface="Arial MT"/>
              </a:rPr>
              <a:t>Mét</a:t>
            </a:r>
            <a:r>
              <a:rPr sz="3550" b="0" spc="-5" dirty="0">
                <a:solidFill>
                  <a:srgbClr val="000000"/>
                </a:solidFill>
                <a:latin typeface="Arial MT"/>
                <a:cs typeface="Arial MT"/>
              </a:rPr>
              <a:t>o</a:t>
            </a:r>
            <a:r>
              <a:rPr sz="3550" b="0" spc="-215" dirty="0">
                <a:solidFill>
                  <a:srgbClr val="000000"/>
                </a:solidFill>
                <a:latin typeface="Arial MT"/>
                <a:cs typeface="Arial MT"/>
              </a:rPr>
              <a:t>dos</a:t>
            </a:r>
            <a:r>
              <a:rPr sz="3550" b="0" spc="-9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550" b="0" spc="-170" dirty="0">
                <a:solidFill>
                  <a:srgbClr val="000000"/>
                </a:solidFill>
                <a:latin typeface="Arial MT"/>
                <a:cs typeface="Arial MT"/>
              </a:rPr>
              <a:t>com</a:t>
            </a:r>
            <a:r>
              <a:rPr sz="3550" b="0" spc="-9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550" b="0" spc="55" dirty="0">
                <a:solidFill>
                  <a:srgbClr val="000000"/>
                </a:solidFill>
                <a:latin typeface="Arial MT"/>
                <a:cs typeface="Arial MT"/>
              </a:rPr>
              <a:t>r</a:t>
            </a:r>
            <a:r>
              <a:rPr sz="3550" b="0" spc="-80" dirty="0">
                <a:solidFill>
                  <a:srgbClr val="000000"/>
                </a:solidFill>
                <a:latin typeface="Arial MT"/>
                <a:cs typeface="Arial MT"/>
              </a:rPr>
              <a:t>etorno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315622"/>
            <a:ext cx="124841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145" dirty="0">
                <a:solidFill>
                  <a:srgbClr val="FFFFFF"/>
                </a:solidFill>
                <a:latin typeface="Times New Roman"/>
                <a:cs typeface="Times New Roman"/>
              </a:rPr>
              <a:t>Metodos</a:t>
            </a:r>
            <a:r>
              <a:rPr sz="115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50" spc="65" dirty="0">
                <a:solidFill>
                  <a:srgbClr val="FFFFFF"/>
                </a:solidFill>
                <a:latin typeface="Times New Roman"/>
                <a:cs typeface="Times New Roman"/>
              </a:rPr>
              <a:t>funcoes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2960" y="1288370"/>
            <a:ext cx="163068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M</a:t>
            </a:r>
            <a:r>
              <a:rPr sz="2050" b="0" spc="1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o</a:t>
            </a:r>
            <a:r>
              <a:rPr sz="2050" b="0" spc="-7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dularização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21393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Métodos</a:t>
            </a:r>
            <a:r>
              <a:rPr spc="-20" dirty="0"/>
              <a:t> </a:t>
            </a:r>
            <a:r>
              <a:rPr spc="90" dirty="0"/>
              <a:t>com</a:t>
            </a:r>
            <a:r>
              <a:rPr spc="-20" dirty="0"/>
              <a:t> </a:t>
            </a:r>
            <a:r>
              <a:rPr spc="55" dirty="0"/>
              <a:t>retorno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95628"/>
            <a:ext cx="5196205" cy="16770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30" dirty="0">
                <a:latin typeface="Tahoma"/>
                <a:cs typeface="Tahoma"/>
              </a:rPr>
              <a:t>Objetiv</a:t>
            </a:r>
            <a:r>
              <a:rPr sz="1400" b="1" cap="small" spc="-30" dirty="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Font typeface="Arial MT"/>
              <a:buChar char="–"/>
              <a:tabLst>
                <a:tab pos="313690" algn="l"/>
              </a:tabLst>
            </a:pPr>
            <a:r>
              <a:rPr sz="1200" b="1" spc="-90" dirty="0">
                <a:latin typeface="Tahoma"/>
                <a:cs typeface="Tahoma"/>
              </a:rPr>
              <a:t>exe</a:t>
            </a:r>
            <a:r>
              <a:rPr sz="1200" b="1" cap="small" spc="-90" dirty="0">
                <a:latin typeface="Tahoma"/>
                <a:cs typeface="Tahoma"/>
              </a:rPr>
              <a:t>c</a:t>
            </a:r>
            <a:r>
              <a:rPr sz="1200" b="1" spc="-90" dirty="0">
                <a:latin typeface="Tahoma"/>
                <a:cs typeface="Tahoma"/>
              </a:rPr>
              <a:t>utam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Arial MT"/>
                <a:cs typeface="Arial MT"/>
              </a:rPr>
              <a:t>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conjunto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instruções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b="1" spc="-65" dirty="0">
                <a:latin typeface="Tahoma"/>
                <a:cs typeface="Tahoma"/>
              </a:rPr>
              <a:t>ret</a:t>
            </a:r>
            <a:r>
              <a:rPr sz="1200" b="1" cap="small" spc="-65" dirty="0">
                <a:latin typeface="Tahoma"/>
                <a:cs typeface="Tahoma"/>
              </a:rPr>
              <a:t>o</a:t>
            </a:r>
            <a:r>
              <a:rPr sz="1200" b="1" spc="-65" dirty="0">
                <a:latin typeface="Tahoma"/>
                <a:cs typeface="Tahoma"/>
              </a:rPr>
              <a:t>rnam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Arial MT"/>
                <a:cs typeface="Arial MT"/>
              </a:rPr>
              <a:t>um</a:t>
            </a:r>
            <a:r>
              <a:rPr sz="1200" spc="-30" dirty="0">
                <a:latin typeface="Arial MT"/>
                <a:cs typeface="Arial MT"/>
              </a:rPr>
              <a:t> valor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chamador.</a:t>
            </a:r>
            <a:endParaRPr sz="12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118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35" dirty="0">
                <a:latin typeface="Tahoma"/>
                <a:cs typeface="Tahoma"/>
              </a:rPr>
              <a:t>Utilizaçã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90" dirty="0">
                <a:latin typeface="Arial MT"/>
                <a:cs typeface="Arial MT"/>
              </a:rPr>
              <a:t>deve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ser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chamado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começar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executar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85" dirty="0">
                <a:latin typeface="Arial MT"/>
                <a:cs typeface="Arial MT"/>
              </a:rPr>
              <a:t>após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40" dirty="0">
                <a:latin typeface="Arial MT"/>
                <a:cs typeface="Arial MT"/>
              </a:rPr>
              <a:t>e</a:t>
            </a:r>
            <a:r>
              <a:rPr sz="1200" spc="-90" dirty="0">
                <a:latin typeface="Arial MT"/>
                <a:cs typeface="Arial MT"/>
              </a:rPr>
              <a:t>x</a:t>
            </a:r>
            <a:r>
              <a:rPr sz="1200" spc="-95" dirty="0">
                <a:latin typeface="Arial MT"/>
                <a:cs typeface="Arial MT"/>
              </a:rPr>
              <a:t>e</a:t>
            </a:r>
            <a:r>
              <a:rPr sz="1200" spc="-75" dirty="0">
                <a:latin typeface="Arial MT"/>
                <a:cs typeface="Arial MT"/>
              </a:rPr>
              <a:t>cução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10" dirty="0">
                <a:latin typeface="Arial MT"/>
                <a:cs typeface="Arial MT"/>
              </a:rPr>
              <a:t>r</a:t>
            </a:r>
            <a:r>
              <a:rPr sz="1200" spc="-40" dirty="0">
                <a:latin typeface="Arial MT"/>
                <a:cs typeface="Arial MT"/>
              </a:rPr>
              <a:t>etorna</a:t>
            </a:r>
            <a:r>
              <a:rPr sz="1200" spc="-35" dirty="0">
                <a:latin typeface="Arial MT"/>
                <a:cs typeface="Arial MT"/>
              </a:rPr>
              <a:t> um </a:t>
            </a:r>
            <a:r>
              <a:rPr sz="1200" spc="-30" dirty="0">
                <a:latin typeface="Arial MT"/>
                <a:cs typeface="Arial MT"/>
              </a:rPr>
              <a:t>valor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r</a:t>
            </a:r>
            <a:r>
              <a:rPr sz="1200" spc="-40" dirty="0">
                <a:latin typeface="Arial MT"/>
                <a:cs typeface="Arial MT"/>
              </a:rPr>
              <a:t>etorna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ao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p</a:t>
            </a:r>
            <a:r>
              <a:rPr sz="1200" spc="-25" dirty="0">
                <a:latin typeface="Arial MT"/>
                <a:cs typeface="Arial MT"/>
              </a:rPr>
              <a:t>onto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onde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foi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chamad</a:t>
            </a:r>
            <a:r>
              <a:rPr sz="1200" spc="-75" dirty="0">
                <a:latin typeface="Arial MT"/>
                <a:cs typeface="Arial MT"/>
              </a:rPr>
              <a:t>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21393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0" dirty="0"/>
              <a:t>Métodos</a:t>
            </a:r>
            <a:r>
              <a:rPr spc="-20" dirty="0"/>
              <a:t> </a:t>
            </a:r>
            <a:r>
              <a:rPr spc="90" dirty="0"/>
              <a:t>com</a:t>
            </a:r>
            <a:r>
              <a:rPr spc="-20" dirty="0"/>
              <a:t> </a:t>
            </a:r>
            <a:r>
              <a:rPr spc="55" dirty="0"/>
              <a:t>retorno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40141"/>
            <a:ext cx="326644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5" dirty="0">
                <a:latin typeface="Tahoma"/>
                <a:cs typeface="Tahoma"/>
              </a:rPr>
              <a:t>Ti</a:t>
            </a:r>
            <a:r>
              <a:rPr sz="1400" b="1" spc="5" dirty="0">
                <a:latin typeface="Tahoma"/>
                <a:cs typeface="Tahoma"/>
              </a:rPr>
              <a:t>p</a:t>
            </a:r>
            <a:r>
              <a:rPr sz="1400" b="1" cap="small" spc="-70" dirty="0">
                <a:latin typeface="Tahoma"/>
                <a:cs typeface="Tahoma"/>
              </a:rPr>
              <a:t>os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r</a:t>
            </a:r>
            <a:r>
              <a:rPr sz="1400" b="1" spc="-90" dirty="0">
                <a:latin typeface="Tahoma"/>
                <a:cs typeface="Tahoma"/>
              </a:rPr>
              <a:t>et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20" dirty="0">
                <a:latin typeface="Tahoma"/>
                <a:cs typeface="Tahoma"/>
              </a:rPr>
              <a:t>rn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40" dirty="0">
                <a:latin typeface="Arial MT"/>
                <a:cs typeface="Arial MT"/>
              </a:rPr>
              <a:t>p</a:t>
            </a:r>
            <a:r>
              <a:rPr sz="1200" spc="-65" dirty="0">
                <a:latin typeface="Arial MT"/>
                <a:cs typeface="Arial MT"/>
              </a:rPr>
              <a:t>o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ser: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000" b="1" spc="90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, </a:t>
            </a:r>
            <a:r>
              <a:rPr sz="1000" b="1" spc="80" dirty="0">
                <a:solidFill>
                  <a:srgbClr val="00AC8C"/>
                </a:solidFill>
                <a:latin typeface="Arial"/>
                <a:cs typeface="Arial"/>
              </a:rPr>
              <a:t>floa</a:t>
            </a:r>
            <a:r>
              <a:rPr sz="1000" b="1" spc="50" dirty="0">
                <a:solidFill>
                  <a:srgbClr val="00AC8C"/>
                </a:solidFill>
                <a:latin typeface="Arial"/>
                <a:cs typeface="Arial"/>
              </a:rPr>
              <a:t>t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, </a:t>
            </a:r>
            <a:r>
              <a:rPr sz="1000" b="1" spc="-5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, </a:t>
            </a:r>
            <a:r>
              <a:rPr sz="1000" b="1" spc="-50" dirty="0">
                <a:solidFill>
                  <a:srgbClr val="00AC8C"/>
                </a:solidFill>
                <a:latin typeface="Arial"/>
                <a:cs typeface="Arial"/>
              </a:rPr>
              <a:t>boolean</a:t>
            </a:r>
            <a:r>
              <a:rPr sz="1000" b="1" spc="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20" dirty="0">
                <a:latin typeface="Arial MT"/>
                <a:cs typeface="Arial MT"/>
              </a:rPr>
              <a:t>dent</a:t>
            </a:r>
            <a:r>
              <a:rPr sz="1200" spc="-25" dirty="0">
                <a:latin typeface="Arial MT"/>
                <a:cs typeface="Arial MT"/>
              </a:rPr>
              <a:t>r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mét</a:t>
            </a:r>
            <a:r>
              <a:rPr sz="1200" spc="-35" dirty="0">
                <a:latin typeface="Arial MT"/>
                <a:cs typeface="Arial MT"/>
              </a:rPr>
              <a:t>o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</a:t>
            </a:r>
            <a:r>
              <a:rPr sz="1200" spc="-90" dirty="0">
                <a:latin typeface="Arial MT"/>
                <a:cs typeface="Arial MT"/>
              </a:rPr>
              <a:t>e</a:t>
            </a:r>
            <a:r>
              <a:rPr sz="1200" spc="-60" dirty="0">
                <a:latin typeface="Arial MT"/>
                <a:cs typeface="Arial MT"/>
              </a:rPr>
              <a:t>v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conter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palavra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000" b="1" spc="15" dirty="0">
                <a:solidFill>
                  <a:srgbClr val="00AC8C"/>
                </a:solidFill>
                <a:latin typeface="Arial"/>
                <a:cs typeface="Arial"/>
              </a:rPr>
              <a:t>return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627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177" y="757517"/>
            <a:ext cx="4154170" cy="2020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1620" marR="1237615" indent="-125095">
              <a:lnSpc>
                <a:spcPts val="1310"/>
              </a:lnSpc>
              <a:spcBef>
                <a:spcPts val="140"/>
              </a:spcBef>
            </a:pPr>
            <a:r>
              <a:rPr sz="11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1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65" dirty="0">
                <a:solidFill>
                  <a:srgbClr val="00AC8C"/>
                </a:solidFill>
                <a:latin typeface="Arial"/>
                <a:cs typeface="Arial"/>
              </a:rPr>
              <a:t>static </a:t>
            </a:r>
            <a:r>
              <a:rPr sz="11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1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100" b="1" spc="-295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100" b="1" spc="9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valorRetornado;</a:t>
            </a:r>
            <a:endParaRPr sz="1100">
              <a:latin typeface="SimSun"/>
              <a:cs typeface="SimSun"/>
            </a:endParaRPr>
          </a:p>
          <a:p>
            <a:pPr marL="261620">
              <a:lnSpc>
                <a:spcPts val="1260"/>
              </a:lnSpc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("Realizando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soma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de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dois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numeros")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261620" marR="1529715">
              <a:lnSpc>
                <a:spcPts val="1310"/>
              </a:lnSpc>
              <a:spcBef>
                <a:spcPts val="50"/>
              </a:spcBef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valorRetornado = somar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10, 50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1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("Fim</a:t>
            </a:r>
            <a:r>
              <a:rPr sz="1100" spc="-5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da</a:t>
            </a:r>
            <a:r>
              <a:rPr sz="1100" spc="-4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soma")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261620">
              <a:lnSpc>
                <a:spcPts val="1260"/>
              </a:lnSpc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("Soma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dos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parametros: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"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+</a:t>
            </a:r>
            <a:r>
              <a:rPr sz="1100" spc="-2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resultado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137160">
              <a:lnSpc>
                <a:spcPts val="1315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199390" marR="1099185" indent="-62865">
              <a:lnSpc>
                <a:spcPts val="1310"/>
              </a:lnSpc>
            </a:pPr>
            <a:r>
              <a:rPr sz="11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6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100" b="1" spc="23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25" dirty="0">
                <a:solidFill>
                  <a:srgbClr val="595959"/>
                </a:solidFill>
                <a:latin typeface="SimSun"/>
                <a:cs typeface="SimSun"/>
              </a:rPr>
              <a:t>somar</a:t>
            </a:r>
            <a:r>
              <a:rPr sz="1100" spc="2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b="1" spc="2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n1, </a:t>
            </a:r>
            <a:r>
              <a:rPr sz="1100" b="1" spc="9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SimSun"/>
                <a:cs typeface="SimSun"/>
              </a:rPr>
              <a:t>n2</a:t>
            </a:r>
            <a:r>
              <a:rPr sz="1100" spc="-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100" b="1" spc="-29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00AC8C"/>
                </a:solidFill>
                <a:latin typeface="Arial"/>
                <a:cs typeface="Arial"/>
              </a:rPr>
              <a:t>return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n1</a:t>
            </a:r>
            <a:r>
              <a:rPr sz="11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+ n2;</a:t>
            </a:r>
            <a:endParaRPr sz="1100">
              <a:latin typeface="SimSun"/>
              <a:cs typeface="SimSun"/>
            </a:endParaRPr>
          </a:p>
          <a:p>
            <a:pPr marL="137160">
              <a:lnSpc>
                <a:spcPts val="1260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5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627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177" y="757517"/>
            <a:ext cx="4154170" cy="2020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1620" marR="1237615" indent="-125095">
              <a:lnSpc>
                <a:spcPts val="1310"/>
              </a:lnSpc>
              <a:spcBef>
                <a:spcPts val="140"/>
              </a:spcBef>
            </a:pPr>
            <a:r>
              <a:rPr sz="11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1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65" dirty="0">
                <a:solidFill>
                  <a:srgbClr val="00AC8C"/>
                </a:solidFill>
                <a:latin typeface="Arial"/>
                <a:cs typeface="Arial"/>
              </a:rPr>
              <a:t>static </a:t>
            </a:r>
            <a:r>
              <a:rPr sz="11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1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100" b="1" spc="-295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100" b="1" spc="9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valorRetornado;</a:t>
            </a:r>
            <a:endParaRPr sz="1100">
              <a:latin typeface="SimSun"/>
              <a:cs typeface="SimSun"/>
            </a:endParaRPr>
          </a:p>
          <a:p>
            <a:pPr marL="261620">
              <a:lnSpc>
                <a:spcPts val="1260"/>
              </a:lnSpc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("Realizando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soma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de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dois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numeros")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261620" marR="1529715">
              <a:lnSpc>
                <a:spcPts val="1310"/>
              </a:lnSpc>
              <a:spcBef>
                <a:spcPts val="50"/>
              </a:spcBef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valorRetornado = somar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10, 50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1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("Fim</a:t>
            </a:r>
            <a:r>
              <a:rPr sz="1100" spc="-5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da</a:t>
            </a:r>
            <a:r>
              <a:rPr sz="1100" spc="-4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soma")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261620">
              <a:lnSpc>
                <a:spcPts val="1260"/>
              </a:lnSpc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("Soma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dos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parametros: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"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+</a:t>
            </a:r>
            <a:r>
              <a:rPr sz="1100" spc="-2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resultado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137160">
              <a:lnSpc>
                <a:spcPts val="1315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199390" marR="1099185" indent="-62865">
              <a:lnSpc>
                <a:spcPts val="1310"/>
              </a:lnSpc>
            </a:pPr>
            <a:r>
              <a:rPr sz="11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6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100" b="1" spc="23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25" dirty="0">
                <a:solidFill>
                  <a:srgbClr val="595959"/>
                </a:solidFill>
                <a:latin typeface="SimSun"/>
                <a:cs typeface="SimSun"/>
              </a:rPr>
              <a:t>somar</a:t>
            </a:r>
            <a:r>
              <a:rPr sz="1100" spc="2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b="1" spc="2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n1, </a:t>
            </a:r>
            <a:r>
              <a:rPr sz="1100" b="1" spc="9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SimSun"/>
                <a:cs typeface="SimSun"/>
              </a:rPr>
              <a:t>n2</a:t>
            </a:r>
            <a:r>
              <a:rPr sz="1100" spc="-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100" b="1" spc="-29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00AC8C"/>
                </a:solidFill>
                <a:latin typeface="Arial"/>
                <a:cs typeface="Arial"/>
              </a:rPr>
              <a:t>return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n1</a:t>
            </a:r>
            <a:r>
              <a:rPr sz="11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+ n2;</a:t>
            </a:r>
            <a:endParaRPr sz="1100">
              <a:latin typeface="SimSun"/>
              <a:cs typeface="SimSun"/>
            </a:endParaRPr>
          </a:p>
          <a:p>
            <a:pPr marL="137160">
              <a:lnSpc>
                <a:spcPts val="1260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5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7754" y="1400593"/>
            <a:ext cx="763270" cy="838835"/>
            <a:chOff x="2907754" y="1400593"/>
            <a:chExt cx="763270" cy="838835"/>
          </a:xfrm>
        </p:grpSpPr>
        <p:sp>
          <p:nvSpPr>
            <p:cNvPr id="5" name="object 5"/>
            <p:cNvSpPr/>
            <p:nvPr/>
          </p:nvSpPr>
          <p:spPr>
            <a:xfrm>
              <a:off x="2914682" y="1407520"/>
              <a:ext cx="749300" cy="807085"/>
            </a:xfrm>
            <a:custGeom>
              <a:avLst/>
              <a:gdLst/>
              <a:ahLst/>
              <a:cxnLst/>
              <a:rect l="l" t="t" r="r" b="b"/>
              <a:pathLst>
                <a:path w="749300" h="807085">
                  <a:moveTo>
                    <a:pt x="0" y="0"/>
                  </a:moveTo>
                  <a:lnTo>
                    <a:pt x="38551" y="16594"/>
                  </a:lnTo>
                  <a:lnTo>
                    <a:pt x="78227" y="34866"/>
                  </a:lnTo>
                  <a:lnTo>
                    <a:pt x="118788" y="54712"/>
                  </a:lnTo>
                  <a:lnTo>
                    <a:pt x="159993" y="76028"/>
                  </a:lnTo>
                  <a:lnTo>
                    <a:pt x="201601" y="98711"/>
                  </a:lnTo>
                  <a:lnTo>
                    <a:pt x="243371" y="122656"/>
                  </a:lnTo>
                  <a:lnTo>
                    <a:pt x="285064" y="147762"/>
                  </a:lnTo>
                  <a:lnTo>
                    <a:pt x="326439" y="173922"/>
                  </a:lnTo>
                  <a:lnTo>
                    <a:pt x="367254" y="201035"/>
                  </a:lnTo>
                  <a:lnTo>
                    <a:pt x="407270" y="228997"/>
                  </a:lnTo>
                  <a:lnTo>
                    <a:pt x="446246" y="257703"/>
                  </a:lnTo>
                  <a:lnTo>
                    <a:pt x="483941" y="287051"/>
                  </a:lnTo>
                  <a:lnTo>
                    <a:pt x="520115" y="316936"/>
                  </a:lnTo>
                  <a:lnTo>
                    <a:pt x="554527" y="347256"/>
                  </a:lnTo>
                  <a:lnTo>
                    <a:pt x="586936" y="377906"/>
                  </a:lnTo>
                  <a:lnTo>
                    <a:pt x="617103" y="408782"/>
                  </a:lnTo>
                  <a:lnTo>
                    <a:pt x="644786" y="439782"/>
                  </a:lnTo>
                  <a:lnTo>
                    <a:pt x="669745" y="470801"/>
                  </a:lnTo>
                  <a:lnTo>
                    <a:pt x="710528" y="532484"/>
                  </a:lnTo>
                  <a:lnTo>
                    <a:pt x="737528" y="593001"/>
                  </a:lnTo>
                  <a:lnTo>
                    <a:pt x="748820" y="651525"/>
                  </a:lnTo>
                  <a:lnTo>
                    <a:pt x="747974" y="679779"/>
                  </a:lnTo>
                  <a:lnTo>
                    <a:pt x="742479" y="707224"/>
                  </a:lnTo>
                  <a:lnTo>
                    <a:pt x="732095" y="733757"/>
                  </a:lnTo>
                  <a:lnTo>
                    <a:pt x="716582" y="759272"/>
                  </a:lnTo>
                  <a:lnTo>
                    <a:pt x="695698" y="783667"/>
                  </a:lnTo>
                  <a:lnTo>
                    <a:pt x="669203" y="806839"/>
                  </a:lnTo>
                </a:path>
              </a:pathLst>
            </a:custGeom>
            <a:ln w="13854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52000" y="2174185"/>
              <a:ext cx="71120" cy="64769"/>
            </a:xfrm>
            <a:custGeom>
              <a:avLst/>
              <a:gdLst/>
              <a:ahLst/>
              <a:cxnLst/>
              <a:rect l="l" t="t" r="r" b="b"/>
              <a:pathLst>
                <a:path w="71120" h="64769">
                  <a:moveTo>
                    <a:pt x="70571" y="51015"/>
                  </a:moveTo>
                  <a:lnTo>
                    <a:pt x="31884" y="40174"/>
                  </a:lnTo>
                  <a:lnTo>
                    <a:pt x="31460" y="0"/>
                  </a:lnTo>
                  <a:lnTo>
                    <a:pt x="0" y="64618"/>
                  </a:lnTo>
                  <a:lnTo>
                    <a:pt x="70571" y="51015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24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627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177" y="757517"/>
            <a:ext cx="4154170" cy="2020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1620" marR="1237615" indent="-125095">
              <a:lnSpc>
                <a:spcPts val="1310"/>
              </a:lnSpc>
              <a:spcBef>
                <a:spcPts val="140"/>
              </a:spcBef>
            </a:pPr>
            <a:r>
              <a:rPr sz="11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1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65" dirty="0">
                <a:solidFill>
                  <a:srgbClr val="00AC8C"/>
                </a:solidFill>
                <a:latin typeface="Arial"/>
                <a:cs typeface="Arial"/>
              </a:rPr>
              <a:t>static </a:t>
            </a:r>
            <a:r>
              <a:rPr sz="11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1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100" b="1" spc="-295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100" b="1" spc="9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valorRetornado;</a:t>
            </a:r>
            <a:endParaRPr sz="1100">
              <a:latin typeface="SimSun"/>
              <a:cs typeface="SimSun"/>
            </a:endParaRPr>
          </a:p>
          <a:p>
            <a:pPr marL="261620">
              <a:lnSpc>
                <a:spcPts val="1260"/>
              </a:lnSpc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("Realizando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soma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de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dois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numeros")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261620" marR="1529715">
              <a:lnSpc>
                <a:spcPts val="1310"/>
              </a:lnSpc>
              <a:spcBef>
                <a:spcPts val="50"/>
              </a:spcBef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valorRetornado = somar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10, 50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1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("Fim</a:t>
            </a:r>
            <a:r>
              <a:rPr sz="1100" spc="-5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da</a:t>
            </a:r>
            <a:r>
              <a:rPr sz="1100" spc="-4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soma")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261620">
              <a:lnSpc>
                <a:spcPts val="1260"/>
              </a:lnSpc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("Soma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dos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parametros: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"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+</a:t>
            </a:r>
            <a:r>
              <a:rPr sz="1100" spc="-2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resultado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137160">
              <a:lnSpc>
                <a:spcPts val="1315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199390" marR="1099185" indent="-62865">
              <a:lnSpc>
                <a:spcPts val="1310"/>
              </a:lnSpc>
            </a:pPr>
            <a:r>
              <a:rPr sz="11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6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100" b="1" spc="23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25" dirty="0">
                <a:solidFill>
                  <a:srgbClr val="595959"/>
                </a:solidFill>
                <a:latin typeface="SimSun"/>
                <a:cs typeface="SimSun"/>
              </a:rPr>
              <a:t>somar</a:t>
            </a:r>
            <a:r>
              <a:rPr sz="1100" spc="2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b="1" spc="2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n1, </a:t>
            </a:r>
            <a:r>
              <a:rPr sz="1100" b="1" spc="9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SimSun"/>
                <a:cs typeface="SimSun"/>
              </a:rPr>
              <a:t>n2</a:t>
            </a:r>
            <a:r>
              <a:rPr sz="1100" spc="-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100" b="1" spc="-29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00AC8C"/>
                </a:solidFill>
                <a:latin typeface="Arial"/>
                <a:cs typeface="Arial"/>
              </a:rPr>
              <a:t>return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n1</a:t>
            </a:r>
            <a:r>
              <a:rPr sz="11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+ n2;</a:t>
            </a:r>
            <a:endParaRPr sz="1100">
              <a:latin typeface="SimSun"/>
              <a:cs typeface="SimSun"/>
            </a:endParaRPr>
          </a:p>
          <a:p>
            <a:pPr marL="137160">
              <a:lnSpc>
                <a:spcPts val="1260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5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3221" y="1400593"/>
            <a:ext cx="1207770" cy="838835"/>
            <a:chOff x="2463221" y="1400593"/>
            <a:chExt cx="1207770" cy="838835"/>
          </a:xfrm>
        </p:grpSpPr>
        <p:sp>
          <p:nvSpPr>
            <p:cNvPr id="5" name="object 5"/>
            <p:cNvSpPr/>
            <p:nvPr/>
          </p:nvSpPr>
          <p:spPr>
            <a:xfrm>
              <a:off x="2914682" y="1407520"/>
              <a:ext cx="749300" cy="807085"/>
            </a:xfrm>
            <a:custGeom>
              <a:avLst/>
              <a:gdLst/>
              <a:ahLst/>
              <a:cxnLst/>
              <a:rect l="l" t="t" r="r" b="b"/>
              <a:pathLst>
                <a:path w="749300" h="807085">
                  <a:moveTo>
                    <a:pt x="0" y="0"/>
                  </a:moveTo>
                  <a:lnTo>
                    <a:pt x="38551" y="16594"/>
                  </a:lnTo>
                  <a:lnTo>
                    <a:pt x="78227" y="34866"/>
                  </a:lnTo>
                  <a:lnTo>
                    <a:pt x="118788" y="54712"/>
                  </a:lnTo>
                  <a:lnTo>
                    <a:pt x="159993" y="76028"/>
                  </a:lnTo>
                  <a:lnTo>
                    <a:pt x="201601" y="98711"/>
                  </a:lnTo>
                  <a:lnTo>
                    <a:pt x="243371" y="122656"/>
                  </a:lnTo>
                  <a:lnTo>
                    <a:pt x="285064" y="147762"/>
                  </a:lnTo>
                  <a:lnTo>
                    <a:pt x="326439" y="173922"/>
                  </a:lnTo>
                  <a:lnTo>
                    <a:pt x="367254" y="201035"/>
                  </a:lnTo>
                  <a:lnTo>
                    <a:pt x="407270" y="228997"/>
                  </a:lnTo>
                  <a:lnTo>
                    <a:pt x="446246" y="257703"/>
                  </a:lnTo>
                  <a:lnTo>
                    <a:pt x="483941" y="287051"/>
                  </a:lnTo>
                  <a:lnTo>
                    <a:pt x="520115" y="316936"/>
                  </a:lnTo>
                  <a:lnTo>
                    <a:pt x="554527" y="347256"/>
                  </a:lnTo>
                  <a:lnTo>
                    <a:pt x="586936" y="377906"/>
                  </a:lnTo>
                  <a:lnTo>
                    <a:pt x="617103" y="408782"/>
                  </a:lnTo>
                  <a:lnTo>
                    <a:pt x="644786" y="439782"/>
                  </a:lnTo>
                  <a:lnTo>
                    <a:pt x="669745" y="470801"/>
                  </a:lnTo>
                  <a:lnTo>
                    <a:pt x="710528" y="532484"/>
                  </a:lnTo>
                  <a:lnTo>
                    <a:pt x="737528" y="593001"/>
                  </a:lnTo>
                  <a:lnTo>
                    <a:pt x="748820" y="651525"/>
                  </a:lnTo>
                  <a:lnTo>
                    <a:pt x="747974" y="679779"/>
                  </a:lnTo>
                  <a:lnTo>
                    <a:pt x="742479" y="707224"/>
                  </a:lnTo>
                  <a:lnTo>
                    <a:pt x="732095" y="733757"/>
                  </a:lnTo>
                  <a:lnTo>
                    <a:pt x="716582" y="759272"/>
                  </a:lnTo>
                  <a:lnTo>
                    <a:pt x="695698" y="783667"/>
                  </a:lnTo>
                  <a:lnTo>
                    <a:pt x="669203" y="806839"/>
                  </a:lnTo>
                </a:path>
              </a:pathLst>
            </a:custGeom>
            <a:ln w="13854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52000" y="2174185"/>
              <a:ext cx="71120" cy="64769"/>
            </a:xfrm>
            <a:custGeom>
              <a:avLst/>
              <a:gdLst/>
              <a:ahLst/>
              <a:cxnLst/>
              <a:rect l="l" t="t" r="r" b="b"/>
              <a:pathLst>
                <a:path w="71120" h="64769">
                  <a:moveTo>
                    <a:pt x="70571" y="51015"/>
                  </a:moveTo>
                  <a:lnTo>
                    <a:pt x="31884" y="40174"/>
                  </a:lnTo>
                  <a:lnTo>
                    <a:pt x="31460" y="0"/>
                  </a:lnTo>
                  <a:lnTo>
                    <a:pt x="0" y="64618"/>
                  </a:lnTo>
                  <a:lnTo>
                    <a:pt x="70571" y="51015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0148" y="1407520"/>
              <a:ext cx="381635" cy="801370"/>
            </a:xfrm>
            <a:custGeom>
              <a:avLst/>
              <a:gdLst/>
              <a:ahLst/>
              <a:cxnLst/>
              <a:rect l="l" t="t" r="r" b="b"/>
              <a:pathLst>
                <a:path w="381635" h="801369">
                  <a:moveTo>
                    <a:pt x="28897" y="0"/>
                  </a:moveTo>
                  <a:lnTo>
                    <a:pt x="12842" y="32795"/>
                  </a:lnTo>
                  <a:lnTo>
                    <a:pt x="3388" y="65407"/>
                  </a:lnTo>
                  <a:lnTo>
                    <a:pt x="0" y="97827"/>
                  </a:lnTo>
                  <a:lnTo>
                    <a:pt x="2141" y="130048"/>
                  </a:lnTo>
                  <a:lnTo>
                    <a:pt x="20873" y="193869"/>
                  </a:lnTo>
                  <a:lnTo>
                    <a:pt x="55299" y="256816"/>
                  </a:lnTo>
                  <a:lnTo>
                    <a:pt x="101136" y="318835"/>
                  </a:lnTo>
                  <a:lnTo>
                    <a:pt x="126994" y="349479"/>
                  </a:lnTo>
                  <a:lnTo>
                    <a:pt x="154099" y="379870"/>
                  </a:lnTo>
                  <a:lnTo>
                    <a:pt x="181914" y="410002"/>
                  </a:lnTo>
                  <a:lnTo>
                    <a:pt x="209904" y="439869"/>
                  </a:lnTo>
                  <a:lnTo>
                    <a:pt x="237534" y="469462"/>
                  </a:lnTo>
                  <a:lnTo>
                    <a:pt x="264268" y="498775"/>
                  </a:lnTo>
                  <a:lnTo>
                    <a:pt x="289570" y="527803"/>
                  </a:lnTo>
                  <a:lnTo>
                    <a:pt x="333739" y="584971"/>
                  </a:lnTo>
                  <a:lnTo>
                    <a:pt x="365755" y="640911"/>
                  </a:lnTo>
                  <a:lnTo>
                    <a:pt x="381335" y="695571"/>
                  </a:lnTo>
                  <a:lnTo>
                    <a:pt x="381623" y="722403"/>
                  </a:lnTo>
                  <a:lnTo>
                    <a:pt x="376196" y="748895"/>
                  </a:lnTo>
                  <a:lnTo>
                    <a:pt x="364517" y="775039"/>
                  </a:lnTo>
                  <a:lnTo>
                    <a:pt x="346052" y="800829"/>
                  </a:lnTo>
                </a:path>
              </a:pathLst>
            </a:custGeom>
            <a:ln w="13854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9996" y="2169112"/>
              <a:ext cx="66675" cy="69850"/>
            </a:xfrm>
            <a:custGeom>
              <a:avLst/>
              <a:gdLst/>
              <a:ahLst/>
              <a:cxnLst/>
              <a:rect l="l" t="t" r="r" b="b"/>
              <a:pathLst>
                <a:path w="66675" h="69850">
                  <a:moveTo>
                    <a:pt x="66291" y="41928"/>
                  </a:moveTo>
                  <a:lnTo>
                    <a:pt x="26205" y="39236"/>
                  </a:lnTo>
                  <a:lnTo>
                    <a:pt x="17565" y="0"/>
                  </a:lnTo>
                  <a:lnTo>
                    <a:pt x="0" y="69691"/>
                  </a:lnTo>
                  <a:lnTo>
                    <a:pt x="66291" y="41928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6132" y="1407520"/>
              <a:ext cx="608965" cy="795655"/>
            </a:xfrm>
            <a:custGeom>
              <a:avLst/>
              <a:gdLst/>
              <a:ahLst/>
              <a:cxnLst/>
              <a:rect l="l" t="t" r="r" b="b"/>
              <a:pathLst>
                <a:path w="608964" h="795655">
                  <a:moveTo>
                    <a:pt x="0" y="0"/>
                  </a:moveTo>
                  <a:lnTo>
                    <a:pt x="12987" y="41156"/>
                  </a:lnTo>
                  <a:lnTo>
                    <a:pt x="30039" y="80127"/>
                  </a:lnTo>
                  <a:lnTo>
                    <a:pt x="50749" y="117065"/>
                  </a:lnTo>
                  <a:lnTo>
                    <a:pt x="74709" y="152126"/>
                  </a:lnTo>
                  <a:lnTo>
                    <a:pt x="101512" y="185463"/>
                  </a:lnTo>
                  <a:lnTo>
                    <a:pt x="130749" y="217232"/>
                  </a:lnTo>
                  <a:lnTo>
                    <a:pt x="162014" y="247585"/>
                  </a:lnTo>
                  <a:lnTo>
                    <a:pt x="194899" y="276677"/>
                  </a:lnTo>
                  <a:lnTo>
                    <a:pt x="228996" y="304663"/>
                  </a:lnTo>
                  <a:lnTo>
                    <a:pt x="263898" y="331697"/>
                  </a:lnTo>
                  <a:lnTo>
                    <a:pt x="299196" y="357933"/>
                  </a:lnTo>
                  <a:lnTo>
                    <a:pt x="334485" y="383526"/>
                  </a:lnTo>
                  <a:lnTo>
                    <a:pt x="369356" y="408629"/>
                  </a:lnTo>
                  <a:lnTo>
                    <a:pt x="403401" y="433397"/>
                  </a:lnTo>
                  <a:lnTo>
                    <a:pt x="436213" y="457984"/>
                  </a:lnTo>
                  <a:lnTo>
                    <a:pt x="467385" y="482544"/>
                  </a:lnTo>
                  <a:lnTo>
                    <a:pt x="496508" y="507232"/>
                  </a:lnTo>
                  <a:lnTo>
                    <a:pt x="546981" y="557608"/>
                  </a:lnTo>
                  <a:lnTo>
                    <a:pt x="584370" y="610345"/>
                  </a:lnTo>
                  <a:lnTo>
                    <a:pt x="605417" y="666678"/>
                  </a:lnTo>
                  <a:lnTo>
                    <a:pt x="608792" y="696578"/>
                  </a:lnTo>
                  <a:lnTo>
                    <a:pt x="606859" y="727841"/>
                  </a:lnTo>
                  <a:lnTo>
                    <a:pt x="599210" y="760619"/>
                  </a:lnTo>
                  <a:lnTo>
                    <a:pt x="585438" y="795067"/>
                  </a:lnTo>
                </a:path>
              </a:pathLst>
            </a:custGeom>
            <a:ln w="13854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3034" y="2166943"/>
              <a:ext cx="58419" cy="72390"/>
            </a:xfrm>
            <a:custGeom>
              <a:avLst/>
              <a:gdLst/>
              <a:ahLst/>
              <a:cxnLst/>
              <a:rect l="l" t="t" r="r" b="b"/>
              <a:pathLst>
                <a:path w="58420" h="72389">
                  <a:moveTo>
                    <a:pt x="57945" y="27829"/>
                  </a:moveTo>
                  <a:lnTo>
                    <a:pt x="18536" y="35644"/>
                  </a:lnTo>
                  <a:lnTo>
                    <a:pt x="0" y="0"/>
                  </a:lnTo>
                  <a:lnTo>
                    <a:pt x="1143" y="71860"/>
                  </a:lnTo>
                  <a:lnTo>
                    <a:pt x="57945" y="27829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24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406272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Exemplo:</a:t>
            </a:r>
            <a:r>
              <a:rPr spc="70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55" dirty="0"/>
              <a:t>retorno</a:t>
            </a:r>
            <a:r>
              <a:rPr dirty="0"/>
              <a:t> </a:t>
            </a:r>
            <a:r>
              <a:rPr spc="85" dirty="0"/>
              <a:t>e</a:t>
            </a:r>
            <a:r>
              <a:rPr spc="5" dirty="0"/>
              <a:t> </a:t>
            </a:r>
            <a:r>
              <a:rPr spc="90" dirty="0"/>
              <a:t>com</a:t>
            </a:r>
            <a:r>
              <a:rPr dirty="0"/>
              <a:t> </a:t>
            </a:r>
            <a:r>
              <a:rPr spc="45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177" y="757517"/>
            <a:ext cx="4154170" cy="2020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1620" marR="1237615" indent="-125095">
              <a:lnSpc>
                <a:spcPts val="1310"/>
              </a:lnSpc>
              <a:spcBef>
                <a:spcPts val="140"/>
              </a:spcBef>
            </a:pPr>
            <a:r>
              <a:rPr sz="11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100" b="1" spc="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65" dirty="0">
                <a:solidFill>
                  <a:srgbClr val="00AC8C"/>
                </a:solidFill>
                <a:latin typeface="Arial"/>
                <a:cs typeface="Arial"/>
              </a:rPr>
              <a:t>static </a:t>
            </a:r>
            <a:r>
              <a:rPr sz="11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100" b="1" spc="-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100" b="1" spc="-295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100" b="1" spc="9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valorRetornado;</a:t>
            </a:r>
            <a:endParaRPr sz="1100">
              <a:latin typeface="SimSun"/>
              <a:cs typeface="SimSun"/>
            </a:endParaRPr>
          </a:p>
          <a:p>
            <a:pPr marL="261620">
              <a:lnSpc>
                <a:spcPts val="1260"/>
              </a:lnSpc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("Realizando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soma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de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dois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numeros")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261620" marR="1529715">
              <a:lnSpc>
                <a:spcPts val="1310"/>
              </a:lnSpc>
              <a:spcBef>
                <a:spcPts val="50"/>
              </a:spcBef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valorRetornado = somar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10, 50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 </a:t>
            </a:r>
            <a:r>
              <a:rPr sz="110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("Fim</a:t>
            </a:r>
            <a:r>
              <a:rPr sz="1100" spc="-5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da</a:t>
            </a:r>
            <a:r>
              <a:rPr sz="1100" spc="-4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soma")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261620">
              <a:lnSpc>
                <a:spcPts val="1260"/>
              </a:lnSpc>
            </a:pP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("Soma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dos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parametros: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"</a:t>
            </a:r>
            <a:r>
              <a:rPr sz="1100" spc="-2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+</a:t>
            </a:r>
            <a:r>
              <a:rPr sz="1100" spc="-2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resultado</a:t>
            </a:r>
            <a:r>
              <a:rPr sz="11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100">
              <a:latin typeface="SimSun"/>
              <a:cs typeface="SimSun"/>
            </a:endParaRPr>
          </a:p>
          <a:p>
            <a:pPr marL="137160">
              <a:lnSpc>
                <a:spcPts val="1315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"/>
              <a:cs typeface="Arial"/>
            </a:endParaRPr>
          </a:p>
          <a:p>
            <a:pPr marL="199390" marR="1099185" indent="-62865">
              <a:lnSpc>
                <a:spcPts val="1310"/>
              </a:lnSpc>
            </a:pPr>
            <a:r>
              <a:rPr sz="11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65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100" b="1" spc="23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25" dirty="0">
                <a:solidFill>
                  <a:srgbClr val="595959"/>
                </a:solidFill>
                <a:latin typeface="SimSun"/>
                <a:cs typeface="SimSun"/>
              </a:rPr>
              <a:t>somar</a:t>
            </a:r>
            <a:r>
              <a:rPr sz="1100" spc="2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100" b="1" spc="2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n1, </a:t>
            </a:r>
            <a:r>
              <a:rPr sz="1100" b="1" spc="9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595959"/>
                </a:solidFill>
                <a:latin typeface="SimSun"/>
                <a:cs typeface="SimSun"/>
              </a:rPr>
              <a:t>n2</a:t>
            </a:r>
            <a:r>
              <a:rPr sz="1100" spc="-10" dirty="0">
                <a:solidFill>
                  <a:srgbClr val="B25900"/>
                </a:solidFill>
                <a:latin typeface="SimSun"/>
                <a:cs typeface="SimSun"/>
              </a:rPr>
              <a:t>) </a:t>
            </a: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100" b="1" spc="-290" dirty="0">
                <a:solidFill>
                  <a:srgbClr val="B25900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00AC8C"/>
                </a:solidFill>
                <a:latin typeface="Arial"/>
                <a:cs typeface="Arial"/>
              </a:rPr>
              <a:t>return</a:t>
            </a:r>
            <a:r>
              <a:rPr sz="11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n1</a:t>
            </a:r>
            <a:r>
              <a:rPr sz="11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100" spc="-5" dirty="0">
                <a:solidFill>
                  <a:srgbClr val="595959"/>
                </a:solidFill>
                <a:latin typeface="SimSun"/>
                <a:cs typeface="SimSun"/>
              </a:rPr>
              <a:t>+ n2;</a:t>
            </a:r>
            <a:endParaRPr sz="1100">
              <a:latin typeface="SimSun"/>
              <a:cs typeface="SimSun"/>
            </a:endParaRPr>
          </a:p>
          <a:p>
            <a:pPr marL="137160">
              <a:lnSpc>
                <a:spcPts val="1260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315"/>
              </a:lnSpc>
            </a:pPr>
            <a:r>
              <a:rPr sz="1100" b="1" spc="114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3221" y="1400593"/>
            <a:ext cx="1207770" cy="838835"/>
            <a:chOff x="2463221" y="1400593"/>
            <a:chExt cx="1207770" cy="838835"/>
          </a:xfrm>
        </p:grpSpPr>
        <p:sp>
          <p:nvSpPr>
            <p:cNvPr id="5" name="object 5"/>
            <p:cNvSpPr/>
            <p:nvPr/>
          </p:nvSpPr>
          <p:spPr>
            <a:xfrm>
              <a:off x="2914682" y="1407520"/>
              <a:ext cx="749300" cy="807085"/>
            </a:xfrm>
            <a:custGeom>
              <a:avLst/>
              <a:gdLst/>
              <a:ahLst/>
              <a:cxnLst/>
              <a:rect l="l" t="t" r="r" b="b"/>
              <a:pathLst>
                <a:path w="749300" h="807085">
                  <a:moveTo>
                    <a:pt x="0" y="0"/>
                  </a:moveTo>
                  <a:lnTo>
                    <a:pt x="38551" y="16594"/>
                  </a:lnTo>
                  <a:lnTo>
                    <a:pt x="78227" y="34866"/>
                  </a:lnTo>
                  <a:lnTo>
                    <a:pt x="118788" y="54712"/>
                  </a:lnTo>
                  <a:lnTo>
                    <a:pt x="159993" y="76028"/>
                  </a:lnTo>
                  <a:lnTo>
                    <a:pt x="201601" y="98711"/>
                  </a:lnTo>
                  <a:lnTo>
                    <a:pt x="243371" y="122656"/>
                  </a:lnTo>
                  <a:lnTo>
                    <a:pt x="285064" y="147762"/>
                  </a:lnTo>
                  <a:lnTo>
                    <a:pt x="326439" y="173922"/>
                  </a:lnTo>
                  <a:lnTo>
                    <a:pt x="367254" y="201035"/>
                  </a:lnTo>
                  <a:lnTo>
                    <a:pt x="407270" y="228997"/>
                  </a:lnTo>
                  <a:lnTo>
                    <a:pt x="446246" y="257703"/>
                  </a:lnTo>
                  <a:lnTo>
                    <a:pt x="483941" y="287051"/>
                  </a:lnTo>
                  <a:lnTo>
                    <a:pt x="520115" y="316936"/>
                  </a:lnTo>
                  <a:lnTo>
                    <a:pt x="554527" y="347256"/>
                  </a:lnTo>
                  <a:lnTo>
                    <a:pt x="586936" y="377906"/>
                  </a:lnTo>
                  <a:lnTo>
                    <a:pt x="617103" y="408782"/>
                  </a:lnTo>
                  <a:lnTo>
                    <a:pt x="644786" y="439782"/>
                  </a:lnTo>
                  <a:lnTo>
                    <a:pt x="669745" y="470801"/>
                  </a:lnTo>
                  <a:lnTo>
                    <a:pt x="710528" y="532484"/>
                  </a:lnTo>
                  <a:lnTo>
                    <a:pt x="737528" y="593001"/>
                  </a:lnTo>
                  <a:lnTo>
                    <a:pt x="748820" y="651525"/>
                  </a:lnTo>
                  <a:lnTo>
                    <a:pt x="747974" y="679779"/>
                  </a:lnTo>
                  <a:lnTo>
                    <a:pt x="742479" y="707224"/>
                  </a:lnTo>
                  <a:lnTo>
                    <a:pt x="732095" y="733757"/>
                  </a:lnTo>
                  <a:lnTo>
                    <a:pt x="716582" y="759272"/>
                  </a:lnTo>
                  <a:lnTo>
                    <a:pt x="695698" y="783667"/>
                  </a:lnTo>
                  <a:lnTo>
                    <a:pt x="669203" y="806839"/>
                  </a:lnTo>
                </a:path>
              </a:pathLst>
            </a:custGeom>
            <a:ln w="13854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52000" y="2174185"/>
              <a:ext cx="71120" cy="64769"/>
            </a:xfrm>
            <a:custGeom>
              <a:avLst/>
              <a:gdLst/>
              <a:ahLst/>
              <a:cxnLst/>
              <a:rect l="l" t="t" r="r" b="b"/>
              <a:pathLst>
                <a:path w="71120" h="64769">
                  <a:moveTo>
                    <a:pt x="70571" y="51015"/>
                  </a:moveTo>
                  <a:lnTo>
                    <a:pt x="31884" y="40174"/>
                  </a:lnTo>
                  <a:lnTo>
                    <a:pt x="31460" y="0"/>
                  </a:lnTo>
                  <a:lnTo>
                    <a:pt x="0" y="64618"/>
                  </a:lnTo>
                  <a:lnTo>
                    <a:pt x="70571" y="51015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0148" y="1407520"/>
              <a:ext cx="381635" cy="801370"/>
            </a:xfrm>
            <a:custGeom>
              <a:avLst/>
              <a:gdLst/>
              <a:ahLst/>
              <a:cxnLst/>
              <a:rect l="l" t="t" r="r" b="b"/>
              <a:pathLst>
                <a:path w="381635" h="801369">
                  <a:moveTo>
                    <a:pt x="28897" y="0"/>
                  </a:moveTo>
                  <a:lnTo>
                    <a:pt x="12842" y="32795"/>
                  </a:lnTo>
                  <a:lnTo>
                    <a:pt x="3388" y="65407"/>
                  </a:lnTo>
                  <a:lnTo>
                    <a:pt x="0" y="97827"/>
                  </a:lnTo>
                  <a:lnTo>
                    <a:pt x="2141" y="130048"/>
                  </a:lnTo>
                  <a:lnTo>
                    <a:pt x="20873" y="193869"/>
                  </a:lnTo>
                  <a:lnTo>
                    <a:pt x="55299" y="256816"/>
                  </a:lnTo>
                  <a:lnTo>
                    <a:pt x="101136" y="318835"/>
                  </a:lnTo>
                  <a:lnTo>
                    <a:pt x="126994" y="349479"/>
                  </a:lnTo>
                  <a:lnTo>
                    <a:pt x="154099" y="379870"/>
                  </a:lnTo>
                  <a:lnTo>
                    <a:pt x="181914" y="410002"/>
                  </a:lnTo>
                  <a:lnTo>
                    <a:pt x="209904" y="439869"/>
                  </a:lnTo>
                  <a:lnTo>
                    <a:pt x="237534" y="469462"/>
                  </a:lnTo>
                  <a:lnTo>
                    <a:pt x="264268" y="498775"/>
                  </a:lnTo>
                  <a:lnTo>
                    <a:pt x="289570" y="527803"/>
                  </a:lnTo>
                  <a:lnTo>
                    <a:pt x="333739" y="584971"/>
                  </a:lnTo>
                  <a:lnTo>
                    <a:pt x="365755" y="640911"/>
                  </a:lnTo>
                  <a:lnTo>
                    <a:pt x="381335" y="695571"/>
                  </a:lnTo>
                  <a:lnTo>
                    <a:pt x="381623" y="722403"/>
                  </a:lnTo>
                  <a:lnTo>
                    <a:pt x="376196" y="748895"/>
                  </a:lnTo>
                  <a:lnTo>
                    <a:pt x="364517" y="775039"/>
                  </a:lnTo>
                  <a:lnTo>
                    <a:pt x="346052" y="800829"/>
                  </a:lnTo>
                </a:path>
              </a:pathLst>
            </a:custGeom>
            <a:ln w="13854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9996" y="2169112"/>
              <a:ext cx="66675" cy="69850"/>
            </a:xfrm>
            <a:custGeom>
              <a:avLst/>
              <a:gdLst/>
              <a:ahLst/>
              <a:cxnLst/>
              <a:rect l="l" t="t" r="r" b="b"/>
              <a:pathLst>
                <a:path w="66675" h="69850">
                  <a:moveTo>
                    <a:pt x="66291" y="41928"/>
                  </a:moveTo>
                  <a:lnTo>
                    <a:pt x="26205" y="39236"/>
                  </a:lnTo>
                  <a:lnTo>
                    <a:pt x="17565" y="0"/>
                  </a:lnTo>
                  <a:lnTo>
                    <a:pt x="0" y="69691"/>
                  </a:lnTo>
                  <a:lnTo>
                    <a:pt x="66291" y="41928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76132" y="1407520"/>
              <a:ext cx="608965" cy="795655"/>
            </a:xfrm>
            <a:custGeom>
              <a:avLst/>
              <a:gdLst/>
              <a:ahLst/>
              <a:cxnLst/>
              <a:rect l="l" t="t" r="r" b="b"/>
              <a:pathLst>
                <a:path w="608964" h="795655">
                  <a:moveTo>
                    <a:pt x="0" y="0"/>
                  </a:moveTo>
                  <a:lnTo>
                    <a:pt x="12987" y="41156"/>
                  </a:lnTo>
                  <a:lnTo>
                    <a:pt x="30039" y="80127"/>
                  </a:lnTo>
                  <a:lnTo>
                    <a:pt x="50749" y="117065"/>
                  </a:lnTo>
                  <a:lnTo>
                    <a:pt x="74709" y="152126"/>
                  </a:lnTo>
                  <a:lnTo>
                    <a:pt x="101512" y="185463"/>
                  </a:lnTo>
                  <a:lnTo>
                    <a:pt x="130749" y="217232"/>
                  </a:lnTo>
                  <a:lnTo>
                    <a:pt x="162014" y="247585"/>
                  </a:lnTo>
                  <a:lnTo>
                    <a:pt x="194899" y="276677"/>
                  </a:lnTo>
                  <a:lnTo>
                    <a:pt x="228996" y="304663"/>
                  </a:lnTo>
                  <a:lnTo>
                    <a:pt x="263898" y="331697"/>
                  </a:lnTo>
                  <a:lnTo>
                    <a:pt x="299196" y="357933"/>
                  </a:lnTo>
                  <a:lnTo>
                    <a:pt x="334485" y="383526"/>
                  </a:lnTo>
                  <a:lnTo>
                    <a:pt x="369356" y="408629"/>
                  </a:lnTo>
                  <a:lnTo>
                    <a:pt x="403401" y="433397"/>
                  </a:lnTo>
                  <a:lnTo>
                    <a:pt x="436213" y="457984"/>
                  </a:lnTo>
                  <a:lnTo>
                    <a:pt x="467385" y="482544"/>
                  </a:lnTo>
                  <a:lnTo>
                    <a:pt x="496508" y="507232"/>
                  </a:lnTo>
                  <a:lnTo>
                    <a:pt x="546981" y="557608"/>
                  </a:lnTo>
                  <a:lnTo>
                    <a:pt x="584370" y="610345"/>
                  </a:lnTo>
                  <a:lnTo>
                    <a:pt x="605417" y="666678"/>
                  </a:lnTo>
                  <a:lnTo>
                    <a:pt x="608792" y="696578"/>
                  </a:lnTo>
                  <a:lnTo>
                    <a:pt x="606859" y="727841"/>
                  </a:lnTo>
                  <a:lnTo>
                    <a:pt x="599210" y="760619"/>
                  </a:lnTo>
                  <a:lnTo>
                    <a:pt x="585438" y="795067"/>
                  </a:lnTo>
                </a:path>
              </a:pathLst>
            </a:custGeom>
            <a:ln w="13854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3034" y="2166943"/>
              <a:ext cx="58419" cy="72390"/>
            </a:xfrm>
            <a:custGeom>
              <a:avLst/>
              <a:gdLst/>
              <a:ahLst/>
              <a:cxnLst/>
              <a:rect l="l" t="t" r="r" b="b"/>
              <a:pathLst>
                <a:path w="58420" h="72389">
                  <a:moveTo>
                    <a:pt x="57945" y="27829"/>
                  </a:moveTo>
                  <a:lnTo>
                    <a:pt x="18536" y="35644"/>
                  </a:lnTo>
                  <a:lnTo>
                    <a:pt x="0" y="0"/>
                  </a:lnTo>
                  <a:lnTo>
                    <a:pt x="1143" y="71860"/>
                  </a:lnTo>
                  <a:lnTo>
                    <a:pt x="57945" y="27829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46308" y="1407520"/>
            <a:ext cx="1308100" cy="1004569"/>
            <a:chOff x="646308" y="1407520"/>
            <a:chExt cx="1308100" cy="1004569"/>
          </a:xfrm>
        </p:grpSpPr>
        <p:sp>
          <p:nvSpPr>
            <p:cNvPr id="12" name="object 12"/>
            <p:cNvSpPr/>
            <p:nvPr/>
          </p:nvSpPr>
          <p:spPr>
            <a:xfrm>
              <a:off x="653235" y="1438100"/>
              <a:ext cx="1294130" cy="967105"/>
            </a:xfrm>
            <a:custGeom>
              <a:avLst/>
              <a:gdLst/>
              <a:ahLst/>
              <a:cxnLst/>
              <a:rect l="l" t="t" r="r" b="b"/>
              <a:pathLst>
                <a:path w="1294130" h="967105">
                  <a:moveTo>
                    <a:pt x="51621" y="966959"/>
                  </a:moveTo>
                  <a:lnTo>
                    <a:pt x="20625" y="923102"/>
                  </a:lnTo>
                  <a:lnTo>
                    <a:pt x="3746" y="881519"/>
                  </a:lnTo>
                  <a:lnTo>
                    <a:pt x="0" y="842058"/>
                  </a:lnTo>
                  <a:lnTo>
                    <a:pt x="2743" y="823076"/>
                  </a:lnTo>
                  <a:lnTo>
                    <a:pt x="16848" y="786512"/>
                  </a:lnTo>
                  <a:lnTo>
                    <a:pt x="41623" y="751688"/>
                  </a:lnTo>
                  <a:lnTo>
                    <a:pt x="76084" y="718452"/>
                  </a:lnTo>
                  <a:lnTo>
                    <a:pt x="119246" y="686651"/>
                  </a:lnTo>
                  <a:lnTo>
                    <a:pt x="170123" y="656131"/>
                  </a:lnTo>
                  <a:lnTo>
                    <a:pt x="227732" y="626742"/>
                  </a:lnTo>
                  <a:lnTo>
                    <a:pt x="291087" y="598328"/>
                  </a:lnTo>
                  <a:lnTo>
                    <a:pt x="359204" y="570739"/>
                  </a:lnTo>
                  <a:lnTo>
                    <a:pt x="431098" y="543821"/>
                  </a:lnTo>
                  <a:lnTo>
                    <a:pt x="468153" y="530566"/>
                  </a:lnTo>
                  <a:lnTo>
                    <a:pt x="505783" y="517422"/>
                  </a:lnTo>
                  <a:lnTo>
                    <a:pt x="543866" y="504369"/>
                  </a:lnTo>
                  <a:lnTo>
                    <a:pt x="582277" y="491388"/>
                  </a:lnTo>
                  <a:lnTo>
                    <a:pt x="620893" y="478461"/>
                  </a:lnTo>
                  <a:lnTo>
                    <a:pt x="659593" y="465568"/>
                  </a:lnTo>
                  <a:lnTo>
                    <a:pt x="698251" y="452690"/>
                  </a:lnTo>
                  <a:lnTo>
                    <a:pt x="736746" y="439808"/>
                  </a:lnTo>
                  <a:lnTo>
                    <a:pt x="774955" y="426903"/>
                  </a:lnTo>
                  <a:lnTo>
                    <a:pt x="812753" y="413956"/>
                  </a:lnTo>
                  <a:lnTo>
                    <a:pt x="850019" y="400948"/>
                  </a:lnTo>
                  <a:lnTo>
                    <a:pt x="886628" y="387859"/>
                  </a:lnTo>
                  <a:lnTo>
                    <a:pt x="922459" y="374671"/>
                  </a:lnTo>
                  <a:lnTo>
                    <a:pt x="991290" y="347920"/>
                  </a:lnTo>
                  <a:lnTo>
                    <a:pt x="1055527" y="320542"/>
                  </a:lnTo>
                  <a:lnTo>
                    <a:pt x="1114186" y="292385"/>
                  </a:lnTo>
                  <a:lnTo>
                    <a:pt x="1166282" y="263296"/>
                  </a:lnTo>
                  <a:lnTo>
                    <a:pt x="1210830" y="233122"/>
                  </a:lnTo>
                  <a:lnTo>
                    <a:pt x="1246846" y="201710"/>
                  </a:lnTo>
                  <a:lnTo>
                    <a:pt x="1273344" y="168908"/>
                  </a:lnTo>
                  <a:lnTo>
                    <a:pt x="1293091" y="116764"/>
                  </a:lnTo>
                  <a:lnTo>
                    <a:pt x="1293848" y="98522"/>
                  </a:lnTo>
                  <a:lnTo>
                    <a:pt x="1291487" y="79818"/>
                  </a:lnTo>
                  <a:lnTo>
                    <a:pt x="1285885" y="60633"/>
                  </a:lnTo>
                  <a:lnTo>
                    <a:pt x="1276919" y="40948"/>
                  </a:lnTo>
                  <a:lnTo>
                    <a:pt x="1264466" y="20743"/>
                  </a:lnTo>
                  <a:lnTo>
                    <a:pt x="1248402" y="0"/>
                  </a:lnTo>
                </a:path>
              </a:pathLst>
            </a:custGeom>
            <a:ln w="13854">
              <a:solidFill>
                <a:srgbClr val="009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5581" y="1407520"/>
              <a:ext cx="66675" cy="69850"/>
            </a:xfrm>
            <a:custGeom>
              <a:avLst/>
              <a:gdLst/>
              <a:ahLst/>
              <a:cxnLst/>
              <a:rect l="l" t="t" r="r" b="b"/>
              <a:pathLst>
                <a:path w="66675" h="69850">
                  <a:moveTo>
                    <a:pt x="17227" y="69774"/>
                  </a:moveTo>
                  <a:lnTo>
                    <a:pt x="26057" y="30580"/>
                  </a:lnTo>
                  <a:lnTo>
                    <a:pt x="66155" y="28082"/>
                  </a:lnTo>
                  <a:lnTo>
                    <a:pt x="0" y="0"/>
                  </a:lnTo>
                  <a:lnTo>
                    <a:pt x="17227" y="69774"/>
                  </a:lnTo>
                  <a:close/>
                </a:path>
              </a:pathLst>
            </a:custGeom>
            <a:solidFill>
              <a:srgbClr val="009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7594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/>
              <a:t>Sintaxe</a:t>
            </a:r>
          </a:p>
        </p:txBody>
      </p:sp>
      <p:sp>
        <p:nvSpPr>
          <p:cNvPr id="3" name="object 3"/>
          <p:cNvSpPr/>
          <p:nvPr/>
        </p:nvSpPr>
        <p:spPr>
          <a:xfrm>
            <a:off x="1344370" y="404312"/>
            <a:ext cx="2899410" cy="554355"/>
          </a:xfrm>
          <a:custGeom>
            <a:avLst/>
            <a:gdLst/>
            <a:ahLst/>
            <a:cxnLst/>
            <a:rect l="l" t="t" r="r" b="b"/>
            <a:pathLst>
              <a:path w="2899410" h="554355">
                <a:moveTo>
                  <a:pt x="1297384" y="214576"/>
                </a:moveTo>
                <a:lnTo>
                  <a:pt x="1014951" y="537214"/>
                </a:lnTo>
                <a:lnTo>
                  <a:pt x="1004948" y="549395"/>
                </a:lnTo>
                <a:lnTo>
                  <a:pt x="1002458" y="554293"/>
                </a:lnTo>
                <a:lnTo>
                  <a:pt x="1007336" y="551766"/>
                </a:lnTo>
                <a:lnTo>
                  <a:pt x="1019439" y="541670"/>
                </a:lnTo>
                <a:lnTo>
                  <a:pt x="1387385" y="214576"/>
                </a:lnTo>
                <a:lnTo>
                  <a:pt x="2848636" y="214576"/>
                </a:lnTo>
                <a:lnTo>
                  <a:pt x="2868336" y="210599"/>
                </a:lnTo>
                <a:lnTo>
                  <a:pt x="2884424" y="199752"/>
                </a:lnTo>
                <a:lnTo>
                  <a:pt x="2895270" y="183665"/>
                </a:lnTo>
                <a:lnTo>
                  <a:pt x="2899247" y="163965"/>
                </a:lnTo>
                <a:lnTo>
                  <a:pt x="2899247" y="50610"/>
                </a:lnTo>
                <a:lnTo>
                  <a:pt x="2895270" y="30910"/>
                </a:lnTo>
                <a:lnTo>
                  <a:pt x="2884424" y="14823"/>
                </a:lnTo>
                <a:lnTo>
                  <a:pt x="2868336" y="3977"/>
                </a:lnTo>
                <a:lnTo>
                  <a:pt x="2848636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63965"/>
                </a:lnTo>
                <a:lnTo>
                  <a:pt x="3977" y="183665"/>
                </a:lnTo>
                <a:lnTo>
                  <a:pt x="14823" y="199752"/>
                </a:lnTo>
                <a:lnTo>
                  <a:pt x="30910" y="210599"/>
                </a:lnTo>
                <a:lnTo>
                  <a:pt x="50610" y="214576"/>
                </a:lnTo>
                <a:lnTo>
                  <a:pt x="1297384" y="214576"/>
                </a:lnTo>
                <a:close/>
              </a:path>
            </a:pathLst>
          </a:custGeom>
          <a:ln w="506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167" y="420508"/>
            <a:ext cx="3590925" cy="1052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95"/>
              </a:spcBef>
            </a:pPr>
            <a:r>
              <a:rPr sz="800" b="1" spc="-80" dirty="0">
                <a:solidFill>
                  <a:srgbClr val="F9F9F9"/>
                </a:solidFill>
                <a:latin typeface="Tahoma"/>
                <a:cs typeface="Tahoma"/>
              </a:rPr>
              <a:t>&lt;ti</a:t>
            </a:r>
            <a:r>
              <a:rPr sz="800" b="1" spc="-90" dirty="0">
                <a:solidFill>
                  <a:srgbClr val="F9F9F9"/>
                </a:solidFill>
                <a:latin typeface="Tahoma"/>
                <a:cs typeface="Tahoma"/>
              </a:rPr>
              <a:t>p</a:t>
            </a:r>
            <a:r>
              <a:rPr sz="800" b="1" cap="small" spc="-50" dirty="0">
                <a:solidFill>
                  <a:srgbClr val="F9F9F9"/>
                </a:solidFill>
                <a:latin typeface="Tahoma"/>
                <a:cs typeface="Tahoma"/>
              </a:rPr>
              <a:t>o</a:t>
            </a:r>
            <a:r>
              <a:rPr sz="800" b="1" spc="-55" dirty="0">
                <a:solidFill>
                  <a:srgbClr val="F9F9F9"/>
                </a:solidFill>
                <a:latin typeface="Tahoma"/>
                <a:cs typeface="Tahoma"/>
              </a:rPr>
              <a:t>Ret</a:t>
            </a:r>
            <a:r>
              <a:rPr sz="800" b="1" cap="small" spc="-50" dirty="0">
                <a:solidFill>
                  <a:srgbClr val="F9F9F9"/>
                </a:solidFill>
                <a:latin typeface="Tahoma"/>
                <a:cs typeface="Tahoma"/>
              </a:rPr>
              <a:t>o</a:t>
            </a:r>
            <a:r>
              <a:rPr sz="800" b="1" spc="-25" dirty="0">
                <a:solidFill>
                  <a:srgbClr val="F9F9F9"/>
                </a:solidFill>
                <a:latin typeface="Tahoma"/>
                <a:cs typeface="Tahoma"/>
              </a:rPr>
              <a:t>rn</a:t>
            </a:r>
            <a:r>
              <a:rPr sz="800" b="1" cap="small" spc="-50" dirty="0">
                <a:solidFill>
                  <a:srgbClr val="F9F9F9"/>
                </a:solidFill>
                <a:latin typeface="Tahoma"/>
                <a:cs typeface="Tahoma"/>
              </a:rPr>
              <a:t>o</a:t>
            </a:r>
            <a:r>
              <a:rPr sz="800" b="1" spc="-170" dirty="0">
                <a:solidFill>
                  <a:srgbClr val="F9F9F9"/>
                </a:solidFill>
                <a:latin typeface="Tahoma"/>
                <a:cs typeface="Tahoma"/>
              </a:rPr>
              <a:t>&gt;:</a:t>
            </a:r>
            <a:r>
              <a:rPr sz="800" b="1" spc="-5" dirty="0">
                <a:solidFill>
                  <a:srgbClr val="F9F9F9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F9F9F9"/>
                </a:solidFill>
                <a:latin typeface="Arial MT"/>
                <a:cs typeface="Arial MT"/>
              </a:rPr>
              <a:t>indica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qual </a:t>
            </a:r>
            <a:r>
              <a:rPr sz="800" spc="-50" dirty="0">
                <a:solidFill>
                  <a:srgbClr val="F9F9F9"/>
                </a:solidFill>
                <a:latin typeface="Arial MT"/>
                <a:cs typeface="Arial MT"/>
              </a:rPr>
              <a:t>o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10" dirty="0">
                <a:solidFill>
                  <a:srgbClr val="F9F9F9"/>
                </a:solidFill>
                <a:latin typeface="Arial MT"/>
                <a:cs typeface="Arial MT"/>
              </a:rPr>
              <a:t>ti</a:t>
            </a:r>
            <a:r>
              <a:rPr sz="800" spc="30" dirty="0">
                <a:solidFill>
                  <a:srgbClr val="F9F9F9"/>
                </a:solidFill>
                <a:latin typeface="Arial MT"/>
                <a:cs typeface="Arial MT"/>
              </a:rPr>
              <a:t>p</a:t>
            </a:r>
            <a:r>
              <a:rPr sz="800" spc="-50" dirty="0">
                <a:solidFill>
                  <a:srgbClr val="F9F9F9"/>
                </a:solidFill>
                <a:latin typeface="Arial MT"/>
                <a:cs typeface="Arial MT"/>
              </a:rPr>
              <a:t>o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F9F9F9"/>
                </a:solidFill>
                <a:latin typeface="Arial MT"/>
                <a:cs typeface="Arial MT"/>
              </a:rPr>
              <a:t>de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F9F9F9"/>
                </a:solidFill>
                <a:latin typeface="Arial MT"/>
                <a:cs typeface="Arial MT"/>
              </a:rPr>
              <a:t>valor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-45" dirty="0">
                <a:solidFill>
                  <a:srgbClr val="F9F9F9"/>
                </a:solidFill>
                <a:latin typeface="Arial MT"/>
                <a:cs typeface="Arial MT"/>
              </a:rPr>
              <a:t>que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F9F9F9"/>
                </a:solidFill>
                <a:latin typeface="Arial MT"/>
                <a:cs typeface="Arial MT"/>
              </a:rPr>
              <a:t>d</a:t>
            </a:r>
            <a:r>
              <a:rPr sz="800" spc="-65" dirty="0">
                <a:solidFill>
                  <a:srgbClr val="F9F9F9"/>
                </a:solidFill>
                <a:latin typeface="Arial MT"/>
                <a:cs typeface="Arial MT"/>
              </a:rPr>
              <a:t>e</a:t>
            </a:r>
            <a:r>
              <a:rPr sz="800" spc="-45" dirty="0">
                <a:solidFill>
                  <a:srgbClr val="F9F9F9"/>
                </a:solidFill>
                <a:latin typeface="Arial MT"/>
                <a:cs typeface="Arial MT"/>
              </a:rPr>
              <a:t>v</a:t>
            </a:r>
            <a:r>
              <a:rPr sz="800" spc="-85" dirty="0">
                <a:solidFill>
                  <a:srgbClr val="F9F9F9"/>
                </a:solidFill>
                <a:latin typeface="Arial MT"/>
                <a:cs typeface="Arial MT"/>
              </a:rPr>
              <a:t>e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-55" dirty="0">
                <a:solidFill>
                  <a:srgbClr val="F9F9F9"/>
                </a:solidFill>
                <a:latin typeface="Arial MT"/>
                <a:cs typeface="Arial MT"/>
              </a:rPr>
              <a:t>ser</a:t>
            </a:r>
            <a:r>
              <a:rPr sz="800" spc="-25" dirty="0">
                <a:solidFill>
                  <a:srgbClr val="F9F9F9"/>
                </a:solidFill>
                <a:latin typeface="Arial MT"/>
                <a:cs typeface="Arial MT"/>
              </a:rPr>
              <a:t> </a:t>
            </a:r>
            <a:r>
              <a:rPr sz="800" spc="5" dirty="0">
                <a:solidFill>
                  <a:srgbClr val="F9F9F9"/>
                </a:solidFill>
                <a:latin typeface="Arial MT"/>
                <a:cs typeface="Arial MT"/>
              </a:rPr>
              <a:t>r</a:t>
            </a:r>
            <a:r>
              <a:rPr sz="800" spc="-30" dirty="0">
                <a:solidFill>
                  <a:srgbClr val="F9F9F9"/>
                </a:solidFill>
                <a:latin typeface="Arial MT"/>
                <a:cs typeface="Arial MT"/>
              </a:rPr>
              <a:t>etornado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ts val="1200"/>
              </a:lnSpc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2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&lt;tipoRetorno&gt;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nomeMetodo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&lt;parametros&gt;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5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b="1" spc="5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6364">
              <a:lnSpc>
                <a:spcPts val="1195"/>
              </a:lnSpc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5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codigo</a:t>
            </a:r>
            <a:endParaRPr sz="1000">
              <a:latin typeface="SimSun"/>
              <a:cs typeface="SimSun"/>
            </a:endParaRPr>
          </a:p>
          <a:p>
            <a:pPr marL="126364">
              <a:lnSpc>
                <a:spcPts val="1195"/>
              </a:lnSpc>
            </a:pPr>
            <a:r>
              <a:rPr sz="1000" b="1" spc="15" dirty="0">
                <a:solidFill>
                  <a:srgbClr val="00AC8C"/>
                </a:solidFill>
                <a:latin typeface="Arial"/>
                <a:cs typeface="Arial"/>
              </a:rPr>
              <a:t>return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663" y="1676462"/>
            <a:ext cx="2534920" cy="113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35" dirty="0">
                <a:latin typeface="Tahoma"/>
                <a:cs typeface="Tahoma"/>
              </a:rPr>
              <a:t>N</a:t>
            </a:r>
            <a:r>
              <a:rPr sz="1200" b="1" cap="small" spc="-55" dirty="0">
                <a:latin typeface="Tahoma"/>
                <a:cs typeface="Tahoma"/>
              </a:rPr>
              <a:t>o</a:t>
            </a:r>
            <a:r>
              <a:rPr sz="1200" b="1" spc="-70" dirty="0">
                <a:latin typeface="Tahoma"/>
                <a:cs typeface="Tahoma"/>
              </a:rPr>
              <a:t>meMet</a:t>
            </a:r>
            <a:r>
              <a:rPr sz="1200" b="1" cap="small" spc="-50" dirty="0">
                <a:latin typeface="Tahoma"/>
                <a:cs typeface="Tahoma"/>
              </a:rPr>
              <a:t>o</a:t>
            </a:r>
            <a:r>
              <a:rPr sz="1200" b="1" spc="-50" dirty="0">
                <a:latin typeface="Tahoma"/>
                <a:cs typeface="Tahoma"/>
              </a:rPr>
              <a:t>d</a:t>
            </a:r>
            <a:r>
              <a:rPr sz="1200" b="1" cap="small" spc="-55" dirty="0">
                <a:latin typeface="Tahoma"/>
                <a:cs typeface="Tahoma"/>
              </a:rPr>
              <a:t>o</a:t>
            </a:r>
            <a:r>
              <a:rPr sz="1200" b="1" spc="-135" dirty="0">
                <a:latin typeface="Tahoma"/>
                <a:cs typeface="Tahoma"/>
              </a:rPr>
              <a:t>: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spc="-130" dirty="0">
                <a:latin typeface="Arial MT"/>
                <a:cs typeface="Arial MT"/>
              </a:rPr>
              <a:t>é</a:t>
            </a:r>
            <a:r>
              <a:rPr sz="1200" spc="-35" dirty="0">
                <a:latin typeface="Arial MT"/>
                <a:cs typeface="Arial MT"/>
              </a:rPr>
              <a:t> um </a:t>
            </a:r>
            <a:r>
              <a:rPr sz="1200" spc="-15" dirty="0">
                <a:latin typeface="Arial MT"/>
                <a:cs typeface="Arial MT"/>
              </a:rPr>
              <a:t>identificador</a:t>
            </a:r>
            <a:endParaRPr sz="1200">
              <a:latin typeface="Arial MT"/>
              <a:cs typeface="Arial MT"/>
            </a:endParaRPr>
          </a:p>
          <a:p>
            <a:pPr marL="252095" marR="5080" lvl="1" indent="-95885">
              <a:lnSpc>
                <a:spcPts val="1689"/>
              </a:lnSpc>
              <a:spcBef>
                <a:spcPts val="100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50" dirty="0">
                <a:latin typeface="Arial MT"/>
                <a:cs typeface="Arial MT"/>
              </a:rPr>
              <a:t>b</a:t>
            </a:r>
            <a:r>
              <a:rPr sz="1000" spc="-100" dirty="0">
                <a:latin typeface="Arial MT"/>
                <a:cs typeface="Arial MT"/>
              </a:rPr>
              <a:t>e</a:t>
            </a: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65" dirty="0">
                <a:latin typeface="Arial MT"/>
                <a:cs typeface="Arial MT"/>
              </a:rPr>
              <a:t>e</a:t>
            </a:r>
            <a:r>
              <a:rPr sz="1000" spc="-90" dirty="0">
                <a:latin typeface="Arial MT"/>
                <a:cs typeface="Arial MT"/>
              </a:rPr>
              <a:t>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95" dirty="0">
                <a:latin typeface="Arial MT"/>
                <a:cs typeface="Arial MT"/>
              </a:rPr>
              <a:t>às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r</a:t>
            </a:r>
            <a:r>
              <a:rPr sz="1000" spc="-70" dirty="0">
                <a:latin typeface="Arial MT"/>
                <a:cs typeface="Arial MT"/>
              </a:rPr>
              <a:t>egras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definição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nomes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de  </a:t>
            </a:r>
            <a:r>
              <a:rPr sz="1000" spc="-45" dirty="0">
                <a:latin typeface="Arial MT"/>
                <a:cs typeface="Arial MT"/>
              </a:rPr>
              <a:t>variáveis.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75" dirty="0">
                <a:latin typeface="Arial MT"/>
                <a:cs typeface="Arial MT"/>
              </a:rPr>
              <a:t>Boas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práticas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r</a:t>
            </a:r>
            <a:r>
              <a:rPr sz="1000" spc="-55" dirty="0">
                <a:latin typeface="Arial MT"/>
                <a:cs typeface="Arial MT"/>
              </a:rPr>
              <a:t>ogramação: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10" dirty="0">
                <a:latin typeface="Arial MT"/>
                <a:cs typeface="Arial MT"/>
              </a:rPr>
              <a:t>utilize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45" dirty="0">
                <a:latin typeface="Arial MT"/>
                <a:cs typeface="Arial MT"/>
              </a:rPr>
              <a:t>erb</a:t>
            </a:r>
            <a:r>
              <a:rPr sz="1000" spc="-85" dirty="0">
                <a:latin typeface="Arial MT"/>
                <a:cs typeface="Arial MT"/>
              </a:rPr>
              <a:t>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ação!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1675" y="1671674"/>
            <a:ext cx="2590800" cy="113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75" dirty="0">
                <a:latin typeface="Tahoma"/>
                <a:cs typeface="Tahoma"/>
              </a:rPr>
              <a:t>Parâmet</a:t>
            </a:r>
            <a:r>
              <a:rPr sz="1200" b="1" spc="-65" dirty="0">
                <a:latin typeface="Tahoma"/>
                <a:cs typeface="Tahoma"/>
              </a:rPr>
              <a:t>r</a:t>
            </a:r>
            <a:r>
              <a:rPr sz="1200" b="1" cap="small" spc="-80" dirty="0">
                <a:latin typeface="Tahoma"/>
                <a:cs typeface="Tahoma"/>
              </a:rPr>
              <a:t>os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5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p</a:t>
            </a:r>
            <a:r>
              <a:rPr sz="1200" spc="-50" dirty="0">
                <a:latin typeface="Arial MT"/>
                <a:cs typeface="Arial MT"/>
              </a:rPr>
              <a:t>cionais:</a:t>
            </a:r>
            <a:endParaRPr sz="1200">
              <a:latin typeface="Arial MT"/>
              <a:cs typeface="Arial MT"/>
            </a:endParaRPr>
          </a:p>
          <a:p>
            <a:pPr marL="254635" marR="5080" lvl="1" indent="-98425">
              <a:lnSpc>
                <a:spcPts val="1689"/>
              </a:lnSpc>
              <a:spcBef>
                <a:spcPts val="100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15" dirty="0">
                <a:latin typeface="Arial MT"/>
                <a:cs typeface="Arial MT"/>
              </a:rPr>
              <a:t>lista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argumentos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que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serão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passados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para 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mét</a:t>
            </a:r>
            <a:r>
              <a:rPr sz="1000" spc="-30" dirty="0">
                <a:latin typeface="Arial MT"/>
                <a:cs typeface="Arial MT"/>
              </a:rPr>
              <a:t>o</a:t>
            </a:r>
            <a:r>
              <a:rPr sz="1000" spc="-45" dirty="0">
                <a:latin typeface="Arial MT"/>
                <a:cs typeface="Arial MT"/>
              </a:rPr>
              <a:t>d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60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80" dirty="0">
                <a:latin typeface="Arial MT"/>
                <a:cs typeface="Arial MT"/>
              </a:rPr>
              <a:t>e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70" dirty="0">
                <a:latin typeface="Arial MT"/>
                <a:cs typeface="Arial MT"/>
              </a:rPr>
              <a:t>em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separados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or</a:t>
            </a:r>
            <a:r>
              <a:rPr sz="1000" spc="-30" dirty="0">
                <a:latin typeface="Arial MT"/>
                <a:cs typeface="Arial MT"/>
              </a:rPr>
              <a:t> vírgula;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80" dirty="0">
                <a:latin typeface="Arial MT"/>
                <a:cs typeface="Arial MT"/>
              </a:rPr>
              <a:t>e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105" dirty="0">
                <a:latin typeface="Arial MT"/>
                <a:cs typeface="Arial MT"/>
              </a:rPr>
              <a:t>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85" dirty="0">
                <a:latin typeface="Arial MT"/>
                <a:cs typeface="Arial MT"/>
              </a:rPr>
              <a:t>es</a:t>
            </a:r>
            <a:r>
              <a:rPr sz="1000" spc="-80" dirty="0">
                <a:latin typeface="Arial MT"/>
                <a:cs typeface="Arial MT"/>
              </a:rPr>
              <a:t>p</a:t>
            </a:r>
            <a:r>
              <a:rPr sz="1000" spc="-100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cificado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ti</a:t>
            </a:r>
            <a:r>
              <a:rPr sz="1000" spc="35" dirty="0">
                <a:latin typeface="Arial MT"/>
                <a:cs typeface="Arial MT"/>
              </a:rPr>
              <a:t>p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cada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4067" y="2855815"/>
            <a:ext cx="59499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40" dirty="0">
                <a:latin typeface="Arial MT"/>
                <a:cs typeface="Arial MT"/>
              </a:rPr>
              <a:t>parâmetro.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7040" y="3027340"/>
            <a:ext cx="15557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25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7594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55" dirty="0"/>
              <a:t>Sintaxe</a:t>
            </a:r>
          </a:p>
        </p:txBody>
      </p:sp>
      <p:sp>
        <p:nvSpPr>
          <p:cNvPr id="3" name="object 3"/>
          <p:cNvSpPr/>
          <p:nvPr/>
        </p:nvSpPr>
        <p:spPr>
          <a:xfrm>
            <a:off x="1344370" y="404312"/>
            <a:ext cx="2899410" cy="554355"/>
          </a:xfrm>
          <a:custGeom>
            <a:avLst/>
            <a:gdLst/>
            <a:ahLst/>
            <a:cxnLst/>
            <a:rect l="l" t="t" r="r" b="b"/>
            <a:pathLst>
              <a:path w="2899410" h="554355">
                <a:moveTo>
                  <a:pt x="1297384" y="214576"/>
                </a:moveTo>
                <a:lnTo>
                  <a:pt x="1014951" y="537214"/>
                </a:lnTo>
                <a:lnTo>
                  <a:pt x="1004948" y="549395"/>
                </a:lnTo>
                <a:lnTo>
                  <a:pt x="1002458" y="554293"/>
                </a:lnTo>
                <a:lnTo>
                  <a:pt x="1007336" y="551766"/>
                </a:lnTo>
                <a:lnTo>
                  <a:pt x="1019439" y="541670"/>
                </a:lnTo>
                <a:lnTo>
                  <a:pt x="1387385" y="214576"/>
                </a:lnTo>
                <a:lnTo>
                  <a:pt x="2848636" y="214576"/>
                </a:lnTo>
                <a:lnTo>
                  <a:pt x="2868336" y="210599"/>
                </a:lnTo>
                <a:lnTo>
                  <a:pt x="2884424" y="199752"/>
                </a:lnTo>
                <a:lnTo>
                  <a:pt x="2895270" y="183665"/>
                </a:lnTo>
                <a:lnTo>
                  <a:pt x="2899247" y="163965"/>
                </a:lnTo>
                <a:lnTo>
                  <a:pt x="2899247" y="50610"/>
                </a:lnTo>
                <a:lnTo>
                  <a:pt x="2895270" y="30910"/>
                </a:lnTo>
                <a:lnTo>
                  <a:pt x="2884424" y="14823"/>
                </a:lnTo>
                <a:lnTo>
                  <a:pt x="2868336" y="3977"/>
                </a:lnTo>
                <a:lnTo>
                  <a:pt x="2848636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63965"/>
                </a:lnTo>
                <a:lnTo>
                  <a:pt x="3977" y="183665"/>
                </a:lnTo>
                <a:lnTo>
                  <a:pt x="14823" y="199752"/>
                </a:lnTo>
                <a:lnTo>
                  <a:pt x="30910" y="210599"/>
                </a:lnTo>
                <a:lnTo>
                  <a:pt x="50610" y="214576"/>
                </a:lnTo>
                <a:lnTo>
                  <a:pt x="1297384" y="21457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167" y="420508"/>
            <a:ext cx="3590925" cy="1052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95"/>
              </a:spcBef>
            </a:pPr>
            <a:r>
              <a:rPr sz="800" b="1" spc="-80" dirty="0">
                <a:latin typeface="Tahoma"/>
                <a:cs typeface="Tahoma"/>
              </a:rPr>
              <a:t>&lt;ti</a:t>
            </a:r>
            <a:r>
              <a:rPr sz="800" b="1" spc="-90" dirty="0">
                <a:latin typeface="Tahoma"/>
                <a:cs typeface="Tahoma"/>
              </a:rPr>
              <a:t>p</a:t>
            </a:r>
            <a:r>
              <a:rPr sz="800" b="1" cap="small" spc="-50" dirty="0">
                <a:latin typeface="Tahoma"/>
                <a:cs typeface="Tahoma"/>
              </a:rPr>
              <a:t>o</a:t>
            </a:r>
            <a:r>
              <a:rPr sz="800" b="1" spc="-55" dirty="0">
                <a:latin typeface="Tahoma"/>
                <a:cs typeface="Tahoma"/>
              </a:rPr>
              <a:t>Ret</a:t>
            </a:r>
            <a:r>
              <a:rPr sz="800" b="1" cap="small" spc="-50" dirty="0">
                <a:latin typeface="Tahoma"/>
                <a:cs typeface="Tahoma"/>
              </a:rPr>
              <a:t>o</a:t>
            </a:r>
            <a:r>
              <a:rPr sz="800" b="1" spc="-25" dirty="0">
                <a:latin typeface="Tahoma"/>
                <a:cs typeface="Tahoma"/>
              </a:rPr>
              <a:t>rn</a:t>
            </a:r>
            <a:r>
              <a:rPr sz="800" b="1" cap="small" spc="-50" dirty="0">
                <a:latin typeface="Tahoma"/>
                <a:cs typeface="Tahoma"/>
              </a:rPr>
              <a:t>o</a:t>
            </a:r>
            <a:r>
              <a:rPr sz="800" b="1" spc="-170" dirty="0">
                <a:latin typeface="Tahoma"/>
                <a:cs typeface="Tahoma"/>
              </a:rPr>
              <a:t>&gt;:</a:t>
            </a:r>
            <a:r>
              <a:rPr sz="800" b="1" spc="-5" dirty="0">
                <a:latin typeface="Tahoma"/>
                <a:cs typeface="Tahoma"/>
              </a:rPr>
              <a:t> </a:t>
            </a:r>
            <a:r>
              <a:rPr sz="800" spc="-20" dirty="0">
                <a:latin typeface="Arial MT"/>
                <a:cs typeface="Arial MT"/>
              </a:rPr>
              <a:t>indica</a:t>
            </a:r>
            <a:r>
              <a:rPr sz="800" spc="-25" dirty="0">
                <a:latin typeface="Arial MT"/>
                <a:cs typeface="Arial MT"/>
              </a:rPr>
              <a:t> qual </a:t>
            </a:r>
            <a:r>
              <a:rPr sz="800" spc="-50" dirty="0">
                <a:latin typeface="Arial MT"/>
                <a:cs typeface="Arial MT"/>
              </a:rPr>
              <a:t>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10" dirty="0">
                <a:latin typeface="Arial MT"/>
                <a:cs typeface="Arial MT"/>
              </a:rPr>
              <a:t>ti</a:t>
            </a:r>
            <a:r>
              <a:rPr sz="800" spc="30" dirty="0">
                <a:latin typeface="Arial MT"/>
                <a:cs typeface="Arial MT"/>
              </a:rPr>
              <a:t>p</a:t>
            </a:r>
            <a:r>
              <a:rPr sz="800" spc="-50" dirty="0">
                <a:latin typeface="Arial MT"/>
                <a:cs typeface="Arial MT"/>
              </a:rPr>
              <a:t>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de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valor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que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d</a:t>
            </a:r>
            <a:r>
              <a:rPr sz="800" spc="-65" dirty="0">
                <a:latin typeface="Arial MT"/>
                <a:cs typeface="Arial MT"/>
              </a:rPr>
              <a:t>e</a:t>
            </a:r>
            <a:r>
              <a:rPr sz="800" spc="-45" dirty="0">
                <a:latin typeface="Arial MT"/>
                <a:cs typeface="Arial MT"/>
              </a:rPr>
              <a:t>v</a:t>
            </a:r>
            <a:r>
              <a:rPr sz="800" spc="-85" dirty="0">
                <a:latin typeface="Arial MT"/>
                <a:cs typeface="Arial MT"/>
              </a:rPr>
              <a:t>e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ser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r</a:t>
            </a:r>
            <a:r>
              <a:rPr sz="800" spc="-30" dirty="0">
                <a:latin typeface="Arial MT"/>
                <a:cs typeface="Arial MT"/>
              </a:rPr>
              <a:t>etornado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ts val="1200"/>
              </a:lnSpc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2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&lt;tipoRetorno&gt;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nomeMetodo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&lt;parametros&gt;</a:t>
            </a:r>
            <a:r>
              <a:rPr sz="1000" spc="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5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b="1" spc="5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6364">
              <a:lnSpc>
                <a:spcPts val="1195"/>
              </a:lnSpc>
            </a:pP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//</a:t>
            </a:r>
            <a:r>
              <a:rPr sz="1000" spc="-50" dirty="0">
                <a:solidFill>
                  <a:srgbClr val="00938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009380"/>
                </a:solidFill>
                <a:latin typeface="SimSun"/>
                <a:cs typeface="SimSun"/>
              </a:rPr>
              <a:t>codigo</a:t>
            </a:r>
            <a:endParaRPr sz="1000">
              <a:latin typeface="SimSun"/>
              <a:cs typeface="SimSun"/>
            </a:endParaRPr>
          </a:p>
          <a:p>
            <a:pPr marL="126364">
              <a:lnSpc>
                <a:spcPts val="1195"/>
              </a:lnSpc>
            </a:pPr>
            <a:r>
              <a:rPr sz="1000" b="1" spc="15" dirty="0">
                <a:solidFill>
                  <a:srgbClr val="00AC8C"/>
                </a:solidFill>
                <a:latin typeface="Arial"/>
                <a:cs typeface="Arial"/>
              </a:rPr>
              <a:t>return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663" y="1676462"/>
            <a:ext cx="2534920" cy="113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35" dirty="0">
                <a:latin typeface="Tahoma"/>
                <a:cs typeface="Tahoma"/>
              </a:rPr>
              <a:t>N</a:t>
            </a:r>
            <a:r>
              <a:rPr sz="1200" b="1" cap="small" spc="-55" dirty="0">
                <a:latin typeface="Tahoma"/>
                <a:cs typeface="Tahoma"/>
              </a:rPr>
              <a:t>o</a:t>
            </a:r>
            <a:r>
              <a:rPr sz="1200" b="1" spc="-70" dirty="0">
                <a:latin typeface="Tahoma"/>
                <a:cs typeface="Tahoma"/>
              </a:rPr>
              <a:t>meMet</a:t>
            </a:r>
            <a:r>
              <a:rPr sz="1200" b="1" cap="small" spc="-50" dirty="0">
                <a:latin typeface="Tahoma"/>
                <a:cs typeface="Tahoma"/>
              </a:rPr>
              <a:t>o</a:t>
            </a:r>
            <a:r>
              <a:rPr sz="1200" b="1" spc="-50" dirty="0">
                <a:latin typeface="Tahoma"/>
                <a:cs typeface="Tahoma"/>
              </a:rPr>
              <a:t>d</a:t>
            </a:r>
            <a:r>
              <a:rPr sz="1200" b="1" cap="small" spc="-55" dirty="0">
                <a:latin typeface="Tahoma"/>
                <a:cs typeface="Tahoma"/>
              </a:rPr>
              <a:t>o</a:t>
            </a:r>
            <a:r>
              <a:rPr sz="1200" b="1" spc="-135" dirty="0">
                <a:latin typeface="Tahoma"/>
                <a:cs typeface="Tahoma"/>
              </a:rPr>
              <a:t>: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spc="-130" dirty="0">
                <a:latin typeface="Arial MT"/>
                <a:cs typeface="Arial MT"/>
              </a:rPr>
              <a:t>é</a:t>
            </a:r>
            <a:r>
              <a:rPr sz="1200" spc="-35" dirty="0">
                <a:latin typeface="Arial MT"/>
                <a:cs typeface="Arial MT"/>
              </a:rPr>
              <a:t> um </a:t>
            </a:r>
            <a:r>
              <a:rPr sz="1200" spc="-15" dirty="0">
                <a:latin typeface="Arial MT"/>
                <a:cs typeface="Arial MT"/>
              </a:rPr>
              <a:t>identificador</a:t>
            </a:r>
            <a:endParaRPr sz="1200">
              <a:latin typeface="Arial MT"/>
              <a:cs typeface="Arial MT"/>
            </a:endParaRPr>
          </a:p>
          <a:p>
            <a:pPr marL="252095" marR="5080" lvl="1" indent="-95885">
              <a:lnSpc>
                <a:spcPts val="1689"/>
              </a:lnSpc>
              <a:spcBef>
                <a:spcPts val="100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50" dirty="0">
                <a:latin typeface="Arial MT"/>
                <a:cs typeface="Arial MT"/>
              </a:rPr>
              <a:t>b</a:t>
            </a:r>
            <a:r>
              <a:rPr sz="1000" spc="-100" dirty="0">
                <a:latin typeface="Arial MT"/>
                <a:cs typeface="Arial MT"/>
              </a:rPr>
              <a:t>e</a:t>
            </a: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65" dirty="0">
                <a:latin typeface="Arial MT"/>
                <a:cs typeface="Arial MT"/>
              </a:rPr>
              <a:t>e</a:t>
            </a:r>
            <a:r>
              <a:rPr sz="1000" spc="-90" dirty="0">
                <a:latin typeface="Arial MT"/>
                <a:cs typeface="Arial MT"/>
              </a:rPr>
              <a:t>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95" dirty="0">
                <a:latin typeface="Arial MT"/>
                <a:cs typeface="Arial MT"/>
              </a:rPr>
              <a:t>às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r</a:t>
            </a:r>
            <a:r>
              <a:rPr sz="1000" spc="-70" dirty="0">
                <a:latin typeface="Arial MT"/>
                <a:cs typeface="Arial MT"/>
              </a:rPr>
              <a:t>egras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definição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nomes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de  </a:t>
            </a:r>
            <a:r>
              <a:rPr sz="1000" spc="-45" dirty="0">
                <a:latin typeface="Arial MT"/>
                <a:cs typeface="Arial MT"/>
              </a:rPr>
              <a:t>variáveis.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75" dirty="0">
                <a:latin typeface="Arial MT"/>
                <a:cs typeface="Arial MT"/>
              </a:rPr>
              <a:t>Boas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práticas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r</a:t>
            </a:r>
            <a:r>
              <a:rPr sz="1000" spc="-55" dirty="0">
                <a:latin typeface="Arial MT"/>
                <a:cs typeface="Arial MT"/>
              </a:rPr>
              <a:t>ogramação: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10" dirty="0">
                <a:latin typeface="Arial MT"/>
                <a:cs typeface="Arial MT"/>
              </a:rPr>
              <a:t>utilize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45" dirty="0">
                <a:latin typeface="Arial MT"/>
                <a:cs typeface="Arial MT"/>
              </a:rPr>
              <a:t>erb</a:t>
            </a:r>
            <a:r>
              <a:rPr sz="1000" spc="-85" dirty="0">
                <a:latin typeface="Arial MT"/>
                <a:cs typeface="Arial MT"/>
              </a:rPr>
              <a:t>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ação!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1675" y="1671674"/>
            <a:ext cx="2590800" cy="113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75" dirty="0">
                <a:latin typeface="Tahoma"/>
                <a:cs typeface="Tahoma"/>
              </a:rPr>
              <a:t>Parâmet</a:t>
            </a:r>
            <a:r>
              <a:rPr sz="1200" b="1" spc="-65" dirty="0">
                <a:latin typeface="Tahoma"/>
                <a:cs typeface="Tahoma"/>
              </a:rPr>
              <a:t>r</a:t>
            </a:r>
            <a:r>
              <a:rPr sz="1200" b="1" cap="small" spc="-80" dirty="0">
                <a:latin typeface="Tahoma"/>
                <a:cs typeface="Tahoma"/>
              </a:rPr>
              <a:t>os</a:t>
            </a:r>
            <a:r>
              <a:rPr sz="1200" b="1" spc="-55" dirty="0">
                <a:latin typeface="Tahoma"/>
                <a:cs typeface="Tahoma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5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p</a:t>
            </a:r>
            <a:r>
              <a:rPr sz="1200" spc="-50" dirty="0">
                <a:latin typeface="Arial MT"/>
                <a:cs typeface="Arial MT"/>
              </a:rPr>
              <a:t>cionais:</a:t>
            </a:r>
            <a:endParaRPr sz="1200">
              <a:latin typeface="Arial MT"/>
              <a:cs typeface="Arial MT"/>
            </a:endParaRPr>
          </a:p>
          <a:p>
            <a:pPr marL="254635" marR="5080" lvl="1" indent="-98425">
              <a:lnSpc>
                <a:spcPts val="1689"/>
              </a:lnSpc>
              <a:spcBef>
                <a:spcPts val="100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15" dirty="0">
                <a:latin typeface="Arial MT"/>
                <a:cs typeface="Arial MT"/>
              </a:rPr>
              <a:t>lista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argumentos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que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serão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passados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para 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mét</a:t>
            </a:r>
            <a:r>
              <a:rPr sz="1000" spc="-30" dirty="0">
                <a:latin typeface="Arial MT"/>
                <a:cs typeface="Arial MT"/>
              </a:rPr>
              <a:t>o</a:t>
            </a:r>
            <a:r>
              <a:rPr sz="1000" spc="-45" dirty="0">
                <a:latin typeface="Arial MT"/>
                <a:cs typeface="Arial MT"/>
              </a:rPr>
              <a:t>d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60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80" dirty="0">
                <a:latin typeface="Arial MT"/>
                <a:cs typeface="Arial MT"/>
              </a:rPr>
              <a:t>e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70" dirty="0">
                <a:latin typeface="Arial MT"/>
                <a:cs typeface="Arial MT"/>
              </a:rPr>
              <a:t>em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separados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</a:t>
            </a:r>
            <a:r>
              <a:rPr sz="1000" spc="-20" dirty="0">
                <a:latin typeface="Arial MT"/>
                <a:cs typeface="Arial MT"/>
              </a:rPr>
              <a:t>or</a:t>
            </a:r>
            <a:r>
              <a:rPr sz="1000" spc="-30" dirty="0">
                <a:latin typeface="Arial MT"/>
                <a:cs typeface="Arial MT"/>
              </a:rPr>
              <a:t> vírgula;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70" dirty="0">
                <a:latin typeface="Arial MT"/>
                <a:cs typeface="Arial MT"/>
              </a:rPr>
              <a:t>d</a:t>
            </a:r>
            <a:r>
              <a:rPr sz="1000" spc="-80" dirty="0">
                <a:latin typeface="Arial MT"/>
                <a:cs typeface="Arial MT"/>
              </a:rPr>
              <a:t>e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105" dirty="0">
                <a:latin typeface="Arial MT"/>
                <a:cs typeface="Arial MT"/>
              </a:rPr>
              <a:t>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85" dirty="0">
                <a:latin typeface="Arial MT"/>
                <a:cs typeface="Arial MT"/>
              </a:rPr>
              <a:t>es</a:t>
            </a:r>
            <a:r>
              <a:rPr sz="1000" spc="-80" dirty="0">
                <a:latin typeface="Arial MT"/>
                <a:cs typeface="Arial MT"/>
              </a:rPr>
              <a:t>p</a:t>
            </a:r>
            <a:r>
              <a:rPr sz="1000" spc="-100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cificado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10" dirty="0">
                <a:latin typeface="Arial MT"/>
                <a:cs typeface="Arial MT"/>
              </a:rPr>
              <a:t>ti</a:t>
            </a:r>
            <a:r>
              <a:rPr sz="1000" spc="35" dirty="0">
                <a:latin typeface="Arial MT"/>
                <a:cs typeface="Arial MT"/>
              </a:rPr>
              <a:t>p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cada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4067" y="2855815"/>
            <a:ext cx="59499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40" dirty="0">
                <a:latin typeface="Arial MT"/>
                <a:cs typeface="Arial MT"/>
              </a:rPr>
              <a:t>parâmetro.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7040" y="3027340"/>
            <a:ext cx="15557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25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61" y="148915"/>
            <a:ext cx="1108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Exercício</a:t>
            </a:r>
            <a:r>
              <a:rPr spc="-70" dirty="0"/>
              <a:t> </a:t>
            </a:r>
            <a:r>
              <a:rPr spc="3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23988"/>
            <a:ext cx="5012690" cy="18561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5" dirty="0">
                <a:latin typeface="Tahoma"/>
                <a:cs typeface="Tahoma"/>
              </a:rPr>
              <a:t>Criar</a:t>
            </a:r>
            <a:r>
              <a:rPr sz="1400" b="1" spc="-55" dirty="0">
                <a:latin typeface="Tahoma"/>
                <a:cs typeface="Tahoma"/>
              </a:rPr>
              <a:t> um </a:t>
            </a:r>
            <a:r>
              <a:rPr sz="1400" b="1" spc="-80" dirty="0">
                <a:latin typeface="Tahoma"/>
                <a:cs typeface="Tahoma"/>
              </a:rPr>
              <a:t>mét</a:t>
            </a:r>
            <a:r>
              <a:rPr sz="1400" b="1" cap="small" spc="-25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d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65" dirty="0">
                <a:latin typeface="Tahoma"/>
                <a:cs typeface="Tahoma"/>
              </a:rPr>
              <a:t>hamad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Arial"/>
                <a:cs typeface="Arial"/>
              </a:rPr>
              <a:t>encontrarMax</a:t>
            </a:r>
            <a:endParaRPr sz="1400">
              <a:latin typeface="Arial"/>
              <a:cs typeface="Arial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95" dirty="0">
                <a:latin typeface="Arial MT"/>
                <a:cs typeface="Arial MT"/>
              </a:rPr>
              <a:t>seu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método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deve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receber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dois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números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35" dirty="0">
                <a:latin typeface="Arial MT"/>
                <a:cs typeface="Arial MT"/>
              </a:rPr>
              <a:t>(</a:t>
            </a:r>
            <a:r>
              <a:rPr sz="1000" b="1" spc="3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200" spc="35" dirty="0">
                <a:latin typeface="Arial MT"/>
                <a:cs typeface="Arial MT"/>
              </a:rPr>
              <a:t>)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como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b="1" spc="-70" dirty="0">
                <a:solidFill>
                  <a:srgbClr val="00AC8C"/>
                </a:solidFill>
                <a:latin typeface="Tahoma"/>
                <a:cs typeface="Tahoma"/>
              </a:rPr>
              <a:t>parâmetr</a:t>
            </a:r>
            <a:r>
              <a:rPr sz="1200" b="1" cap="small" spc="-70" dirty="0">
                <a:solidFill>
                  <a:srgbClr val="00AC8C"/>
                </a:solidFill>
                <a:latin typeface="Tahoma"/>
                <a:cs typeface="Tahoma"/>
              </a:rPr>
              <a:t>o</a:t>
            </a:r>
            <a:r>
              <a:rPr sz="1200" b="1" spc="-5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200" b="1" spc="-80" dirty="0">
                <a:solidFill>
                  <a:srgbClr val="00AC8C"/>
                </a:solidFill>
                <a:latin typeface="Tahoma"/>
                <a:cs typeface="Tahoma"/>
              </a:rPr>
              <a:t>de</a:t>
            </a:r>
            <a:r>
              <a:rPr sz="1200" b="1" spc="-5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200" b="1" spc="-75" dirty="0">
                <a:solidFill>
                  <a:srgbClr val="00AC8C"/>
                </a:solidFill>
                <a:latin typeface="Tahoma"/>
                <a:cs typeface="Tahoma"/>
              </a:rPr>
              <a:t>entrada</a:t>
            </a:r>
            <a:r>
              <a:rPr sz="1200" spc="-75" dirty="0">
                <a:latin typeface="Arial MT"/>
                <a:cs typeface="Arial MT"/>
              </a:rPr>
              <a:t>;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deve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b="1" spc="-60" dirty="0">
                <a:solidFill>
                  <a:srgbClr val="00AC8C"/>
                </a:solidFill>
                <a:latin typeface="Tahoma"/>
                <a:cs typeface="Tahoma"/>
              </a:rPr>
              <a:t>ret</a:t>
            </a:r>
            <a:r>
              <a:rPr sz="1200" b="1" cap="small" spc="-60" dirty="0">
                <a:solidFill>
                  <a:srgbClr val="00AC8C"/>
                </a:solidFill>
                <a:latin typeface="Tahoma"/>
                <a:cs typeface="Tahoma"/>
              </a:rPr>
              <a:t>o</a:t>
            </a:r>
            <a:r>
              <a:rPr sz="1200" b="1" spc="-60" dirty="0">
                <a:solidFill>
                  <a:srgbClr val="00AC8C"/>
                </a:solidFill>
                <a:latin typeface="Tahoma"/>
                <a:cs typeface="Tahoma"/>
              </a:rPr>
              <a:t>rnar</a:t>
            </a:r>
            <a:r>
              <a:rPr sz="1200" b="1" spc="-5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maior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valor </a:t>
            </a:r>
            <a:r>
              <a:rPr sz="1200" spc="-40" dirty="0">
                <a:latin typeface="Arial MT"/>
                <a:cs typeface="Arial MT"/>
              </a:rPr>
              <a:t>entre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esses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números.</a:t>
            </a:r>
            <a:endParaRPr sz="12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70" dirty="0">
                <a:latin typeface="Tahoma"/>
                <a:cs typeface="Tahoma"/>
              </a:rPr>
              <a:t>Para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testar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seu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p</a:t>
            </a:r>
            <a:r>
              <a:rPr sz="1400" b="1" spc="-35" dirty="0">
                <a:latin typeface="Tahoma"/>
                <a:cs typeface="Tahoma"/>
              </a:rPr>
              <a:t>r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80" dirty="0">
                <a:latin typeface="Tahoma"/>
                <a:cs typeface="Tahoma"/>
              </a:rPr>
              <a:t>grama: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60" dirty="0">
                <a:latin typeface="Arial MT"/>
                <a:cs typeface="Arial MT"/>
              </a:rPr>
              <a:t>Leia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dois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núme</a:t>
            </a:r>
            <a:r>
              <a:rPr sz="1200" spc="-35" dirty="0">
                <a:latin typeface="Arial MT"/>
                <a:cs typeface="Arial MT"/>
              </a:rPr>
              <a:t>r</a:t>
            </a:r>
            <a:r>
              <a:rPr sz="1200" spc="-100" dirty="0">
                <a:latin typeface="Arial MT"/>
                <a:cs typeface="Arial MT"/>
              </a:rPr>
              <a:t>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usuári</a:t>
            </a:r>
            <a:r>
              <a:rPr sz="1200" spc="-65" dirty="0">
                <a:latin typeface="Arial MT"/>
                <a:cs typeface="Arial MT"/>
              </a:rPr>
              <a:t>o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75" dirty="0">
                <a:latin typeface="Arial MT"/>
                <a:cs typeface="Arial MT"/>
              </a:rPr>
              <a:t>chame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método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passando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esses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números.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5" dirty="0">
                <a:latin typeface="Arial MT"/>
                <a:cs typeface="Arial MT"/>
              </a:rPr>
              <a:t>imprima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valor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r</a:t>
            </a:r>
            <a:r>
              <a:rPr sz="1200" spc="-40" dirty="0">
                <a:latin typeface="Arial MT"/>
                <a:cs typeface="Arial MT"/>
              </a:rPr>
              <a:t>etornado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p</a:t>
            </a:r>
            <a:r>
              <a:rPr sz="1200" spc="-55" dirty="0">
                <a:latin typeface="Arial MT"/>
                <a:cs typeface="Arial MT"/>
              </a:rPr>
              <a:t>elo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seu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mét</a:t>
            </a:r>
            <a:r>
              <a:rPr sz="1200" spc="-35" dirty="0">
                <a:latin typeface="Arial MT"/>
                <a:cs typeface="Arial MT"/>
              </a:rPr>
              <a:t>o</a:t>
            </a:r>
            <a:r>
              <a:rPr sz="1200" spc="-55" dirty="0">
                <a:latin typeface="Arial MT"/>
                <a:cs typeface="Arial MT"/>
              </a:rPr>
              <a:t>d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7040" y="3027340"/>
            <a:ext cx="15557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26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315622"/>
            <a:ext cx="124841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145" dirty="0">
                <a:solidFill>
                  <a:srgbClr val="FFFFFF"/>
                </a:solidFill>
                <a:latin typeface="Times New Roman"/>
                <a:cs typeface="Times New Roman"/>
              </a:rPr>
              <a:t>Metodos</a:t>
            </a:r>
            <a:r>
              <a:rPr sz="115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50" spc="65" dirty="0">
                <a:solidFill>
                  <a:srgbClr val="FFFFFF"/>
                </a:solidFill>
                <a:latin typeface="Times New Roman"/>
                <a:cs typeface="Times New Roman"/>
              </a:rPr>
              <a:t>funcoes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666" y="1313173"/>
            <a:ext cx="10928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1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Exercícios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14833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5" dirty="0"/>
              <a:t>M</a:t>
            </a:r>
            <a:r>
              <a:rPr spc="20" dirty="0"/>
              <a:t>o</a:t>
            </a:r>
            <a:r>
              <a:rPr spc="40" dirty="0"/>
              <a:t>dularização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24404"/>
            <a:ext cx="4531360" cy="16052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70" dirty="0">
                <a:latin typeface="Tahoma"/>
                <a:cs typeface="Tahoma"/>
              </a:rPr>
              <a:t>T</a:t>
            </a:r>
            <a:r>
              <a:rPr sz="1400" b="1" spc="-75" dirty="0">
                <a:latin typeface="Tahoma"/>
                <a:cs typeface="Tahoma"/>
              </a:rPr>
              <a:t>ambém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50" dirty="0">
                <a:latin typeface="Tahoma"/>
                <a:cs typeface="Tahoma"/>
              </a:rPr>
              <a:t>co</a:t>
            </a:r>
            <a:r>
              <a:rPr sz="1400" b="1" spc="-60" dirty="0">
                <a:latin typeface="Tahoma"/>
                <a:cs typeface="Tahoma"/>
              </a:rPr>
              <a:t>nh</a:t>
            </a:r>
            <a:r>
              <a:rPr sz="1400" b="1" spc="-45" dirty="0">
                <a:latin typeface="Tahoma"/>
                <a:cs typeface="Tahoma"/>
              </a:rPr>
              <a:t>e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5" dirty="0">
                <a:latin typeface="Tahoma"/>
                <a:cs typeface="Tahoma"/>
              </a:rPr>
              <a:t>id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50" dirty="0">
                <a:latin typeface="Tahoma"/>
                <a:cs typeface="Tahoma"/>
              </a:rPr>
              <a:t>co</a:t>
            </a:r>
            <a:r>
              <a:rPr sz="1400" b="1" spc="-60" dirty="0">
                <a:latin typeface="Tahoma"/>
                <a:cs typeface="Tahoma"/>
              </a:rPr>
              <a:t>m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p</a:t>
            </a:r>
            <a:r>
              <a:rPr sz="1400" b="1" spc="-35" dirty="0">
                <a:latin typeface="Tahoma"/>
                <a:cs typeface="Tahoma"/>
              </a:rPr>
              <a:t>r</a:t>
            </a:r>
            <a:r>
              <a:rPr sz="1400" b="1" cap="small" spc="-25" dirty="0">
                <a:latin typeface="Tahoma"/>
                <a:cs typeface="Tahoma"/>
              </a:rPr>
              <a:t>o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95" dirty="0">
                <a:latin typeface="Tahoma"/>
                <a:cs typeface="Tahoma"/>
              </a:rPr>
              <a:t>e</a:t>
            </a:r>
            <a:r>
              <a:rPr sz="1400" b="1" spc="-50" dirty="0">
                <a:latin typeface="Tahoma"/>
                <a:cs typeface="Tahoma"/>
              </a:rPr>
              <a:t>diment</a:t>
            </a:r>
            <a:r>
              <a:rPr sz="1400" b="1" cap="small" spc="-70" dirty="0">
                <a:latin typeface="Tahoma"/>
                <a:cs typeface="Tahoma"/>
              </a:rPr>
              <a:t>os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0" dirty="0">
                <a:latin typeface="Tahoma"/>
                <a:cs typeface="Tahoma"/>
              </a:rPr>
              <a:t>u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funç</a:t>
            </a:r>
            <a:r>
              <a:rPr sz="1400" b="1" spc="-40" dirty="0">
                <a:latin typeface="Tahoma"/>
                <a:cs typeface="Tahoma"/>
              </a:rPr>
              <a:t>õ</a:t>
            </a:r>
            <a:r>
              <a:rPr sz="1400" b="1" spc="-114" dirty="0">
                <a:latin typeface="Tahoma"/>
                <a:cs typeface="Tahoma"/>
              </a:rPr>
              <a:t>es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5" dirty="0">
                <a:latin typeface="Arial MT"/>
                <a:cs typeface="Arial MT"/>
              </a:rPr>
              <a:t>dividir</a:t>
            </a:r>
            <a:r>
              <a:rPr sz="1200" spc="-35" dirty="0">
                <a:latin typeface="Arial MT"/>
                <a:cs typeface="Arial MT"/>
              </a:rPr>
              <a:t> 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problema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em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partes,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denominadas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módulos;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80" dirty="0">
                <a:latin typeface="Arial MT"/>
                <a:cs typeface="Arial MT"/>
              </a:rPr>
              <a:t>cada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módulo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resolve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tarefa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específica;</a:t>
            </a:r>
            <a:endParaRPr sz="12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45" dirty="0">
                <a:latin typeface="Tahoma"/>
                <a:cs typeface="Tahoma"/>
              </a:rPr>
              <a:t>Organizaçã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45" dirty="0">
                <a:latin typeface="Tahoma"/>
                <a:cs typeface="Tahoma"/>
              </a:rPr>
              <a:t>ó</a:t>
            </a:r>
            <a:r>
              <a:rPr sz="1400" b="1" spc="-35" dirty="0">
                <a:latin typeface="Tahoma"/>
                <a:cs typeface="Tahoma"/>
              </a:rPr>
              <a:t>digo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gerenciamento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é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feito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partir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módulo </a:t>
            </a:r>
            <a:r>
              <a:rPr sz="1200" spc="-25" dirty="0">
                <a:latin typeface="Arial MT"/>
                <a:cs typeface="Arial MT"/>
              </a:rPr>
              <a:t>principal.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65" dirty="0">
                <a:latin typeface="Arial MT"/>
                <a:cs typeface="Arial MT"/>
              </a:rPr>
              <a:t>que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30" dirty="0">
                <a:latin typeface="Arial MT"/>
                <a:cs typeface="Arial MT"/>
              </a:rPr>
              <a:t>“</a:t>
            </a:r>
            <a:r>
              <a:rPr sz="1200" spc="-45" dirty="0">
                <a:latin typeface="Arial MT"/>
                <a:cs typeface="Arial MT"/>
              </a:rPr>
              <a:t>chama”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ou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aciona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</a:t>
            </a:r>
            <a:r>
              <a:rPr sz="1200" spc="-10" dirty="0">
                <a:latin typeface="Arial MT"/>
                <a:cs typeface="Arial MT"/>
              </a:rPr>
              <a:t>r</a:t>
            </a:r>
            <a:r>
              <a:rPr sz="1200" spc="-100" dirty="0">
                <a:latin typeface="Arial MT"/>
                <a:cs typeface="Arial MT"/>
              </a:rPr>
              <a:t>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m</a:t>
            </a:r>
            <a:r>
              <a:rPr sz="1200" spc="-40" dirty="0">
                <a:latin typeface="Arial MT"/>
                <a:cs typeface="Arial MT"/>
              </a:rPr>
              <a:t>ó</a:t>
            </a:r>
            <a:r>
              <a:rPr sz="1200" spc="-50" dirty="0">
                <a:latin typeface="Arial MT"/>
                <a:cs typeface="Arial MT"/>
              </a:rPr>
              <a:t>dulos.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6676" y="3027340"/>
            <a:ext cx="1416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5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Exercício</a:t>
            </a:r>
            <a:r>
              <a:rPr spc="-70" dirty="0"/>
              <a:t> </a:t>
            </a:r>
            <a:r>
              <a:rPr spc="3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31456"/>
            <a:ext cx="5029835" cy="26752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5" dirty="0">
                <a:latin typeface="Tahoma"/>
                <a:cs typeface="Tahoma"/>
              </a:rPr>
              <a:t>Crie</a:t>
            </a:r>
            <a:r>
              <a:rPr sz="1400" b="1" spc="-55" dirty="0">
                <a:latin typeface="Tahoma"/>
                <a:cs typeface="Tahoma"/>
              </a:rPr>
              <a:t> um </a:t>
            </a:r>
            <a:r>
              <a:rPr sz="1400" b="1" spc="-80" dirty="0">
                <a:latin typeface="Tahoma"/>
                <a:cs typeface="Tahoma"/>
              </a:rPr>
              <a:t>mét</a:t>
            </a:r>
            <a:r>
              <a:rPr sz="1400" b="1" cap="small" spc="-25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d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65" dirty="0">
                <a:latin typeface="Tahoma"/>
                <a:cs typeface="Tahoma"/>
              </a:rPr>
              <a:t>hamad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isPar: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95" dirty="0">
                <a:latin typeface="Arial MT"/>
                <a:cs typeface="Arial MT"/>
              </a:rPr>
              <a:t>seu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método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deve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receber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número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inteiro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como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b="1" spc="-70" dirty="0">
                <a:solidFill>
                  <a:srgbClr val="00AC8C"/>
                </a:solidFill>
                <a:latin typeface="Tahoma"/>
                <a:cs typeface="Tahoma"/>
              </a:rPr>
              <a:t>parâmetr</a:t>
            </a:r>
            <a:r>
              <a:rPr sz="1200" b="1" cap="small" spc="-70" dirty="0">
                <a:solidFill>
                  <a:srgbClr val="00AC8C"/>
                </a:solidFill>
                <a:latin typeface="Tahoma"/>
                <a:cs typeface="Tahoma"/>
              </a:rPr>
              <a:t>o</a:t>
            </a:r>
            <a:r>
              <a:rPr sz="1200" b="1" spc="-5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200" b="1" spc="-80" dirty="0">
                <a:solidFill>
                  <a:srgbClr val="00AC8C"/>
                </a:solidFill>
                <a:latin typeface="Tahoma"/>
                <a:cs typeface="Tahoma"/>
              </a:rPr>
              <a:t>de</a:t>
            </a:r>
            <a:r>
              <a:rPr sz="1200" b="1" spc="-5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200" b="1" spc="-75" dirty="0">
                <a:solidFill>
                  <a:srgbClr val="00AC8C"/>
                </a:solidFill>
                <a:latin typeface="Tahoma"/>
                <a:cs typeface="Tahoma"/>
              </a:rPr>
              <a:t>entrada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</a:t>
            </a:r>
            <a:r>
              <a:rPr sz="1200" spc="-90" dirty="0">
                <a:latin typeface="Arial MT"/>
                <a:cs typeface="Arial MT"/>
              </a:rPr>
              <a:t>e</a:t>
            </a:r>
            <a:r>
              <a:rPr sz="1200" spc="-60" dirty="0">
                <a:latin typeface="Arial MT"/>
                <a:cs typeface="Arial MT"/>
              </a:rPr>
              <a:t>v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b="1" spc="-30" dirty="0">
                <a:solidFill>
                  <a:srgbClr val="00AC8C"/>
                </a:solidFill>
                <a:latin typeface="Tahoma"/>
                <a:cs typeface="Tahoma"/>
              </a:rPr>
              <a:t>r</a:t>
            </a:r>
            <a:r>
              <a:rPr sz="1200" b="1" spc="-95" dirty="0">
                <a:solidFill>
                  <a:srgbClr val="00AC8C"/>
                </a:solidFill>
                <a:latin typeface="Tahoma"/>
                <a:cs typeface="Tahoma"/>
              </a:rPr>
              <a:t>et</a:t>
            </a:r>
            <a:r>
              <a:rPr sz="1200" b="1" cap="small" spc="-55" dirty="0">
                <a:solidFill>
                  <a:srgbClr val="00AC8C"/>
                </a:solidFill>
                <a:latin typeface="Tahoma"/>
                <a:cs typeface="Tahoma"/>
              </a:rPr>
              <a:t>o</a:t>
            </a:r>
            <a:r>
              <a:rPr sz="1200" b="1" spc="-50" dirty="0">
                <a:solidFill>
                  <a:srgbClr val="00AC8C"/>
                </a:solidFill>
                <a:latin typeface="Tahoma"/>
                <a:cs typeface="Tahoma"/>
              </a:rPr>
              <a:t>rnar</a:t>
            </a:r>
            <a:r>
              <a:rPr sz="1200" spc="-75" dirty="0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  <a:p>
            <a:pPr marL="398780" lvl="2" indent="-99060">
              <a:lnSpc>
                <a:spcPct val="100000"/>
              </a:lnSpc>
              <a:spcBef>
                <a:spcPts val="455"/>
              </a:spcBef>
              <a:buFont typeface="Tahoma"/>
              <a:buChar char="·"/>
              <a:tabLst>
                <a:tab pos="399415" algn="l"/>
              </a:tabLst>
            </a:pPr>
            <a:r>
              <a:rPr sz="1000" b="1" spc="25" dirty="0">
                <a:solidFill>
                  <a:srgbClr val="00AC8C"/>
                </a:solidFill>
                <a:latin typeface="Arial"/>
                <a:cs typeface="Arial"/>
              </a:rPr>
              <a:t>true</a:t>
            </a:r>
            <a:r>
              <a:rPr sz="1000" b="1" spc="-3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325" dirty="0">
                <a:latin typeface="Tahoma"/>
                <a:cs typeface="Tahoma"/>
              </a:rPr>
              <a:t>Ñ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110" dirty="0">
                <a:latin typeface="Arial MT"/>
                <a:cs typeface="Arial MT"/>
              </a:rPr>
              <a:t>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núme</a:t>
            </a:r>
            <a:r>
              <a:rPr sz="1000" spc="-30" dirty="0">
                <a:latin typeface="Arial MT"/>
                <a:cs typeface="Arial MT"/>
              </a:rPr>
              <a:t>r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par:</a:t>
            </a:r>
            <a:endParaRPr sz="1000">
              <a:latin typeface="Arial MT"/>
              <a:cs typeface="Arial MT"/>
            </a:endParaRPr>
          </a:p>
          <a:p>
            <a:pPr marL="398780" lvl="2" indent="-99060">
              <a:lnSpc>
                <a:spcPct val="100000"/>
              </a:lnSpc>
              <a:spcBef>
                <a:spcPts val="495"/>
              </a:spcBef>
              <a:buFont typeface="Tahoma"/>
              <a:buChar char="·"/>
              <a:tabLst>
                <a:tab pos="399415" algn="l"/>
              </a:tabLst>
            </a:pPr>
            <a:r>
              <a:rPr sz="1000" b="1" spc="40" dirty="0">
                <a:solidFill>
                  <a:srgbClr val="00AC8C"/>
                </a:solidFill>
                <a:latin typeface="Arial"/>
                <a:cs typeface="Arial"/>
              </a:rPr>
              <a:t>false</a:t>
            </a:r>
            <a:r>
              <a:rPr sz="1000" b="1" spc="-3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325" dirty="0">
                <a:latin typeface="Tahoma"/>
                <a:cs typeface="Tahoma"/>
              </a:rPr>
              <a:t>Ñ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spc="-110" dirty="0">
                <a:latin typeface="Arial MT"/>
                <a:cs typeface="Arial MT"/>
              </a:rPr>
              <a:t>se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núme</a:t>
            </a:r>
            <a:r>
              <a:rPr sz="1000" spc="-30" dirty="0">
                <a:latin typeface="Arial MT"/>
                <a:cs typeface="Arial MT"/>
              </a:rPr>
              <a:t>r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ímpa</a:t>
            </a:r>
            <a:r>
              <a:rPr sz="1000" spc="-80" dirty="0">
                <a:latin typeface="Arial MT"/>
                <a:cs typeface="Arial MT"/>
              </a:rPr>
              <a:t>r</a:t>
            </a:r>
            <a:r>
              <a:rPr sz="1000" spc="-60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66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70" dirty="0">
                <a:latin typeface="Tahoma"/>
                <a:cs typeface="Tahoma"/>
              </a:rPr>
              <a:t>Para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testar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seu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mét</a:t>
            </a:r>
            <a:r>
              <a:rPr sz="1400" b="1" cap="small" spc="-25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d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15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60" dirty="0">
                <a:latin typeface="Arial MT"/>
                <a:cs typeface="Arial MT"/>
              </a:rPr>
              <a:t>faça</a:t>
            </a:r>
            <a:r>
              <a:rPr sz="1200" spc="-35" dirty="0">
                <a:latin typeface="Arial MT"/>
                <a:cs typeface="Arial MT"/>
              </a:rPr>
              <a:t> 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programa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que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fica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pedindo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usuário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digitar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números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75" dirty="0">
                <a:latin typeface="Arial MT"/>
                <a:cs typeface="Arial MT"/>
              </a:rPr>
              <a:t>Para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cada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núme</a:t>
            </a:r>
            <a:r>
              <a:rPr sz="1200" spc="-35" dirty="0">
                <a:latin typeface="Arial MT"/>
                <a:cs typeface="Arial MT"/>
              </a:rPr>
              <a:t>r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digitado:</a:t>
            </a:r>
            <a:endParaRPr sz="1200">
              <a:latin typeface="Arial MT"/>
              <a:cs typeface="Arial MT"/>
            </a:endParaRPr>
          </a:p>
          <a:p>
            <a:pPr marL="398780" lvl="2" indent="-99060">
              <a:lnSpc>
                <a:spcPct val="100000"/>
              </a:lnSpc>
              <a:spcBef>
                <a:spcPts val="450"/>
              </a:spcBef>
              <a:buClr>
                <a:srgbClr val="00AC8C"/>
              </a:buClr>
              <a:buFont typeface="Tahoma"/>
              <a:buChar char="·"/>
              <a:tabLst>
                <a:tab pos="399415" algn="l"/>
              </a:tabLst>
            </a:pPr>
            <a:r>
              <a:rPr sz="1000" spc="-60" dirty="0">
                <a:latin typeface="Arial MT"/>
                <a:cs typeface="Arial MT"/>
              </a:rPr>
              <a:t>chame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80" dirty="0">
                <a:latin typeface="Arial MT"/>
                <a:cs typeface="Arial MT"/>
              </a:rPr>
              <a:t>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função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isPar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numero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25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65" dirty="0">
                <a:latin typeface="Arial MT"/>
                <a:cs typeface="Arial MT"/>
              </a:rPr>
              <a:t>passando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número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5" dirty="0">
                <a:latin typeface="Arial MT"/>
                <a:cs typeface="Arial MT"/>
              </a:rPr>
              <a:t>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imprima</a:t>
            </a:r>
            <a:endParaRPr sz="1000">
              <a:latin typeface="Arial MT"/>
              <a:cs typeface="Arial MT"/>
            </a:endParaRPr>
          </a:p>
          <a:p>
            <a:pPr marL="398780" lvl="2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399415" algn="l"/>
              </a:tabLst>
            </a:pPr>
            <a:r>
              <a:rPr sz="1000" spc="-20" dirty="0">
                <a:latin typeface="Arial MT"/>
                <a:cs typeface="Arial MT"/>
              </a:rPr>
              <a:t>“núme</a:t>
            </a:r>
            <a:r>
              <a:rPr sz="1000" spc="-25" dirty="0">
                <a:latin typeface="Arial MT"/>
                <a:cs typeface="Arial MT"/>
              </a:rPr>
              <a:t>r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par”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80" dirty="0">
                <a:latin typeface="Arial MT"/>
                <a:cs typeface="Arial MT"/>
              </a:rPr>
              <a:t>caso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núme</a:t>
            </a:r>
            <a:r>
              <a:rPr sz="1000" spc="-30" dirty="0">
                <a:latin typeface="Arial MT"/>
                <a:cs typeface="Arial MT"/>
              </a:rPr>
              <a:t>r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seja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pa</a:t>
            </a:r>
            <a:r>
              <a:rPr sz="1000" spc="-85" dirty="0">
                <a:latin typeface="Arial MT"/>
                <a:cs typeface="Arial MT"/>
              </a:rPr>
              <a:t>r</a:t>
            </a:r>
            <a:r>
              <a:rPr sz="1000" spc="-60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  <a:p>
            <a:pPr marL="398780" lvl="2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399415" algn="l"/>
              </a:tabLst>
            </a:pPr>
            <a:r>
              <a:rPr sz="1000" spc="-20" dirty="0">
                <a:latin typeface="Arial MT"/>
                <a:cs typeface="Arial MT"/>
              </a:rPr>
              <a:t>“núme</a:t>
            </a:r>
            <a:r>
              <a:rPr sz="1000" spc="-25" dirty="0">
                <a:latin typeface="Arial MT"/>
                <a:cs typeface="Arial MT"/>
              </a:rPr>
              <a:t>r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impar”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80" dirty="0">
                <a:latin typeface="Arial MT"/>
                <a:cs typeface="Arial MT"/>
              </a:rPr>
              <a:t>caso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núme</a:t>
            </a:r>
            <a:r>
              <a:rPr sz="1000" spc="-30" dirty="0">
                <a:latin typeface="Arial MT"/>
                <a:cs typeface="Arial MT"/>
              </a:rPr>
              <a:t>r</a:t>
            </a:r>
            <a:r>
              <a:rPr sz="1000" spc="-60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seja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ímpa</a:t>
            </a:r>
            <a:r>
              <a:rPr sz="1000" spc="-80" dirty="0">
                <a:latin typeface="Arial MT"/>
                <a:cs typeface="Arial MT"/>
              </a:rPr>
              <a:t>r</a:t>
            </a:r>
            <a:r>
              <a:rPr sz="1000" spc="-60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28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61" y="148915"/>
            <a:ext cx="1108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Exercício</a:t>
            </a:r>
            <a:r>
              <a:rPr spc="-70" dirty="0"/>
              <a:t> </a:t>
            </a:r>
            <a:r>
              <a:rPr spc="3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520620"/>
            <a:ext cx="5320030" cy="12769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65" dirty="0">
                <a:latin typeface="Tahoma"/>
                <a:cs typeface="Tahoma"/>
              </a:rPr>
              <a:t>Es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20" dirty="0">
                <a:latin typeface="Tahoma"/>
                <a:cs typeface="Tahoma"/>
              </a:rPr>
              <a:t>r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60" dirty="0">
                <a:latin typeface="Tahoma"/>
                <a:cs typeface="Tahoma"/>
              </a:rPr>
              <a:t>va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mét</a:t>
            </a:r>
            <a:r>
              <a:rPr sz="1400" b="1" cap="small" spc="-25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d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55" dirty="0">
                <a:latin typeface="Tahoma"/>
                <a:cs typeface="Tahoma"/>
              </a:rPr>
              <a:t>xibirDiaSemana: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90" dirty="0">
                <a:latin typeface="Arial MT"/>
                <a:cs typeface="Arial MT"/>
              </a:rPr>
              <a:t>deve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b="1" spc="-70" dirty="0">
                <a:latin typeface="Tahoma"/>
                <a:cs typeface="Tahoma"/>
              </a:rPr>
              <a:t>re</a:t>
            </a:r>
            <a:r>
              <a:rPr sz="1200" b="1" cap="small" spc="-70" dirty="0">
                <a:latin typeface="Tahoma"/>
                <a:cs typeface="Tahoma"/>
              </a:rPr>
              <a:t>c</a:t>
            </a:r>
            <a:r>
              <a:rPr sz="1200" b="1" spc="-70" dirty="0">
                <a:latin typeface="Tahoma"/>
                <a:cs typeface="Tahoma"/>
              </a:rPr>
              <a:t>eber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Arial MT"/>
                <a:cs typeface="Arial MT"/>
              </a:rPr>
              <a:t>um </a:t>
            </a:r>
            <a:r>
              <a:rPr sz="1200" spc="-45" dirty="0">
                <a:latin typeface="Arial MT"/>
                <a:cs typeface="Arial MT"/>
              </a:rPr>
              <a:t>número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inteiro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no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intervalo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1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-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7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como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parâmetro.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90" dirty="0">
                <a:latin typeface="Arial MT"/>
                <a:cs typeface="Arial MT"/>
              </a:rPr>
              <a:t>deve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b="1" spc="-60" dirty="0">
                <a:latin typeface="Tahoma"/>
                <a:cs typeface="Tahoma"/>
              </a:rPr>
              <a:t>ret</a:t>
            </a:r>
            <a:r>
              <a:rPr sz="1200" b="1" cap="small" spc="-60" dirty="0">
                <a:latin typeface="Tahoma"/>
                <a:cs typeface="Tahoma"/>
              </a:rPr>
              <a:t>o</a:t>
            </a:r>
            <a:r>
              <a:rPr sz="1200" b="1" spc="-60" dirty="0">
                <a:latin typeface="Tahoma"/>
                <a:cs typeface="Tahoma"/>
              </a:rPr>
              <a:t>rnar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String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com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dia </a:t>
            </a:r>
            <a:r>
              <a:rPr sz="1200" spc="-65" dirty="0">
                <a:latin typeface="Arial MT"/>
                <a:cs typeface="Arial MT"/>
              </a:rPr>
              <a:t>da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semana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correspondente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aquele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número.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95" dirty="0">
                <a:latin typeface="Arial MT"/>
                <a:cs typeface="Arial MT"/>
              </a:rPr>
              <a:t>caso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seja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passado</a:t>
            </a:r>
            <a:r>
              <a:rPr sz="1200" spc="-35" dirty="0">
                <a:latin typeface="Arial MT"/>
                <a:cs typeface="Arial MT"/>
              </a:rPr>
              <a:t> um </a:t>
            </a:r>
            <a:r>
              <a:rPr sz="1200" spc="-45" dirty="0">
                <a:latin typeface="Arial MT"/>
                <a:cs typeface="Arial MT"/>
              </a:rPr>
              <a:t>núme</a:t>
            </a:r>
            <a:r>
              <a:rPr sz="1200" spc="-35" dirty="0">
                <a:latin typeface="Arial MT"/>
                <a:cs typeface="Arial MT"/>
              </a:rPr>
              <a:t>r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fora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</a:t>
            </a:r>
            <a:r>
              <a:rPr sz="1200" spc="10" dirty="0">
                <a:latin typeface="Arial MT"/>
                <a:cs typeface="Arial MT"/>
              </a:rPr>
              <a:t>r</a:t>
            </a:r>
            <a:r>
              <a:rPr sz="1200" spc="-45" dirty="0">
                <a:latin typeface="Arial MT"/>
                <a:cs typeface="Arial MT"/>
              </a:rPr>
              <a:t>valo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1-7:</a:t>
            </a:r>
            <a:endParaRPr sz="1200">
              <a:latin typeface="Arial MT"/>
              <a:cs typeface="Arial MT"/>
            </a:endParaRPr>
          </a:p>
          <a:p>
            <a:pPr marL="300355">
              <a:lnSpc>
                <a:spcPct val="100000"/>
              </a:lnSpc>
              <a:spcBef>
                <a:spcPts val="450"/>
              </a:spcBef>
            </a:pPr>
            <a:r>
              <a:rPr sz="1000" spc="-80" dirty="0">
                <a:solidFill>
                  <a:srgbClr val="00AC8C"/>
                </a:solidFill>
                <a:latin typeface="Tahoma"/>
                <a:cs typeface="Tahoma"/>
              </a:rPr>
              <a:t>·</a:t>
            </a:r>
            <a:r>
              <a:rPr sz="1000" spc="190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latin typeface="Arial MT"/>
                <a:cs typeface="Arial MT"/>
              </a:rPr>
              <a:t>então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retorne </a:t>
            </a:r>
            <a:r>
              <a:rPr sz="1000" spc="-45" dirty="0">
                <a:latin typeface="Arial MT"/>
                <a:cs typeface="Arial MT"/>
              </a:rPr>
              <a:t>uma</a:t>
            </a:r>
            <a:r>
              <a:rPr sz="1000" spc="-25" dirty="0">
                <a:latin typeface="Arial MT"/>
                <a:cs typeface="Arial MT"/>
              </a:rPr>
              <a:t> String </a:t>
            </a:r>
            <a:r>
              <a:rPr sz="1000" spc="-55" dirty="0">
                <a:latin typeface="Arial MT"/>
                <a:cs typeface="Arial MT"/>
              </a:rPr>
              <a:t>com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80" dirty="0">
                <a:latin typeface="Arial MT"/>
                <a:cs typeface="Arial MT"/>
              </a:rPr>
              <a:t>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mensagem: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"Dia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da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semana</a:t>
            </a:r>
            <a:r>
              <a:rPr sz="1000" spc="5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inválido"</a:t>
            </a:r>
            <a:r>
              <a:rPr sz="1000" spc="-10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670" y="1823757"/>
            <a:ext cx="1173480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60" dirty="0">
                <a:latin typeface="Tahoma"/>
                <a:cs typeface="Tahoma"/>
              </a:rPr>
              <a:t>Exempl</a:t>
            </a:r>
            <a:r>
              <a:rPr sz="1400" b="1" cap="small" spc="-60" dirty="0">
                <a:latin typeface="Tahoma"/>
                <a:cs typeface="Tahoma"/>
              </a:rPr>
              <a:t>o</a:t>
            </a:r>
            <a:r>
              <a:rPr sz="1400" b="1" spc="-6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14" dirty="0">
                <a:latin typeface="Arial MT"/>
                <a:cs typeface="Arial MT"/>
              </a:rPr>
              <a:t>1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40" dirty="0">
                <a:latin typeface="Arial MT"/>
                <a:cs typeface="Arial MT"/>
              </a:rPr>
              <a:t>domingo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14" dirty="0">
                <a:latin typeface="Arial MT"/>
                <a:cs typeface="Arial MT"/>
              </a:rPr>
              <a:t>2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75" dirty="0">
                <a:latin typeface="Arial MT"/>
                <a:cs typeface="Arial MT"/>
              </a:rPr>
              <a:t>segunda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14" dirty="0">
                <a:latin typeface="Arial MT"/>
                <a:cs typeface="Arial MT"/>
              </a:rPr>
              <a:t>3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10" dirty="0">
                <a:latin typeface="Arial MT"/>
                <a:cs typeface="Arial MT"/>
              </a:rPr>
              <a:t>te</a:t>
            </a:r>
            <a:r>
              <a:rPr sz="1200" spc="-20" dirty="0">
                <a:latin typeface="Arial MT"/>
                <a:cs typeface="Arial MT"/>
              </a:rPr>
              <a:t>r</a:t>
            </a:r>
            <a:r>
              <a:rPr sz="1200" spc="-90" dirty="0">
                <a:latin typeface="Arial MT"/>
                <a:cs typeface="Arial MT"/>
              </a:rPr>
              <a:t>ça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7670" y="1818017"/>
            <a:ext cx="2466975" cy="7797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50" dirty="0">
                <a:latin typeface="Tahoma"/>
                <a:cs typeface="Tahoma"/>
              </a:rPr>
              <a:t>Di</a:t>
            </a:r>
            <a:r>
              <a:rPr sz="1400" b="1" cap="small" spc="-50" dirty="0">
                <a:latin typeface="Tahoma"/>
                <a:cs typeface="Tahoma"/>
              </a:rPr>
              <a:t>c</a:t>
            </a:r>
            <a:r>
              <a:rPr sz="1400" b="1" spc="-50" dirty="0">
                <a:latin typeface="Tahoma"/>
                <a:cs typeface="Tahoma"/>
              </a:rPr>
              <a:t>a:</a:t>
            </a:r>
            <a:endParaRPr sz="1400">
              <a:latin typeface="Tahoma"/>
              <a:cs typeface="Tahoma"/>
            </a:endParaRPr>
          </a:p>
          <a:p>
            <a:pPr marL="313055" marR="5080" indent="-157480">
              <a:lnSpc>
                <a:spcPct val="117600"/>
              </a:lnSpc>
              <a:spcBef>
                <a:spcPts val="245"/>
              </a:spcBef>
            </a:pPr>
            <a:r>
              <a:rPr sz="1200" spc="-30" dirty="0">
                <a:solidFill>
                  <a:srgbClr val="00AC8C"/>
                </a:solidFill>
                <a:latin typeface="Arial MT"/>
                <a:cs typeface="Arial MT"/>
              </a:rPr>
              <a:t>– </a:t>
            </a:r>
            <a:r>
              <a:rPr sz="1200" spc="-70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utilize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switch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case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dent</a:t>
            </a:r>
            <a:r>
              <a:rPr sz="1200" spc="-25" dirty="0">
                <a:latin typeface="Arial MT"/>
                <a:cs typeface="Arial MT"/>
              </a:rPr>
              <a:t>r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seu  </a:t>
            </a:r>
            <a:r>
              <a:rPr sz="1200" spc="-50" dirty="0">
                <a:latin typeface="Arial MT"/>
                <a:cs typeface="Arial MT"/>
              </a:rPr>
              <a:t>método.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61" y="148915"/>
            <a:ext cx="1108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Exercício</a:t>
            </a:r>
            <a:r>
              <a:rPr spc="-70" dirty="0"/>
              <a:t> </a:t>
            </a:r>
            <a:r>
              <a:rPr spc="3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52347"/>
            <a:ext cx="4636135" cy="20351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70" dirty="0">
                <a:latin typeface="Tahoma"/>
                <a:cs typeface="Tahoma"/>
              </a:rPr>
              <a:t>Faça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três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funç</a:t>
            </a:r>
            <a:r>
              <a:rPr sz="1400" b="1" spc="-40" dirty="0">
                <a:latin typeface="Tahoma"/>
                <a:cs typeface="Tahoma"/>
              </a:rPr>
              <a:t>õ</a:t>
            </a:r>
            <a:r>
              <a:rPr sz="1400" b="1" spc="-125" dirty="0">
                <a:latin typeface="Tahoma"/>
                <a:cs typeface="Tahoma"/>
              </a:rPr>
              <a:t>es: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65" dirty="0">
                <a:latin typeface="Arial MT"/>
                <a:cs typeface="Arial MT"/>
              </a:rPr>
              <a:t>(a)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recebe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vetor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inteiros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como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entrada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retorna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maior valor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50" dirty="0">
                <a:latin typeface="Arial MT"/>
                <a:cs typeface="Arial MT"/>
              </a:rPr>
              <a:t>(b)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recebe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vetor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inteiros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como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entrada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0" dirty="0">
                <a:latin typeface="Arial MT"/>
                <a:cs typeface="Arial MT"/>
              </a:rPr>
              <a:t> retorna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menor</a:t>
            </a:r>
            <a:r>
              <a:rPr sz="1200" spc="-30" dirty="0">
                <a:latin typeface="Arial MT"/>
                <a:cs typeface="Arial MT"/>
              </a:rPr>
              <a:t> valor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65" dirty="0">
                <a:latin typeface="Arial MT"/>
                <a:cs typeface="Arial MT"/>
              </a:rPr>
              <a:t>(c)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recebe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vetor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inteiros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como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entrada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0" dirty="0">
                <a:latin typeface="Arial MT"/>
                <a:cs typeface="Arial MT"/>
              </a:rPr>
              <a:t> retorna </a:t>
            </a:r>
            <a:r>
              <a:rPr sz="1200" spc="-60" dirty="0">
                <a:latin typeface="Arial MT"/>
                <a:cs typeface="Arial MT"/>
              </a:rPr>
              <a:t>(max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+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min)/2</a:t>
            </a:r>
            <a:endParaRPr sz="1200">
              <a:latin typeface="Arial MT"/>
              <a:cs typeface="Arial MT"/>
            </a:endParaRPr>
          </a:p>
          <a:p>
            <a:pPr marL="398780" lvl="2" indent="-99060">
              <a:lnSpc>
                <a:spcPct val="100000"/>
              </a:lnSpc>
              <a:spcBef>
                <a:spcPts val="450"/>
              </a:spcBef>
              <a:buClr>
                <a:srgbClr val="00AC8C"/>
              </a:buClr>
              <a:buFont typeface="Tahoma"/>
              <a:buChar char="·"/>
              <a:tabLst>
                <a:tab pos="399415" algn="l"/>
              </a:tabLst>
            </a:pPr>
            <a:r>
              <a:rPr sz="1000" spc="-55" dirty="0">
                <a:latin typeface="Arial MT"/>
                <a:cs typeface="Arial MT"/>
              </a:rPr>
              <a:t>max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=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maior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valor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do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25" dirty="0">
                <a:latin typeface="Arial MT"/>
                <a:cs typeface="Arial MT"/>
              </a:rPr>
              <a:t>etor</a:t>
            </a:r>
            <a:endParaRPr sz="1000">
              <a:latin typeface="Arial MT"/>
              <a:cs typeface="Arial MT"/>
            </a:endParaRPr>
          </a:p>
          <a:p>
            <a:pPr marL="398780" lvl="2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399415" algn="l"/>
              </a:tabLst>
            </a:pPr>
            <a:r>
              <a:rPr sz="1000" spc="-5" dirty="0">
                <a:latin typeface="Arial MT"/>
                <a:cs typeface="Arial MT"/>
              </a:rPr>
              <a:t>min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=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menor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valor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do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v</a:t>
            </a:r>
            <a:r>
              <a:rPr sz="1000" spc="-25" dirty="0">
                <a:latin typeface="Arial MT"/>
                <a:cs typeface="Arial MT"/>
              </a:rPr>
              <a:t>etor</a:t>
            </a:r>
            <a:endParaRPr sz="10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66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25" dirty="0">
                <a:latin typeface="Tahoma"/>
                <a:cs typeface="Tahoma"/>
              </a:rPr>
              <a:t>Di</a:t>
            </a:r>
            <a:r>
              <a:rPr sz="1400" b="1" cap="small" spc="-25" dirty="0">
                <a:latin typeface="Tahoma"/>
                <a:cs typeface="Tahoma"/>
              </a:rPr>
              <a:t>c</a:t>
            </a:r>
            <a:r>
              <a:rPr sz="1400" b="1" spc="-25" dirty="0"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0" dirty="0">
                <a:latin typeface="Arial MT"/>
                <a:cs typeface="Arial MT"/>
              </a:rPr>
              <a:t>utilize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as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duas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primeiros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funções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fazer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função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item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61" y="148915"/>
            <a:ext cx="1108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5" dirty="0"/>
              <a:t>Exercício</a:t>
            </a:r>
            <a:r>
              <a:rPr spc="-70" dirty="0"/>
              <a:t> </a:t>
            </a:r>
            <a:r>
              <a:rPr spc="3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508710"/>
            <a:ext cx="3805554" cy="23945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5" dirty="0">
                <a:latin typeface="Tahoma"/>
                <a:cs typeface="Tahoma"/>
              </a:rPr>
              <a:t>Criar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um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mét</a:t>
            </a:r>
            <a:r>
              <a:rPr sz="1400" b="1" cap="small" spc="-5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d</a:t>
            </a:r>
            <a:r>
              <a:rPr sz="1400" b="1" cap="small" spc="-55" dirty="0">
                <a:latin typeface="Tahoma"/>
                <a:cs typeface="Tahoma"/>
              </a:rPr>
              <a:t>o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60" dirty="0">
                <a:latin typeface="Tahoma"/>
                <a:cs typeface="Tahoma"/>
              </a:rPr>
              <a:t>hamad</a:t>
            </a:r>
            <a:r>
              <a:rPr sz="1400" b="1" cap="small" spc="-60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cap="small" spc="-50" dirty="0">
                <a:latin typeface="Tahoma"/>
                <a:cs typeface="Tahoma"/>
              </a:rPr>
              <a:t>c</a:t>
            </a:r>
            <a:r>
              <a:rPr sz="1400" b="1" spc="-50" dirty="0">
                <a:latin typeface="Tahoma"/>
                <a:cs typeface="Tahoma"/>
              </a:rPr>
              <a:t>al</a:t>
            </a:r>
            <a:r>
              <a:rPr sz="1400" b="1" cap="small" spc="-50" dirty="0">
                <a:latin typeface="Tahoma"/>
                <a:cs typeface="Tahoma"/>
              </a:rPr>
              <a:t>c</a:t>
            </a:r>
            <a:r>
              <a:rPr sz="1400" b="1" spc="-50" dirty="0">
                <a:latin typeface="Tahoma"/>
                <a:cs typeface="Tahoma"/>
              </a:rPr>
              <a:t>ularFat</a:t>
            </a:r>
            <a:r>
              <a:rPr sz="1400" b="1" cap="small" spc="-50" dirty="0">
                <a:latin typeface="Tahoma"/>
                <a:cs typeface="Tahoma"/>
              </a:rPr>
              <a:t>o</a:t>
            </a:r>
            <a:r>
              <a:rPr sz="1400" b="1" spc="-50" dirty="0">
                <a:latin typeface="Tahoma"/>
                <a:cs typeface="Tahoma"/>
              </a:rPr>
              <a:t>rial: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10" dirty="0">
                <a:latin typeface="Arial MT"/>
                <a:cs typeface="Arial MT"/>
              </a:rPr>
              <a:t>r</a:t>
            </a:r>
            <a:r>
              <a:rPr sz="1200" spc="-125" dirty="0">
                <a:latin typeface="Arial MT"/>
                <a:cs typeface="Arial MT"/>
              </a:rPr>
              <a:t>e</a:t>
            </a:r>
            <a:r>
              <a:rPr sz="1200" spc="-95" dirty="0">
                <a:latin typeface="Arial MT"/>
                <a:cs typeface="Arial MT"/>
              </a:rPr>
              <a:t>ce</a:t>
            </a:r>
            <a:r>
              <a:rPr sz="1200" spc="-90" dirty="0">
                <a:latin typeface="Arial MT"/>
                <a:cs typeface="Arial MT"/>
              </a:rPr>
              <a:t>b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um </a:t>
            </a:r>
            <a:r>
              <a:rPr sz="1200" spc="-45" dirty="0">
                <a:latin typeface="Arial MT"/>
                <a:cs typeface="Arial MT"/>
              </a:rPr>
              <a:t>núme</a:t>
            </a:r>
            <a:r>
              <a:rPr sz="1200" spc="-35" dirty="0">
                <a:latin typeface="Arial MT"/>
                <a:cs typeface="Arial MT"/>
              </a:rPr>
              <a:t>r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intei</a:t>
            </a:r>
            <a:r>
              <a:rPr sz="1200" spc="-5" dirty="0">
                <a:latin typeface="Arial MT"/>
                <a:cs typeface="Arial MT"/>
              </a:rPr>
              <a:t>r</a:t>
            </a:r>
            <a:r>
              <a:rPr sz="1200" spc="-85" dirty="0">
                <a:latin typeface="Arial MT"/>
                <a:cs typeface="Arial MT"/>
              </a:rPr>
              <a:t>o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10" dirty="0">
                <a:latin typeface="Arial MT"/>
                <a:cs typeface="Arial MT"/>
              </a:rPr>
              <a:t>r</a:t>
            </a:r>
            <a:r>
              <a:rPr sz="1200" spc="-40" dirty="0">
                <a:latin typeface="Arial MT"/>
                <a:cs typeface="Arial MT"/>
              </a:rPr>
              <a:t>etorna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fatorial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calculad</a:t>
            </a:r>
            <a:r>
              <a:rPr sz="1200" spc="-75" dirty="0">
                <a:latin typeface="Arial MT"/>
                <a:cs typeface="Arial MT"/>
              </a:rPr>
              <a:t>o.</a:t>
            </a:r>
            <a:endParaRPr sz="12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60" dirty="0">
                <a:latin typeface="Tahoma"/>
                <a:cs typeface="Tahoma"/>
              </a:rPr>
              <a:t>Exempl</a:t>
            </a:r>
            <a:r>
              <a:rPr sz="1400" b="1" cap="small" spc="-60" dirty="0">
                <a:latin typeface="Tahoma"/>
                <a:cs typeface="Tahoma"/>
              </a:rPr>
              <a:t>o</a:t>
            </a:r>
            <a:r>
              <a:rPr sz="1400" b="1" spc="-6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5" dirty="0">
                <a:latin typeface="Arial MT"/>
                <a:cs typeface="Arial MT"/>
              </a:rPr>
              <a:t>fatorial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3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=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6.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5" dirty="0">
                <a:latin typeface="Arial MT"/>
                <a:cs typeface="Arial MT"/>
              </a:rPr>
              <a:t>fatorial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5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=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5" dirty="0">
                <a:latin typeface="Arial MT"/>
                <a:cs typeface="Arial MT"/>
              </a:rPr>
              <a:t>120.</a:t>
            </a:r>
            <a:endParaRPr sz="12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90" dirty="0">
                <a:latin typeface="Tahoma"/>
                <a:cs typeface="Tahoma"/>
              </a:rPr>
              <a:t>T</a:t>
            </a:r>
            <a:r>
              <a:rPr sz="1400" b="1" spc="-100" dirty="0">
                <a:latin typeface="Tahoma"/>
                <a:cs typeface="Tahoma"/>
              </a:rPr>
              <a:t>este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seu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p</a:t>
            </a:r>
            <a:r>
              <a:rPr sz="1400" b="1" spc="-35" dirty="0">
                <a:latin typeface="Tahoma"/>
                <a:cs typeface="Tahoma"/>
              </a:rPr>
              <a:t>r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70" dirty="0">
                <a:latin typeface="Tahoma"/>
                <a:cs typeface="Tahoma"/>
              </a:rPr>
              <a:t>grama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35" dirty="0">
                <a:latin typeface="Arial MT"/>
                <a:cs typeface="Arial MT"/>
              </a:rPr>
              <a:t>leia um </a:t>
            </a:r>
            <a:r>
              <a:rPr sz="1200" spc="-45" dirty="0">
                <a:latin typeface="Arial MT"/>
                <a:cs typeface="Arial MT"/>
              </a:rPr>
              <a:t>núme</a:t>
            </a:r>
            <a:r>
              <a:rPr sz="1200" spc="-35" dirty="0">
                <a:latin typeface="Arial MT"/>
                <a:cs typeface="Arial MT"/>
              </a:rPr>
              <a:t>r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usuári</a:t>
            </a:r>
            <a:r>
              <a:rPr sz="1200" spc="-65" dirty="0">
                <a:latin typeface="Arial MT"/>
                <a:cs typeface="Arial MT"/>
              </a:rPr>
              <a:t>o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45" dirty="0">
                <a:latin typeface="Arial MT"/>
                <a:cs typeface="Arial MT"/>
              </a:rPr>
              <a:t>ap</a:t>
            </a:r>
            <a:r>
              <a:rPr sz="1200" spc="-40" dirty="0">
                <a:latin typeface="Arial MT"/>
                <a:cs typeface="Arial MT"/>
              </a:rPr>
              <a:t>r</a:t>
            </a:r>
            <a:r>
              <a:rPr sz="1200" spc="-80" dirty="0">
                <a:latin typeface="Arial MT"/>
                <a:cs typeface="Arial MT"/>
              </a:rPr>
              <a:t>esente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fatorial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desse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núme</a:t>
            </a:r>
            <a:r>
              <a:rPr sz="1200" spc="-35" dirty="0">
                <a:latin typeface="Arial MT"/>
                <a:cs typeface="Arial MT"/>
              </a:rPr>
              <a:t>r</a:t>
            </a:r>
            <a:r>
              <a:rPr sz="1200" spc="-85" dirty="0">
                <a:latin typeface="Arial MT"/>
                <a:cs typeface="Arial MT"/>
              </a:rPr>
              <a:t>o</a:t>
            </a:r>
            <a:r>
              <a:rPr sz="1200" spc="-75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292" y="1710124"/>
            <a:ext cx="290449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20">
                <a:solidFill>
                  <a:srgbClr val="FFFFFF"/>
                </a:solidFill>
                <a:latin typeface="Times New Roman"/>
                <a:cs typeface="Times New Roman"/>
              </a:rPr>
              <a:t>Obrigado</a:t>
            </a: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9048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7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525866"/>
            <a:ext cx="4286250" cy="23114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6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que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p</a:t>
            </a:r>
            <a:r>
              <a:rPr sz="1400" b="1" spc="-35" dirty="0">
                <a:latin typeface="Tahoma"/>
                <a:cs typeface="Tahoma"/>
              </a:rPr>
              <a:t>r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70" dirty="0">
                <a:latin typeface="Tahoma"/>
                <a:cs typeface="Tahoma"/>
              </a:rPr>
              <a:t>grama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abaix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faz?</a:t>
            </a:r>
            <a:endParaRPr sz="1400">
              <a:latin typeface="Tahoma"/>
              <a:cs typeface="Tahoma"/>
            </a:endParaRPr>
          </a:p>
          <a:p>
            <a:pPr marL="268605" lvl="1" indent="-76835">
              <a:lnSpc>
                <a:spcPts val="1200"/>
              </a:lnSpc>
              <a:spcBef>
                <a:spcPts val="990"/>
              </a:spcBef>
              <a:buClr>
                <a:srgbClr val="666666"/>
              </a:buClr>
              <a:buSzPct val="80000"/>
              <a:buFont typeface="SimSun"/>
              <a:buAutoNum type="arabicPlain"/>
              <a:tabLst>
                <a:tab pos="269240" algn="l"/>
              </a:tabLst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10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Imprimir</a:t>
            </a:r>
            <a:r>
              <a:rPr sz="1000" spc="-15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382270" lvl="1" indent="-190500">
              <a:lnSpc>
                <a:spcPts val="1200"/>
              </a:lnSpc>
              <a:buClr>
                <a:srgbClr val="666666"/>
              </a:buClr>
              <a:buSzPct val="80000"/>
              <a:buFont typeface="SimSun"/>
              <a:buAutoNum type="arabicPlain"/>
              <a:tabLst>
                <a:tab pos="382270" algn="l"/>
                <a:tab pos="382905" algn="l"/>
              </a:tabLst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String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[]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args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dirty="0">
                <a:solidFill>
                  <a:srgbClr val="B25900"/>
                </a:solidFill>
                <a:latin typeface="SimSun"/>
                <a:cs typeface="SimSun"/>
              </a:rPr>
              <a:t> </a:t>
            </a: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195"/>
              </a:spcBef>
            </a:pP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3</a:t>
            </a:r>
            <a:endParaRPr sz="800">
              <a:latin typeface="SimSun"/>
              <a:cs typeface="SimSun"/>
            </a:endParaRPr>
          </a:p>
          <a:p>
            <a:pPr marL="192405">
              <a:lnSpc>
                <a:spcPct val="100000"/>
              </a:lnSpc>
              <a:spcBef>
                <a:spcPts val="35"/>
              </a:spcBef>
              <a:tabLst>
                <a:tab pos="495934" algn="l"/>
              </a:tabLst>
            </a:pP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4	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("Hello World")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92405">
              <a:lnSpc>
                <a:spcPct val="100000"/>
              </a:lnSpc>
              <a:spcBef>
                <a:spcPts val="195"/>
              </a:spcBef>
            </a:pP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5</a:t>
            </a:r>
            <a:endParaRPr sz="800">
              <a:latin typeface="SimSun"/>
              <a:cs typeface="SimSun"/>
            </a:endParaRPr>
          </a:p>
          <a:p>
            <a:pPr marL="495934" indent="-304165">
              <a:lnSpc>
                <a:spcPts val="1200"/>
              </a:lnSpc>
              <a:spcBef>
                <a:spcPts val="35"/>
              </a:spcBef>
              <a:buClr>
                <a:srgbClr val="666666"/>
              </a:buClr>
              <a:buSzPct val="80000"/>
              <a:buFont typeface="SimSun"/>
              <a:buAutoNum type="arabicPlain" startAt="6"/>
              <a:tabLst>
                <a:tab pos="495934" algn="l"/>
                <a:tab pos="496570" algn="l"/>
              </a:tabLst>
            </a:pPr>
            <a:r>
              <a:rPr sz="1000" b="1" spc="-5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raizQuadrada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= Math.sqrt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9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495934" indent="-304165">
              <a:lnSpc>
                <a:spcPts val="1195"/>
              </a:lnSpc>
              <a:buClr>
                <a:srgbClr val="666666"/>
              </a:buClr>
              <a:buSzPct val="80000"/>
              <a:buAutoNum type="arabicPlain" startAt="6"/>
              <a:tabLst>
                <a:tab pos="495934" algn="l"/>
                <a:tab pos="496570" algn="l"/>
              </a:tabLst>
            </a:pP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raizQuadrada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  <a:p>
            <a:pPr marL="192405">
              <a:lnSpc>
                <a:spcPts val="1195"/>
              </a:lnSpc>
              <a:tabLst>
                <a:tab pos="382270" algn="l"/>
              </a:tabLst>
            </a:pP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8	</a:t>
            </a: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92405">
              <a:lnSpc>
                <a:spcPts val="1200"/>
              </a:lnSpc>
            </a:pPr>
            <a:r>
              <a:rPr sz="800" spc="-5" dirty="0">
                <a:solidFill>
                  <a:srgbClr val="666666"/>
                </a:solidFill>
                <a:latin typeface="SimSun"/>
                <a:cs typeface="SimSun"/>
              </a:rPr>
              <a:t>9</a:t>
            </a:r>
            <a:r>
              <a:rPr sz="800" spc="-204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000" b="1" spc="10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2176145" marR="5080" indent="-943610">
              <a:lnSpc>
                <a:spcPct val="100800"/>
              </a:lnSpc>
            </a:pPr>
            <a:r>
              <a:rPr sz="1400" b="1" spc="65" dirty="0">
                <a:latin typeface="Tahoma"/>
                <a:cs typeface="Tahoma"/>
              </a:rPr>
              <a:t>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que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signifi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100" dirty="0">
                <a:latin typeface="Tahoma"/>
                <a:cs typeface="Tahoma"/>
              </a:rPr>
              <a:t>a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System.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60" dirty="0">
                <a:latin typeface="Tahoma"/>
                <a:cs typeface="Tahoma"/>
              </a:rPr>
              <a:t>ut.println()? </a:t>
            </a:r>
            <a:r>
              <a:rPr sz="1400" b="1" spc="-105" dirty="0">
                <a:latin typeface="Tahoma"/>
                <a:cs typeface="Tahoma"/>
              </a:rPr>
              <a:t>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Math.sqrt()?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6676" y="3027340"/>
            <a:ext cx="1416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6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19723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O</a:t>
            </a:r>
            <a:r>
              <a:rPr spc="-15" dirty="0"/>
              <a:t> </a:t>
            </a:r>
            <a:r>
              <a:rPr spc="70" dirty="0"/>
              <a:t>que</a:t>
            </a:r>
            <a:r>
              <a:rPr spc="-10" dirty="0"/>
              <a:t> </a:t>
            </a:r>
            <a:r>
              <a:rPr spc="60" dirty="0"/>
              <a:t>são</a:t>
            </a:r>
            <a:r>
              <a:rPr spc="-10" dirty="0"/>
              <a:t> </a:t>
            </a:r>
            <a:r>
              <a:rPr spc="55" dirty="0"/>
              <a:t>métodos?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39836"/>
            <a:ext cx="503936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35" dirty="0">
                <a:latin typeface="Tahoma"/>
                <a:cs typeface="Tahoma"/>
              </a:rPr>
              <a:t>Em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Java,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70" dirty="0">
                <a:latin typeface="Tahoma"/>
                <a:cs typeface="Tahoma"/>
              </a:rPr>
              <a:t>c</a:t>
            </a:r>
            <a:r>
              <a:rPr sz="1400" b="1" spc="-70" dirty="0">
                <a:latin typeface="Tahoma"/>
                <a:cs typeface="Tahoma"/>
              </a:rPr>
              <a:t>hamam</a:t>
            </a:r>
            <a:r>
              <a:rPr sz="1400" b="1" cap="small" spc="-70" dirty="0">
                <a:latin typeface="Tahoma"/>
                <a:cs typeface="Tahoma"/>
              </a:rPr>
              <a:t>os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70" dirty="0">
                <a:latin typeface="Tahoma"/>
                <a:cs typeface="Tahoma"/>
              </a:rPr>
              <a:t>os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módul</a:t>
            </a:r>
            <a:r>
              <a:rPr sz="1400" b="1" cap="small" spc="-45" dirty="0">
                <a:latin typeface="Tahoma"/>
                <a:cs typeface="Tahoma"/>
              </a:rPr>
              <a:t>os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mét</a:t>
            </a:r>
            <a:r>
              <a:rPr sz="1400" b="1" cap="small" spc="-65" dirty="0">
                <a:latin typeface="Tahoma"/>
                <a:cs typeface="Tahoma"/>
              </a:rPr>
              <a:t>o</a:t>
            </a:r>
            <a:r>
              <a:rPr sz="1400" b="1" spc="-65" dirty="0">
                <a:latin typeface="Tahoma"/>
                <a:cs typeface="Tahoma"/>
              </a:rPr>
              <a:t>d</a:t>
            </a:r>
            <a:r>
              <a:rPr sz="1400" b="1" cap="small" spc="-65" dirty="0">
                <a:latin typeface="Tahoma"/>
                <a:cs typeface="Tahoma"/>
              </a:rPr>
              <a:t>os</a:t>
            </a:r>
            <a:r>
              <a:rPr sz="1400" b="1" spc="-65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00" dirty="0">
                <a:latin typeface="Arial MT"/>
                <a:cs typeface="Arial MT"/>
              </a:rPr>
              <a:t>são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trechos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código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que</a:t>
            </a:r>
            <a:r>
              <a:rPr sz="1200" spc="-30" dirty="0">
                <a:latin typeface="Arial MT"/>
                <a:cs typeface="Arial MT"/>
              </a:rPr>
              <a:t> permitem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modularizar </a:t>
            </a:r>
            <a:r>
              <a:rPr sz="1200" spc="-35" dirty="0">
                <a:latin typeface="Arial MT"/>
                <a:cs typeface="Arial MT"/>
              </a:rPr>
              <a:t>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sistema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50" dirty="0">
                <a:latin typeface="Arial MT"/>
                <a:cs typeface="Arial MT"/>
              </a:rPr>
              <a:t>ou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seja,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dividir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sistema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em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vários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módulos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(pequenos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blocos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código).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6676" y="3027340"/>
            <a:ext cx="1416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7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11957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80" dirty="0"/>
              <a:t>Como</a:t>
            </a:r>
            <a:r>
              <a:rPr spc="-70" dirty="0"/>
              <a:t> </a:t>
            </a:r>
            <a:r>
              <a:rPr spc="10" dirty="0"/>
              <a:t>usar?</a:t>
            </a:r>
          </a:p>
        </p:txBody>
      </p:sp>
      <p:sp>
        <p:nvSpPr>
          <p:cNvPr id="3" name="object 3"/>
          <p:cNvSpPr/>
          <p:nvPr/>
        </p:nvSpPr>
        <p:spPr>
          <a:xfrm>
            <a:off x="2610828" y="1609009"/>
            <a:ext cx="1669414" cy="515620"/>
          </a:xfrm>
          <a:custGeom>
            <a:avLst/>
            <a:gdLst/>
            <a:ahLst/>
            <a:cxnLst/>
            <a:rect l="l" t="t" r="r" b="b"/>
            <a:pathLst>
              <a:path w="1669414" h="515619">
                <a:moveTo>
                  <a:pt x="530081" y="329045"/>
                </a:moveTo>
                <a:lnTo>
                  <a:pt x="19583" y="507801"/>
                </a:lnTo>
                <a:lnTo>
                  <a:pt x="4798" y="513163"/>
                </a:lnTo>
                <a:lnTo>
                  <a:pt x="0" y="515349"/>
                </a:lnTo>
                <a:lnTo>
                  <a:pt x="5165" y="514289"/>
                </a:lnTo>
                <a:lnTo>
                  <a:pt x="20271" y="509916"/>
                </a:lnTo>
                <a:lnTo>
                  <a:pt x="620081" y="329045"/>
                </a:lnTo>
                <a:lnTo>
                  <a:pt x="1618584" y="329045"/>
                </a:lnTo>
                <a:lnTo>
                  <a:pt x="1638284" y="325068"/>
                </a:lnTo>
                <a:lnTo>
                  <a:pt x="1654371" y="314222"/>
                </a:lnTo>
                <a:lnTo>
                  <a:pt x="1665218" y="298134"/>
                </a:lnTo>
                <a:lnTo>
                  <a:pt x="1669195" y="278434"/>
                </a:lnTo>
                <a:lnTo>
                  <a:pt x="1669195" y="50610"/>
                </a:lnTo>
                <a:lnTo>
                  <a:pt x="1665218" y="30910"/>
                </a:lnTo>
                <a:lnTo>
                  <a:pt x="1654371" y="14823"/>
                </a:lnTo>
                <a:lnTo>
                  <a:pt x="1638284" y="3977"/>
                </a:lnTo>
                <a:lnTo>
                  <a:pt x="1618584" y="0"/>
                </a:lnTo>
                <a:lnTo>
                  <a:pt x="485080" y="0"/>
                </a:lnTo>
                <a:lnTo>
                  <a:pt x="465380" y="3977"/>
                </a:lnTo>
                <a:lnTo>
                  <a:pt x="449293" y="14823"/>
                </a:lnTo>
                <a:lnTo>
                  <a:pt x="438446" y="30910"/>
                </a:lnTo>
                <a:lnTo>
                  <a:pt x="434469" y="50610"/>
                </a:lnTo>
                <a:lnTo>
                  <a:pt x="434469" y="278434"/>
                </a:lnTo>
                <a:lnTo>
                  <a:pt x="438446" y="298134"/>
                </a:lnTo>
                <a:lnTo>
                  <a:pt x="449293" y="314222"/>
                </a:lnTo>
                <a:lnTo>
                  <a:pt x="465380" y="325068"/>
                </a:lnTo>
                <a:lnTo>
                  <a:pt x="485080" y="329045"/>
                </a:lnTo>
                <a:lnTo>
                  <a:pt x="530081" y="32904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292" y="714869"/>
            <a:ext cx="4882515" cy="10388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45" dirty="0">
                <a:latin typeface="Tahoma"/>
                <a:cs typeface="Tahoma"/>
              </a:rPr>
              <a:t>Utilizaçã</a:t>
            </a:r>
            <a:r>
              <a:rPr sz="1400" b="1" cap="small" spc="-45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95" dirty="0">
                <a:latin typeface="Arial MT"/>
                <a:cs typeface="Arial MT"/>
              </a:rPr>
              <a:t>Possuem</a:t>
            </a:r>
            <a:r>
              <a:rPr sz="1200" spc="-35" dirty="0">
                <a:latin typeface="Arial MT"/>
                <a:cs typeface="Arial MT"/>
              </a:rPr>
              <a:t> 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nome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qual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usamos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chamá-los;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p</a:t>
            </a:r>
            <a:r>
              <a:rPr sz="1200" spc="-65" dirty="0">
                <a:latin typeface="Arial MT"/>
                <a:cs typeface="Arial MT"/>
              </a:rPr>
              <a:t>odem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ser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chamados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várias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v</a:t>
            </a:r>
            <a:r>
              <a:rPr sz="1200" spc="-125" dirty="0">
                <a:latin typeface="Arial MT"/>
                <a:cs typeface="Arial MT"/>
              </a:rPr>
              <a:t>ezes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durante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40" dirty="0">
                <a:latin typeface="Arial MT"/>
                <a:cs typeface="Arial MT"/>
              </a:rPr>
              <a:t>e</a:t>
            </a:r>
            <a:r>
              <a:rPr sz="1200" spc="-90" dirty="0">
                <a:latin typeface="Arial MT"/>
                <a:cs typeface="Arial MT"/>
              </a:rPr>
              <a:t>x</a:t>
            </a:r>
            <a:r>
              <a:rPr sz="1200" spc="-95" dirty="0">
                <a:latin typeface="Arial MT"/>
                <a:cs typeface="Arial MT"/>
              </a:rPr>
              <a:t>e</a:t>
            </a:r>
            <a:r>
              <a:rPr sz="1200" spc="-75" dirty="0">
                <a:latin typeface="Arial MT"/>
                <a:cs typeface="Arial MT"/>
              </a:rPr>
              <a:t>cução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um </a:t>
            </a:r>
            <a:r>
              <a:rPr sz="1200" spc="-15" dirty="0">
                <a:latin typeface="Arial MT"/>
                <a:cs typeface="Arial MT"/>
              </a:rPr>
              <a:t>p</a:t>
            </a:r>
            <a:r>
              <a:rPr sz="1200" spc="-20" dirty="0">
                <a:latin typeface="Arial MT"/>
                <a:cs typeface="Arial MT"/>
              </a:rPr>
              <a:t>r</a:t>
            </a:r>
            <a:r>
              <a:rPr sz="1200" spc="-60" dirty="0">
                <a:latin typeface="Arial MT"/>
                <a:cs typeface="Arial MT"/>
              </a:rPr>
              <a:t>ograma.</a:t>
            </a:r>
            <a:endParaRPr sz="1200">
              <a:latin typeface="Arial MT"/>
              <a:cs typeface="Arial MT"/>
            </a:endParaRPr>
          </a:p>
          <a:p>
            <a:pPr marL="3037840">
              <a:lnSpc>
                <a:spcPct val="100000"/>
              </a:lnSpc>
              <a:spcBef>
                <a:spcPts val="795"/>
              </a:spcBef>
            </a:pPr>
            <a:r>
              <a:rPr sz="800" b="1" spc="-35" dirty="0">
                <a:solidFill>
                  <a:srgbClr val="00AC8C"/>
                </a:solidFill>
                <a:latin typeface="Tahoma"/>
                <a:cs typeface="Tahoma"/>
              </a:rPr>
              <a:t>p</a:t>
            </a:r>
            <a:r>
              <a:rPr sz="800" b="1" cap="small" spc="-60" dirty="0">
                <a:solidFill>
                  <a:srgbClr val="00AC8C"/>
                </a:solidFill>
                <a:latin typeface="Tahoma"/>
                <a:cs typeface="Tahoma"/>
              </a:rPr>
              <a:t>o</a:t>
            </a:r>
            <a:r>
              <a:rPr sz="800" b="1" spc="-80" dirty="0">
                <a:solidFill>
                  <a:srgbClr val="00AC8C"/>
                </a:solidFill>
                <a:latin typeface="Tahoma"/>
                <a:cs typeface="Tahoma"/>
              </a:rPr>
              <a:t>w:</a:t>
            </a:r>
            <a:r>
              <a:rPr sz="800" b="1" spc="-5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800" spc="-30" dirty="0">
                <a:latin typeface="Arial MT"/>
                <a:cs typeface="Arial MT"/>
              </a:rPr>
              <a:t>mét</a:t>
            </a:r>
            <a:r>
              <a:rPr sz="800" spc="-25" dirty="0">
                <a:latin typeface="Arial MT"/>
                <a:cs typeface="Arial MT"/>
              </a:rPr>
              <a:t>o</a:t>
            </a:r>
            <a:r>
              <a:rPr sz="800" spc="-35" dirty="0">
                <a:latin typeface="Arial MT"/>
                <a:cs typeface="Arial MT"/>
              </a:rPr>
              <a:t>do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que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el</a:t>
            </a:r>
            <a:r>
              <a:rPr sz="800" spc="-75" dirty="0">
                <a:latin typeface="Arial MT"/>
                <a:cs typeface="Arial MT"/>
              </a:rPr>
              <a:t>e</a:t>
            </a:r>
            <a:r>
              <a:rPr sz="800" spc="-50" dirty="0">
                <a:latin typeface="Arial MT"/>
                <a:cs typeface="Arial MT"/>
              </a:rPr>
              <a:t>va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4758" y="1758478"/>
            <a:ext cx="11760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 MT"/>
                <a:cs typeface="Arial MT"/>
              </a:rPr>
              <a:t>um </a:t>
            </a:r>
            <a:r>
              <a:rPr sz="800" spc="-30" dirty="0">
                <a:latin typeface="Arial MT"/>
                <a:cs typeface="Arial MT"/>
              </a:rPr>
              <a:t>núme</a:t>
            </a:r>
            <a:r>
              <a:rPr sz="800" spc="-25" dirty="0">
                <a:latin typeface="Arial MT"/>
                <a:cs typeface="Arial MT"/>
              </a:rPr>
              <a:t>r</a:t>
            </a:r>
            <a:r>
              <a:rPr sz="800" spc="-50" dirty="0">
                <a:latin typeface="Arial MT"/>
                <a:cs typeface="Arial MT"/>
              </a:rPr>
              <a:t>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65" dirty="0">
                <a:latin typeface="Arial MT"/>
                <a:cs typeface="Arial MT"/>
              </a:rPr>
              <a:t>a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uma</a:t>
            </a:r>
            <a:r>
              <a:rPr sz="800" spc="-25" dirty="0">
                <a:latin typeface="Arial MT"/>
                <a:cs typeface="Arial MT"/>
              </a:rPr>
              <a:t> p</a:t>
            </a:r>
            <a:r>
              <a:rPr sz="800" spc="-30" dirty="0">
                <a:latin typeface="Arial MT"/>
                <a:cs typeface="Arial MT"/>
              </a:rPr>
              <a:t>otência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97" y="1684054"/>
            <a:ext cx="2672080" cy="9182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75" dirty="0">
                <a:latin typeface="Tahoma"/>
                <a:cs typeface="Tahoma"/>
              </a:rPr>
              <a:t>Exempl</a:t>
            </a:r>
            <a:r>
              <a:rPr sz="1200" b="1" cap="small" spc="-75" dirty="0">
                <a:latin typeface="Tahoma"/>
                <a:cs typeface="Tahoma"/>
              </a:rPr>
              <a:t>os</a:t>
            </a:r>
            <a:r>
              <a:rPr sz="1200" b="1" spc="-75" dirty="0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  <a:p>
            <a:pPr marL="254635" lvl="1" indent="-99060">
              <a:lnSpc>
                <a:spcPct val="100000"/>
              </a:lnSpc>
              <a:spcBef>
                <a:spcPts val="455"/>
              </a:spcBef>
              <a:buFont typeface="Tahoma"/>
              <a:buChar char="·"/>
              <a:tabLst>
                <a:tab pos="255270" algn="l"/>
              </a:tabLst>
            </a:pPr>
            <a:r>
              <a:rPr sz="1000" b="1" spc="-5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-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quadrado = 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Math.pow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SimSun"/>
                <a:cs typeface="SimSun"/>
              </a:rPr>
              <a:t>2,10</a:t>
            </a:r>
            <a:r>
              <a:rPr sz="1000" spc="-10" dirty="0">
                <a:solidFill>
                  <a:srgbClr val="B25900"/>
                </a:solidFill>
                <a:latin typeface="SimSun"/>
                <a:cs typeface="SimSun"/>
              </a:rPr>
              <a:t>)</a:t>
            </a:r>
            <a:r>
              <a:rPr sz="1000" spc="-10" dirty="0"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 marL="254635" lvl="1" indent="-99060">
              <a:lnSpc>
                <a:spcPct val="100000"/>
              </a:lnSpc>
              <a:spcBef>
                <a:spcPts val="490"/>
              </a:spcBef>
              <a:buFont typeface="Tahoma"/>
              <a:buChar char="·"/>
              <a:tabLst>
                <a:tab pos="255270" algn="l"/>
              </a:tabLst>
            </a:pPr>
            <a:r>
              <a:rPr sz="1000" b="1" spc="5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main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String args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[])</a:t>
            </a:r>
            <a:endParaRPr sz="1000">
              <a:latin typeface="SimSun"/>
              <a:cs typeface="SimSun"/>
            </a:endParaRPr>
          </a:p>
          <a:p>
            <a:pPr marL="25463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Tahoma"/>
              <a:buChar char="·"/>
              <a:tabLst>
                <a:tab pos="255270" algn="l"/>
              </a:tabLst>
            </a:pP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System.out.println</a:t>
            </a:r>
            <a:r>
              <a:rPr sz="1000" spc="-5" dirty="0">
                <a:solidFill>
                  <a:srgbClr val="B25900"/>
                </a:solidFill>
                <a:latin typeface="SimSun"/>
                <a:cs typeface="SimSun"/>
              </a:rPr>
              <a:t>("bla bla bla")</a:t>
            </a:r>
            <a:r>
              <a:rPr sz="1000" spc="-5" dirty="0">
                <a:solidFill>
                  <a:srgbClr val="595959"/>
                </a:solidFill>
                <a:latin typeface="SimSun"/>
                <a:cs typeface="SimSun"/>
              </a:rPr>
              <a:t>;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3964" y="2183847"/>
            <a:ext cx="2182495" cy="329565"/>
          </a:xfrm>
          <a:custGeom>
            <a:avLst/>
            <a:gdLst/>
            <a:ahLst/>
            <a:cxnLst/>
            <a:rect l="l" t="t" r="r" b="b"/>
            <a:pathLst>
              <a:path w="2182495" h="329564">
                <a:moveTo>
                  <a:pt x="638764" y="119775"/>
                </a:moveTo>
                <a:lnTo>
                  <a:pt x="20915" y="161375"/>
                </a:lnTo>
                <a:lnTo>
                  <a:pt x="5228" y="162966"/>
                </a:lnTo>
                <a:lnTo>
                  <a:pt x="0" y="164775"/>
                </a:lnTo>
                <a:lnTo>
                  <a:pt x="5228" y="166585"/>
                </a:lnTo>
                <a:lnTo>
                  <a:pt x="20915" y="168175"/>
                </a:lnTo>
                <a:lnTo>
                  <a:pt x="638764" y="209776"/>
                </a:lnTo>
                <a:lnTo>
                  <a:pt x="638764" y="278940"/>
                </a:lnTo>
                <a:lnTo>
                  <a:pt x="642741" y="298640"/>
                </a:lnTo>
                <a:lnTo>
                  <a:pt x="653588" y="314728"/>
                </a:lnTo>
                <a:lnTo>
                  <a:pt x="669675" y="325574"/>
                </a:lnTo>
                <a:lnTo>
                  <a:pt x="689375" y="329551"/>
                </a:lnTo>
                <a:lnTo>
                  <a:pt x="2131504" y="329551"/>
                </a:lnTo>
                <a:lnTo>
                  <a:pt x="2151204" y="325574"/>
                </a:lnTo>
                <a:lnTo>
                  <a:pt x="2167291" y="314728"/>
                </a:lnTo>
                <a:lnTo>
                  <a:pt x="2178137" y="298640"/>
                </a:lnTo>
                <a:lnTo>
                  <a:pt x="2182114" y="278940"/>
                </a:lnTo>
                <a:lnTo>
                  <a:pt x="2182114" y="50610"/>
                </a:lnTo>
                <a:lnTo>
                  <a:pt x="2178137" y="30910"/>
                </a:lnTo>
                <a:lnTo>
                  <a:pt x="2167291" y="14823"/>
                </a:lnTo>
                <a:lnTo>
                  <a:pt x="2151204" y="3977"/>
                </a:lnTo>
                <a:lnTo>
                  <a:pt x="2131504" y="0"/>
                </a:lnTo>
                <a:lnTo>
                  <a:pt x="689375" y="0"/>
                </a:lnTo>
                <a:lnTo>
                  <a:pt x="669675" y="3977"/>
                </a:lnTo>
                <a:lnTo>
                  <a:pt x="653588" y="14823"/>
                </a:lnTo>
                <a:lnTo>
                  <a:pt x="642741" y="30910"/>
                </a:lnTo>
                <a:lnTo>
                  <a:pt x="638764" y="50610"/>
                </a:lnTo>
                <a:lnTo>
                  <a:pt x="638764" y="11977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32187" y="2151126"/>
            <a:ext cx="1484630" cy="32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135">
              <a:lnSpc>
                <a:spcPct val="124500"/>
              </a:lnSpc>
              <a:spcBef>
                <a:spcPts val="100"/>
              </a:spcBef>
            </a:pPr>
            <a:r>
              <a:rPr sz="800" b="1" spc="-50" dirty="0">
                <a:solidFill>
                  <a:srgbClr val="00AC8C"/>
                </a:solidFill>
                <a:latin typeface="Tahoma"/>
                <a:cs typeface="Tahoma"/>
              </a:rPr>
              <a:t>main:</a:t>
            </a:r>
            <a:r>
              <a:rPr sz="800" b="1" spc="-5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800" spc="-30" dirty="0">
                <a:latin typeface="Arial MT"/>
                <a:cs typeface="Arial MT"/>
              </a:rPr>
              <a:t>mét</a:t>
            </a:r>
            <a:r>
              <a:rPr sz="800" spc="-25" dirty="0">
                <a:latin typeface="Arial MT"/>
                <a:cs typeface="Arial MT"/>
              </a:rPr>
              <a:t>o</a:t>
            </a:r>
            <a:r>
              <a:rPr sz="800" spc="-35" dirty="0">
                <a:latin typeface="Arial MT"/>
                <a:cs typeface="Arial MT"/>
              </a:rPr>
              <a:t>do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5" dirty="0">
                <a:latin typeface="Arial MT"/>
                <a:cs typeface="Arial MT"/>
              </a:rPr>
              <a:t>principal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em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que  </a:t>
            </a:r>
            <a:r>
              <a:rPr sz="800" spc="-55" dirty="0">
                <a:latin typeface="Arial MT"/>
                <a:cs typeface="Arial MT"/>
              </a:rPr>
              <a:t>começa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65" dirty="0">
                <a:latin typeface="Arial MT"/>
                <a:cs typeface="Arial MT"/>
              </a:rPr>
              <a:t>a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executar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60" dirty="0">
                <a:latin typeface="Arial MT"/>
                <a:cs typeface="Arial MT"/>
              </a:rPr>
              <a:t>nosso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programa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9440" y="2573139"/>
            <a:ext cx="1870710" cy="515620"/>
          </a:xfrm>
          <a:custGeom>
            <a:avLst/>
            <a:gdLst/>
            <a:ahLst/>
            <a:cxnLst/>
            <a:rect l="l" t="t" r="r" b="b"/>
            <a:pathLst>
              <a:path w="1870710" h="515619">
                <a:moveTo>
                  <a:pt x="602199" y="185660"/>
                </a:moveTo>
                <a:lnTo>
                  <a:pt x="20243" y="5546"/>
                </a:lnTo>
                <a:lnTo>
                  <a:pt x="5166" y="1072"/>
                </a:lnTo>
                <a:lnTo>
                  <a:pt x="0" y="0"/>
                </a:lnTo>
                <a:lnTo>
                  <a:pt x="4769" y="2256"/>
                </a:lnTo>
                <a:lnTo>
                  <a:pt x="19499" y="7770"/>
                </a:lnTo>
                <a:lnTo>
                  <a:pt x="512198" y="185660"/>
                </a:lnTo>
                <a:lnTo>
                  <a:pt x="284284" y="185660"/>
                </a:lnTo>
                <a:lnTo>
                  <a:pt x="264584" y="189637"/>
                </a:lnTo>
                <a:lnTo>
                  <a:pt x="248497" y="200484"/>
                </a:lnTo>
                <a:lnTo>
                  <a:pt x="237651" y="216571"/>
                </a:lnTo>
                <a:lnTo>
                  <a:pt x="233673" y="236271"/>
                </a:lnTo>
                <a:lnTo>
                  <a:pt x="233673" y="464905"/>
                </a:lnTo>
                <a:lnTo>
                  <a:pt x="237651" y="484605"/>
                </a:lnTo>
                <a:lnTo>
                  <a:pt x="248497" y="500692"/>
                </a:lnTo>
                <a:lnTo>
                  <a:pt x="264584" y="511538"/>
                </a:lnTo>
                <a:lnTo>
                  <a:pt x="284284" y="515515"/>
                </a:lnTo>
                <a:lnTo>
                  <a:pt x="1819537" y="515515"/>
                </a:lnTo>
                <a:lnTo>
                  <a:pt x="1839237" y="511538"/>
                </a:lnTo>
                <a:lnTo>
                  <a:pt x="1855325" y="500692"/>
                </a:lnTo>
                <a:lnTo>
                  <a:pt x="1866171" y="484605"/>
                </a:lnTo>
                <a:lnTo>
                  <a:pt x="1870148" y="464905"/>
                </a:lnTo>
                <a:lnTo>
                  <a:pt x="1870148" y="236271"/>
                </a:lnTo>
                <a:lnTo>
                  <a:pt x="1866171" y="216571"/>
                </a:lnTo>
                <a:lnTo>
                  <a:pt x="1855325" y="200484"/>
                </a:lnTo>
                <a:lnTo>
                  <a:pt x="1839237" y="189637"/>
                </a:lnTo>
                <a:lnTo>
                  <a:pt x="1819537" y="185660"/>
                </a:lnTo>
                <a:lnTo>
                  <a:pt x="602199" y="18566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72574" y="2726880"/>
            <a:ext cx="1577975" cy="3295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800" b="1" spc="-35" dirty="0">
                <a:solidFill>
                  <a:srgbClr val="00AC8C"/>
                </a:solidFill>
                <a:latin typeface="Tahoma"/>
                <a:cs typeface="Tahoma"/>
              </a:rPr>
              <a:t>println:</a:t>
            </a:r>
            <a:r>
              <a:rPr sz="800" b="1" spc="-5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800" spc="-30" dirty="0">
                <a:latin typeface="Arial MT"/>
                <a:cs typeface="Arial MT"/>
              </a:rPr>
              <a:t>mét</a:t>
            </a:r>
            <a:r>
              <a:rPr sz="800" spc="-25" dirty="0">
                <a:latin typeface="Arial MT"/>
                <a:cs typeface="Arial MT"/>
              </a:rPr>
              <a:t>o</a:t>
            </a:r>
            <a:r>
              <a:rPr sz="800" spc="-35" dirty="0">
                <a:latin typeface="Arial MT"/>
                <a:cs typeface="Arial MT"/>
              </a:rPr>
              <a:t>do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que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15" dirty="0">
                <a:latin typeface="Arial MT"/>
                <a:cs typeface="Arial MT"/>
              </a:rPr>
              <a:t>imprime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latin typeface="Arial MT"/>
                <a:cs typeface="Arial MT"/>
              </a:rPr>
              <a:t>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conteúdo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recebido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como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parâmetro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16676" y="3027340"/>
            <a:ext cx="1416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8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48915"/>
            <a:ext cx="10490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40" dirty="0"/>
              <a:t>Vantagens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38529"/>
            <a:ext cx="2948305" cy="1353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7640" indent="-155575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-75" dirty="0">
                <a:latin typeface="Tahoma"/>
                <a:cs typeface="Tahoma"/>
              </a:rPr>
              <a:t>V</a:t>
            </a:r>
            <a:r>
              <a:rPr sz="1400" b="1" spc="-80" dirty="0">
                <a:latin typeface="Tahoma"/>
                <a:cs typeface="Tahoma"/>
              </a:rPr>
              <a:t>antagens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20" dirty="0">
                <a:latin typeface="Tahoma"/>
                <a:cs typeface="Tahoma"/>
              </a:rPr>
              <a:t>riar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mét</a:t>
            </a:r>
            <a:r>
              <a:rPr sz="1400" b="1" cap="small" spc="-25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d</a:t>
            </a:r>
            <a:r>
              <a:rPr sz="1400" b="1" cap="small" spc="-70" dirty="0">
                <a:latin typeface="Tahoma"/>
                <a:cs typeface="Tahoma"/>
              </a:rPr>
              <a:t>os</a:t>
            </a:r>
            <a:r>
              <a:rPr sz="1400" b="1" spc="-15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40" dirty="0">
                <a:latin typeface="Arial MT"/>
                <a:cs typeface="Arial MT"/>
              </a:rPr>
              <a:t>Evita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r</a:t>
            </a:r>
            <a:r>
              <a:rPr sz="1200" spc="-85" dirty="0">
                <a:latin typeface="Arial MT"/>
                <a:cs typeface="Arial MT"/>
              </a:rPr>
              <a:t>e</a:t>
            </a:r>
            <a:r>
              <a:rPr sz="1200" spc="-80" dirty="0">
                <a:latin typeface="Arial MT"/>
                <a:cs typeface="Arial MT"/>
              </a:rPr>
              <a:t>p</a:t>
            </a:r>
            <a:r>
              <a:rPr sz="1200" spc="-45" dirty="0">
                <a:latin typeface="Arial MT"/>
                <a:cs typeface="Arial MT"/>
              </a:rPr>
              <a:t>etição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c</a:t>
            </a:r>
            <a:r>
              <a:rPr sz="1200" spc="-80" dirty="0">
                <a:latin typeface="Arial MT"/>
                <a:cs typeface="Arial MT"/>
              </a:rPr>
              <a:t>ó</a:t>
            </a:r>
            <a:r>
              <a:rPr sz="1200" spc="-45" dirty="0">
                <a:latin typeface="Arial MT"/>
                <a:cs typeface="Arial MT"/>
              </a:rPr>
              <a:t>digo;</a:t>
            </a:r>
            <a:endParaRPr sz="1200">
              <a:latin typeface="Arial MT"/>
              <a:cs typeface="Arial MT"/>
            </a:endParaRPr>
          </a:p>
          <a:p>
            <a:pPr marL="313690" lvl="1" indent="-158115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50" dirty="0">
                <a:latin typeface="Arial MT"/>
                <a:cs typeface="Arial MT"/>
              </a:rPr>
              <a:t>Facilidade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agilidade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manutenção;</a:t>
            </a:r>
            <a:endParaRPr sz="1200">
              <a:latin typeface="Arial MT"/>
              <a:cs typeface="Arial MT"/>
            </a:endParaRPr>
          </a:p>
          <a:p>
            <a:pPr marL="167640" indent="-155575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8275" algn="l"/>
              </a:tabLst>
            </a:pPr>
            <a:r>
              <a:rPr sz="1400" b="1" spc="5" dirty="0">
                <a:latin typeface="Tahoma"/>
                <a:cs typeface="Tahoma"/>
              </a:rPr>
              <a:t>B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110" dirty="0">
                <a:latin typeface="Tahoma"/>
                <a:cs typeface="Tahoma"/>
              </a:rPr>
              <a:t>as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práti</a:t>
            </a:r>
            <a:r>
              <a:rPr sz="1400" b="1" cap="small" spc="-60" dirty="0">
                <a:latin typeface="Tahoma"/>
                <a:cs typeface="Tahoma"/>
              </a:rPr>
              <a:t>c</a:t>
            </a:r>
            <a:r>
              <a:rPr sz="1400" b="1" spc="-110" dirty="0">
                <a:latin typeface="Tahoma"/>
                <a:cs typeface="Tahoma"/>
              </a:rPr>
              <a:t>as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p</a:t>
            </a:r>
            <a:r>
              <a:rPr sz="1400" b="1" spc="-35" dirty="0">
                <a:latin typeface="Tahoma"/>
                <a:cs typeface="Tahoma"/>
              </a:rPr>
              <a:t>r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70" dirty="0">
                <a:latin typeface="Tahoma"/>
                <a:cs typeface="Tahoma"/>
              </a:rPr>
              <a:t>gramaçã</a:t>
            </a:r>
            <a:r>
              <a:rPr sz="1400" b="1" cap="small" spc="-35" dirty="0">
                <a:latin typeface="Tahoma"/>
                <a:cs typeface="Tahoma"/>
              </a:rPr>
              <a:t>o</a:t>
            </a:r>
            <a:r>
              <a:rPr sz="1400" b="1" spc="-150" dirty="0"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313690" lvl="1" indent="-158115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4325" algn="l"/>
              </a:tabLst>
            </a:pPr>
            <a:r>
              <a:rPr sz="1200" spc="-170" dirty="0">
                <a:latin typeface="Arial MT"/>
                <a:cs typeface="Arial MT"/>
              </a:rPr>
              <a:t>T</a:t>
            </a:r>
            <a:r>
              <a:rPr sz="1200" spc="-65" dirty="0">
                <a:latin typeface="Arial MT"/>
                <a:cs typeface="Arial MT"/>
              </a:rPr>
              <a:t>o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mét</a:t>
            </a:r>
            <a:r>
              <a:rPr sz="1200" spc="-35" dirty="0">
                <a:latin typeface="Arial MT"/>
                <a:cs typeface="Arial MT"/>
              </a:rPr>
              <a:t>o</a:t>
            </a:r>
            <a:r>
              <a:rPr sz="1200" spc="-55" dirty="0">
                <a:latin typeface="Arial MT"/>
                <a:cs typeface="Arial MT"/>
              </a:rPr>
              <a:t>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</a:t>
            </a:r>
            <a:r>
              <a:rPr sz="1200" spc="-90" dirty="0">
                <a:latin typeface="Arial MT"/>
                <a:cs typeface="Arial MT"/>
              </a:rPr>
              <a:t>e</a:t>
            </a:r>
            <a:r>
              <a:rPr sz="1200" spc="-60" dirty="0">
                <a:latin typeface="Arial MT"/>
                <a:cs typeface="Arial MT"/>
              </a:rPr>
              <a:t>v</a:t>
            </a:r>
            <a:r>
              <a:rPr sz="1200" spc="-130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fazer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única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ta</a:t>
            </a:r>
            <a:r>
              <a:rPr sz="1200" spc="-10" dirty="0">
                <a:latin typeface="Arial MT"/>
                <a:cs typeface="Arial MT"/>
              </a:rPr>
              <a:t>r</a:t>
            </a:r>
            <a:r>
              <a:rPr sz="1200" spc="-60" dirty="0">
                <a:latin typeface="Arial MT"/>
                <a:cs typeface="Arial MT"/>
              </a:rPr>
              <a:t>efa!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6676" y="3027340"/>
            <a:ext cx="1416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00" b="1" spc="-125" dirty="0">
                <a:solidFill>
                  <a:srgbClr val="009380"/>
                </a:solidFill>
                <a:latin typeface="Tahoma"/>
                <a:cs typeface="Tahoma"/>
              </a:rPr>
              <a:t>9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315622"/>
            <a:ext cx="124841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145" dirty="0">
                <a:solidFill>
                  <a:srgbClr val="FFFFFF"/>
                </a:solidFill>
                <a:latin typeface="Times New Roman"/>
                <a:cs typeface="Times New Roman"/>
              </a:rPr>
              <a:t>Metodos</a:t>
            </a:r>
            <a:r>
              <a:rPr sz="115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50" spc="65" dirty="0">
                <a:solidFill>
                  <a:srgbClr val="FFFFFF"/>
                </a:solidFill>
                <a:latin typeface="Times New Roman"/>
                <a:cs typeface="Times New Roman"/>
              </a:rPr>
              <a:t>funcoes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1550" y="1283646"/>
            <a:ext cx="19259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3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Ti</a:t>
            </a:r>
            <a:r>
              <a:rPr sz="2050" b="0" spc="-4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p</a:t>
            </a:r>
            <a:r>
              <a:rPr sz="2050" b="0" spc="-16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os</a:t>
            </a:r>
            <a:r>
              <a:rPr sz="2050" b="0" spc="-5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2050" b="0" spc="-12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de</a:t>
            </a:r>
            <a:r>
              <a:rPr sz="2050" b="0" spc="-5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 mét</a:t>
            </a:r>
            <a:r>
              <a:rPr sz="2050" b="0" spc="-4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o</a:t>
            </a:r>
            <a:r>
              <a:rPr sz="2050" b="0" spc="-12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dos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2747</Words>
  <Application>Microsoft Office PowerPoint</Application>
  <PresentationFormat>Personalizar</PresentationFormat>
  <Paragraphs>391</Paragraphs>
  <Slides>44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4" baseType="lpstr">
      <vt:lpstr>PMingLiU-ExtB</vt:lpstr>
      <vt:lpstr>SimSun</vt:lpstr>
      <vt:lpstr>Arial</vt:lpstr>
      <vt:lpstr>Arial MT</vt:lpstr>
      <vt:lpstr>Calibri</vt:lpstr>
      <vt:lpstr>Comic Sans MS</vt:lpstr>
      <vt:lpstr>Tahoma</vt:lpstr>
      <vt:lpstr>Times New Roman</vt:lpstr>
      <vt:lpstr>Verdana</vt:lpstr>
      <vt:lpstr>Office Theme</vt:lpstr>
      <vt:lpstr>Apresentação do PowerPoint</vt:lpstr>
      <vt:lpstr>Apresentação do PowerPoint</vt:lpstr>
      <vt:lpstr>Modularização</vt:lpstr>
      <vt:lpstr>Modularização</vt:lpstr>
      <vt:lpstr>Exemplo</vt:lpstr>
      <vt:lpstr>O que são métodos?</vt:lpstr>
      <vt:lpstr>Como usar?</vt:lpstr>
      <vt:lpstr>Vantagens</vt:lpstr>
      <vt:lpstr>Tipos de métodos</vt:lpstr>
      <vt:lpstr>Tipos de métodos</vt:lpstr>
      <vt:lpstr>Métodos sem retorno</vt:lpstr>
      <vt:lpstr>Métodos sem retorno</vt:lpstr>
      <vt:lpstr>Exemplo: sem retorno e sem parâmetros</vt:lpstr>
      <vt:lpstr>Exemplo: sem retorno e sem parâmetros</vt:lpstr>
      <vt:lpstr>Exemplo: sem retorno e sem parâmetros</vt:lpstr>
      <vt:lpstr>Sintaxe</vt:lpstr>
      <vt:lpstr>Sintaxe</vt:lpstr>
      <vt:lpstr>Exercício 1</vt:lpstr>
      <vt:lpstr>Exemplo: sem retorno e com parâmetros</vt:lpstr>
      <vt:lpstr>Exemplo: sem retorno e com parâmetros</vt:lpstr>
      <vt:lpstr>Exemplo: sem retorno e com parâmetros</vt:lpstr>
      <vt:lpstr>Exemplo: sem retorno e com parâmetros</vt:lpstr>
      <vt:lpstr>Exemplo</vt:lpstr>
      <vt:lpstr>Exemplo: sem retorno e com parâmetros</vt:lpstr>
      <vt:lpstr>Exemplo: sem retorno e com parâmetros</vt:lpstr>
      <vt:lpstr>Exemplo: sem retorno e com parâmetros</vt:lpstr>
      <vt:lpstr>Exemplo: sem retorno e com parâmetros</vt:lpstr>
      <vt:lpstr>Exercício 2</vt:lpstr>
      <vt:lpstr>Métodos com retorno</vt:lpstr>
      <vt:lpstr>Métodos com retorno</vt:lpstr>
      <vt:lpstr>Métodos com retorno</vt:lpstr>
      <vt:lpstr>Exemplo: com retorno e com parâmetros</vt:lpstr>
      <vt:lpstr>Exemplo: com retorno e com parâmetros</vt:lpstr>
      <vt:lpstr>Exemplo: com retorno e com parâmetros</vt:lpstr>
      <vt:lpstr>Exemplo: com retorno e com parâmetros</vt:lpstr>
      <vt:lpstr>Sintaxe</vt:lpstr>
      <vt:lpstr>Sintaxe</vt:lpstr>
      <vt:lpstr>Exercício 3</vt:lpstr>
      <vt:lpstr>Exercícios</vt:lpstr>
      <vt:lpstr>Exercício 4</vt:lpstr>
      <vt:lpstr>Exercício 5</vt:lpstr>
      <vt:lpstr>Exercício 6</vt:lpstr>
      <vt:lpstr>Exercício 7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(funções) - Programação de Soluções Computacionais</dc:title>
  <dc:creator>Prof. Dr. Charles Ferreira</dc:creator>
  <cp:lastModifiedBy>GUILHERME DUARTE DE BARROS</cp:lastModifiedBy>
  <cp:revision>2</cp:revision>
  <dcterms:created xsi:type="dcterms:W3CDTF">2024-10-10T11:11:13Z</dcterms:created>
  <dcterms:modified xsi:type="dcterms:W3CDTF">2024-10-10T11:18:18Z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2024-10-10T00:00:00Z</vt:filetime>
  </property>
</Properties>
</file>