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9" d="100"/>
          <a:sy n="169" d="100"/>
        </p:scale>
        <p:origin x="91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24492" y="1163085"/>
            <a:ext cx="2807335" cy="595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42252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5663" y="1590597"/>
            <a:ext cx="2534920" cy="1132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3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Tahoma"/>
                <a:cs typeface="Tahoma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5" Type="http://schemas.openxmlformats.org/officeDocument/2006/relationships/image" Target="../media/image24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jp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6" Type="http://schemas.openxmlformats.org/officeDocument/2006/relationships/slide" Target="slide55.xml"/><Relationship Id="rId5" Type="http://schemas.openxmlformats.org/officeDocument/2006/relationships/slide" Target="slide33.xml"/><Relationship Id="rId4" Type="http://schemas.openxmlformats.org/officeDocument/2006/relationships/slide" Target="slide2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7908" y="1557316"/>
            <a:ext cx="4977892" cy="118385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5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Classes</a:t>
            </a:r>
            <a:r>
              <a:rPr sz="20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205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Objetos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lang="pt-BR" sz="1700" b="1" dirty="0">
                <a:solidFill>
                  <a:srgbClr val="FFFFFF"/>
                </a:solidFill>
                <a:latin typeface="Times New Roman"/>
                <a:cs typeface="Times New Roman"/>
              </a:rPr>
              <a:t>Algoritmos e </a:t>
            </a:r>
            <a:r>
              <a:rPr sz="17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Programação</a:t>
            </a:r>
            <a:r>
              <a:rPr lang="pt-BR" sz="1700" b="1" dirty="0">
                <a:solidFill>
                  <a:srgbClr val="FFFFFF"/>
                </a:solidFill>
                <a:latin typeface="Times New Roman"/>
                <a:cs typeface="Times New Roman"/>
              </a:rPr>
              <a:t> I</a:t>
            </a:r>
            <a:endParaRPr sz="1700" dirty="0">
              <a:latin typeface="Times New Roman"/>
              <a:cs typeface="Times New Roman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Dr.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 MT"/>
                <a:cs typeface="Arial MT"/>
              </a:rPr>
              <a:t>Guilherme Duarte de Barros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Classe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37320"/>
            <a:ext cx="223202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dirty="0">
                <a:latin typeface="Tahoma"/>
                <a:cs typeface="Tahoma"/>
              </a:rPr>
              <a:t>É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abstração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algo: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Mundo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real;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 MT"/>
                <a:cs typeface="Arial MT"/>
              </a:rPr>
              <a:t>Modelos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matemáticos;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Estruturas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dados..</a:t>
            </a:r>
            <a:r>
              <a:rPr sz="1200" spc="-17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7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0389" y="525297"/>
            <a:ext cx="1279525" cy="534035"/>
          </a:xfrm>
          <a:custGeom>
            <a:avLst/>
            <a:gdLst/>
            <a:ahLst/>
            <a:cxnLst/>
            <a:rect l="l" t="t" r="r" b="b"/>
            <a:pathLst>
              <a:path w="1279525" h="534035">
                <a:moveTo>
                  <a:pt x="399993" y="389373"/>
                </a:moveTo>
                <a:lnTo>
                  <a:pt x="309431" y="513774"/>
                </a:lnTo>
                <a:lnTo>
                  <a:pt x="300964" y="527244"/>
                </a:lnTo>
                <a:lnTo>
                  <a:pt x="300024" y="533548"/>
                </a:lnTo>
                <a:lnTo>
                  <a:pt x="306289" y="532376"/>
                </a:lnTo>
                <a:lnTo>
                  <a:pt x="319437" y="523419"/>
                </a:lnTo>
                <a:lnTo>
                  <a:pt x="489993" y="389373"/>
                </a:lnTo>
                <a:lnTo>
                  <a:pt x="1228690" y="389373"/>
                </a:lnTo>
                <a:lnTo>
                  <a:pt x="1248390" y="385396"/>
                </a:lnTo>
                <a:lnTo>
                  <a:pt x="1264477" y="374550"/>
                </a:lnTo>
                <a:lnTo>
                  <a:pt x="1275324" y="358463"/>
                </a:lnTo>
                <a:lnTo>
                  <a:pt x="1279301" y="338763"/>
                </a:lnTo>
                <a:lnTo>
                  <a:pt x="1279301" y="50610"/>
                </a:lnTo>
                <a:lnTo>
                  <a:pt x="1275324" y="30910"/>
                </a:lnTo>
                <a:lnTo>
                  <a:pt x="1264477" y="14823"/>
                </a:lnTo>
                <a:lnTo>
                  <a:pt x="1248390" y="3977"/>
                </a:lnTo>
                <a:lnTo>
                  <a:pt x="1228690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338763"/>
                </a:lnTo>
                <a:lnTo>
                  <a:pt x="3977" y="358463"/>
                </a:lnTo>
                <a:lnTo>
                  <a:pt x="14823" y="374550"/>
                </a:lnTo>
                <a:lnTo>
                  <a:pt x="30910" y="385396"/>
                </a:lnTo>
                <a:lnTo>
                  <a:pt x="50610" y="389373"/>
                </a:lnTo>
                <a:lnTo>
                  <a:pt x="399993" y="38937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68382" y="533544"/>
            <a:ext cx="11836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748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Arial MT"/>
                <a:cs typeface="Arial MT"/>
              </a:rPr>
              <a:t>poderemos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criar </a:t>
            </a:r>
            <a:r>
              <a:rPr sz="1000" spc="-75" dirty="0">
                <a:latin typeface="Arial MT"/>
                <a:cs typeface="Arial MT"/>
              </a:rPr>
              <a:t>nossos</a:t>
            </a:r>
            <a:r>
              <a:rPr sz="1000" spc="-20" dirty="0">
                <a:latin typeface="Arial MT"/>
                <a:cs typeface="Arial MT"/>
              </a:rPr>
              <a:t> tipos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dados!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94" y="1055441"/>
            <a:ext cx="473456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0" spc="-114" dirty="0">
                <a:solidFill>
                  <a:srgbClr val="000000"/>
                </a:solidFill>
                <a:latin typeface="Arial MT"/>
                <a:cs typeface="Arial MT"/>
              </a:rPr>
              <a:t>Analise</a:t>
            </a:r>
            <a:r>
              <a:rPr sz="295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265" dirty="0">
                <a:solidFill>
                  <a:srgbClr val="000000"/>
                </a:solidFill>
                <a:latin typeface="Arial MT"/>
                <a:cs typeface="Arial MT"/>
              </a:rPr>
              <a:t>as</a:t>
            </a:r>
            <a:r>
              <a:rPr sz="295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50" dirty="0">
                <a:solidFill>
                  <a:srgbClr val="000000"/>
                </a:solidFill>
                <a:latin typeface="Arial MT"/>
                <a:cs typeface="Arial MT"/>
              </a:rPr>
              <a:t>imagens</a:t>
            </a:r>
            <a:r>
              <a:rPr sz="295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220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95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10" dirty="0">
                <a:solidFill>
                  <a:srgbClr val="000000"/>
                </a:solidFill>
                <a:latin typeface="Arial MT"/>
                <a:cs typeface="Arial MT"/>
              </a:rPr>
              <a:t>seguir</a:t>
            </a:r>
            <a:r>
              <a:rPr sz="295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8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r>
              <a:rPr sz="2950" b="0" spc="-4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8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r>
              <a:rPr sz="2950" b="0" spc="-4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5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0895" y="2374239"/>
            <a:ext cx="918210" cy="6515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629" y="568528"/>
            <a:ext cx="586739" cy="66293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729" y="568528"/>
            <a:ext cx="430529" cy="6629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38997" y="1301864"/>
            <a:ext cx="762000" cy="63627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2815" y="1046645"/>
            <a:ext cx="594360" cy="4267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99640" y="2383764"/>
            <a:ext cx="840740" cy="6324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833" y="1700593"/>
            <a:ext cx="1356360" cy="5588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3283" y="2113305"/>
            <a:ext cx="773429" cy="45338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8982" y="246633"/>
            <a:ext cx="1082039" cy="58673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10779" y="895502"/>
            <a:ext cx="378459" cy="72897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70458" y="2335504"/>
            <a:ext cx="419100" cy="7289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43462" y="1611693"/>
            <a:ext cx="513080" cy="736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39970" y="155181"/>
            <a:ext cx="480060" cy="76961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664739" y="0"/>
            <a:ext cx="430530" cy="110007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8546" y="1758975"/>
            <a:ext cx="342900" cy="116205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754259" y="1821840"/>
            <a:ext cx="411479" cy="103631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87616" y="2374874"/>
            <a:ext cx="144779" cy="65024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111726" y="1195806"/>
            <a:ext cx="416560" cy="84835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152" y="1055441"/>
            <a:ext cx="5013325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0" spc="-140" dirty="0">
                <a:solidFill>
                  <a:srgbClr val="000000"/>
                </a:solidFill>
                <a:latin typeface="Arial MT"/>
                <a:cs typeface="Arial MT"/>
              </a:rPr>
              <a:t>Como</a:t>
            </a:r>
            <a:r>
              <a:rPr sz="2950" b="0" spc="-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40" dirty="0">
                <a:solidFill>
                  <a:srgbClr val="000000"/>
                </a:solidFill>
                <a:latin typeface="Arial MT"/>
                <a:cs typeface="Arial MT"/>
              </a:rPr>
              <a:t>poderíamos</a:t>
            </a:r>
            <a:r>
              <a:rPr sz="295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45" dirty="0">
                <a:solidFill>
                  <a:srgbClr val="000000"/>
                </a:solidFill>
                <a:latin typeface="Arial MT"/>
                <a:cs typeface="Arial MT"/>
              </a:rPr>
              <a:t>organizá-</a:t>
            </a:r>
            <a:r>
              <a:rPr sz="2950" b="0" spc="-55" dirty="0">
                <a:solidFill>
                  <a:srgbClr val="000000"/>
                </a:solidFill>
                <a:latin typeface="Arial MT"/>
                <a:cs typeface="Arial MT"/>
              </a:rPr>
              <a:t>las?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0476" y="1055441"/>
            <a:ext cx="449199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0" spc="-125" dirty="0">
                <a:solidFill>
                  <a:srgbClr val="000000"/>
                </a:solidFill>
                <a:latin typeface="Arial MT"/>
                <a:cs typeface="Arial MT"/>
              </a:rPr>
              <a:t>Uma</a:t>
            </a:r>
            <a:r>
              <a:rPr sz="295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65" dirty="0">
                <a:solidFill>
                  <a:srgbClr val="000000"/>
                </a:solidFill>
                <a:latin typeface="Arial MT"/>
                <a:cs typeface="Arial MT"/>
              </a:rPr>
              <a:t>possível</a:t>
            </a:r>
            <a:r>
              <a:rPr sz="2950"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40" dirty="0">
                <a:solidFill>
                  <a:srgbClr val="000000"/>
                </a:solidFill>
                <a:latin typeface="Arial MT"/>
                <a:cs typeface="Arial MT"/>
              </a:rPr>
              <a:t>organização</a:t>
            </a:r>
            <a:r>
              <a:rPr sz="295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8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r>
              <a:rPr sz="2950" b="0" spc="-4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18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r>
              <a:rPr sz="2950" b="0" spc="-4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950" b="0" spc="-50" dirty="0">
                <a:solidFill>
                  <a:srgbClr val="000000"/>
                </a:solidFill>
                <a:latin typeface="Arial MT"/>
                <a:cs typeface="Arial MT"/>
              </a:rPr>
              <a:t>.</a:t>
            </a:r>
            <a:endParaRPr sz="29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7204" y="1259994"/>
            <a:ext cx="3240405" cy="720090"/>
          </a:xfrm>
          <a:custGeom>
            <a:avLst/>
            <a:gdLst/>
            <a:ahLst/>
            <a:cxnLst/>
            <a:rect l="l" t="t" r="r" b="b"/>
            <a:pathLst>
              <a:path w="3240404" h="720089">
                <a:moveTo>
                  <a:pt x="3189430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669397"/>
                </a:lnTo>
                <a:lnTo>
                  <a:pt x="3977" y="689098"/>
                </a:lnTo>
                <a:lnTo>
                  <a:pt x="14823" y="705185"/>
                </a:lnTo>
                <a:lnTo>
                  <a:pt x="30910" y="716031"/>
                </a:lnTo>
                <a:lnTo>
                  <a:pt x="50610" y="720008"/>
                </a:lnTo>
                <a:lnTo>
                  <a:pt x="3189430" y="720008"/>
                </a:lnTo>
                <a:lnTo>
                  <a:pt x="3209130" y="716031"/>
                </a:lnTo>
                <a:lnTo>
                  <a:pt x="3225217" y="705185"/>
                </a:lnTo>
                <a:lnTo>
                  <a:pt x="3236064" y="689098"/>
                </a:lnTo>
                <a:lnTo>
                  <a:pt x="3240041" y="669397"/>
                </a:lnTo>
                <a:lnTo>
                  <a:pt x="3240041" y="50610"/>
                </a:lnTo>
                <a:lnTo>
                  <a:pt x="3236064" y="30910"/>
                </a:lnTo>
                <a:lnTo>
                  <a:pt x="3225217" y="14823"/>
                </a:lnTo>
                <a:lnTo>
                  <a:pt x="3209130" y="3977"/>
                </a:lnTo>
                <a:lnTo>
                  <a:pt x="3189430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5186" y="2339990"/>
            <a:ext cx="5400675" cy="720090"/>
          </a:xfrm>
          <a:custGeom>
            <a:avLst/>
            <a:gdLst/>
            <a:ahLst/>
            <a:cxnLst/>
            <a:rect l="l" t="t" r="r" b="b"/>
            <a:pathLst>
              <a:path w="5400675" h="720089">
                <a:moveTo>
                  <a:pt x="5349458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669397"/>
                </a:lnTo>
                <a:lnTo>
                  <a:pt x="3977" y="689098"/>
                </a:lnTo>
                <a:lnTo>
                  <a:pt x="14823" y="705185"/>
                </a:lnTo>
                <a:lnTo>
                  <a:pt x="30910" y="716031"/>
                </a:lnTo>
                <a:lnTo>
                  <a:pt x="50610" y="720008"/>
                </a:lnTo>
                <a:lnTo>
                  <a:pt x="5349458" y="720008"/>
                </a:lnTo>
                <a:lnTo>
                  <a:pt x="5369158" y="716031"/>
                </a:lnTo>
                <a:lnTo>
                  <a:pt x="5385245" y="705185"/>
                </a:lnTo>
                <a:lnTo>
                  <a:pt x="5396092" y="689098"/>
                </a:lnTo>
                <a:lnTo>
                  <a:pt x="5400069" y="669397"/>
                </a:lnTo>
                <a:lnTo>
                  <a:pt x="5400069" y="50610"/>
                </a:lnTo>
                <a:lnTo>
                  <a:pt x="5396092" y="30910"/>
                </a:lnTo>
                <a:lnTo>
                  <a:pt x="5385245" y="14823"/>
                </a:lnTo>
                <a:lnTo>
                  <a:pt x="5369158" y="3977"/>
                </a:lnTo>
                <a:lnTo>
                  <a:pt x="5349458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7211" y="35993"/>
            <a:ext cx="2160270" cy="1152525"/>
          </a:xfrm>
          <a:custGeom>
            <a:avLst/>
            <a:gdLst/>
            <a:ahLst/>
            <a:cxnLst/>
            <a:rect l="l" t="t" r="r" b="b"/>
            <a:pathLst>
              <a:path w="2160270" h="1152525">
                <a:moveTo>
                  <a:pt x="2109416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101402"/>
                </a:lnTo>
                <a:lnTo>
                  <a:pt x="3977" y="1121102"/>
                </a:lnTo>
                <a:lnTo>
                  <a:pt x="14823" y="1137190"/>
                </a:lnTo>
                <a:lnTo>
                  <a:pt x="30910" y="1148036"/>
                </a:lnTo>
                <a:lnTo>
                  <a:pt x="50610" y="1152013"/>
                </a:lnTo>
                <a:lnTo>
                  <a:pt x="2109416" y="1152013"/>
                </a:lnTo>
                <a:lnTo>
                  <a:pt x="2129116" y="1148036"/>
                </a:lnTo>
                <a:lnTo>
                  <a:pt x="2145204" y="1137190"/>
                </a:lnTo>
                <a:lnTo>
                  <a:pt x="2156050" y="1121102"/>
                </a:lnTo>
                <a:lnTo>
                  <a:pt x="2160027" y="1101402"/>
                </a:lnTo>
                <a:lnTo>
                  <a:pt x="2160027" y="50610"/>
                </a:lnTo>
                <a:lnTo>
                  <a:pt x="2156050" y="30910"/>
                </a:lnTo>
                <a:lnTo>
                  <a:pt x="2145204" y="14823"/>
                </a:lnTo>
                <a:lnTo>
                  <a:pt x="2129116" y="3977"/>
                </a:lnTo>
                <a:lnTo>
                  <a:pt x="2109416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7218" y="71983"/>
            <a:ext cx="1800225" cy="1800225"/>
          </a:xfrm>
          <a:custGeom>
            <a:avLst/>
            <a:gdLst/>
            <a:ahLst/>
            <a:cxnLst/>
            <a:rect l="l" t="t" r="r" b="b"/>
            <a:pathLst>
              <a:path w="1800225" h="1800225">
                <a:moveTo>
                  <a:pt x="1749411" y="0"/>
                </a:move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749411"/>
                </a:lnTo>
                <a:lnTo>
                  <a:pt x="3977" y="1769111"/>
                </a:lnTo>
                <a:lnTo>
                  <a:pt x="14823" y="1785199"/>
                </a:lnTo>
                <a:lnTo>
                  <a:pt x="30910" y="1796045"/>
                </a:lnTo>
                <a:lnTo>
                  <a:pt x="50610" y="1800022"/>
                </a:lnTo>
                <a:lnTo>
                  <a:pt x="1749411" y="1800022"/>
                </a:lnTo>
                <a:lnTo>
                  <a:pt x="1769111" y="1796045"/>
                </a:lnTo>
                <a:lnTo>
                  <a:pt x="1785199" y="1785199"/>
                </a:lnTo>
                <a:lnTo>
                  <a:pt x="1796045" y="1769111"/>
                </a:lnTo>
                <a:lnTo>
                  <a:pt x="1800022" y="1749411"/>
                </a:lnTo>
                <a:lnTo>
                  <a:pt x="1800022" y="50610"/>
                </a:lnTo>
                <a:lnTo>
                  <a:pt x="1796045" y="30910"/>
                </a:lnTo>
                <a:lnTo>
                  <a:pt x="1785199" y="14823"/>
                </a:lnTo>
                <a:lnTo>
                  <a:pt x="1769111" y="3977"/>
                </a:lnTo>
                <a:lnTo>
                  <a:pt x="1749411" y="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896" y="1294244"/>
            <a:ext cx="918210" cy="65151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26629" y="1288529"/>
            <a:ext cx="1049020" cy="662940"/>
            <a:chOff x="1326629" y="1288529"/>
            <a:chExt cx="1049020" cy="6629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6629" y="1288529"/>
              <a:ext cx="586739" cy="6629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4738" y="1288529"/>
              <a:ext cx="430530" cy="66293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8991" y="1301864"/>
            <a:ext cx="762000" cy="63627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2821" y="2486634"/>
            <a:ext cx="594360" cy="4267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9639" y="2383764"/>
            <a:ext cx="840740" cy="6324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71382" y="2490431"/>
            <a:ext cx="1017269" cy="4191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73284" y="2473299"/>
            <a:ext cx="773429" cy="4533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98975" y="2406624"/>
            <a:ext cx="1082039" cy="58673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850777" y="175501"/>
            <a:ext cx="378460" cy="72898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10456" y="1075499"/>
            <a:ext cx="419100" cy="72897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783467" y="1071689"/>
            <a:ext cx="513080" cy="7366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079976" y="155181"/>
            <a:ext cx="480060" cy="76961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864717" y="30975"/>
            <a:ext cx="1915795" cy="1162050"/>
            <a:chOff x="864717" y="30975"/>
            <a:chExt cx="1915795" cy="116205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4717" y="51930"/>
              <a:ext cx="430529" cy="11201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68539" y="30975"/>
              <a:ext cx="342900" cy="116205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94243" y="93840"/>
              <a:ext cx="411480" cy="10363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4166" y="91820"/>
              <a:ext cx="231648" cy="10403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259634" y="81775"/>
              <a:ext cx="520700" cy="106045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Classe:</a:t>
            </a:r>
            <a:r>
              <a:rPr spc="235" dirty="0"/>
              <a:t> </a:t>
            </a:r>
            <a:r>
              <a:rPr spc="-10" dirty="0"/>
              <a:t>organização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40418"/>
            <a:ext cx="4599940" cy="9899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20" dirty="0">
                <a:latin typeface="Tahoma"/>
                <a:cs typeface="Tahoma"/>
              </a:rPr>
              <a:t>Qual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foi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critério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utilizado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para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fazer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organização?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Unimos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possuíam:</a:t>
            </a:r>
            <a:endParaRPr sz="12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45" dirty="0">
                <a:latin typeface="Arial MT"/>
                <a:cs typeface="Arial MT"/>
              </a:rPr>
              <a:t>características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(atributos)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em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comum</a:t>
            </a:r>
            <a:endParaRPr sz="10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90" dirty="0">
                <a:latin typeface="Arial MT"/>
                <a:cs typeface="Arial MT"/>
              </a:rPr>
              <a:t>ações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(comportamentos)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em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comum.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Atributos</a:t>
            </a:r>
            <a:r>
              <a:rPr spc="160" dirty="0"/>
              <a:t> </a:t>
            </a:r>
            <a:r>
              <a:rPr spc="75" dirty="0"/>
              <a:t>e</a:t>
            </a:r>
            <a:r>
              <a:rPr spc="160" dirty="0"/>
              <a:t> </a:t>
            </a:r>
            <a:r>
              <a:rPr spc="60" dirty="0"/>
              <a:t>comportamentos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24265"/>
            <a:ext cx="3268979" cy="20300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Atributos: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Definem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características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10" dirty="0">
                <a:latin typeface="Arial MT"/>
                <a:cs typeface="Arial MT"/>
              </a:rPr>
              <a:t>objeto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Denominados: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Variáveis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(atributos)</a:t>
            </a:r>
            <a:endParaRPr sz="12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45" dirty="0">
                <a:latin typeface="Arial MT"/>
                <a:cs typeface="Arial MT"/>
              </a:rPr>
              <a:t>(quais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informações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temos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deste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objeto?)</a:t>
            </a:r>
            <a:endParaRPr sz="10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Comportamentos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Definem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ações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objeto </a:t>
            </a:r>
            <a:r>
              <a:rPr sz="1200" spc="-70" dirty="0">
                <a:latin typeface="Arial MT"/>
                <a:cs typeface="Arial MT"/>
              </a:rPr>
              <a:t>pode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executar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Denominados: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Métodos</a:t>
            </a:r>
            <a:endParaRPr sz="12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65" dirty="0">
                <a:latin typeface="Arial MT"/>
                <a:cs typeface="Arial MT"/>
              </a:rPr>
              <a:t>(o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objeto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pode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fazer?)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Atributos</a:t>
            </a:r>
            <a:r>
              <a:rPr spc="160" dirty="0"/>
              <a:t> </a:t>
            </a:r>
            <a:r>
              <a:rPr spc="75" dirty="0"/>
              <a:t>e</a:t>
            </a:r>
            <a:r>
              <a:rPr spc="160" dirty="0"/>
              <a:t> </a:t>
            </a:r>
            <a:r>
              <a:rPr spc="55" dirty="0"/>
              <a:t>Comportamentos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" y="428393"/>
            <a:ext cx="1713864" cy="2609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Atributos?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nome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idade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peso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altura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60" dirty="0">
                <a:latin typeface="Tahoma"/>
                <a:cs typeface="Tahoma"/>
              </a:rPr>
              <a:t>Comportamentos?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caminhar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conversar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 MT"/>
                <a:cs typeface="Arial MT"/>
              </a:rPr>
              <a:t>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alimentar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respirar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670" y="791791"/>
            <a:ext cx="11995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80" dirty="0">
                <a:latin typeface="Tahoma"/>
                <a:cs typeface="Tahoma"/>
              </a:rPr>
              <a:t>Classe:</a:t>
            </a:r>
            <a:r>
              <a:rPr sz="1400" b="1" spc="15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Pessoa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370" y="1153032"/>
            <a:ext cx="430529" cy="11201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6454" y="1111122"/>
            <a:ext cx="342900" cy="11620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74909" y="1236852"/>
            <a:ext cx="411479" cy="10363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1931" y="1297812"/>
            <a:ext cx="217170" cy="9753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94657" y="1000632"/>
            <a:ext cx="624839" cy="127254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Atributos</a:t>
            </a:r>
            <a:r>
              <a:rPr spc="160" dirty="0"/>
              <a:t> </a:t>
            </a:r>
            <a:r>
              <a:rPr spc="75" dirty="0"/>
              <a:t>e</a:t>
            </a:r>
            <a:r>
              <a:rPr spc="160" dirty="0"/>
              <a:t> </a:t>
            </a:r>
            <a:r>
              <a:rPr spc="55" dirty="0"/>
              <a:t>Comportamentos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" y="635393"/>
            <a:ext cx="1629410" cy="21075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Atributos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nome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poder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fraqueza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55" dirty="0">
                <a:latin typeface="Tahoma"/>
                <a:cs typeface="Tahoma"/>
              </a:rPr>
              <a:t>Comportamentos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 MT"/>
                <a:cs typeface="Arial MT"/>
              </a:rPr>
              <a:t>usar</a:t>
            </a:r>
            <a:r>
              <a:rPr sz="1200" spc="-10" dirty="0">
                <a:latin typeface="Arial MT"/>
                <a:cs typeface="Arial MT"/>
              </a:rPr>
              <a:t> poder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 MT"/>
                <a:cs typeface="Arial MT"/>
              </a:rPr>
              <a:t>proteger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alguém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atacar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670" y="998776"/>
            <a:ext cx="1116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80" dirty="0">
                <a:latin typeface="Tahoma"/>
                <a:cs typeface="Tahoma"/>
              </a:rPr>
              <a:t>Classe: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Herói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0370" y="1320228"/>
            <a:ext cx="378460" cy="7289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4372" y="1320228"/>
            <a:ext cx="419100" cy="7289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99014" y="1312608"/>
            <a:ext cx="513080" cy="736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7636" y="1279588"/>
            <a:ext cx="480060" cy="76961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137868"/>
            <a:ext cx="648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40" dirty="0">
                <a:solidFill>
                  <a:srgbClr val="00AC8C"/>
                </a:solidFill>
                <a:latin typeface="Times New Roman"/>
                <a:cs typeface="Times New Roman"/>
              </a:rPr>
              <a:t>Agenda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292" y="683638"/>
            <a:ext cx="2785110" cy="654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>
                <a:solidFill>
                  <a:srgbClr val="000000"/>
                </a:solidFill>
                <a:hlinkClick r:id="rId2" action="ppaction://hlinksldjump"/>
              </a:rPr>
              <a:t>Programação</a:t>
            </a:r>
            <a:r>
              <a:rPr spc="175" dirty="0">
                <a:solidFill>
                  <a:srgbClr val="000000"/>
                </a:solidFill>
                <a:hlinkClick r:id="rId2" action="ppaction://hlinksldjump"/>
              </a:rPr>
              <a:t> </a:t>
            </a:r>
            <a:r>
              <a:rPr spc="10" dirty="0">
                <a:solidFill>
                  <a:srgbClr val="000000"/>
                </a:solidFill>
                <a:hlinkClick r:id="rId2" action="ppaction://hlinksldjump"/>
              </a:rPr>
              <a:t>Orientada</a:t>
            </a:r>
            <a:r>
              <a:rPr spc="175" dirty="0">
                <a:solidFill>
                  <a:srgbClr val="000000"/>
                </a:solidFill>
                <a:hlinkClick r:id="rId2" action="ppaction://hlinksldjump"/>
              </a:rPr>
              <a:t> </a:t>
            </a:r>
            <a:r>
              <a:rPr spc="10" dirty="0">
                <a:solidFill>
                  <a:srgbClr val="000000"/>
                </a:solidFill>
                <a:hlinkClick r:id="rId2" action="ppaction://hlinksldjump"/>
              </a:rPr>
              <a:t>a</a:t>
            </a:r>
            <a:r>
              <a:rPr spc="175" dirty="0">
                <a:solidFill>
                  <a:srgbClr val="000000"/>
                </a:solidFill>
                <a:hlinkClick r:id="rId2" action="ppaction://hlinksldjump"/>
              </a:rPr>
              <a:t> </a:t>
            </a:r>
            <a:r>
              <a:rPr spc="-10" dirty="0">
                <a:solidFill>
                  <a:srgbClr val="000000"/>
                </a:solidFill>
                <a:hlinkClick r:id="rId2" action="ppaction://hlinksldjump"/>
              </a:rPr>
              <a:t>Objetos</a:t>
            </a: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pc="40" dirty="0">
                <a:solidFill>
                  <a:srgbClr val="000000"/>
                </a:solidFill>
                <a:hlinkClick r:id="rId3" action="ppaction://hlinksldjump"/>
              </a:rPr>
              <a:t>Classe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1292" y="1504413"/>
            <a:ext cx="1573530" cy="1064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Times New Roman"/>
                <a:cs typeface="Times New Roman"/>
                <a:hlinkClick r:id="rId4" action="ppaction://hlinksldjump"/>
              </a:rPr>
              <a:t>Criando</a:t>
            </a:r>
            <a:r>
              <a:rPr sz="1400" b="1" spc="15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b="1" spc="105" dirty="0">
                <a:latin typeface="Times New Roman"/>
                <a:cs typeface="Times New Roman"/>
                <a:hlinkClick r:id="rId4" action="ppaction://hlinksldjump"/>
              </a:rPr>
              <a:t>um</a:t>
            </a:r>
            <a:r>
              <a:rPr sz="1400" b="1" spc="15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400" b="1" spc="-10" dirty="0">
                <a:latin typeface="Times New Roman"/>
                <a:cs typeface="Times New Roman"/>
                <a:hlinkClick r:id="rId4" action="ppaction://hlinksldjump"/>
              </a:rPr>
              <a:t>objeto</a:t>
            </a:r>
            <a:endParaRPr sz="1400">
              <a:latin typeface="Times New Roman"/>
              <a:cs typeface="Times New Roman"/>
            </a:endParaRPr>
          </a:p>
          <a:p>
            <a:pPr marL="12700" marR="712470">
              <a:lnSpc>
                <a:spcPct val="192300"/>
              </a:lnSpc>
            </a:pPr>
            <a:r>
              <a:rPr sz="1400" b="1" spc="35" dirty="0">
                <a:latin typeface="Times New Roman"/>
                <a:cs typeface="Times New Roman"/>
                <a:hlinkClick r:id="rId5" action="ppaction://hlinksldjump"/>
              </a:rPr>
              <a:t>Métodos</a:t>
            </a:r>
            <a:r>
              <a:rPr sz="1400" b="1" spc="3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  <a:hlinkClick r:id="rId6" action="ppaction://hlinksldjump"/>
              </a:rPr>
              <a:t>Exercícios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80" dirty="0">
                <a:solidFill>
                  <a:srgbClr val="009380"/>
                </a:solidFill>
                <a:latin typeface="Tahoma"/>
                <a:cs typeface="Tahoma"/>
              </a:rPr>
              <a:t>2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Atributos</a:t>
            </a:r>
            <a:r>
              <a:rPr spc="160" dirty="0"/>
              <a:t> </a:t>
            </a:r>
            <a:r>
              <a:rPr spc="75" dirty="0"/>
              <a:t>e</a:t>
            </a:r>
            <a:r>
              <a:rPr spc="160" dirty="0"/>
              <a:t> </a:t>
            </a:r>
            <a:r>
              <a:rPr spc="55" dirty="0"/>
              <a:t>Comportamentos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" y="434517"/>
            <a:ext cx="1629410" cy="26092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Atributos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marca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modelo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 MT"/>
                <a:cs typeface="Arial MT"/>
              </a:rPr>
              <a:t>ano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fabricação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cor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55" dirty="0">
                <a:latin typeface="Tahoma"/>
                <a:cs typeface="Tahoma"/>
              </a:rPr>
              <a:t>Comportamentos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ligar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desligar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acelerar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frear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670" y="977897"/>
            <a:ext cx="11258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80" dirty="0">
                <a:latin typeface="Tahoma"/>
                <a:cs typeface="Tahoma"/>
              </a:rPr>
              <a:t>Classe: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Carro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10370" y="1234325"/>
            <a:ext cx="1540510" cy="892810"/>
            <a:chOff x="2910370" y="1234325"/>
            <a:chExt cx="1540510" cy="8928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370" y="1234325"/>
              <a:ext cx="594360" cy="4267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50284" y="1381645"/>
              <a:ext cx="678180" cy="27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0370" y="1673707"/>
              <a:ext cx="773429" cy="4533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29354" y="1735937"/>
              <a:ext cx="721360" cy="39115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74058" y="1186700"/>
            <a:ext cx="630554" cy="47434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Forma</a:t>
            </a:r>
            <a:r>
              <a:rPr spc="125" dirty="0"/>
              <a:t> </a:t>
            </a:r>
            <a:r>
              <a:rPr dirty="0"/>
              <a:t>geral</a:t>
            </a:r>
            <a:r>
              <a:rPr spc="125" dirty="0"/>
              <a:t> </a:t>
            </a:r>
            <a:r>
              <a:rPr dirty="0"/>
              <a:t>de</a:t>
            </a:r>
            <a:r>
              <a:rPr spc="125" dirty="0"/>
              <a:t> </a:t>
            </a:r>
            <a:r>
              <a:rPr spc="75" dirty="0"/>
              <a:t>uma</a:t>
            </a:r>
            <a:r>
              <a:rPr spc="125" dirty="0"/>
              <a:t> </a:t>
            </a:r>
            <a:r>
              <a:rPr spc="40" dirty="0"/>
              <a:t>Classe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290" y="498426"/>
            <a:ext cx="1723389" cy="233616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40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550" spc="-9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650" b="1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650" b="1" spc="28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NomeClasse</a:t>
            </a:r>
            <a:r>
              <a:rPr sz="650" spc="15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b="1" spc="4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  <a:p>
            <a:pPr marL="47625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r>
              <a:rPr sz="550" spc="16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8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declara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variaveis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-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atributos</a:t>
            </a:r>
            <a:endParaRPr sz="6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550" spc="12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tipo</a:t>
            </a:r>
            <a:r>
              <a:rPr sz="65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var1;</a:t>
            </a:r>
            <a:endParaRPr sz="6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50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4</a:t>
            </a:r>
            <a:r>
              <a:rPr sz="550" spc="12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tipo</a:t>
            </a:r>
            <a:r>
              <a:rPr sz="65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var2;</a:t>
            </a:r>
            <a:endParaRPr sz="6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r>
              <a:rPr sz="550" spc="114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2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25" dirty="0">
                <a:solidFill>
                  <a:srgbClr val="009380"/>
                </a:solidFill>
                <a:latin typeface="MingLiU_HKSCS-ExtB"/>
                <a:cs typeface="MingLiU_HKSCS-ExtB"/>
              </a:rPr>
              <a:t>...</a:t>
            </a:r>
            <a:endParaRPr sz="6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6</a:t>
            </a:r>
            <a:r>
              <a:rPr sz="550" spc="12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tipo</a:t>
            </a:r>
            <a:r>
              <a:rPr sz="65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varN;</a:t>
            </a:r>
            <a:endParaRPr sz="6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150"/>
              </a:spcBef>
            </a:pPr>
            <a:r>
              <a:rPr sz="5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7</a:t>
            </a:r>
            <a:endParaRPr sz="5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6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8</a:t>
            </a:r>
            <a:r>
              <a:rPr sz="550" spc="16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7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declara</a:t>
            </a:r>
            <a:r>
              <a:rPr sz="650" spc="6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metodos</a:t>
            </a:r>
            <a:r>
              <a:rPr sz="650" spc="7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-</a:t>
            </a:r>
            <a:r>
              <a:rPr sz="650" spc="7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comportamentos</a:t>
            </a:r>
            <a:endParaRPr sz="650">
              <a:latin typeface="MingLiU_HKSCS-ExtB"/>
              <a:cs typeface="MingLiU_HKSCS-ExtB"/>
            </a:endParaRPr>
          </a:p>
          <a:p>
            <a:pPr marL="47625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9</a:t>
            </a:r>
            <a:r>
              <a:rPr sz="550" spc="12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tipo</a:t>
            </a:r>
            <a:r>
              <a:rPr sz="65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metodo1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parametros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50" b="1" spc="-1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57175" algn="l"/>
              </a:tabLst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10</a:t>
            </a: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7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corpo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do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metodo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11</a:t>
            </a:r>
            <a:r>
              <a:rPr sz="550" spc="48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spc="3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12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13</a:t>
            </a:r>
            <a:r>
              <a:rPr sz="550" spc="12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tipo</a:t>
            </a:r>
            <a:r>
              <a:rPr sz="65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metodo2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parametro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50" b="1" spc="-1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  <a:tabLst>
                <a:tab pos="257175" algn="l"/>
              </a:tabLst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14</a:t>
            </a: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7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corpo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do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metodo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15</a:t>
            </a:r>
            <a:r>
              <a:rPr sz="550" spc="48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spc="3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16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17</a:t>
            </a:r>
            <a:r>
              <a:rPr sz="550" spc="114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2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25" dirty="0">
                <a:solidFill>
                  <a:srgbClr val="009380"/>
                </a:solidFill>
                <a:latin typeface="MingLiU_HKSCS-ExtB"/>
                <a:cs typeface="MingLiU_HKSCS-ExtB"/>
              </a:rPr>
              <a:t>...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18</a:t>
            </a:r>
            <a:endParaRPr sz="5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19</a:t>
            </a:r>
            <a:r>
              <a:rPr sz="550" spc="12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650" dirty="0">
                <a:solidFill>
                  <a:srgbClr val="595959"/>
                </a:solidFill>
                <a:latin typeface="MingLiU_HKSCS-ExtB"/>
                <a:cs typeface="MingLiU_HKSCS-ExtB"/>
              </a:rPr>
              <a:t>tipo</a:t>
            </a:r>
            <a:r>
              <a:rPr sz="65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metodoN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parametro</a:t>
            </a:r>
            <a:r>
              <a:rPr sz="65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50" b="1" spc="-1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  <a:tabLst>
                <a:tab pos="257175" algn="l"/>
              </a:tabLst>
            </a:pPr>
            <a:r>
              <a:rPr sz="55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20</a:t>
            </a: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650" spc="7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corpo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dirty="0">
                <a:solidFill>
                  <a:srgbClr val="009380"/>
                </a:solidFill>
                <a:latin typeface="MingLiU_HKSCS-ExtB"/>
                <a:cs typeface="MingLiU_HKSCS-ExtB"/>
              </a:rPr>
              <a:t>do</a:t>
            </a:r>
            <a:r>
              <a:rPr sz="650" spc="7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65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metodo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21</a:t>
            </a:r>
            <a:r>
              <a:rPr sz="550" spc="48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spc="3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550" dirty="0">
                <a:solidFill>
                  <a:srgbClr val="666666"/>
                </a:solidFill>
                <a:latin typeface="MingLiU_HKSCS-ExtB"/>
                <a:cs typeface="MingLiU_HKSCS-ExtB"/>
              </a:rPr>
              <a:t>22</a:t>
            </a:r>
            <a:r>
              <a:rPr sz="550" spc="-14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50" b="1" spc="4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31699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1973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14"/>
              </a:spcBef>
            </a:pPr>
            <a:r>
              <a:rPr sz="2050" b="0" spc="-3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Criando</a:t>
            </a:r>
            <a:r>
              <a:rPr sz="2050" b="0" spc="-11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um</a:t>
            </a:r>
            <a:r>
              <a:rPr sz="2050" b="0" spc="-13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spc="-4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objeto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Criando</a:t>
            </a:r>
            <a:r>
              <a:rPr spc="155" dirty="0"/>
              <a:t> </a:t>
            </a:r>
            <a:r>
              <a:rPr spc="105" dirty="0"/>
              <a:t>um</a:t>
            </a:r>
            <a:r>
              <a:rPr spc="155" dirty="0"/>
              <a:t> </a:t>
            </a: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85052"/>
            <a:ext cx="5183505" cy="8870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apenas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descreve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objeto;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90" dirty="0">
                <a:latin typeface="Arial MT"/>
                <a:cs typeface="Arial MT"/>
              </a:rPr>
              <a:t>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objetos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85" dirty="0">
                <a:latin typeface="Arial MT"/>
                <a:cs typeface="Arial MT"/>
              </a:rPr>
              <a:t>serão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20" dirty="0">
                <a:latin typeface="Arial MT"/>
                <a:cs typeface="Arial MT"/>
              </a:rPr>
              <a:t>as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estruturas </a:t>
            </a:r>
            <a:r>
              <a:rPr sz="1400" spc="-60" dirty="0">
                <a:latin typeface="Arial MT"/>
                <a:cs typeface="Arial MT"/>
              </a:rPr>
              <a:t>que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65" dirty="0">
                <a:latin typeface="Arial MT"/>
                <a:cs typeface="Arial MT"/>
              </a:rPr>
              <a:t>estaremos</a:t>
            </a:r>
            <a:r>
              <a:rPr sz="1400" spc="-20" dirty="0">
                <a:latin typeface="Arial MT"/>
                <a:cs typeface="Arial MT"/>
              </a:rPr>
              <a:t> efetivante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utilizando.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70" dirty="0">
                <a:latin typeface="Arial MT"/>
                <a:cs typeface="Arial MT"/>
              </a:rPr>
              <a:t>Para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utilizar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objeto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precisamos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b="1" spc="-65" dirty="0">
                <a:solidFill>
                  <a:srgbClr val="00AC8C"/>
                </a:solidFill>
                <a:latin typeface="Tahoma"/>
                <a:cs typeface="Tahoma"/>
              </a:rPr>
              <a:t>instanciá-</a:t>
            </a:r>
            <a:r>
              <a:rPr sz="1400" b="1" spc="-25" dirty="0">
                <a:solidFill>
                  <a:srgbClr val="00AC8C"/>
                </a:solidFill>
                <a:latin typeface="Tahoma"/>
                <a:cs typeface="Tahoma"/>
              </a:rPr>
              <a:t>lo.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137868"/>
            <a:ext cx="5689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Objeto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36" y="1301229"/>
            <a:ext cx="1778000" cy="177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292" y="380770"/>
            <a:ext cx="3575685" cy="241744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30" dirty="0">
                <a:latin typeface="Tahoma"/>
                <a:cs typeface="Tahoma"/>
              </a:rPr>
              <a:t>Um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objeto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é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instância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classe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60" dirty="0">
                <a:latin typeface="Arial MT"/>
                <a:cs typeface="Arial MT"/>
              </a:rPr>
              <a:t>É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representação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física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classe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na</a:t>
            </a:r>
            <a:r>
              <a:rPr sz="1200" spc="-10" dirty="0">
                <a:latin typeface="Arial MT"/>
                <a:cs typeface="Arial MT"/>
              </a:rPr>
              <a:t> memória.</a:t>
            </a:r>
            <a:endParaRPr sz="1200">
              <a:latin typeface="Arial MT"/>
              <a:cs typeface="Arial MT"/>
            </a:endParaRPr>
          </a:p>
          <a:p>
            <a:pPr marL="42545">
              <a:lnSpc>
                <a:spcPct val="100000"/>
              </a:lnSpc>
              <a:spcBef>
                <a:spcPts val="430"/>
              </a:spcBef>
            </a:pPr>
            <a:r>
              <a:rPr sz="1400" b="1" spc="-80" dirty="0">
                <a:latin typeface="Tahoma"/>
                <a:cs typeface="Tahoma"/>
              </a:rPr>
              <a:t>Classe: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Pessoa</a:t>
            </a:r>
            <a:endParaRPr sz="1400">
              <a:latin typeface="Tahoma"/>
              <a:cs typeface="Tahoma"/>
            </a:endParaRPr>
          </a:p>
          <a:p>
            <a:pPr marL="2141855" lvl="2" indent="-153670">
              <a:lnSpc>
                <a:spcPct val="100000"/>
              </a:lnSpc>
              <a:spcBef>
                <a:spcPts val="955"/>
              </a:spcBef>
              <a:buClr>
                <a:srgbClr val="00AC8C"/>
              </a:buClr>
              <a:buFont typeface="Arial MT"/>
              <a:buChar char="•"/>
              <a:tabLst>
                <a:tab pos="2141855" algn="l"/>
              </a:tabLst>
            </a:pPr>
            <a:r>
              <a:rPr sz="1400" b="1" spc="-10" dirty="0">
                <a:latin typeface="Tahoma"/>
                <a:cs typeface="Tahoma"/>
              </a:rPr>
              <a:t>Atributos</a:t>
            </a:r>
            <a:endParaRPr sz="1400">
              <a:latin typeface="Tahoma"/>
              <a:cs typeface="Tahoma"/>
            </a:endParaRPr>
          </a:p>
          <a:p>
            <a:pPr marL="2289810" lvl="3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2289810" algn="l"/>
              </a:tabLst>
            </a:pPr>
            <a:r>
              <a:rPr sz="1200" spc="-20" dirty="0">
                <a:latin typeface="Arial MT"/>
                <a:cs typeface="Arial MT"/>
              </a:rPr>
              <a:t>nome</a:t>
            </a:r>
            <a:endParaRPr sz="1200">
              <a:latin typeface="Arial MT"/>
              <a:cs typeface="Arial MT"/>
            </a:endParaRPr>
          </a:p>
          <a:p>
            <a:pPr marL="2289810" lvl="3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2289810" algn="l"/>
              </a:tabLst>
            </a:pPr>
            <a:r>
              <a:rPr sz="1200" spc="-10" dirty="0">
                <a:latin typeface="Arial MT"/>
                <a:cs typeface="Arial MT"/>
              </a:rPr>
              <a:t>idade</a:t>
            </a:r>
            <a:endParaRPr sz="1200">
              <a:latin typeface="Arial MT"/>
              <a:cs typeface="Arial MT"/>
            </a:endParaRPr>
          </a:p>
          <a:p>
            <a:pPr marL="2289810" lvl="3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2289810" algn="l"/>
              </a:tabLst>
            </a:pPr>
            <a:r>
              <a:rPr sz="1200" spc="-20" dirty="0">
                <a:latin typeface="Arial MT"/>
                <a:cs typeface="Arial MT"/>
              </a:rPr>
              <a:t>sexo</a:t>
            </a:r>
            <a:endParaRPr sz="1200">
              <a:latin typeface="Arial MT"/>
              <a:cs typeface="Arial MT"/>
            </a:endParaRPr>
          </a:p>
          <a:p>
            <a:pPr marL="2289810" lvl="3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2289810" algn="l"/>
              </a:tabLst>
            </a:pPr>
            <a:r>
              <a:rPr sz="1200" spc="-20" dirty="0">
                <a:latin typeface="Arial MT"/>
                <a:cs typeface="Arial MT"/>
              </a:rPr>
              <a:t>peso</a:t>
            </a:r>
            <a:endParaRPr sz="1200">
              <a:latin typeface="Arial MT"/>
              <a:cs typeface="Arial MT"/>
            </a:endParaRPr>
          </a:p>
          <a:p>
            <a:pPr marL="2289810" lvl="3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2289810" algn="l"/>
              </a:tabLst>
            </a:pPr>
            <a:r>
              <a:rPr sz="1200" spc="-10" dirty="0">
                <a:latin typeface="Arial MT"/>
                <a:cs typeface="Arial MT"/>
              </a:rPr>
              <a:t>altura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2054" y="969985"/>
            <a:ext cx="678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0" dirty="0">
                <a:latin typeface="Tahoma"/>
                <a:cs typeface="Tahoma"/>
              </a:rPr>
              <a:t>Objetos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5132" y="1301254"/>
            <a:ext cx="274320" cy="69088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43233" y="1229629"/>
            <a:ext cx="744855" cy="8870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 MT"/>
                <a:cs typeface="Arial MT"/>
              </a:rPr>
              <a:t>Maria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4" dirty="0">
                <a:latin typeface="Arial MT"/>
                <a:cs typeface="Arial MT"/>
              </a:rPr>
              <a:t>24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anos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04754" y="2158428"/>
            <a:ext cx="1642110" cy="864869"/>
            <a:chOff x="4004754" y="2158428"/>
            <a:chExt cx="1642110" cy="864869"/>
          </a:xfrm>
        </p:grpSpPr>
        <p:sp>
          <p:nvSpPr>
            <p:cNvPr id="9" name="object 9"/>
            <p:cNvSpPr/>
            <p:nvPr/>
          </p:nvSpPr>
          <p:spPr>
            <a:xfrm>
              <a:off x="4004754" y="2160955"/>
              <a:ext cx="1642110" cy="0"/>
            </a:xfrm>
            <a:custGeom>
              <a:avLst/>
              <a:gdLst/>
              <a:ahLst/>
              <a:cxnLst/>
              <a:rect l="l" t="t" r="r" b="b"/>
              <a:pathLst>
                <a:path w="1642110">
                  <a:moveTo>
                    <a:pt x="0" y="0"/>
                  </a:moveTo>
                  <a:lnTo>
                    <a:pt x="164161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5132" y="2174760"/>
              <a:ext cx="416560" cy="84836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843233" y="2108317"/>
            <a:ext cx="744855" cy="8870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20" dirty="0">
                <a:latin typeface="Arial MT"/>
                <a:cs typeface="Arial MT"/>
              </a:rPr>
              <a:t>José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14" dirty="0">
                <a:latin typeface="Arial MT"/>
                <a:cs typeface="Arial MT"/>
              </a:rPr>
              <a:t>27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anos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4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036" y="573567"/>
            <a:ext cx="12807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0" dirty="0">
                <a:latin typeface="Tahoma"/>
                <a:cs typeface="Tahoma"/>
              </a:rPr>
              <a:t>Classe:</a:t>
            </a:r>
            <a:r>
              <a:rPr sz="1400" b="1" spc="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Carro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36" y="782446"/>
            <a:ext cx="889000" cy="889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33664" y="498182"/>
            <a:ext cx="965200" cy="15690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0" dirty="0">
                <a:latin typeface="Tahoma"/>
                <a:cs typeface="Tahoma"/>
              </a:rPr>
              <a:t>Atributos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marca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modelo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ano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cor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4900" y="580273"/>
            <a:ext cx="6781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50" dirty="0">
                <a:latin typeface="Tahoma"/>
                <a:cs typeface="Tahoma"/>
              </a:rPr>
              <a:t>Objetos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87978" y="911555"/>
            <a:ext cx="721360" cy="39116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457600" y="1557921"/>
            <a:ext cx="2188845" cy="295910"/>
            <a:chOff x="3457600" y="1557921"/>
            <a:chExt cx="2188845" cy="295910"/>
          </a:xfrm>
        </p:grpSpPr>
        <p:sp>
          <p:nvSpPr>
            <p:cNvPr id="9" name="object 9"/>
            <p:cNvSpPr/>
            <p:nvPr/>
          </p:nvSpPr>
          <p:spPr>
            <a:xfrm>
              <a:off x="3457600" y="1560448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7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7978" y="1574279"/>
              <a:ext cx="678180" cy="279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569663" y="841562"/>
            <a:ext cx="987425" cy="9067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233045">
              <a:lnSpc>
                <a:spcPct val="100800"/>
              </a:lnSpc>
              <a:spcBef>
                <a:spcPts val="120"/>
              </a:spcBef>
            </a:pPr>
            <a:r>
              <a:rPr sz="1400" spc="-35" dirty="0">
                <a:latin typeface="Arial MT"/>
                <a:cs typeface="Arial MT"/>
              </a:rPr>
              <a:t>Chevrolet </a:t>
            </a:r>
            <a:r>
              <a:rPr sz="1400" spc="-10" dirty="0">
                <a:latin typeface="Arial MT"/>
                <a:cs typeface="Arial MT"/>
              </a:rPr>
              <a:t>Camaro </a:t>
            </a:r>
            <a:r>
              <a:rPr sz="1400" spc="-114" dirty="0">
                <a:latin typeface="Arial MT"/>
                <a:cs typeface="Arial MT"/>
              </a:rPr>
              <a:t>2016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400" spc="-10" dirty="0">
                <a:latin typeface="Arial MT"/>
                <a:cs typeface="Arial MT"/>
              </a:rPr>
              <a:t>Lamborghini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57600" y="2220633"/>
            <a:ext cx="2188845" cy="490855"/>
            <a:chOff x="3457600" y="2220633"/>
            <a:chExt cx="2188845" cy="490855"/>
          </a:xfrm>
        </p:grpSpPr>
        <p:sp>
          <p:nvSpPr>
            <p:cNvPr id="13" name="object 13"/>
            <p:cNvSpPr/>
            <p:nvPr/>
          </p:nvSpPr>
          <p:spPr>
            <a:xfrm>
              <a:off x="3457600" y="2223160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76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7978" y="2236952"/>
              <a:ext cx="630554" cy="47434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569663" y="1719361"/>
            <a:ext cx="575945" cy="6870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-10" dirty="0">
                <a:latin typeface="Arial MT"/>
                <a:cs typeface="Arial MT"/>
              </a:rPr>
              <a:t>Diablo </a:t>
            </a:r>
            <a:r>
              <a:rPr sz="1400" spc="-114" dirty="0">
                <a:latin typeface="Arial MT"/>
                <a:cs typeface="Arial MT"/>
              </a:rPr>
              <a:t>2016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10" dirty="0">
                <a:latin typeface="Arial MT"/>
                <a:cs typeface="Arial MT"/>
              </a:rPr>
              <a:t>Ferrari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69663" y="2376878"/>
            <a:ext cx="57594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20"/>
              </a:spcBef>
            </a:pPr>
            <a:r>
              <a:rPr sz="1400" spc="-20" dirty="0">
                <a:latin typeface="Arial MT"/>
                <a:cs typeface="Arial MT"/>
              </a:rPr>
              <a:t>Enzo </a:t>
            </a:r>
            <a:r>
              <a:rPr sz="1400" spc="-114" dirty="0">
                <a:latin typeface="Arial MT"/>
                <a:cs typeface="Arial MT"/>
              </a:rPr>
              <a:t>2014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10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Criando</a:t>
            </a:r>
            <a:r>
              <a:rPr spc="155" dirty="0"/>
              <a:t> </a:t>
            </a:r>
            <a:r>
              <a:rPr spc="105" dirty="0"/>
              <a:t>um</a:t>
            </a:r>
            <a:r>
              <a:rPr spc="155" dirty="0"/>
              <a:t> </a:t>
            </a: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59660"/>
            <a:ext cx="3375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0" dirty="0">
                <a:latin typeface="Tahoma"/>
                <a:cs typeface="Tahoma"/>
              </a:rPr>
              <a:t>Vamos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criar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tipo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Pessoa.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70" y="1112366"/>
            <a:ext cx="2606675" cy="7797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 MT"/>
                <a:cs typeface="Arial MT"/>
              </a:rPr>
              <a:t>Crie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arquivo: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Pessoa.java</a:t>
            </a:r>
            <a:endParaRPr sz="1400">
              <a:latin typeface="Arial MT"/>
              <a:cs typeface="Arial MT"/>
            </a:endParaRPr>
          </a:p>
          <a:p>
            <a:pPr marL="313055" marR="5080" indent="-157480">
              <a:lnSpc>
                <a:spcPct val="117600"/>
              </a:lnSpc>
              <a:spcBef>
                <a:spcPts val="245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7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nome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arquivo </a:t>
            </a:r>
            <a:r>
              <a:rPr sz="1200" spc="-95" dirty="0">
                <a:latin typeface="Arial MT"/>
                <a:cs typeface="Arial MT"/>
              </a:rPr>
              <a:t>deve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igual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ao </a:t>
            </a:r>
            <a:r>
              <a:rPr sz="1200" spc="-65" dirty="0">
                <a:latin typeface="Arial MT"/>
                <a:cs typeface="Arial MT"/>
              </a:rPr>
              <a:t>nome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classe.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1756" y="1202295"/>
            <a:ext cx="1367155" cy="11201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spc="-20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1000" b="1" spc="229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1000" b="1" spc="-1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800">
              <a:latin typeface="MingLiU_HKSCS-ExtB"/>
              <a:cs typeface="MingLiU_HKSCS-ExtB"/>
            </a:endParaRPr>
          </a:p>
          <a:p>
            <a:pPr marL="144780" indent="-132080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AutoNum type="arabicPlain" startAt="3"/>
              <a:tabLst>
                <a:tab pos="14478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1000" spc="-3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nome;</a:t>
            </a:r>
            <a:endParaRPr sz="1000">
              <a:latin typeface="MingLiU_HKSCS-ExtB"/>
              <a:cs typeface="MingLiU_HKSCS-ExtB"/>
            </a:endParaRPr>
          </a:p>
          <a:p>
            <a:pPr marL="144780" indent="-132080">
              <a:lnSpc>
                <a:spcPts val="1195"/>
              </a:lnSpc>
              <a:buClr>
                <a:srgbClr val="666666"/>
              </a:buClr>
              <a:buSzPct val="80000"/>
              <a:buFont typeface="MingLiU_HKSCS-ExtB"/>
              <a:buAutoNum type="arabicPlain" startAt="3"/>
              <a:tabLst>
                <a:tab pos="144780" algn="l"/>
              </a:tabLst>
            </a:pPr>
            <a:r>
              <a:rPr sz="1000" b="1" spc="85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b="1" spc="2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idade;</a:t>
            </a:r>
            <a:endParaRPr sz="1000">
              <a:latin typeface="MingLiU_HKSCS-ExtB"/>
              <a:cs typeface="MingLiU_HKSCS-ExtB"/>
            </a:endParaRPr>
          </a:p>
          <a:p>
            <a:pPr marL="144780" indent="-132080">
              <a:lnSpc>
                <a:spcPts val="1200"/>
              </a:lnSpc>
              <a:buClr>
                <a:srgbClr val="666666"/>
              </a:buClr>
              <a:buSzPct val="80000"/>
              <a:buFont typeface="MingLiU_HKSCS-ExtB"/>
              <a:buAutoNum type="arabicPlain" startAt="3"/>
              <a:tabLst>
                <a:tab pos="144780" algn="l"/>
              </a:tabLst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altura;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6</a:t>
            </a:r>
            <a:endParaRPr sz="8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7</a:t>
            </a:r>
            <a:r>
              <a:rPr sz="800" spc="-20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Criando</a:t>
            </a:r>
            <a:r>
              <a:rPr spc="155" dirty="0"/>
              <a:t> </a:t>
            </a:r>
            <a:r>
              <a:rPr spc="105" dirty="0"/>
              <a:t>um</a:t>
            </a:r>
            <a:r>
              <a:rPr spc="155" dirty="0"/>
              <a:t> </a:t>
            </a: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76367"/>
            <a:ext cx="4749800" cy="6000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50" dirty="0">
                <a:latin typeface="Arial MT"/>
                <a:cs typeface="Arial MT"/>
              </a:rPr>
              <a:t>Agora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precisamos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b="1" spc="-60" dirty="0">
                <a:latin typeface="Tahoma"/>
                <a:cs typeface="Tahoma"/>
              </a:rPr>
              <a:t>instanciar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objeto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dessa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classe.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70" dirty="0">
                <a:latin typeface="Arial MT"/>
                <a:cs typeface="Arial MT"/>
              </a:rPr>
              <a:t>Para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isso,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vamos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que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tenha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método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main.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670" y="1360002"/>
            <a:ext cx="128587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Char char="•"/>
              <a:tabLst>
                <a:tab pos="167640" algn="l"/>
              </a:tabLst>
            </a:pPr>
            <a:r>
              <a:rPr sz="1400" spc="-10" dirty="0">
                <a:latin typeface="Arial MT"/>
                <a:cs typeface="Arial MT"/>
              </a:rPr>
              <a:t>Crie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arquivo: 	</a:t>
            </a:r>
            <a:r>
              <a:rPr sz="1400" spc="-10" dirty="0">
                <a:latin typeface="Arial MT"/>
                <a:cs typeface="Arial MT"/>
              </a:rPr>
              <a:t>Main.java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87372" y="1374545"/>
            <a:ext cx="2745740" cy="11201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8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01930" algn="l"/>
              </a:tabLst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-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-3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4</a:t>
            </a:r>
            <a:endParaRPr sz="8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201930" algn="l"/>
              </a:tabLst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6</a:t>
            </a:r>
            <a:endParaRPr sz="8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7</a:t>
            </a:r>
            <a:r>
              <a:rPr sz="800" spc="-20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Criando</a:t>
            </a:r>
            <a:r>
              <a:rPr spc="155" dirty="0"/>
              <a:t> </a:t>
            </a:r>
            <a:r>
              <a:rPr spc="105" dirty="0"/>
              <a:t>um</a:t>
            </a:r>
            <a:r>
              <a:rPr spc="155" dirty="0"/>
              <a:t> </a:t>
            </a: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30797"/>
            <a:ext cx="4899660" cy="114490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8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50" dirty="0">
                <a:latin typeface="Arial MT"/>
                <a:cs typeface="Arial MT"/>
              </a:rPr>
              <a:t>Agora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90" dirty="0">
                <a:latin typeface="Arial MT"/>
                <a:cs typeface="Arial MT"/>
              </a:rPr>
              <a:t>devemos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criar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uma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referência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na</a:t>
            </a:r>
            <a:r>
              <a:rPr sz="1400" spc="-30" dirty="0">
                <a:latin typeface="Arial MT"/>
                <a:cs typeface="Arial MT"/>
              </a:rPr>
              <a:t> memória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45" dirty="0">
                <a:latin typeface="Arial MT"/>
                <a:cs typeface="Arial MT"/>
              </a:rPr>
              <a:t>para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objeto.</a:t>
            </a:r>
            <a:endParaRPr sz="1400">
              <a:latin typeface="Arial MT"/>
              <a:cs typeface="Arial MT"/>
            </a:endParaRPr>
          </a:p>
          <a:p>
            <a:pPr marL="296545">
              <a:lnSpc>
                <a:spcPct val="100000"/>
              </a:lnSpc>
              <a:spcBef>
                <a:spcPts val="509"/>
              </a:spcBef>
              <a:tabLst>
                <a:tab pos="600075" algn="l"/>
              </a:tabLst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1000" spc="-3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</a:t>
            </a:r>
            <a:endParaRPr sz="1000">
              <a:latin typeface="MingLiU_HKSCS-ExtB"/>
              <a:cs typeface="MingLiU_HKSCS-ExtB"/>
            </a:endParaRPr>
          </a:p>
          <a:p>
            <a:pPr marL="166370" indent="-153670">
              <a:lnSpc>
                <a:spcPct val="100000"/>
              </a:lnSpc>
              <a:spcBef>
                <a:spcPts val="126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45" dirty="0">
                <a:latin typeface="Arial MT"/>
                <a:cs typeface="Arial MT"/>
              </a:rPr>
              <a:t>Depois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90" dirty="0">
                <a:latin typeface="Arial MT"/>
                <a:cs typeface="Arial MT"/>
              </a:rPr>
              <a:t>devemos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chamar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spc="-60" dirty="0">
                <a:latin typeface="Tahoma"/>
                <a:cs typeface="Tahoma"/>
              </a:rPr>
              <a:t>construtor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spc="-60" dirty="0">
                <a:latin typeface="Arial MT"/>
                <a:cs typeface="Arial MT"/>
              </a:rPr>
              <a:t>usando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operador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spc="-25" dirty="0">
                <a:latin typeface="Tahoma"/>
                <a:cs typeface="Tahoma"/>
              </a:rPr>
              <a:t>new</a:t>
            </a:r>
            <a:endParaRPr sz="1400">
              <a:latin typeface="Tahoma"/>
              <a:cs typeface="Tahoma"/>
            </a:endParaRPr>
          </a:p>
          <a:p>
            <a:pPr marL="296545">
              <a:lnSpc>
                <a:spcPct val="100000"/>
              </a:lnSpc>
              <a:spcBef>
                <a:spcPts val="515"/>
              </a:spcBef>
              <a:tabLst>
                <a:tab pos="600075" algn="l"/>
              </a:tabLst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1000" spc="-7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</a:t>
            </a:r>
            <a:r>
              <a:rPr sz="1000" spc="-6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6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Criando</a:t>
            </a:r>
            <a:r>
              <a:rPr spc="155" dirty="0"/>
              <a:t> </a:t>
            </a:r>
            <a:r>
              <a:rPr spc="105" dirty="0"/>
              <a:t>um</a:t>
            </a:r>
            <a:r>
              <a:rPr spc="155" dirty="0"/>
              <a:t> </a:t>
            </a:r>
            <a:r>
              <a:rPr spc="-10" dirty="0"/>
              <a:t>objeto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23998"/>
            <a:ext cx="34239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75" dirty="0">
                <a:latin typeface="Tahoma"/>
                <a:cs typeface="Tahoma"/>
              </a:rPr>
              <a:t>Instanciando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objeto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do</a:t>
            </a:r>
            <a:r>
              <a:rPr sz="1400" b="1" spc="-30" dirty="0">
                <a:latin typeface="Tahoma"/>
                <a:cs typeface="Tahoma"/>
              </a:rPr>
              <a:t> tipo </a:t>
            </a:r>
            <a:r>
              <a:rPr sz="1400" b="1" spc="-95" dirty="0">
                <a:latin typeface="Tahoma"/>
                <a:cs typeface="Tahoma"/>
              </a:rPr>
              <a:t>Pessoa;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378" y="1255787"/>
            <a:ext cx="2745740" cy="11201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1000" b="1" spc="2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800">
              <a:latin typeface="MingLiU_HKSCS-ExtB"/>
              <a:cs typeface="MingLiU_HKSCS-ExtB"/>
            </a:endParaRPr>
          </a:p>
          <a:p>
            <a:pPr marL="201930" indent="-189230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Font typeface="MingLiU_HKSCS-ExtB"/>
              <a:buAutoNum type="arabicPlain" startAt="3"/>
              <a:tabLst>
                <a:tab pos="201930" algn="l"/>
              </a:tabLst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-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-3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316230" indent="-303530">
              <a:lnSpc>
                <a:spcPts val="1195"/>
              </a:lnSpc>
              <a:buClr>
                <a:srgbClr val="666666"/>
              </a:buClr>
              <a:buSzPct val="80000"/>
              <a:buAutoNum type="arabicPlain" startAt="3"/>
              <a:tabLst>
                <a:tab pos="31623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1000" spc="-7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</a:t>
            </a:r>
            <a:r>
              <a:rPr sz="1000" spc="-6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6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ts val="1200"/>
              </a:lnSpc>
              <a:tabLst>
                <a:tab pos="201930" algn="l"/>
              </a:tabLst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6</a:t>
            </a:r>
            <a:endParaRPr sz="8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7</a:t>
            </a:r>
            <a:r>
              <a:rPr sz="800" spc="-20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31699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82344" marR="5080" indent="-970280">
              <a:lnSpc>
                <a:spcPts val="2010"/>
              </a:lnSpc>
              <a:spcBef>
                <a:spcPts val="555"/>
              </a:spcBef>
            </a:pPr>
            <a:r>
              <a:rPr sz="2050" b="0" spc="-11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Programação</a:t>
            </a:r>
            <a:r>
              <a:rPr sz="2050" b="0" spc="-1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spc="-5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Orientada</a:t>
            </a:r>
            <a:r>
              <a:rPr sz="2050" b="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sz="2050" b="0" spc="-6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a</a:t>
            </a:r>
            <a:r>
              <a:rPr sz="205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50" b="0" spc="-10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Objetos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0" dirty="0"/>
              <a:t>Alterando</a:t>
            </a:r>
            <a:r>
              <a:rPr spc="15" dirty="0"/>
              <a:t> </a:t>
            </a:r>
            <a:r>
              <a:rPr spc="80" dirty="0"/>
              <a:t>o</a:t>
            </a:r>
            <a:r>
              <a:rPr spc="15" dirty="0"/>
              <a:t> </a:t>
            </a:r>
            <a:r>
              <a:rPr spc="50" dirty="0"/>
              <a:t>estado</a:t>
            </a:r>
            <a:r>
              <a:rPr spc="15" dirty="0"/>
              <a:t> </a:t>
            </a:r>
            <a:r>
              <a:rPr spc="60" dirty="0"/>
              <a:t>dos</a:t>
            </a:r>
            <a:r>
              <a:rPr spc="20" dirty="0"/>
              <a:t> </a:t>
            </a:r>
            <a:r>
              <a:rPr spc="-1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387708"/>
            <a:ext cx="4017010" cy="26828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35" dirty="0">
                <a:latin typeface="Arial MT"/>
                <a:cs typeface="Arial MT"/>
              </a:rPr>
              <a:t>Uma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5" dirty="0">
                <a:latin typeface="Arial MT"/>
                <a:cs typeface="Arial MT"/>
              </a:rPr>
              <a:t>vez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que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declaramos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25" dirty="0">
                <a:latin typeface="Arial MT"/>
                <a:cs typeface="Arial MT"/>
              </a:rPr>
              <a:t> objeto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tipo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pessoa;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65" dirty="0">
                <a:latin typeface="Arial MT"/>
                <a:cs typeface="Arial MT"/>
              </a:rPr>
              <a:t>podemos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00" dirty="0">
                <a:latin typeface="Arial MT"/>
                <a:cs typeface="Arial MT"/>
              </a:rPr>
              <a:t>acessar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seus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atributos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40" dirty="0">
                <a:latin typeface="Arial MT"/>
                <a:cs typeface="Arial MT"/>
              </a:rPr>
              <a:t>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alterá-</a:t>
            </a:r>
            <a:r>
              <a:rPr sz="1400" spc="-20" dirty="0">
                <a:latin typeface="Arial MT"/>
                <a:cs typeface="Arial MT"/>
              </a:rPr>
              <a:t>los.</a:t>
            </a:r>
            <a:endParaRPr sz="1400">
              <a:latin typeface="Arial MT"/>
              <a:cs typeface="Arial MT"/>
            </a:endParaRPr>
          </a:p>
          <a:p>
            <a:pPr marL="316230">
              <a:lnSpc>
                <a:spcPct val="100000"/>
              </a:lnSpc>
              <a:spcBef>
                <a:spcPts val="1250"/>
              </a:spcBef>
            </a:pP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800" b="1" spc="1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800" spc="-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Arial"/>
              <a:cs typeface="Arial"/>
            </a:endParaRPr>
          </a:p>
          <a:p>
            <a:pPr marL="407670">
              <a:lnSpc>
                <a:spcPts val="955"/>
              </a:lnSpc>
            </a:pP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8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80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8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498475">
              <a:lnSpc>
                <a:spcPts val="955"/>
              </a:lnSpc>
            </a:pP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800" spc="-5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</a:t>
            </a:r>
            <a:r>
              <a:rPr sz="800" spc="-5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800" spc="-5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b="1" spc="-85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800" b="1" spc="1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Pessoa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800">
              <a:latin typeface="MingLiU_HKSCS-ExtB"/>
              <a:cs typeface="MingLiU_HKSCS-ExtB"/>
            </a:endParaRPr>
          </a:p>
          <a:p>
            <a:pPr marL="498475" marR="2092960">
              <a:lnSpc>
                <a:spcPts val="950"/>
              </a:lnSpc>
              <a:spcBef>
                <a:spcPts val="975"/>
              </a:spcBef>
            </a:pPr>
            <a:r>
              <a:rPr sz="80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800" spc="-2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009380"/>
                </a:solidFill>
                <a:latin typeface="MingLiU_HKSCS-ExtB"/>
                <a:cs typeface="MingLiU_HKSCS-ExtB"/>
              </a:rPr>
              <a:t>insere</a:t>
            </a:r>
            <a:r>
              <a:rPr sz="800" spc="-2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dados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objetoPessoa.nome</a:t>
            </a:r>
            <a:r>
              <a:rPr sz="8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8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"Maria"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objetoPessoa.idade</a:t>
            </a:r>
            <a:r>
              <a:rPr sz="8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8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24;</a:t>
            </a:r>
            <a:endParaRPr sz="800">
              <a:latin typeface="MingLiU_HKSCS-ExtB"/>
              <a:cs typeface="MingLiU_HKSCS-ExtB"/>
            </a:endParaRPr>
          </a:p>
          <a:p>
            <a:pPr marL="498475">
              <a:lnSpc>
                <a:spcPts val="910"/>
              </a:lnSpc>
            </a:pP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objetoPessoa.altura</a:t>
            </a:r>
            <a:r>
              <a:rPr sz="8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8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65.0;</a:t>
            </a:r>
            <a:endParaRPr sz="800">
              <a:latin typeface="MingLiU_HKSCS-ExtB"/>
              <a:cs typeface="MingLiU_HKSCS-ExtB"/>
            </a:endParaRPr>
          </a:p>
          <a:p>
            <a:pPr marL="498475">
              <a:lnSpc>
                <a:spcPts val="955"/>
              </a:lnSpc>
              <a:spcBef>
                <a:spcPts val="930"/>
              </a:spcBef>
            </a:pPr>
            <a:r>
              <a:rPr sz="80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800" spc="-2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009380"/>
                </a:solidFill>
                <a:latin typeface="MingLiU_HKSCS-ExtB"/>
                <a:cs typeface="MingLiU_HKSCS-ExtB"/>
              </a:rPr>
              <a:t>acessa</a:t>
            </a:r>
            <a:r>
              <a:rPr sz="800" spc="-20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dados</a:t>
            </a:r>
            <a:endParaRPr sz="800">
              <a:latin typeface="MingLiU_HKSCS-ExtB"/>
              <a:cs typeface="MingLiU_HKSCS-ExtB"/>
            </a:endParaRPr>
          </a:p>
          <a:p>
            <a:pPr marL="498475" marR="827405">
              <a:lnSpc>
                <a:spcPts val="950"/>
              </a:lnSpc>
              <a:spcBef>
                <a:spcPts val="35"/>
              </a:spcBef>
            </a:pP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("Nome:</a:t>
            </a:r>
            <a:r>
              <a:rPr sz="800" spc="4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800" spc="4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80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objetoPessoa.nome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 System.out.println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("Idade:</a:t>
            </a:r>
            <a:r>
              <a:rPr sz="800" spc="4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800" spc="4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80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objetoPessoa.idade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 System.out.println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("Altura:</a:t>
            </a:r>
            <a:r>
              <a:rPr sz="800" spc="4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"</a:t>
            </a:r>
            <a:r>
              <a:rPr sz="800" spc="4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+</a:t>
            </a:r>
            <a:r>
              <a:rPr sz="800" spc="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objetoPessoa.altura</a:t>
            </a:r>
            <a:r>
              <a:rPr sz="8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800">
              <a:latin typeface="MingLiU_HKSCS-ExtB"/>
              <a:cs typeface="MingLiU_HKSCS-ExtB"/>
            </a:endParaRPr>
          </a:p>
          <a:p>
            <a:pPr marL="407670">
              <a:lnSpc>
                <a:spcPts val="905"/>
              </a:lnSpc>
            </a:pP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  <a:p>
            <a:pPr marL="316230">
              <a:lnSpc>
                <a:spcPts val="955"/>
              </a:lnSpc>
            </a:pP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75296"/>
            <a:ext cx="5497830" cy="24003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0" dirty="0">
                <a:latin typeface="Tahoma"/>
                <a:cs typeface="Tahoma"/>
              </a:rPr>
              <a:t>Faça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Carro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possua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seguintes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atributos: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marca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modelo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velocidadeMaxima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cor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5" dirty="0">
                <a:latin typeface="Tahoma"/>
                <a:cs typeface="Tahoma"/>
              </a:rPr>
              <a:t>Instancie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dois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objetos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Carro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possui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método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main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honda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civic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preto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ferrari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vermelha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70" dirty="0">
                <a:latin typeface="Tahoma"/>
                <a:cs typeface="Tahoma"/>
              </a:rPr>
              <a:t>Imprima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conteúdo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dos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atributos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dos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objetos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carros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28909" y="2023501"/>
            <a:ext cx="1102360" cy="695960"/>
            <a:chOff x="2328909" y="2023501"/>
            <a:chExt cx="1102360" cy="695960"/>
          </a:xfrm>
        </p:grpSpPr>
        <p:sp>
          <p:nvSpPr>
            <p:cNvPr id="4" name="object 4"/>
            <p:cNvSpPr/>
            <p:nvPr/>
          </p:nvSpPr>
          <p:spPr>
            <a:xfrm>
              <a:off x="2372154" y="2066746"/>
              <a:ext cx="1016000" cy="609600"/>
            </a:xfrm>
            <a:custGeom>
              <a:avLst/>
              <a:gdLst/>
              <a:ahLst/>
              <a:cxnLst/>
              <a:rect l="l" t="t" r="r" b="b"/>
              <a:pathLst>
                <a:path w="1016000" h="609600">
                  <a:moveTo>
                    <a:pt x="40389" y="0"/>
                  </a:moveTo>
                  <a:lnTo>
                    <a:pt x="975291" y="0"/>
                  </a:lnTo>
                </a:path>
                <a:path w="1016000" h="609600">
                  <a:moveTo>
                    <a:pt x="1015680" y="40389"/>
                  </a:moveTo>
                  <a:lnTo>
                    <a:pt x="1015680" y="569018"/>
                  </a:lnTo>
                </a:path>
                <a:path w="1016000" h="609600">
                  <a:moveTo>
                    <a:pt x="975291" y="609408"/>
                  </a:moveTo>
                  <a:lnTo>
                    <a:pt x="40389" y="609408"/>
                  </a:lnTo>
                </a:path>
                <a:path w="1016000" h="609600">
                  <a:moveTo>
                    <a:pt x="0" y="569018"/>
                  </a:moveTo>
                  <a:lnTo>
                    <a:pt x="0" y="40389"/>
                  </a:lnTo>
                </a:path>
              </a:pathLst>
            </a:custGeom>
            <a:ln w="571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909" y="2023501"/>
              <a:ext cx="86490" cy="864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590" y="2023501"/>
              <a:ext cx="86490" cy="8649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4590" y="2632909"/>
              <a:ext cx="86490" cy="8649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8909" y="2632909"/>
              <a:ext cx="86490" cy="8649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8592" y="396798"/>
            <a:ext cx="4887595" cy="16325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790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79070" algn="l"/>
              </a:tabLst>
            </a:pPr>
            <a:r>
              <a:rPr sz="1400" b="1" dirty="0">
                <a:latin typeface="Tahoma"/>
                <a:cs typeface="Tahoma"/>
              </a:rPr>
              <a:t>Crie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Ponto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possua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seguintes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atributos:</a:t>
            </a:r>
            <a:endParaRPr sz="1400">
              <a:latin typeface="Tahoma"/>
              <a:cs typeface="Tahoma"/>
            </a:endParaRPr>
          </a:p>
          <a:p>
            <a:pPr marL="3263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26390" algn="l"/>
              </a:tabLst>
            </a:pPr>
            <a:r>
              <a:rPr sz="1200" spc="-10" dirty="0">
                <a:latin typeface="Arial MT"/>
                <a:cs typeface="Arial MT"/>
              </a:rPr>
              <a:t>coordenadaX</a:t>
            </a:r>
            <a:endParaRPr sz="1200">
              <a:latin typeface="Arial MT"/>
              <a:cs typeface="Arial MT"/>
            </a:endParaRPr>
          </a:p>
          <a:p>
            <a:pPr marL="3263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26390" algn="l"/>
              </a:tabLst>
            </a:pPr>
            <a:r>
              <a:rPr sz="1200" spc="-10" dirty="0">
                <a:latin typeface="Arial MT"/>
                <a:cs typeface="Arial MT"/>
              </a:rPr>
              <a:t>coordenadaY</a:t>
            </a:r>
            <a:endParaRPr sz="1200">
              <a:latin typeface="Arial MT"/>
              <a:cs typeface="Arial MT"/>
            </a:endParaRPr>
          </a:p>
          <a:p>
            <a:pPr marL="1790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79070" algn="l"/>
              </a:tabLst>
            </a:pPr>
            <a:r>
              <a:rPr sz="1400" b="1" spc="-85" dirty="0">
                <a:latin typeface="Tahoma"/>
                <a:cs typeface="Tahoma"/>
              </a:rPr>
              <a:t>Instancie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60" dirty="0">
                <a:latin typeface="Tahoma"/>
                <a:cs typeface="Tahoma"/>
              </a:rPr>
              <a:t>4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objetos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Ponto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(p1,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p2,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5" dirty="0">
                <a:latin typeface="Tahoma"/>
                <a:cs typeface="Tahoma"/>
              </a:rPr>
              <a:t>p3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p4)</a:t>
            </a:r>
            <a:endParaRPr sz="1400">
              <a:latin typeface="Tahoma"/>
              <a:cs typeface="Tahoma"/>
            </a:endParaRPr>
          </a:p>
          <a:p>
            <a:pPr marL="3263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26390" algn="l"/>
              </a:tabLst>
            </a:pPr>
            <a:r>
              <a:rPr sz="1200" spc="-65" dirty="0">
                <a:latin typeface="Arial MT"/>
                <a:cs typeface="Arial MT"/>
              </a:rPr>
              <a:t>coloque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valores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aos</a:t>
            </a:r>
            <a:r>
              <a:rPr sz="1200" spc="-20" dirty="0">
                <a:latin typeface="Arial MT"/>
                <a:cs typeface="Arial MT"/>
              </a:rPr>
              <a:t> atributos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pontos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conforme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figura</a:t>
            </a:r>
            <a:endParaRPr sz="1200">
              <a:latin typeface="Arial MT"/>
              <a:cs typeface="Arial MT"/>
            </a:endParaRPr>
          </a:p>
          <a:p>
            <a:pPr marL="1968500">
              <a:lnSpc>
                <a:spcPct val="100000"/>
              </a:lnSpc>
              <a:spcBef>
                <a:spcPts val="1115"/>
              </a:spcBef>
              <a:tabLst>
                <a:tab pos="3191510" algn="l"/>
              </a:tabLst>
            </a:pPr>
            <a:r>
              <a:rPr sz="900" i="1" spc="-10" dirty="0">
                <a:latin typeface="Sitka Display"/>
                <a:cs typeface="Sitka Display"/>
              </a:rPr>
              <a:t>p</a:t>
            </a:r>
            <a:r>
              <a:rPr sz="900" spc="-10" dirty="0">
                <a:latin typeface="PMingLiU-ExtB"/>
                <a:cs typeface="PMingLiU-ExtB"/>
              </a:rPr>
              <a:t>3</a:t>
            </a:r>
            <a:r>
              <a:rPr sz="900" spc="-10" dirty="0">
                <a:latin typeface="Microsoft Yi Baiti"/>
                <a:cs typeface="Microsoft Yi Baiti"/>
              </a:rPr>
              <a:t>p</a:t>
            </a:r>
            <a:r>
              <a:rPr sz="900" spc="-10" dirty="0">
                <a:latin typeface="PMingLiU-ExtB"/>
                <a:cs typeface="PMingLiU-ExtB"/>
              </a:rPr>
              <a:t>0</a:t>
            </a:r>
            <a:r>
              <a:rPr sz="900" i="1" spc="-10" dirty="0">
                <a:latin typeface="Sitka Text"/>
                <a:cs typeface="Sitka Text"/>
              </a:rPr>
              <a:t>,</a:t>
            </a:r>
            <a:r>
              <a:rPr sz="900" i="1" spc="-55" dirty="0">
                <a:latin typeface="Sitka Text"/>
                <a:cs typeface="Sitka Text"/>
              </a:rPr>
              <a:t> </a:t>
            </a:r>
            <a:r>
              <a:rPr sz="900" spc="-25" dirty="0">
                <a:latin typeface="PMingLiU-ExtB"/>
                <a:cs typeface="PMingLiU-ExtB"/>
              </a:rPr>
              <a:t>2</a:t>
            </a:r>
            <a:r>
              <a:rPr sz="900" spc="-25" dirty="0">
                <a:latin typeface="Microsoft Yi Baiti"/>
                <a:cs typeface="Microsoft Yi Baiti"/>
              </a:rPr>
              <a:t>q</a:t>
            </a:r>
            <a:r>
              <a:rPr sz="900" dirty="0">
                <a:latin typeface="Microsoft Yi Baiti"/>
                <a:cs typeface="Microsoft Yi Baiti"/>
              </a:rPr>
              <a:t>	</a:t>
            </a:r>
            <a:r>
              <a:rPr sz="900" i="1" dirty="0">
                <a:latin typeface="Sitka Display"/>
                <a:cs typeface="Sitka Display"/>
              </a:rPr>
              <a:t>p</a:t>
            </a:r>
            <a:r>
              <a:rPr sz="975" baseline="-8547" dirty="0">
                <a:latin typeface="PMingLiU-ExtB"/>
                <a:cs typeface="PMingLiU-ExtB"/>
              </a:rPr>
              <a:t>4</a:t>
            </a:r>
            <a:r>
              <a:rPr sz="900" dirty="0">
                <a:latin typeface="Microsoft Yi Baiti"/>
                <a:cs typeface="Microsoft Yi Baiti"/>
              </a:rPr>
              <a:t>p</a:t>
            </a:r>
            <a:r>
              <a:rPr sz="900" dirty="0">
                <a:latin typeface="PMingLiU-ExtB"/>
                <a:cs typeface="PMingLiU-ExtB"/>
              </a:rPr>
              <a:t>2</a:t>
            </a:r>
            <a:r>
              <a:rPr sz="900" i="1" dirty="0">
                <a:latin typeface="Sitka Text"/>
                <a:cs typeface="Sitka Text"/>
              </a:rPr>
              <a:t>,</a:t>
            </a:r>
            <a:r>
              <a:rPr sz="900" i="1" spc="-45" dirty="0">
                <a:latin typeface="Sitka Text"/>
                <a:cs typeface="Sitka Text"/>
              </a:rPr>
              <a:t> </a:t>
            </a:r>
            <a:r>
              <a:rPr sz="900" spc="-25" dirty="0">
                <a:latin typeface="PMingLiU-ExtB"/>
                <a:cs typeface="PMingLiU-ExtB"/>
              </a:rPr>
              <a:t>2</a:t>
            </a:r>
            <a:r>
              <a:rPr sz="900" spc="-25" dirty="0">
                <a:latin typeface="Microsoft Yi Baiti"/>
                <a:cs typeface="Microsoft Yi Baiti"/>
              </a:rPr>
              <a:t>q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75015" y="2679341"/>
            <a:ext cx="3911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10" dirty="0">
                <a:latin typeface="Sitka Display"/>
                <a:cs typeface="Sitka Display"/>
              </a:rPr>
              <a:t>p</a:t>
            </a:r>
            <a:r>
              <a:rPr sz="900" spc="-10" dirty="0">
                <a:latin typeface="PMingLiU-ExtB"/>
                <a:cs typeface="PMingLiU-ExtB"/>
              </a:rPr>
              <a:t>1</a:t>
            </a:r>
            <a:r>
              <a:rPr sz="900" spc="-10" dirty="0">
                <a:latin typeface="Microsoft Yi Baiti"/>
                <a:cs typeface="Microsoft Yi Baiti"/>
              </a:rPr>
              <a:t>p</a:t>
            </a:r>
            <a:r>
              <a:rPr sz="900" spc="-10" dirty="0">
                <a:latin typeface="PMingLiU-ExtB"/>
                <a:cs typeface="PMingLiU-ExtB"/>
              </a:rPr>
              <a:t>0</a:t>
            </a:r>
            <a:r>
              <a:rPr sz="900" i="1" spc="-10" dirty="0">
                <a:latin typeface="Sitka Text"/>
                <a:cs typeface="Sitka Text"/>
              </a:rPr>
              <a:t>,</a:t>
            </a:r>
            <a:r>
              <a:rPr sz="900" i="1" spc="-55" dirty="0">
                <a:latin typeface="Sitka Text"/>
                <a:cs typeface="Sitka Text"/>
              </a:rPr>
              <a:t> </a:t>
            </a:r>
            <a:r>
              <a:rPr sz="900" spc="-25" dirty="0">
                <a:latin typeface="PMingLiU-ExtB"/>
                <a:cs typeface="PMingLiU-ExtB"/>
              </a:rPr>
              <a:t>0</a:t>
            </a:r>
            <a:r>
              <a:rPr sz="900" spc="-25" dirty="0">
                <a:latin typeface="Microsoft Yi Baiti"/>
                <a:cs typeface="Microsoft Yi Baiti"/>
              </a:rPr>
              <a:t>q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93825" y="2679341"/>
            <a:ext cx="3911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10" dirty="0">
                <a:latin typeface="Sitka Display"/>
                <a:cs typeface="Sitka Display"/>
              </a:rPr>
              <a:t>p</a:t>
            </a:r>
            <a:r>
              <a:rPr sz="900" spc="-10" dirty="0">
                <a:latin typeface="PMingLiU-ExtB"/>
                <a:cs typeface="PMingLiU-ExtB"/>
              </a:rPr>
              <a:t>2</a:t>
            </a:r>
            <a:r>
              <a:rPr sz="900" spc="-10" dirty="0">
                <a:latin typeface="Microsoft Yi Baiti"/>
                <a:cs typeface="Microsoft Yi Baiti"/>
              </a:rPr>
              <a:t>p</a:t>
            </a:r>
            <a:r>
              <a:rPr sz="900" spc="-10" dirty="0">
                <a:latin typeface="PMingLiU-ExtB"/>
                <a:cs typeface="PMingLiU-ExtB"/>
              </a:rPr>
              <a:t>2</a:t>
            </a:r>
            <a:r>
              <a:rPr sz="900" i="1" spc="-10" dirty="0">
                <a:latin typeface="Sitka Text"/>
                <a:cs typeface="Sitka Text"/>
              </a:rPr>
              <a:t>,</a:t>
            </a:r>
            <a:r>
              <a:rPr sz="900" i="1" spc="-55" dirty="0">
                <a:latin typeface="Sitka Text"/>
                <a:cs typeface="Sitka Text"/>
              </a:rPr>
              <a:t> </a:t>
            </a:r>
            <a:r>
              <a:rPr sz="900" spc="-25" dirty="0">
                <a:latin typeface="PMingLiU-ExtB"/>
                <a:cs typeface="PMingLiU-ExtB"/>
              </a:rPr>
              <a:t>0</a:t>
            </a:r>
            <a:r>
              <a:rPr sz="900" spc="-25" dirty="0">
                <a:latin typeface="Microsoft Yi Baiti"/>
                <a:cs typeface="Microsoft Yi Baiti"/>
              </a:rPr>
              <a:t>q</a:t>
            </a:r>
            <a:endParaRPr sz="900">
              <a:latin typeface="Microsoft Yi Baiti"/>
              <a:cs typeface="Microsoft Yi Bait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31699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41369" y="1317478"/>
            <a:ext cx="97345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55" dirty="0">
                <a:latin typeface="Arial MT"/>
                <a:cs typeface="Arial MT"/>
                <a:hlinkClick r:id="rId2" action="ppaction://hlinksldjump"/>
              </a:rPr>
              <a:t>Métodos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Modularização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94015"/>
            <a:ext cx="4531360" cy="16052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0" dirty="0">
                <a:latin typeface="Tahoma"/>
                <a:cs typeface="Tahoma"/>
              </a:rPr>
              <a:t>Também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conhecido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como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procedimentos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ou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40" dirty="0">
                <a:latin typeface="Tahoma"/>
                <a:cs typeface="Tahoma"/>
              </a:rPr>
              <a:t>funções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 MT"/>
                <a:cs typeface="Arial MT"/>
              </a:rPr>
              <a:t>dividir</a:t>
            </a:r>
            <a:r>
              <a:rPr sz="1200" spc="-20" dirty="0">
                <a:latin typeface="Arial MT"/>
                <a:cs typeface="Arial MT"/>
              </a:rPr>
              <a:t> um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problema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partes,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denominadas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módulos;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 MT"/>
                <a:cs typeface="Arial MT"/>
              </a:rPr>
              <a:t>cada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módulo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resolve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tarefa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específica;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50" dirty="0">
                <a:latin typeface="Tahoma"/>
                <a:cs typeface="Tahoma"/>
              </a:rPr>
              <a:t>Organização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código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gerenciamento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feito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partir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módulo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principal.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“chama”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ou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aciona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outros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módulos.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</a:t>
            </a:r>
            <a:r>
              <a:rPr spc="-10" dirty="0"/>
              <a:t> </a:t>
            </a:r>
            <a:r>
              <a:rPr spc="65" dirty="0"/>
              <a:t>que</a:t>
            </a:r>
            <a:r>
              <a:rPr spc="-5" dirty="0"/>
              <a:t> </a:t>
            </a:r>
            <a:r>
              <a:rPr spc="55" dirty="0"/>
              <a:t>são</a:t>
            </a:r>
            <a:r>
              <a:rPr spc="-5" dirty="0"/>
              <a:t> </a:t>
            </a:r>
            <a:r>
              <a:rPr spc="40" dirty="0"/>
              <a:t>métodos?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420"/>
            <a:ext cx="503936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45" dirty="0">
                <a:latin typeface="Tahoma"/>
                <a:cs typeface="Tahoma"/>
              </a:rPr>
              <a:t>Em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100" dirty="0">
                <a:latin typeface="Tahoma"/>
                <a:cs typeface="Tahoma"/>
              </a:rPr>
              <a:t>Java,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chamamos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módulos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métodos.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5" dirty="0">
                <a:latin typeface="Arial MT"/>
                <a:cs typeface="Arial MT"/>
              </a:rPr>
              <a:t>são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trechos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código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permitem </a:t>
            </a:r>
            <a:r>
              <a:rPr sz="1200" spc="-35" dirty="0">
                <a:latin typeface="Arial MT"/>
                <a:cs typeface="Arial MT"/>
              </a:rPr>
              <a:t>modularizar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sistema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ou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seja,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dividir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sistema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vários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módulos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(pequenos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blocos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código).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70" dirty="0"/>
              <a:t>Como</a:t>
            </a:r>
            <a:r>
              <a:rPr spc="10" dirty="0"/>
              <a:t> </a:t>
            </a:r>
            <a:r>
              <a:rPr spc="-10" dirty="0"/>
              <a:t>usar?</a:t>
            </a:r>
          </a:p>
        </p:txBody>
      </p:sp>
      <p:sp>
        <p:nvSpPr>
          <p:cNvPr id="3" name="object 3"/>
          <p:cNvSpPr/>
          <p:nvPr/>
        </p:nvSpPr>
        <p:spPr>
          <a:xfrm>
            <a:off x="2610819" y="1578592"/>
            <a:ext cx="1669414" cy="515620"/>
          </a:xfrm>
          <a:custGeom>
            <a:avLst/>
            <a:gdLst/>
            <a:ahLst/>
            <a:cxnLst/>
            <a:rect l="l" t="t" r="r" b="b"/>
            <a:pathLst>
              <a:path w="1669414" h="515619">
                <a:moveTo>
                  <a:pt x="530080" y="329045"/>
                </a:moveTo>
                <a:lnTo>
                  <a:pt x="19583" y="507801"/>
                </a:lnTo>
                <a:lnTo>
                  <a:pt x="4798" y="513163"/>
                </a:lnTo>
                <a:lnTo>
                  <a:pt x="0" y="515349"/>
                </a:lnTo>
                <a:lnTo>
                  <a:pt x="5164" y="514289"/>
                </a:lnTo>
                <a:lnTo>
                  <a:pt x="20271" y="509916"/>
                </a:lnTo>
                <a:lnTo>
                  <a:pt x="620081" y="329045"/>
                </a:lnTo>
                <a:lnTo>
                  <a:pt x="1618584" y="329045"/>
                </a:lnTo>
                <a:lnTo>
                  <a:pt x="1638284" y="325068"/>
                </a:lnTo>
                <a:lnTo>
                  <a:pt x="1654371" y="314222"/>
                </a:lnTo>
                <a:lnTo>
                  <a:pt x="1665217" y="298134"/>
                </a:lnTo>
                <a:lnTo>
                  <a:pt x="1669195" y="278434"/>
                </a:lnTo>
                <a:lnTo>
                  <a:pt x="1669195" y="50610"/>
                </a:lnTo>
                <a:lnTo>
                  <a:pt x="1665217" y="30910"/>
                </a:lnTo>
                <a:lnTo>
                  <a:pt x="1654371" y="14823"/>
                </a:lnTo>
                <a:lnTo>
                  <a:pt x="1638284" y="3977"/>
                </a:lnTo>
                <a:lnTo>
                  <a:pt x="1618584" y="0"/>
                </a:lnTo>
                <a:lnTo>
                  <a:pt x="485080" y="0"/>
                </a:lnTo>
                <a:lnTo>
                  <a:pt x="465380" y="3977"/>
                </a:lnTo>
                <a:lnTo>
                  <a:pt x="449292" y="14823"/>
                </a:lnTo>
                <a:lnTo>
                  <a:pt x="438446" y="30910"/>
                </a:lnTo>
                <a:lnTo>
                  <a:pt x="434469" y="50610"/>
                </a:lnTo>
                <a:lnTo>
                  <a:pt x="434469" y="278434"/>
                </a:lnTo>
                <a:lnTo>
                  <a:pt x="438446" y="298134"/>
                </a:lnTo>
                <a:lnTo>
                  <a:pt x="449292" y="314222"/>
                </a:lnTo>
                <a:lnTo>
                  <a:pt x="465380" y="325068"/>
                </a:lnTo>
                <a:lnTo>
                  <a:pt x="485080" y="329045"/>
                </a:lnTo>
                <a:lnTo>
                  <a:pt x="530080" y="32904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1292" y="684437"/>
            <a:ext cx="4882515" cy="10388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Utilização: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5" dirty="0">
                <a:latin typeface="Arial MT"/>
                <a:cs typeface="Arial MT"/>
              </a:rPr>
              <a:t>Possuem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65" dirty="0">
                <a:latin typeface="Arial MT"/>
                <a:cs typeface="Arial MT"/>
              </a:rPr>
              <a:t>nome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qual </a:t>
            </a:r>
            <a:r>
              <a:rPr sz="1200" spc="-85" dirty="0">
                <a:latin typeface="Arial MT"/>
                <a:cs typeface="Arial MT"/>
              </a:rPr>
              <a:t>usamos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chamá-</a:t>
            </a:r>
            <a:r>
              <a:rPr sz="1200" spc="-20" dirty="0">
                <a:latin typeface="Arial MT"/>
                <a:cs typeface="Arial MT"/>
              </a:rPr>
              <a:t>los;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podem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chamados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várias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vezes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durante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execução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um </a:t>
            </a:r>
            <a:r>
              <a:rPr sz="1200" spc="-35" dirty="0">
                <a:latin typeface="Arial MT"/>
                <a:cs typeface="Arial MT"/>
              </a:rPr>
              <a:t>programa.</a:t>
            </a:r>
            <a:endParaRPr sz="1200">
              <a:latin typeface="Arial MT"/>
              <a:cs typeface="Arial MT"/>
            </a:endParaRPr>
          </a:p>
          <a:p>
            <a:pPr marL="3037840">
              <a:lnSpc>
                <a:spcPct val="100000"/>
              </a:lnSpc>
              <a:spcBef>
                <a:spcPts val="800"/>
              </a:spcBef>
            </a:pPr>
            <a:r>
              <a:rPr sz="800" b="1" spc="-70" dirty="0">
                <a:solidFill>
                  <a:srgbClr val="00AC8C"/>
                </a:solidFill>
                <a:latin typeface="Tahoma"/>
                <a:cs typeface="Tahoma"/>
              </a:rPr>
              <a:t>pow:</a:t>
            </a:r>
            <a:r>
              <a:rPr sz="800" b="1" spc="1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800" spc="-35" dirty="0">
                <a:latin typeface="Arial MT"/>
                <a:cs typeface="Arial MT"/>
              </a:rPr>
              <a:t>método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que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eleva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4758" y="1728062"/>
            <a:ext cx="11760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latin typeface="Arial MT"/>
                <a:cs typeface="Arial MT"/>
              </a:rPr>
              <a:t>um </a:t>
            </a:r>
            <a:r>
              <a:rPr sz="800" spc="-35" dirty="0">
                <a:latin typeface="Arial MT"/>
                <a:cs typeface="Arial MT"/>
              </a:rPr>
              <a:t>número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75" dirty="0">
                <a:latin typeface="Arial MT"/>
                <a:cs typeface="Arial MT"/>
              </a:rPr>
              <a:t>a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uma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30" dirty="0">
                <a:latin typeface="Arial MT"/>
                <a:cs typeface="Arial MT"/>
              </a:rPr>
              <a:t>potência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5297" y="1653665"/>
            <a:ext cx="2672080" cy="91821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10" dirty="0">
                <a:latin typeface="Tahoma"/>
                <a:cs typeface="Tahoma"/>
              </a:rPr>
              <a:t>Exemplos:</a:t>
            </a:r>
            <a:endParaRPr sz="1200">
              <a:latin typeface="Tahoma"/>
              <a:cs typeface="Tahoma"/>
            </a:endParaRPr>
          </a:p>
          <a:p>
            <a:pPr marL="255270" lvl="1" indent="-99060">
              <a:lnSpc>
                <a:spcPct val="100000"/>
              </a:lnSpc>
              <a:spcBef>
                <a:spcPts val="455"/>
              </a:spcBef>
              <a:buFont typeface="Cambria"/>
              <a:buChar char="·"/>
              <a:tabLst>
                <a:tab pos="255270" algn="l"/>
              </a:tabLst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quadrado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5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Math.pow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2,10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-10" dirty="0">
                <a:latin typeface="Arial MT"/>
                <a:cs typeface="Arial MT"/>
              </a:rPr>
              <a:t>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0"/>
              </a:spcBef>
              <a:buFont typeface="Cambria"/>
              <a:buChar char="·"/>
              <a:tabLst>
                <a:tab pos="255270" algn="l"/>
              </a:tabLst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19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19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[])</a:t>
            </a:r>
            <a:endParaRPr sz="1000">
              <a:latin typeface="MingLiU_HKSCS-ExtB"/>
              <a:cs typeface="MingLiU_HKSCS-ExtB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("bla</a:t>
            </a:r>
            <a:r>
              <a:rPr sz="1000" spc="-7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bla</a:t>
            </a:r>
            <a:r>
              <a:rPr sz="1000" spc="-7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bla")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3968" y="2153444"/>
            <a:ext cx="2182495" cy="329565"/>
          </a:xfrm>
          <a:custGeom>
            <a:avLst/>
            <a:gdLst/>
            <a:ahLst/>
            <a:cxnLst/>
            <a:rect l="l" t="t" r="r" b="b"/>
            <a:pathLst>
              <a:path w="2182495" h="329564">
                <a:moveTo>
                  <a:pt x="638764" y="119775"/>
                </a:moveTo>
                <a:lnTo>
                  <a:pt x="20915" y="161375"/>
                </a:lnTo>
                <a:lnTo>
                  <a:pt x="5228" y="162966"/>
                </a:lnTo>
                <a:lnTo>
                  <a:pt x="0" y="164775"/>
                </a:lnTo>
                <a:lnTo>
                  <a:pt x="5228" y="166585"/>
                </a:lnTo>
                <a:lnTo>
                  <a:pt x="20915" y="168175"/>
                </a:lnTo>
                <a:lnTo>
                  <a:pt x="638764" y="209776"/>
                </a:lnTo>
                <a:lnTo>
                  <a:pt x="638764" y="278940"/>
                </a:lnTo>
                <a:lnTo>
                  <a:pt x="642741" y="298640"/>
                </a:lnTo>
                <a:lnTo>
                  <a:pt x="653588" y="314728"/>
                </a:lnTo>
                <a:lnTo>
                  <a:pt x="669675" y="325574"/>
                </a:lnTo>
                <a:lnTo>
                  <a:pt x="689375" y="329551"/>
                </a:lnTo>
                <a:lnTo>
                  <a:pt x="2131503" y="329551"/>
                </a:lnTo>
                <a:lnTo>
                  <a:pt x="2151204" y="325574"/>
                </a:lnTo>
                <a:lnTo>
                  <a:pt x="2167291" y="314728"/>
                </a:lnTo>
                <a:lnTo>
                  <a:pt x="2178137" y="298640"/>
                </a:lnTo>
                <a:lnTo>
                  <a:pt x="2182114" y="278940"/>
                </a:lnTo>
                <a:lnTo>
                  <a:pt x="2182114" y="50610"/>
                </a:lnTo>
                <a:lnTo>
                  <a:pt x="2178137" y="30910"/>
                </a:lnTo>
                <a:lnTo>
                  <a:pt x="2167291" y="14823"/>
                </a:lnTo>
                <a:lnTo>
                  <a:pt x="2151204" y="3977"/>
                </a:lnTo>
                <a:lnTo>
                  <a:pt x="2131503" y="0"/>
                </a:lnTo>
                <a:lnTo>
                  <a:pt x="689375" y="0"/>
                </a:lnTo>
                <a:lnTo>
                  <a:pt x="669675" y="3977"/>
                </a:lnTo>
                <a:lnTo>
                  <a:pt x="653588" y="14823"/>
                </a:lnTo>
                <a:lnTo>
                  <a:pt x="642741" y="30910"/>
                </a:lnTo>
                <a:lnTo>
                  <a:pt x="638764" y="50610"/>
                </a:lnTo>
                <a:lnTo>
                  <a:pt x="638764" y="119775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32187" y="2120709"/>
            <a:ext cx="1484630" cy="32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4135">
              <a:lnSpc>
                <a:spcPct val="124500"/>
              </a:lnSpc>
              <a:spcBef>
                <a:spcPts val="100"/>
              </a:spcBef>
            </a:pPr>
            <a:r>
              <a:rPr sz="800" b="1" spc="-50" dirty="0">
                <a:solidFill>
                  <a:srgbClr val="00AC8C"/>
                </a:solidFill>
                <a:latin typeface="Tahoma"/>
                <a:cs typeface="Tahoma"/>
              </a:rPr>
              <a:t>main:</a:t>
            </a:r>
            <a:r>
              <a:rPr sz="800" b="1" spc="2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800" spc="-35" dirty="0">
                <a:latin typeface="Arial MT"/>
                <a:cs typeface="Arial MT"/>
              </a:rPr>
              <a:t>método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principal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em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que</a:t>
            </a:r>
            <a:r>
              <a:rPr sz="800" spc="500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começa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75" dirty="0">
                <a:latin typeface="Arial MT"/>
                <a:cs typeface="Arial MT"/>
              </a:rPr>
              <a:t>a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executar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70" dirty="0">
                <a:latin typeface="Arial MT"/>
                <a:cs typeface="Arial MT"/>
              </a:rPr>
              <a:t>nosso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programa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9432" y="2542723"/>
            <a:ext cx="1870710" cy="515620"/>
          </a:xfrm>
          <a:custGeom>
            <a:avLst/>
            <a:gdLst/>
            <a:ahLst/>
            <a:cxnLst/>
            <a:rect l="l" t="t" r="r" b="b"/>
            <a:pathLst>
              <a:path w="1870710" h="515619">
                <a:moveTo>
                  <a:pt x="602199" y="185660"/>
                </a:moveTo>
                <a:lnTo>
                  <a:pt x="20243" y="5546"/>
                </a:lnTo>
                <a:lnTo>
                  <a:pt x="5166" y="1072"/>
                </a:lnTo>
                <a:lnTo>
                  <a:pt x="0" y="0"/>
                </a:lnTo>
                <a:lnTo>
                  <a:pt x="4769" y="2256"/>
                </a:lnTo>
                <a:lnTo>
                  <a:pt x="19499" y="7770"/>
                </a:lnTo>
                <a:lnTo>
                  <a:pt x="512198" y="185660"/>
                </a:lnTo>
                <a:lnTo>
                  <a:pt x="284284" y="185660"/>
                </a:lnTo>
                <a:lnTo>
                  <a:pt x="264584" y="189637"/>
                </a:lnTo>
                <a:lnTo>
                  <a:pt x="248497" y="200484"/>
                </a:lnTo>
                <a:lnTo>
                  <a:pt x="237651" y="216571"/>
                </a:lnTo>
                <a:lnTo>
                  <a:pt x="233673" y="236271"/>
                </a:lnTo>
                <a:lnTo>
                  <a:pt x="233673" y="464905"/>
                </a:lnTo>
                <a:lnTo>
                  <a:pt x="237651" y="484605"/>
                </a:lnTo>
                <a:lnTo>
                  <a:pt x="248497" y="500692"/>
                </a:lnTo>
                <a:lnTo>
                  <a:pt x="264584" y="511538"/>
                </a:lnTo>
                <a:lnTo>
                  <a:pt x="284284" y="515515"/>
                </a:lnTo>
                <a:lnTo>
                  <a:pt x="1819537" y="515515"/>
                </a:lnTo>
                <a:lnTo>
                  <a:pt x="1839237" y="511538"/>
                </a:lnTo>
                <a:lnTo>
                  <a:pt x="1855324" y="500692"/>
                </a:lnTo>
                <a:lnTo>
                  <a:pt x="1866171" y="484605"/>
                </a:lnTo>
                <a:lnTo>
                  <a:pt x="1870148" y="464905"/>
                </a:lnTo>
                <a:lnTo>
                  <a:pt x="1870148" y="236271"/>
                </a:lnTo>
                <a:lnTo>
                  <a:pt x="1866171" y="216571"/>
                </a:lnTo>
                <a:lnTo>
                  <a:pt x="1855324" y="200484"/>
                </a:lnTo>
                <a:lnTo>
                  <a:pt x="1839237" y="189637"/>
                </a:lnTo>
                <a:lnTo>
                  <a:pt x="1819537" y="185660"/>
                </a:lnTo>
                <a:lnTo>
                  <a:pt x="602199" y="185660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72574" y="2696464"/>
            <a:ext cx="1577975" cy="3295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35"/>
              </a:spcBef>
            </a:pPr>
            <a:r>
              <a:rPr sz="800" b="1" spc="-35" dirty="0">
                <a:solidFill>
                  <a:srgbClr val="00AC8C"/>
                </a:solidFill>
                <a:latin typeface="Tahoma"/>
                <a:cs typeface="Tahoma"/>
              </a:rPr>
              <a:t>println:</a:t>
            </a:r>
            <a:r>
              <a:rPr sz="800" b="1" spc="5" dirty="0">
                <a:solidFill>
                  <a:srgbClr val="00AC8C"/>
                </a:solidFill>
                <a:latin typeface="Tahoma"/>
                <a:cs typeface="Tahoma"/>
              </a:rPr>
              <a:t> </a:t>
            </a:r>
            <a:r>
              <a:rPr sz="800" spc="-35" dirty="0">
                <a:latin typeface="Arial MT"/>
                <a:cs typeface="Arial MT"/>
              </a:rPr>
              <a:t>método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que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imprime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800" spc="-60" dirty="0">
                <a:latin typeface="Arial MT"/>
                <a:cs typeface="Arial MT"/>
              </a:rPr>
              <a:t>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40" dirty="0">
                <a:latin typeface="Arial MT"/>
                <a:cs typeface="Arial MT"/>
              </a:rPr>
              <a:t>conteúdo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45" dirty="0">
                <a:latin typeface="Arial MT"/>
                <a:cs typeface="Arial MT"/>
              </a:rPr>
              <a:t>recebido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0" dirty="0">
                <a:latin typeface="Arial MT"/>
                <a:cs typeface="Arial MT"/>
              </a:rPr>
              <a:t>como</a:t>
            </a:r>
            <a:r>
              <a:rPr sz="800" spc="-10" dirty="0">
                <a:latin typeface="Arial MT"/>
                <a:cs typeface="Arial MT"/>
              </a:rPr>
              <a:t> parâmetro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Vantagens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35580"/>
            <a:ext cx="3090545" cy="20351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0" dirty="0">
                <a:latin typeface="Tahoma"/>
                <a:cs typeface="Tahoma"/>
              </a:rPr>
              <a:t>Vantagens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criar</a:t>
            </a:r>
            <a:r>
              <a:rPr sz="1400" b="1" spc="-5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métodos: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5" dirty="0">
                <a:latin typeface="Arial MT"/>
                <a:cs typeface="Arial MT"/>
              </a:rPr>
              <a:t>Evita </a:t>
            </a:r>
            <a:r>
              <a:rPr sz="1200" spc="-45" dirty="0">
                <a:latin typeface="Arial MT"/>
                <a:cs typeface="Arial MT"/>
              </a:rPr>
              <a:t>repetição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código;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Facilidade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agilidade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manutenção;</a:t>
            </a:r>
            <a:endParaRPr sz="12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20" dirty="0">
                <a:latin typeface="Arial MT"/>
                <a:cs typeface="Arial MT"/>
              </a:rPr>
              <a:t>um</a:t>
            </a:r>
            <a:r>
              <a:rPr sz="1000" spc="-25" dirty="0">
                <a:latin typeface="Arial MT"/>
                <a:cs typeface="Arial MT"/>
              </a:rPr>
              <a:t> único </a:t>
            </a:r>
            <a:r>
              <a:rPr sz="1000" spc="-20" dirty="0">
                <a:latin typeface="Arial MT"/>
                <a:cs typeface="Arial MT"/>
              </a:rPr>
              <a:t>ponto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alteração.</a:t>
            </a:r>
            <a:endParaRPr sz="10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0" dirty="0">
                <a:latin typeface="Arial MT"/>
                <a:cs typeface="Arial MT"/>
              </a:rPr>
              <a:t>Código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modularizado;</a:t>
            </a:r>
            <a:endParaRPr sz="12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65" dirty="0">
                <a:latin typeface="Arial MT"/>
                <a:cs typeface="Arial MT"/>
              </a:rPr>
              <a:t>cada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trecho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código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realiza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uma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tarefa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específica.</a:t>
            </a:r>
            <a:endParaRPr sz="10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6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75" dirty="0">
                <a:latin typeface="Tahoma"/>
                <a:cs typeface="Tahoma"/>
              </a:rPr>
              <a:t>Boas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práticas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programação: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5" dirty="0">
                <a:latin typeface="Arial MT"/>
                <a:cs typeface="Arial MT"/>
              </a:rPr>
              <a:t>Todo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deve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fazer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única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tarefa!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5" dirty="0"/>
              <a:t>Tipos </a:t>
            </a:r>
            <a:r>
              <a:rPr dirty="0"/>
              <a:t>de</a:t>
            </a:r>
            <a:r>
              <a:rPr spc="60" dirty="0"/>
              <a:t> métodos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5672"/>
            <a:ext cx="42913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75" dirty="0">
                <a:latin typeface="Tahoma"/>
                <a:cs typeface="Tahoma"/>
              </a:rPr>
              <a:t>Basicamente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métodos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podem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ser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divididos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5" dirty="0">
                <a:latin typeface="Tahoma"/>
                <a:cs typeface="Tahoma"/>
              </a:rPr>
              <a:t>em: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63" y="1342653"/>
            <a:ext cx="1729739" cy="7029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45" dirty="0">
                <a:latin typeface="Arial MT"/>
                <a:cs typeface="Arial MT"/>
              </a:rPr>
              <a:t>Métodos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5" dirty="0">
                <a:latin typeface="Arial MT"/>
                <a:cs typeface="Arial MT"/>
              </a:rPr>
              <a:t>sem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retorno;</a:t>
            </a:r>
            <a:endParaRPr sz="12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65" dirty="0">
                <a:latin typeface="Arial MT"/>
                <a:cs typeface="Arial MT"/>
              </a:rPr>
              <a:t>com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parâmetros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entrada;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90" dirty="0">
                <a:latin typeface="Arial MT"/>
                <a:cs typeface="Arial MT"/>
              </a:rPr>
              <a:t>sem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parâmetros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entrada.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1675" y="1342653"/>
            <a:ext cx="1729739" cy="7029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Char char="–"/>
              <a:tabLst>
                <a:tab pos="170180" algn="l"/>
              </a:tabLst>
            </a:pPr>
            <a:r>
              <a:rPr sz="1200" spc="-45" dirty="0">
                <a:latin typeface="Arial MT"/>
                <a:cs typeface="Arial MT"/>
              </a:rPr>
              <a:t>Métodos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com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retorno;</a:t>
            </a:r>
            <a:endParaRPr sz="12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5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65" dirty="0">
                <a:latin typeface="Arial MT"/>
                <a:cs typeface="Arial MT"/>
              </a:rPr>
              <a:t>com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parâmetros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entrada;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90" dirty="0">
                <a:latin typeface="Arial MT"/>
                <a:cs typeface="Arial MT"/>
              </a:rPr>
              <a:t>sem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parâmetros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entrada.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1910" y="1116608"/>
            <a:ext cx="3836670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60" dirty="0">
                <a:solidFill>
                  <a:srgbClr val="000000"/>
                </a:solidFill>
                <a:latin typeface="Arial MT"/>
                <a:cs typeface="Arial MT"/>
              </a:rPr>
              <a:t>Método</a:t>
            </a:r>
            <a:r>
              <a:rPr sz="3550" b="0" spc="-1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-270" dirty="0">
                <a:solidFill>
                  <a:srgbClr val="000000"/>
                </a:solidFill>
                <a:latin typeface="Arial MT"/>
                <a:cs typeface="Arial MT"/>
              </a:rPr>
              <a:t>sem</a:t>
            </a:r>
            <a:r>
              <a:rPr sz="355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-55" dirty="0">
                <a:solidFill>
                  <a:srgbClr val="000000"/>
                </a:solidFill>
                <a:latin typeface="Arial MT"/>
                <a:cs typeface="Arial MT"/>
              </a:rPr>
              <a:t>retorno</a:t>
            </a:r>
            <a:endParaRPr sz="35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Programação</a:t>
            </a:r>
            <a:r>
              <a:rPr spc="175" dirty="0"/>
              <a:t> </a:t>
            </a:r>
            <a:r>
              <a:rPr spc="10" dirty="0"/>
              <a:t>Orientada</a:t>
            </a:r>
            <a:r>
              <a:rPr spc="175" dirty="0"/>
              <a:t> </a:t>
            </a:r>
            <a:r>
              <a:rPr spc="10" dirty="0"/>
              <a:t>à</a:t>
            </a:r>
            <a:r>
              <a:rPr spc="17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94559"/>
            <a:ext cx="461327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Objetivo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programação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orientada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objetos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nos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ajuda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modelar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programa;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0" dirty="0">
                <a:latin typeface="Arial MT"/>
                <a:cs typeface="Arial MT"/>
              </a:rPr>
              <a:t>Pensar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nos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componentes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necessários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resolver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10" dirty="0">
                <a:latin typeface="Arial MT"/>
                <a:cs typeface="Arial MT"/>
              </a:rPr>
              <a:t> problema;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5469" y="1895525"/>
            <a:ext cx="889000" cy="889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Métodos</a:t>
            </a:r>
            <a:r>
              <a:rPr spc="20" dirty="0"/>
              <a:t> </a:t>
            </a:r>
            <a:r>
              <a:rPr spc="85" dirty="0"/>
              <a:t>sem</a:t>
            </a:r>
            <a:r>
              <a:rPr spc="25" dirty="0"/>
              <a:t> </a:t>
            </a:r>
            <a:r>
              <a:rPr spc="40" dirty="0"/>
              <a:t>retorno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94015"/>
            <a:ext cx="4552315" cy="16052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Objetivo: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executam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conjunto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instruções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não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retornam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nenhum</a:t>
            </a:r>
            <a:r>
              <a:rPr sz="1200" spc="-10" dirty="0">
                <a:latin typeface="Arial MT"/>
                <a:cs typeface="Arial MT"/>
              </a:rPr>
              <a:t> valor.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Utilização: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5" dirty="0">
                <a:latin typeface="Arial MT"/>
                <a:cs typeface="Arial MT"/>
              </a:rPr>
              <a:t>deve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começar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executar;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0" dirty="0">
                <a:latin typeface="Arial MT"/>
                <a:cs typeface="Arial MT"/>
              </a:rPr>
              <a:t>após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execução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 MT"/>
                <a:cs typeface="Arial MT"/>
              </a:rPr>
              <a:t>retorna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ao</a:t>
            </a:r>
            <a:r>
              <a:rPr sz="1200" spc="-25" dirty="0">
                <a:latin typeface="Arial MT"/>
                <a:cs typeface="Arial MT"/>
              </a:rPr>
              <a:t> ponto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onde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foi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chamado.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167" y="876647"/>
            <a:ext cx="249301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1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nomeMetodo</a:t>
            </a:r>
            <a:r>
              <a:rPr sz="10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&lt;parametros&gt;</a:t>
            </a:r>
            <a:r>
              <a:rPr sz="10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b="1" spc="2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100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codigo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ts val="1200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pc="-70" dirty="0"/>
              <a:t>NomeMetodo:</a:t>
            </a:r>
            <a:r>
              <a:rPr dirty="0"/>
              <a:t> </a:t>
            </a:r>
            <a:r>
              <a:rPr spc="-114" dirty="0"/>
              <a:t>é</a:t>
            </a:r>
            <a:r>
              <a:rPr spc="-45" dirty="0"/>
              <a:t> </a:t>
            </a:r>
            <a:r>
              <a:rPr spc="-85" dirty="0"/>
              <a:t>um</a:t>
            </a:r>
            <a:r>
              <a:rPr spc="-45" dirty="0"/>
              <a:t> </a:t>
            </a:r>
            <a:r>
              <a:rPr spc="-10" dirty="0"/>
              <a:t>identificador</a:t>
            </a:r>
          </a:p>
          <a:p>
            <a:pPr marL="252095" marR="5080" lvl="1" indent="-95885">
              <a:lnSpc>
                <a:spcPts val="1689"/>
              </a:lnSpc>
              <a:spcBef>
                <a:spcPts val="100"/>
              </a:spcBef>
              <a:buFont typeface="Cambria"/>
              <a:buChar char="·"/>
              <a:tabLst>
                <a:tab pos="252095" algn="l"/>
                <a:tab pos="255270" algn="l"/>
              </a:tabLst>
            </a:pPr>
            <a:r>
              <a:rPr sz="1000" dirty="0">
                <a:solidFill>
                  <a:srgbClr val="00AC8C"/>
                </a:solidFill>
                <a:latin typeface="Arial MT"/>
                <a:cs typeface="Arial MT"/>
              </a:rPr>
              <a:t>	</a:t>
            </a:r>
            <a:r>
              <a:rPr sz="1000" spc="-70" dirty="0">
                <a:latin typeface="Arial MT"/>
                <a:cs typeface="Arial MT"/>
              </a:rPr>
              <a:t>obedece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regras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definição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nomes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de </a:t>
            </a:r>
            <a:r>
              <a:rPr sz="1000" spc="-10" dirty="0">
                <a:latin typeface="Arial MT"/>
                <a:cs typeface="Arial MT"/>
              </a:rPr>
              <a:t>variáveis;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80" dirty="0">
                <a:latin typeface="Arial MT"/>
                <a:cs typeface="Arial MT"/>
              </a:rPr>
              <a:t>Boas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programação: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verbos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1675" y="1585810"/>
            <a:ext cx="259080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85" dirty="0">
                <a:latin typeface="Tahoma"/>
                <a:cs typeface="Tahoma"/>
              </a:rPr>
              <a:t>Parâmetros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b="1" spc="-95" dirty="0">
                <a:latin typeface="Tahoma"/>
                <a:cs typeface="Tahoma"/>
              </a:rPr>
              <a:t>são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opcionais</a:t>
            </a:r>
            <a:endParaRPr sz="1200">
              <a:latin typeface="Tahoma"/>
              <a:cs typeface="Tahoma"/>
            </a:endParaRPr>
          </a:p>
          <a:p>
            <a:pPr marL="254635" marR="5080" lvl="1" indent="-9842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Cambria"/>
              <a:buChar char="·"/>
              <a:tabLst>
                <a:tab pos="254635" algn="l"/>
              </a:tabLst>
            </a:pPr>
            <a:r>
              <a:rPr sz="1000" spc="-10" dirty="0">
                <a:latin typeface="Arial MT"/>
                <a:cs typeface="Arial MT"/>
              </a:rPr>
              <a:t>lista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para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método;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65" dirty="0">
                <a:latin typeface="Arial MT"/>
                <a:cs typeface="Arial MT"/>
              </a:rPr>
              <a:t>devem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20" dirty="0">
                <a:latin typeface="Arial MT"/>
                <a:cs typeface="Arial MT"/>
              </a:rPr>
              <a:t> por </a:t>
            </a:r>
            <a:r>
              <a:rPr sz="1000" spc="-10" dirty="0">
                <a:latin typeface="Arial MT"/>
                <a:cs typeface="Arial MT"/>
              </a:rPr>
              <a:t>vírgula;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deve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especificado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tipo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4067" y="2769951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35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00" dirty="0">
                <a:solidFill>
                  <a:srgbClr val="009380"/>
                </a:solidFill>
                <a:latin typeface="Tahoma"/>
                <a:cs typeface="Tahoma"/>
              </a:rPr>
              <a:t>41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815790" y="440303"/>
            <a:ext cx="1932305" cy="554990"/>
          </a:xfrm>
          <a:custGeom>
            <a:avLst/>
            <a:gdLst/>
            <a:ahLst/>
            <a:cxnLst/>
            <a:rect l="l" t="t" r="r" b="b"/>
            <a:pathLst>
              <a:path w="1932305" h="554990">
                <a:moveTo>
                  <a:pt x="813469" y="215133"/>
                </a:moveTo>
                <a:lnTo>
                  <a:pt x="531312" y="537491"/>
                </a:lnTo>
                <a:lnTo>
                  <a:pt x="521310" y="549672"/>
                </a:lnTo>
                <a:lnTo>
                  <a:pt x="518821" y="554572"/>
                </a:lnTo>
                <a:lnTo>
                  <a:pt x="523700" y="552046"/>
                </a:lnTo>
                <a:lnTo>
                  <a:pt x="535804" y="541951"/>
                </a:lnTo>
                <a:lnTo>
                  <a:pt x="903469" y="215133"/>
                </a:lnTo>
                <a:lnTo>
                  <a:pt x="1881362" y="215133"/>
                </a:lnTo>
                <a:lnTo>
                  <a:pt x="1901062" y="211155"/>
                </a:lnTo>
                <a:lnTo>
                  <a:pt x="1917150" y="200309"/>
                </a:lnTo>
                <a:lnTo>
                  <a:pt x="1927996" y="184222"/>
                </a:lnTo>
                <a:lnTo>
                  <a:pt x="1931973" y="164522"/>
                </a:lnTo>
                <a:lnTo>
                  <a:pt x="1931973" y="50610"/>
                </a:lnTo>
                <a:lnTo>
                  <a:pt x="1927996" y="30910"/>
                </a:lnTo>
                <a:lnTo>
                  <a:pt x="1917150" y="14823"/>
                </a:lnTo>
                <a:lnTo>
                  <a:pt x="1901062" y="3977"/>
                </a:lnTo>
                <a:lnTo>
                  <a:pt x="1881362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64522"/>
                </a:lnTo>
                <a:lnTo>
                  <a:pt x="3977" y="184222"/>
                </a:lnTo>
                <a:lnTo>
                  <a:pt x="14823" y="200309"/>
                </a:lnTo>
                <a:lnTo>
                  <a:pt x="30910" y="211155"/>
                </a:lnTo>
                <a:lnTo>
                  <a:pt x="50610" y="215133"/>
                </a:lnTo>
                <a:lnTo>
                  <a:pt x="813469" y="2151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67" y="457300"/>
            <a:ext cx="2493010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95"/>
              </a:spcBef>
            </a:pPr>
            <a:r>
              <a:rPr sz="800" b="1" spc="-40" dirty="0">
                <a:latin typeface="Tahoma"/>
                <a:cs typeface="Tahoma"/>
              </a:rPr>
              <a:t>void:</a:t>
            </a:r>
            <a:r>
              <a:rPr sz="800" b="1" spc="5" dirty="0">
                <a:latin typeface="Tahoma"/>
                <a:cs typeface="Tahoma"/>
              </a:rPr>
              <a:t> </a:t>
            </a:r>
            <a:r>
              <a:rPr sz="800" spc="-25" dirty="0">
                <a:latin typeface="Arial MT"/>
                <a:cs typeface="Arial MT"/>
              </a:rPr>
              <a:t>indica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que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método</a:t>
            </a:r>
            <a:r>
              <a:rPr sz="800" spc="-2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não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terá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retorno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1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nomeMetodo</a:t>
            </a:r>
            <a:r>
              <a:rPr sz="10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&lt;parametros&gt;</a:t>
            </a:r>
            <a:r>
              <a:rPr sz="10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b="1" spc="2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100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codigo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ts val="1200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pc="-70" dirty="0"/>
              <a:t>NomeMetodo:</a:t>
            </a:r>
            <a:r>
              <a:rPr dirty="0"/>
              <a:t> </a:t>
            </a:r>
            <a:r>
              <a:rPr spc="-114" dirty="0"/>
              <a:t>é</a:t>
            </a:r>
            <a:r>
              <a:rPr spc="-45" dirty="0"/>
              <a:t> </a:t>
            </a:r>
            <a:r>
              <a:rPr spc="-85" dirty="0"/>
              <a:t>um</a:t>
            </a:r>
            <a:r>
              <a:rPr spc="-45" dirty="0"/>
              <a:t> </a:t>
            </a:r>
            <a:r>
              <a:rPr spc="-10" dirty="0"/>
              <a:t>identificador</a:t>
            </a:r>
          </a:p>
          <a:p>
            <a:pPr marL="252095" marR="5080" lvl="1" indent="-95885">
              <a:lnSpc>
                <a:spcPts val="1689"/>
              </a:lnSpc>
              <a:spcBef>
                <a:spcPts val="100"/>
              </a:spcBef>
              <a:buFont typeface="Cambria"/>
              <a:buChar char="·"/>
              <a:tabLst>
                <a:tab pos="252095" algn="l"/>
                <a:tab pos="255270" algn="l"/>
              </a:tabLst>
            </a:pPr>
            <a:r>
              <a:rPr sz="1000" dirty="0">
                <a:solidFill>
                  <a:srgbClr val="00AC8C"/>
                </a:solidFill>
                <a:latin typeface="Arial MT"/>
                <a:cs typeface="Arial MT"/>
              </a:rPr>
              <a:t>	</a:t>
            </a:r>
            <a:r>
              <a:rPr sz="1000" spc="-70" dirty="0">
                <a:latin typeface="Arial MT"/>
                <a:cs typeface="Arial MT"/>
              </a:rPr>
              <a:t>obedece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regras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definição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nomes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de </a:t>
            </a:r>
            <a:r>
              <a:rPr sz="1000" spc="-10" dirty="0">
                <a:latin typeface="Arial MT"/>
                <a:cs typeface="Arial MT"/>
              </a:rPr>
              <a:t>variáveis;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80" dirty="0">
                <a:latin typeface="Arial MT"/>
                <a:cs typeface="Arial MT"/>
              </a:rPr>
              <a:t>Boas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programação: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verbos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675" y="1585810"/>
            <a:ext cx="259080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85" dirty="0">
                <a:latin typeface="Tahoma"/>
                <a:cs typeface="Tahoma"/>
              </a:rPr>
              <a:t>Parâmetros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b="1" spc="-95" dirty="0">
                <a:latin typeface="Tahoma"/>
                <a:cs typeface="Tahoma"/>
              </a:rPr>
              <a:t>são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opcionais</a:t>
            </a:r>
            <a:endParaRPr sz="1200">
              <a:latin typeface="Tahoma"/>
              <a:cs typeface="Tahoma"/>
            </a:endParaRPr>
          </a:p>
          <a:p>
            <a:pPr marL="254635" marR="5080" lvl="1" indent="-9842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Cambria"/>
              <a:buChar char="·"/>
              <a:tabLst>
                <a:tab pos="254635" algn="l"/>
              </a:tabLst>
            </a:pPr>
            <a:r>
              <a:rPr sz="1000" spc="-10" dirty="0">
                <a:latin typeface="Arial MT"/>
                <a:cs typeface="Arial MT"/>
              </a:rPr>
              <a:t>lista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para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método;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65" dirty="0">
                <a:latin typeface="Arial MT"/>
                <a:cs typeface="Arial MT"/>
              </a:rPr>
              <a:t>devem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20" dirty="0">
                <a:latin typeface="Arial MT"/>
                <a:cs typeface="Arial MT"/>
              </a:rPr>
              <a:t> por </a:t>
            </a:r>
            <a:r>
              <a:rPr sz="1000" spc="-10" dirty="0">
                <a:latin typeface="Arial MT"/>
                <a:cs typeface="Arial MT"/>
              </a:rPr>
              <a:t>vírgula;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deve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especificado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tipo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4067" y="2769951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35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040" y="3027340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00" dirty="0">
                <a:solidFill>
                  <a:srgbClr val="009380"/>
                </a:solidFill>
                <a:latin typeface="Tahoma"/>
                <a:cs typeface="Tahoma"/>
              </a:rPr>
              <a:t>41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Exemplo</a:t>
            </a:r>
            <a:r>
              <a:rPr spc="20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75" dirty="0"/>
              <a:t>método</a:t>
            </a:r>
            <a:r>
              <a:rPr spc="25" dirty="0"/>
              <a:t> </a:t>
            </a:r>
            <a:r>
              <a:rPr spc="85" dirty="0"/>
              <a:t>sem</a:t>
            </a:r>
            <a:r>
              <a:rPr spc="25" dirty="0"/>
              <a:t> </a:t>
            </a:r>
            <a:r>
              <a:rPr spc="50" dirty="0"/>
              <a:t>retorno</a:t>
            </a:r>
            <a:r>
              <a:rPr spc="25" dirty="0"/>
              <a:t> </a:t>
            </a:r>
            <a:r>
              <a:rPr spc="75" dirty="0"/>
              <a:t>e</a:t>
            </a:r>
            <a:r>
              <a:rPr spc="25" dirty="0"/>
              <a:t> </a:t>
            </a:r>
            <a:r>
              <a:rPr spc="85" dirty="0"/>
              <a:t>sem</a:t>
            </a:r>
            <a:r>
              <a:rPr spc="2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62215"/>
            <a:ext cx="5090795" cy="16833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0" dirty="0">
                <a:latin typeface="Tahoma"/>
                <a:cs typeface="Tahoma"/>
              </a:rPr>
              <a:t>Vamos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criar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Classe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chamada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Aluno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possua: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nome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ra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notaN1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notaN2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119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5" dirty="0">
                <a:latin typeface="Tahoma"/>
                <a:cs typeface="Tahoma"/>
              </a:rPr>
              <a:t>Faremos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método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5" dirty="0">
                <a:latin typeface="Tahoma"/>
                <a:cs typeface="Tahoma"/>
              </a:rPr>
              <a:t> imprime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25" dirty="0">
                <a:latin typeface="Tahoma"/>
                <a:cs typeface="Tahoma"/>
              </a:rPr>
              <a:t>as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informações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Aluno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42</a:t>
            </a: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379" y="786916"/>
            <a:ext cx="1098550" cy="4152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600" spc="-14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1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800" b="1" spc="1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Aluno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6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6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600" spc="13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8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nome;</a:t>
            </a:r>
            <a:endParaRPr sz="800">
              <a:latin typeface="MingLiU_HKSCS-ExtB"/>
              <a:cs typeface="MingLiU_HKSCS-ExtB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1840" y="1203512"/>
          <a:ext cx="4323715" cy="1318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664">
                <a:tc>
                  <a:txBody>
                    <a:bodyPr/>
                    <a:lstStyle/>
                    <a:p>
                      <a:pPr marR="10795" algn="ctr">
                        <a:lnSpc>
                          <a:spcPts val="710"/>
                        </a:lnSpc>
                        <a:spcBef>
                          <a:spcPts val="8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795"/>
                        </a:lnSpc>
                      </a:pPr>
                      <a:r>
                        <a:rPr sz="800" b="1" spc="7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800" b="1" spc="17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RA;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10"/>
                        </a:lnSpc>
                        <a:spcBef>
                          <a:spcPts val="8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079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R="10795" algn="ctr">
                        <a:lnSpc>
                          <a:spcPts val="71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55"/>
                        </a:lnSpc>
                      </a:pPr>
                      <a:r>
                        <a:rPr sz="800" b="1" spc="-2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800" b="1" spc="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notaN1;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1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Aluno</a:t>
                      </a:r>
                      <a:r>
                        <a:rPr sz="800" spc="-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</a:t>
                      </a:r>
                      <a:r>
                        <a:rPr sz="800" spc="-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4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-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800" b="1" spc="13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Aluno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555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65"/>
                        </a:lnSpc>
                      </a:pPr>
                      <a:r>
                        <a:rPr sz="800" b="1" spc="-2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800" b="1" spc="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notaN2;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380">
                <a:tc>
                  <a:txBody>
                    <a:bodyPr/>
                    <a:lstStyle/>
                    <a:p>
                      <a:pPr marR="10795" algn="ctr">
                        <a:lnSpc>
                          <a:spcPts val="705"/>
                        </a:lnSpc>
                        <a:spcBef>
                          <a:spcPts val="13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05"/>
                        </a:lnSpc>
                        <a:spcBef>
                          <a:spcPts val="13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40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a1.nome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"Fulano"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189"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69"/>
                        </a:lnSpc>
                      </a:pPr>
                      <a:r>
                        <a:rPr sz="8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sz="800" b="1" spc="14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800" b="1" spc="14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imprimeDados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800" spc="-3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69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a1.notaN1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7.8;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R="10795" algn="ctr">
                        <a:lnSpc>
                          <a:spcPts val="715"/>
                        </a:lnSpc>
                        <a:spcBef>
                          <a:spcPts val="13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850"/>
                        </a:lnSpc>
                      </a:pP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("Nome:</a:t>
                      </a:r>
                      <a:r>
                        <a:rPr sz="800" spc="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00" spc="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00" spc="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nome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15"/>
                        </a:lnSpc>
                        <a:spcBef>
                          <a:spcPts val="135"/>
                        </a:spcBef>
                      </a:pPr>
                      <a:r>
                        <a:rPr sz="60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50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a1.notaN2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8.9;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R="51435" algn="ctr">
                        <a:lnSpc>
                          <a:spcPts val="71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("RA:</a:t>
                      </a:r>
                      <a:r>
                        <a:rPr sz="800" spc="-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00" spc="-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00" spc="-3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RA</a:t>
                      </a:r>
                      <a:r>
                        <a:rPr sz="80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1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55"/>
                        </a:lnSpc>
                      </a:pP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a1.RA</a:t>
                      </a:r>
                      <a:r>
                        <a:rPr sz="8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00" spc="-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1234566;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1285">
                <a:tc>
                  <a:txBody>
                    <a:bodyPr/>
                    <a:lstStyle/>
                    <a:p>
                      <a:pPr marR="51435" algn="ctr">
                        <a:lnSpc>
                          <a:spcPts val="71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ts val="855"/>
                        </a:lnSpc>
                      </a:pP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("nota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n1: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notaN1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1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marR="51435" algn="ctr">
                        <a:lnSpc>
                          <a:spcPts val="70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ts val="844"/>
                        </a:lnSpc>
                      </a:pP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("nota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n2: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00" spc="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00" spc="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notaN2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ts val="705"/>
                        </a:lnSpc>
                        <a:spcBef>
                          <a:spcPts val="14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844"/>
                        </a:lnSpc>
                      </a:pP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a1.imprimeDados</a:t>
                      </a:r>
                      <a:r>
                        <a:rPr sz="8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8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  <a:p>
                      <a:pPr marL="31750">
                        <a:lnSpc>
                          <a:spcPts val="85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r>
                        <a:rPr sz="600" spc="-11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10"/>
                        </a:lnSpc>
                      </a:pP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60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  <a:p>
                      <a:pPr marL="188595">
                        <a:lnSpc>
                          <a:spcPts val="850"/>
                        </a:lnSpc>
                        <a:spcBef>
                          <a:spcPts val="35"/>
                        </a:spcBef>
                      </a:pPr>
                      <a:r>
                        <a:rPr sz="60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r>
                        <a:rPr sz="600" spc="-11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00" b="1" spc="2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19685">
                        <a:lnSpc>
                          <a:spcPts val="910"/>
                        </a:lnSpc>
                      </a:pPr>
                      <a:r>
                        <a:rPr sz="800" b="1" spc="30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17378" y="786916"/>
            <a:ext cx="2202180" cy="4152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600" spc="-14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800" b="1" spc="1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MainAluno</a:t>
            </a:r>
            <a:r>
              <a:rPr sz="800" spc="-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6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6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0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600" spc="16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800" b="1" spc="2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800" b="1" spc="2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8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8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00" b="1" spc="30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96150" y="435432"/>
            <a:ext cx="1527810" cy="443865"/>
          </a:xfrm>
          <a:custGeom>
            <a:avLst/>
            <a:gdLst/>
            <a:ahLst/>
            <a:cxnLst/>
            <a:rect l="l" t="t" r="r" b="b"/>
            <a:pathLst>
              <a:path w="1527810" h="443865">
                <a:moveTo>
                  <a:pt x="614379" y="209072"/>
                </a:moveTo>
                <a:lnTo>
                  <a:pt x="436076" y="425482"/>
                </a:lnTo>
                <a:lnTo>
                  <a:pt x="426579" y="438109"/>
                </a:lnTo>
                <a:lnTo>
                  <a:pt x="424614" y="443499"/>
                </a:lnTo>
                <a:lnTo>
                  <a:pt x="429973" y="441450"/>
                </a:lnTo>
                <a:lnTo>
                  <a:pt x="442452" y="431759"/>
                </a:lnTo>
                <a:lnTo>
                  <a:pt x="704380" y="209072"/>
                </a:lnTo>
                <a:lnTo>
                  <a:pt x="1477190" y="209072"/>
                </a:lnTo>
                <a:lnTo>
                  <a:pt x="1496890" y="205095"/>
                </a:lnTo>
                <a:lnTo>
                  <a:pt x="1512977" y="194249"/>
                </a:lnTo>
                <a:lnTo>
                  <a:pt x="1523823" y="178161"/>
                </a:lnTo>
                <a:lnTo>
                  <a:pt x="1527800" y="158461"/>
                </a:lnTo>
                <a:lnTo>
                  <a:pt x="1527800" y="50610"/>
                </a:lnTo>
                <a:lnTo>
                  <a:pt x="1523823" y="30910"/>
                </a:lnTo>
                <a:lnTo>
                  <a:pt x="1512977" y="14823"/>
                </a:lnTo>
                <a:lnTo>
                  <a:pt x="1496890" y="3977"/>
                </a:lnTo>
                <a:lnTo>
                  <a:pt x="1477190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58461"/>
                </a:lnTo>
                <a:lnTo>
                  <a:pt x="3977" y="178161"/>
                </a:lnTo>
                <a:lnTo>
                  <a:pt x="14823" y="194249"/>
                </a:lnTo>
                <a:lnTo>
                  <a:pt x="30910" y="205095"/>
                </a:lnTo>
                <a:lnTo>
                  <a:pt x="50610" y="209072"/>
                </a:lnTo>
                <a:lnTo>
                  <a:pt x="614379" y="20907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4136" y="443692"/>
            <a:ext cx="1431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Arial MT"/>
                <a:cs typeface="Arial MT"/>
              </a:rPr>
              <a:t>Classe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com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método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main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65" dirty="0"/>
              <a:t>Exemplo</a:t>
            </a:r>
            <a:r>
              <a:rPr spc="25" dirty="0"/>
              <a:t> </a:t>
            </a:r>
            <a:r>
              <a:rPr dirty="0"/>
              <a:t>de</a:t>
            </a:r>
            <a:r>
              <a:rPr spc="25" dirty="0"/>
              <a:t> </a:t>
            </a:r>
            <a:r>
              <a:rPr spc="75" dirty="0"/>
              <a:t>método</a:t>
            </a:r>
            <a:r>
              <a:rPr spc="25" dirty="0"/>
              <a:t> </a:t>
            </a:r>
            <a:r>
              <a:rPr spc="85" dirty="0"/>
              <a:t>sem</a:t>
            </a:r>
            <a:r>
              <a:rPr spc="25" dirty="0"/>
              <a:t> </a:t>
            </a:r>
            <a:r>
              <a:rPr spc="50" dirty="0"/>
              <a:t>retorno</a:t>
            </a:r>
            <a:r>
              <a:rPr spc="25" dirty="0"/>
              <a:t> </a:t>
            </a:r>
            <a:r>
              <a:rPr spc="75" dirty="0"/>
              <a:t>e</a:t>
            </a:r>
            <a:r>
              <a:rPr spc="25" dirty="0"/>
              <a:t> </a:t>
            </a:r>
            <a:r>
              <a:rPr spc="80" dirty="0"/>
              <a:t>com</a:t>
            </a:r>
            <a:r>
              <a:rPr spc="25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96365"/>
            <a:ext cx="3878579" cy="16002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0" dirty="0">
                <a:latin typeface="Tahoma"/>
                <a:cs typeface="Tahoma"/>
              </a:rPr>
              <a:t>Vamos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adicionar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método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na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Aluno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objetivo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será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imprimir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notas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forma</a:t>
            </a:r>
            <a:r>
              <a:rPr sz="1200" spc="-10" dirty="0">
                <a:latin typeface="Arial MT"/>
                <a:cs typeface="Arial MT"/>
              </a:rPr>
              <a:t> ponderada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118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5" dirty="0">
                <a:latin typeface="Tahoma"/>
                <a:cs typeface="Tahoma"/>
              </a:rPr>
              <a:t>Será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preciso</a:t>
            </a:r>
            <a:r>
              <a:rPr sz="1400" b="1" spc="-40" dirty="0">
                <a:latin typeface="Tahoma"/>
                <a:cs typeface="Tahoma"/>
              </a:rPr>
              <a:t> informar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0" dirty="0">
                <a:latin typeface="Tahoma"/>
                <a:cs typeface="Tahoma"/>
              </a:rPr>
              <a:t>peso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80" dirty="0">
                <a:latin typeface="Tahoma"/>
                <a:cs typeface="Tahoma"/>
              </a:rPr>
              <a:t>cada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nota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 MT"/>
                <a:cs typeface="Arial MT"/>
              </a:rPr>
              <a:t>logo,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precisará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receber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parâmetros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entrada</a:t>
            </a:r>
            <a:endParaRPr sz="12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50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peso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da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nota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n1</a:t>
            </a:r>
            <a:endParaRPr sz="1000">
              <a:latin typeface="Arial MT"/>
              <a:cs typeface="Arial MT"/>
            </a:endParaRPr>
          </a:p>
          <a:p>
            <a:pPr marL="399415" lvl="2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399415" algn="l"/>
              </a:tabLst>
            </a:pP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peso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da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nota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n2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44</a:t>
            </a: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52" y="779695"/>
            <a:ext cx="830580" cy="3181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450" spc="-11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600" b="1" spc="1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600" b="1" spc="12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595959"/>
                </a:solidFill>
                <a:latin typeface="MingLiU_HKSCS-ExtB"/>
                <a:cs typeface="MingLiU_HKSCS-ExtB"/>
              </a:rPr>
              <a:t>Aluno</a:t>
            </a:r>
            <a:r>
              <a:rPr sz="600" spc="-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00" b="1" spc="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4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4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4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450" spc="42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600" spc="-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nome;</a:t>
            </a:r>
            <a:endParaRPr sz="600">
              <a:latin typeface="MingLiU_HKSCS-ExtB"/>
              <a:cs typeface="MingLiU_HKSCS-ExtB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7451" y="779679"/>
            <a:ext cx="1657985" cy="31813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450" spc="-11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600" b="1" spc="1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600" b="1" spc="12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595959"/>
                </a:solidFill>
                <a:latin typeface="MingLiU_HKSCS-ExtB"/>
                <a:cs typeface="MingLiU_HKSCS-ExtB"/>
              </a:rPr>
              <a:t>MainAluno</a:t>
            </a:r>
            <a:r>
              <a:rPr sz="600" spc="-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600" b="1" spc="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4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4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4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450" spc="48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600" b="1" spc="14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600" b="1" spc="14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600" b="1" spc="15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6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6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6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600" spc="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6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60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600" b="1" spc="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4422" y="1095302"/>
          <a:ext cx="4354195" cy="1440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6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5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5090">
                <a:tc>
                  <a:txBody>
                    <a:bodyPr/>
                    <a:lstStyle/>
                    <a:p>
                      <a:pPr marR="10795" algn="ctr">
                        <a:lnSpc>
                          <a:spcPts val="509"/>
                        </a:lnSpc>
                        <a:spcBef>
                          <a:spcPts val="6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570"/>
                        </a:lnSpc>
                      </a:pPr>
                      <a:r>
                        <a:rPr sz="600" b="1" spc="5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int</a:t>
                      </a:r>
                      <a:r>
                        <a:rPr sz="600" b="1" spc="12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RA;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509"/>
                        </a:lnSpc>
                        <a:spcBef>
                          <a:spcPts val="6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825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079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b="1" spc="-2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600" b="1" spc="6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notaN1;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Aluno</a:t>
                      </a:r>
                      <a:r>
                        <a:rPr sz="60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</a:t>
                      </a:r>
                      <a:r>
                        <a:rPr sz="60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0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b="1" spc="-6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600" b="1" spc="10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Aluno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10795" algn="ctr">
                        <a:lnSpc>
                          <a:spcPts val="515"/>
                        </a:lnSpc>
                        <a:spcBef>
                          <a:spcPts val="10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25"/>
                        </a:lnSpc>
                      </a:pPr>
                      <a:r>
                        <a:rPr sz="600" b="1" spc="-2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600" b="1" spc="6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notaN2;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515"/>
                        </a:lnSpc>
                        <a:spcBef>
                          <a:spcPts val="105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marR="10795" algn="ctr">
                        <a:lnSpc>
                          <a:spcPts val="505"/>
                        </a:lnSpc>
                        <a:spcBef>
                          <a:spcPts val="10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505"/>
                        </a:lnSpc>
                        <a:spcBef>
                          <a:spcPts val="10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0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a1.nome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"Fulano"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 marR="10795" algn="ctr">
                        <a:lnSpc>
                          <a:spcPts val="515"/>
                        </a:lnSpc>
                        <a:spcBef>
                          <a:spcPts val="11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30"/>
                        </a:lnSpc>
                      </a:pPr>
                      <a:r>
                        <a:rPr sz="6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sz="600" b="1" spc="11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600" b="1" spc="11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imprimeDados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515"/>
                        </a:lnSpc>
                        <a:spcBef>
                          <a:spcPts val="11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30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a1.notaN1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7.8;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marR="10795" algn="ctr">
                        <a:lnSpc>
                          <a:spcPts val="509"/>
                        </a:lnSpc>
                        <a:spcBef>
                          <a:spcPts val="10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("Nome:</a:t>
                      </a:r>
                      <a:r>
                        <a:rPr sz="600" spc="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00" spc="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00" spc="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nome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180" algn="ctr">
                        <a:lnSpc>
                          <a:spcPts val="509"/>
                        </a:lnSpc>
                        <a:spcBef>
                          <a:spcPts val="100"/>
                        </a:spcBef>
                      </a:pPr>
                      <a:r>
                        <a:rPr sz="4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a1.notaN2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8.9;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127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("RA:</a:t>
                      </a:r>
                      <a:r>
                        <a:rPr sz="600" spc="-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0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RA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a1.RA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600" spc="-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1234566;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127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615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("nota</a:t>
                      </a:r>
                      <a:r>
                        <a:rPr sz="60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n1:</a:t>
                      </a:r>
                      <a:r>
                        <a:rPr sz="600" spc="3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0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00" spc="3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notaN1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marR="41275" algn="ctr">
                        <a:lnSpc>
                          <a:spcPts val="50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610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("nota</a:t>
                      </a:r>
                      <a:r>
                        <a:rPr sz="60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n2:</a:t>
                      </a:r>
                      <a:r>
                        <a:rPr sz="600" spc="3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00" spc="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00" spc="3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notaN2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0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0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a1.imprimeDados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41275" algn="ctr">
                        <a:lnSpc>
                          <a:spcPts val="509"/>
                        </a:lnSpc>
                        <a:spcBef>
                          <a:spcPts val="11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20"/>
                        </a:lnSpc>
                      </a:pP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09"/>
                        </a:lnSpc>
                        <a:spcBef>
                          <a:spcPts val="11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13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20"/>
                        </a:lnSpc>
                      </a:pP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a1.imprimeNotaPonderada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0.4,</a:t>
                      </a:r>
                      <a:r>
                        <a:rPr sz="600" spc="19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0.6</a:t>
                      </a:r>
                      <a:r>
                        <a:rPr sz="60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41275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509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14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15"/>
                        </a:lnSpc>
                      </a:pP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41275" algn="ctr">
                        <a:lnSpc>
                          <a:spcPts val="51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15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25"/>
                        </a:lnSpc>
                      </a:pPr>
                      <a:r>
                        <a:rPr sz="6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sz="600" b="1" spc="11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void</a:t>
                      </a:r>
                      <a:r>
                        <a:rPr sz="600" b="1" spc="114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imprimeNotaPonderada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600" b="1" spc="-1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600" b="1" spc="114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pesoN1,</a:t>
                      </a:r>
                      <a:r>
                        <a:rPr sz="60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b="1" spc="-2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600" b="1" spc="114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pesoN2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1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 algn="ctr">
                        <a:lnSpc>
                          <a:spcPts val="625"/>
                        </a:lnSpc>
                      </a:pPr>
                      <a:r>
                        <a:rPr sz="4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15</a:t>
                      </a:r>
                      <a:r>
                        <a:rPr sz="450" spc="-8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marR="41275" algn="ctr">
                        <a:lnSpc>
                          <a:spcPts val="509"/>
                        </a:lnSpc>
                        <a:spcBef>
                          <a:spcPts val="10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16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615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("N1</a:t>
                      </a:r>
                      <a:r>
                        <a:rPr sz="6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ponderada:</a:t>
                      </a:r>
                      <a:r>
                        <a:rPr sz="60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0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pesoN1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*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notaN1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 marR="41275" algn="ctr">
                        <a:lnSpc>
                          <a:spcPts val="505"/>
                        </a:lnSpc>
                        <a:spcBef>
                          <a:spcPts val="105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17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610"/>
                        </a:lnSpc>
                      </a:pP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("N2</a:t>
                      </a:r>
                      <a:r>
                        <a:rPr sz="600" spc="-3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ponderada:</a:t>
                      </a:r>
                      <a:r>
                        <a:rPr sz="60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600" spc="-2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pesoN2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*</a:t>
                      </a:r>
                      <a:r>
                        <a:rPr sz="60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notaN2</a:t>
                      </a:r>
                      <a:r>
                        <a:rPr sz="60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60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60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marR="41275" algn="ctr">
                        <a:lnSpc>
                          <a:spcPts val="509"/>
                        </a:lnSpc>
                        <a:spcBef>
                          <a:spcPts val="110"/>
                        </a:spcBef>
                      </a:pPr>
                      <a:r>
                        <a:rPr sz="4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18</a:t>
                      </a:r>
                      <a:endParaRPr sz="450">
                        <a:latin typeface="MingLiU_HKSCS-ExtB"/>
                        <a:cs typeface="MingLiU_HKSCS-ExtB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ts val="620"/>
                        </a:lnSpc>
                      </a:pP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5090">
                <a:tc>
                  <a:txBody>
                    <a:bodyPr/>
                    <a:lstStyle/>
                    <a:p>
                      <a:pPr marL="3810" algn="ctr">
                        <a:lnSpc>
                          <a:spcPts val="570"/>
                        </a:lnSpc>
                      </a:pPr>
                      <a:r>
                        <a:rPr sz="4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19</a:t>
                      </a:r>
                      <a:r>
                        <a:rPr sz="450" spc="-8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600" b="1" spc="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96150" y="435441"/>
            <a:ext cx="1527810" cy="443865"/>
          </a:xfrm>
          <a:custGeom>
            <a:avLst/>
            <a:gdLst/>
            <a:ahLst/>
            <a:cxnLst/>
            <a:rect l="l" t="t" r="r" b="b"/>
            <a:pathLst>
              <a:path w="1527810" h="443865">
                <a:moveTo>
                  <a:pt x="614379" y="209072"/>
                </a:moveTo>
                <a:lnTo>
                  <a:pt x="436076" y="425482"/>
                </a:lnTo>
                <a:lnTo>
                  <a:pt x="426579" y="438109"/>
                </a:lnTo>
                <a:lnTo>
                  <a:pt x="424614" y="443499"/>
                </a:lnTo>
                <a:lnTo>
                  <a:pt x="429973" y="441450"/>
                </a:lnTo>
                <a:lnTo>
                  <a:pt x="442452" y="431759"/>
                </a:lnTo>
                <a:lnTo>
                  <a:pt x="704380" y="209072"/>
                </a:lnTo>
                <a:lnTo>
                  <a:pt x="1477190" y="209072"/>
                </a:lnTo>
                <a:lnTo>
                  <a:pt x="1496890" y="205095"/>
                </a:lnTo>
                <a:lnTo>
                  <a:pt x="1512977" y="194249"/>
                </a:lnTo>
                <a:lnTo>
                  <a:pt x="1523823" y="178161"/>
                </a:lnTo>
                <a:lnTo>
                  <a:pt x="1527800" y="158461"/>
                </a:lnTo>
                <a:lnTo>
                  <a:pt x="1527800" y="50610"/>
                </a:lnTo>
                <a:lnTo>
                  <a:pt x="1523823" y="30910"/>
                </a:lnTo>
                <a:lnTo>
                  <a:pt x="1512977" y="14823"/>
                </a:lnTo>
                <a:lnTo>
                  <a:pt x="1496890" y="3977"/>
                </a:lnTo>
                <a:lnTo>
                  <a:pt x="1477190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58461"/>
                </a:lnTo>
                <a:lnTo>
                  <a:pt x="3977" y="178161"/>
                </a:lnTo>
                <a:lnTo>
                  <a:pt x="14823" y="194249"/>
                </a:lnTo>
                <a:lnTo>
                  <a:pt x="30910" y="205095"/>
                </a:lnTo>
                <a:lnTo>
                  <a:pt x="50610" y="209072"/>
                </a:lnTo>
                <a:lnTo>
                  <a:pt x="614379" y="20907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44136" y="443704"/>
            <a:ext cx="14319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80" dirty="0">
                <a:latin typeface="Arial MT"/>
                <a:cs typeface="Arial MT"/>
              </a:rPr>
              <a:t>Classe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com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método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main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45</a:t>
            </a: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775" y="1116608"/>
            <a:ext cx="3872865" cy="569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50" b="0" spc="-60" dirty="0">
                <a:solidFill>
                  <a:srgbClr val="000000"/>
                </a:solidFill>
                <a:latin typeface="Arial MT"/>
                <a:cs typeface="Arial MT"/>
              </a:rPr>
              <a:t>Método</a:t>
            </a:r>
            <a:r>
              <a:rPr sz="3550" b="0" spc="-1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-180" dirty="0">
                <a:solidFill>
                  <a:srgbClr val="000000"/>
                </a:solidFill>
                <a:latin typeface="Arial MT"/>
                <a:cs typeface="Arial MT"/>
              </a:rPr>
              <a:t>com</a:t>
            </a:r>
            <a:r>
              <a:rPr sz="3550" b="0" spc="-9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550" b="0" spc="-55" dirty="0">
                <a:solidFill>
                  <a:srgbClr val="000000"/>
                </a:solidFill>
                <a:latin typeface="Arial MT"/>
                <a:cs typeface="Arial MT"/>
              </a:rPr>
              <a:t>retorno</a:t>
            </a:r>
            <a:endParaRPr sz="355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46</a:t>
            </a: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Métodos</a:t>
            </a:r>
            <a:r>
              <a:rPr spc="25" dirty="0"/>
              <a:t> </a:t>
            </a:r>
            <a:r>
              <a:rPr spc="80" dirty="0"/>
              <a:t>com</a:t>
            </a:r>
            <a:r>
              <a:rPr spc="25" dirty="0"/>
              <a:t> </a:t>
            </a:r>
            <a:r>
              <a:rPr spc="40" dirty="0"/>
              <a:t>retorno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478278"/>
            <a:ext cx="5132070" cy="23945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Objetivo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executam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25" dirty="0">
                <a:latin typeface="Arial MT"/>
                <a:cs typeface="Arial MT"/>
              </a:rPr>
              <a:t>conjunto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instruções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b="1" spc="-70" dirty="0">
                <a:latin typeface="Tahoma"/>
                <a:cs typeface="Tahoma"/>
              </a:rPr>
              <a:t>retornam</a:t>
            </a:r>
            <a:r>
              <a:rPr sz="1200" b="1" spc="-45" dirty="0">
                <a:latin typeface="Tahoma"/>
                <a:cs typeface="Tahoma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30" dirty="0">
                <a:latin typeface="Arial MT"/>
                <a:cs typeface="Arial MT"/>
              </a:rPr>
              <a:t>valor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chamador.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10" dirty="0">
                <a:latin typeface="Tahoma"/>
                <a:cs typeface="Tahoma"/>
              </a:rPr>
              <a:t>Utilização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5" dirty="0">
                <a:latin typeface="Arial MT"/>
                <a:cs typeface="Arial MT"/>
              </a:rPr>
              <a:t>deve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ser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chamado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para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começar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executar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0" dirty="0">
                <a:latin typeface="Arial MT"/>
                <a:cs typeface="Arial MT"/>
              </a:rPr>
              <a:t>após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execução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 MT"/>
                <a:cs typeface="Arial MT"/>
              </a:rPr>
              <a:t>retorna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30" dirty="0">
                <a:latin typeface="Arial MT"/>
                <a:cs typeface="Arial MT"/>
              </a:rPr>
              <a:t> valor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30" dirty="0">
                <a:latin typeface="Arial MT"/>
                <a:cs typeface="Arial MT"/>
              </a:rPr>
              <a:t> retorna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ao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ponto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onde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foi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chamado.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35" dirty="0">
                <a:latin typeface="Tahoma"/>
                <a:cs typeface="Tahoma"/>
              </a:rPr>
              <a:t>Tipos</a:t>
            </a:r>
            <a:r>
              <a:rPr sz="1400" b="1" spc="-65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55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retorno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pode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ser: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int</a:t>
            </a:r>
            <a:r>
              <a:rPr sz="1000" spc="60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00AC8C"/>
                </a:solidFill>
                <a:latin typeface="Arial"/>
                <a:cs typeface="Arial"/>
              </a:rPr>
              <a:t>float</a:t>
            </a:r>
            <a:r>
              <a:rPr sz="1000" spc="55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35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spc="-35" dirty="0">
                <a:solidFill>
                  <a:srgbClr val="595959"/>
                </a:solidFill>
                <a:latin typeface="MingLiU_HKSCS-ExtB"/>
                <a:cs typeface="MingLiU_HKSCS-ExtB"/>
              </a:rPr>
              <a:t>,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45" dirty="0">
                <a:solidFill>
                  <a:srgbClr val="00AC8C"/>
                </a:solidFill>
                <a:latin typeface="Arial"/>
                <a:cs typeface="Arial"/>
              </a:rPr>
              <a:t>boolean</a:t>
            </a:r>
            <a:r>
              <a:rPr sz="1000" b="1" spc="1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8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5" dirty="0">
                <a:latin typeface="Arial MT"/>
                <a:cs typeface="Arial MT"/>
              </a:rPr>
              <a:t>dentro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método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deve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conter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palavra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200" spc="-1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47</a:t>
            </a: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167" y="815027"/>
            <a:ext cx="3062605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&lt;tipoRetorno&gt;</a:t>
            </a:r>
            <a:r>
              <a:rPr sz="10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nomeMetodo</a:t>
            </a:r>
            <a:r>
              <a:rPr sz="10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&lt;parametros&gt;</a:t>
            </a:r>
            <a:r>
              <a:rPr sz="10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b="1" spc="2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100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codigo</a:t>
            </a:r>
            <a:endParaRPr sz="1000">
              <a:latin typeface="MingLiU_HKSCS-ExtB"/>
              <a:cs typeface="MingLiU_HKSCS-ExtB"/>
            </a:endParaRPr>
          </a:p>
          <a:p>
            <a:pPr marL="126364">
              <a:lnSpc>
                <a:spcPts val="1195"/>
              </a:lnSpc>
            </a:pP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63" y="1676449"/>
            <a:ext cx="253492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70" dirty="0">
                <a:latin typeface="Tahoma"/>
                <a:cs typeface="Tahoma"/>
              </a:rPr>
              <a:t>NomeMetodo: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identificador</a:t>
            </a:r>
            <a:endParaRPr sz="1200">
              <a:latin typeface="Arial MT"/>
              <a:cs typeface="Arial MT"/>
            </a:endParaRPr>
          </a:p>
          <a:p>
            <a:pPr marL="252095" marR="5080" lvl="1" indent="-95885">
              <a:lnSpc>
                <a:spcPts val="1689"/>
              </a:lnSpc>
              <a:spcBef>
                <a:spcPts val="100"/>
              </a:spcBef>
              <a:buFont typeface="Cambria"/>
              <a:buChar char="·"/>
              <a:tabLst>
                <a:tab pos="252095" algn="l"/>
                <a:tab pos="255270" algn="l"/>
              </a:tabLst>
            </a:pPr>
            <a:r>
              <a:rPr sz="1000" dirty="0">
                <a:solidFill>
                  <a:srgbClr val="00AC8C"/>
                </a:solidFill>
                <a:latin typeface="Arial MT"/>
                <a:cs typeface="Arial MT"/>
              </a:rPr>
              <a:t>	</a:t>
            </a:r>
            <a:r>
              <a:rPr sz="1000" spc="-70" dirty="0">
                <a:latin typeface="Arial MT"/>
                <a:cs typeface="Arial MT"/>
              </a:rPr>
              <a:t>obedece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regras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definição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nomes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de </a:t>
            </a:r>
            <a:r>
              <a:rPr sz="1000" spc="-10" dirty="0">
                <a:latin typeface="Arial MT"/>
                <a:cs typeface="Arial MT"/>
              </a:rPr>
              <a:t>variáveis.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80" dirty="0">
                <a:latin typeface="Arial MT"/>
                <a:cs typeface="Arial MT"/>
              </a:rPr>
              <a:t>Boas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programação: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verbos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1675" y="1671661"/>
            <a:ext cx="259080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85" dirty="0">
                <a:latin typeface="Tahoma"/>
                <a:cs typeface="Tahoma"/>
              </a:rPr>
              <a:t>Parâmetros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Opcionais:</a:t>
            </a:r>
            <a:endParaRPr sz="1200">
              <a:latin typeface="Arial MT"/>
              <a:cs typeface="Arial MT"/>
            </a:endParaRPr>
          </a:p>
          <a:p>
            <a:pPr marL="254635" marR="5080" lvl="1" indent="-9842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Cambria"/>
              <a:buChar char="·"/>
              <a:tabLst>
                <a:tab pos="254635" algn="l"/>
              </a:tabLst>
            </a:pPr>
            <a:r>
              <a:rPr sz="1000" spc="-10" dirty="0">
                <a:latin typeface="Arial MT"/>
                <a:cs typeface="Arial MT"/>
              </a:rPr>
              <a:t>lista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para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método.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65" dirty="0">
                <a:latin typeface="Arial MT"/>
                <a:cs typeface="Arial MT"/>
              </a:rPr>
              <a:t>devem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20" dirty="0">
                <a:latin typeface="Arial MT"/>
                <a:cs typeface="Arial MT"/>
              </a:rPr>
              <a:t> por </a:t>
            </a:r>
            <a:r>
              <a:rPr sz="1000" spc="-10" dirty="0">
                <a:latin typeface="Arial MT"/>
                <a:cs typeface="Arial MT"/>
              </a:rPr>
              <a:t>vírgula;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deve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especificado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tipo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-12"/>
                </a:moveTo>
                <a:lnTo>
                  <a:pt x="0" y="-12"/>
                </a:lnTo>
                <a:lnTo>
                  <a:pt x="0" y="37947"/>
                </a:lnTo>
                <a:lnTo>
                  <a:pt x="5759996" y="37947"/>
                </a:lnTo>
                <a:lnTo>
                  <a:pt x="5759996" y="-12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84067" y="2855803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35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040" y="3027327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00" dirty="0">
                <a:solidFill>
                  <a:srgbClr val="009380"/>
                </a:solidFill>
                <a:latin typeface="Tahoma"/>
                <a:cs typeface="Tahoma"/>
              </a:rPr>
              <a:t>48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Programação</a:t>
            </a:r>
            <a:r>
              <a:rPr spc="175" dirty="0"/>
              <a:t> </a:t>
            </a:r>
            <a:r>
              <a:rPr spc="10" dirty="0"/>
              <a:t>Orientada</a:t>
            </a:r>
            <a:r>
              <a:rPr spc="175" dirty="0"/>
              <a:t> </a:t>
            </a:r>
            <a:r>
              <a:rPr spc="10" dirty="0"/>
              <a:t>à</a:t>
            </a:r>
            <a:r>
              <a:rPr spc="17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37320"/>
            <a:ext cx="4142104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0" dirty="0">
                <a:latin typeface="Tahoma"/>
                <a:cs typeface="Tahoma"/>
              </a:rPr>
              <a:t>Para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85" dirty="0">
                <a:latin typeface="Tahoma"/>
                <a:cs typeface="Tahoma"/>
              </a:rPr>
              <a:t>isso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20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.</a:t>
            </a:r>
            <a:r>
              <a:rPr sz="1400" spc="-195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Tentaremos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visualizar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características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comum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dados;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 MT"/>
                <a:cs typeface="Arial MT"/>
              </a:rPr>
              <a:t>Criaremos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estruturas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representem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tais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características.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0" dirty="0">
                <a:latin typeface="Arial MT"/>
                <a:cs typeface="Arial MT"/>
              </a:rPr>
              <a:t>Pensaremos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na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forma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25" dirty="0">
                <a:latin typeface="Arial MT"/>
                <a:cs typeface="Arial MT"/>
              </a:rPr>
              <a:t>essas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estruturas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comunicam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5469" y="1895525"/>
            <a:ext cx="889000" cy="889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Sintaxe</a:t>
            </a:r>
          </a:p>
        </p:txBody>
      </p:sp>
      <p:sp>
        <p:nvSpPr>
          <p:cNvPr id="3" name="object 3"/>
          <p:cNvSpPr/>
          <p:nvPr/>
        </p:nvSpPr>
        <p:spPr>
          <a:xfrm>
            <a:off x="901525" y="378969"/>
            <a:ext cx="2899410" cy="554355"/>
          </a:xfrm>
          <a:custGeom>
            <a:avLst/>
            <a:gdLst/>
            <a:ahLst/>
            <a:cxnLst/>
            <a:rect l="l" t="t" r="r" b="b"/>
            <a:pathLst>
              <a:path w="2899410" h="554355">
                <a:moveTo>
                  <a:pt x="1297384" y="214576"/>
                </a:moveTo>
                <a:lnTo>
                  <a:pt x="1014951" y="537214"/>
                </a:lnTo>
                <a:lnTo>
                  <a:pt x="1004948" y="549395"/>
                </a:lnTo>
                <a:lnTo>
                  <a:pt x="1002458" y="554293"/>
                </a:lnTo>
                <a:lnTo>
                  <a:pt x="1007336" y="551766"/>
                </a:lnTo>
                <a:lnTo>
                  <a:pt x="1019439" y="541670"/>
                </a:lnTo>
                <a:lnTo>
                  <a:pt x="1387385" y="214576"/>
                </a:lnTo>
                <a:lnTo>
                  <a:pt x="2848636" y="214576"/>
                </a:lnTo>
                <a:lnTo>
                  <a:pt x="2868336" y="210599"/>
                </a:lnTo>
                <a:lnTo>
                  <a:pt x="2884423" y="199752"/>
                </a:lnTo>
                <a:lnTo>
                  <a:pt x="2895270" y="183665"/>
                </a:lnTo>
                <a:lnTo>
                  <a:pt x="2899247" y="163965"/>
                </a:lnTo>
                <a:lnTo>
                  <a:pt x="2899247" y="50610"/>
                </a:lnTo>
                <a:lnTo>
                  <a:pt x="2895270" y="30910"/>
                </a:lnTo>
                <a:lnTo>
                  <a:pt x="2884423" y="14823"/>
                </a:lnTo>
                <a:lnTo>
                  <a:pt x="2868336" y="3977"/>
                </a:lnTo>
                <a:lnTo>
                  <a:pt x="2848636" y="0"/>
                </a:lnTo>
                <a:lnTo>
                  <a:pt x="50610" y="0"/>
                </a:lnTo>
                <a:lnTo>
                  <a:pt x="30910" y="3977"/>
                </a:lnTo>
                <a:lnTo>
                  <a:pt x="14823" y="14823"/>
                </a:lnTo>
                <a:lnTo>
                  <a:pt x="3977" y="30910"/>
                </a:lnTo>
                <a:lnTo>
                  <a:pt x="0" y="50610"/>
                </a:lnTo>
                <a:lnTo>
                  <a:pt x="0" y="163965"/>
                </a:lnTo>
                <a:lnTo>
                  <a:pt x="3977" y="183665"/>
                </a:lnTo>
                <a:lnTo>
                  <a:pt x="14823" y="199752"/>
                </a:lnTo>
                <a:lnTo>
                  <a:pt x="30910" y="210599"/>
                </a:lnTo>
                <a:lnTo>
                  <a:pt x="50610" y="214576"/>
                </a:lnTo>
                <a:lnTo>
                  <a:pt x="1297384" y="214576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167" y="395171"/>
            <a:ext cx="3147695" cy="10528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95"/>
              </a:spcBef>
            </a:pPr>
            <a:r>
              <a:rPr sz="800" b="1" spc="-75" dirty="0">
                <a:latin typeface="Tahoma"/>
                <a:cs typeface="Tahoma"/>
              </a:rPr>
              <a:t>&lt;tipoRetorno&gt;:</a:t>
            </a:r>
            <a:r>
              <a:rPr sz="800" b="1" spc="10" dirty="0">
                <a:latin typeface="Tahoma"/>
                <a:cs typeface="Tahoma"/>
              </a:rPr>
              <a:t> </a:t>
            </a:r>
            <a:r>
              <a:rPr sz="800" spc="-25" dirty="0">
                <a:latin typeface="Arial MT"/>
                <a:cs typeface="Arial MT"/>
              </a:rPr>
              <a:t>indica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35" dirty="0">
                <a:latin typeface="Arial MT"/>
                <a:cs typeface="Arial MT"/>
              </a:rPr>
              <a:t>qual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o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tipo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de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valor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55" dirty="0">
                <a:latin typeface="Arial MT"/>
                <a:cs typeface="Arial MT"/>
              </a:rPr>
              <a:t>que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deve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60" dirty="0">
                <a:latin typeface="Arial MT"/>
                <a:cs typeface="Arial MT"/>
              </a:rPr>
              <a:t>ser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retornado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ts val="1200"/>
              </a:lnSpc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&lt;tipoRetorno&gt;</a:t>
            </a:r>
            <a:r>
              <a:rPr sz="10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nomeMetodo</a:t>
            </a:r>
            <a:r>
              <a:rPr sz="1000" spc="-4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&lt;parametros&gt;</a:t>
            </a:r>
            <a:r>
              <a:rPr sz="1000" spc="-4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25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b="1" spc="2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6364">
              <a:lnSpc>
                <a:spcPts val="1195"/>
              </a:lnSpc>
            </a:pPr>
            <a:r>
              <a:rPr sz="1000" dirty="0">
                <a:solidFill>
                  <a:srgbClr val="009380"/>
                </a:solidFill>
                <a:latin typeface="MingLiU_HKSCS-ExtB"/>
                <a:cs typeface="MingLiU_HKSCS-ExtB"/>
              </a:rPr>
              <a:t>//</a:t>
            </a:r>
            <a:r>
              <a:rPr sz="1000" spc="-15" dirty="0">
                <a:solidFill>
                  <a:srgbClr val="009380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009380"/>
                </a:solidFill>
                <a:latin typeface="MingLiU_HKSCS-ExtB"/>
                <a:cs typeface="MingLiU_HKSCS-ExtB"/>
              </a:rPr>
              <a:t>codigo</a:t>
            </a:r>
            <a:endParaRPr sz="1000">
              <a:latin typeface="MingLiU_HKSCS-ExtB"/>
              <a:cs typeface="MingLiU_HKSCS-ExtB"/>
            </a:endParaRPr>
          </a:p>
          <a:p>
            <a:pPr marL="126364">
              <a:lnSpc>
                <a:spcPts val="1195"/>
              </a:lnSpc>
            </a:pPr>
            <a:r>
              <a:rPr sz="1000" b="1" spc="-10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663" y="1676449"/>
            <a:ext cx="253492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70" dirty="0">
                <a:latin typeface="Tahoma"/>
                <a:cs typeface="Tahoma"/>
              </a:rPr>
              <a:t>NomeMetodo: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spc="-135" dirty="0">
                <a:latin typeface="Arial MT"/>
                <a:cs typeface="Arial MT"/>
              </a:rPr>
              <a:t>é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identificador</a:t>
            </a:r>
            <a:endParaRPr sz="1200">
              <a:latin typeface="Arial MT"/>
              <a:cs typeface="Arial MT"/>
            </a:endParaRPr>
          </a:p>
          <a:p>
            <a:pPr marL="252095" marR="5080" lvl="1" indent="-95885">
              <a:lnSpc>
                <a:spcPts val="1689"/>
              </a:lnSpc>
              <a:spcBef>
                <a:spcPts val="100"/>
              </a:spcBef>
              <a:buFont typeface="Cambria"/>
              <a:buChar char="·"/>
              <a:tabLst>
                <a:tab pos="252095" algn="l"/>
                <a:tab pos="255270" algn="l"/>
              </a:tabLst>
            </a:pPr>
            <a:r>
              <a:rPr sz="1000" dirty="0">
                <a:solidFill>
                  <a:srgbClr val="00AC8C"/>
                </a:solidFill>
                <a:latin typeface="Arial MT"/>
                <a:cs typeface="Arial MT"/>
              </a:rPr>
              <a:t>	</a:t>
            </a:r>
            <a:r>
              <a:rPr sz="1000" spc="-70" dirty="0">
                <a:latin typeface="Arial MT"/>
                <a:cs typeface="Arial MT"/>
              </a:rPr>
              <a:t>obedece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95" dirty="0">
                <a:latin typeface="Arial MT"/>
                <a:cs typeface="Arial MT"/>
              </a:rPr>
              <a:t>às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regras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definição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nomes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de </a:t>
            </a:r>
            <a:r>
              <a:rPr sz="1000" spc="-10" dirty="0">
                <a:latin typeface="Arial MT"/>
                <a:cs typeface="Arial MT"/>
              </a:rPr>
              <a:t>variáveis.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80" dirty="0">
                <a:latin typeface="Arial MT"/>
                <a:cs typeface="Arial MT"/>
              </a:rPr>
              <a:t>Boas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práticas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programação: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10" dirty="0">
                <a:latin typeface="Arial MT"/>
                <a:cs typeface="Arial MT"/>
              </a:rPr>
              <a:t>utilize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verbos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ação!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1675" y="1671661"/>
            <a:ext cx="2590800" cy="11328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645"/>
              </a:spcBef>
              <a:buClr>
                <a:srgbClr val="00AC8C"/>
              </a:buClr>
              <a:buFont typeface="Arial MT"/>
              <a:buChar char="–"/>
              <a:tabLst>
                <a:tab pos="170180" algn="l"/>
              </a:tabLst>
            </a:pPr>
            <a:r>
              <a:rPr sz="1200" b="1" spc="-85" dirty="0">
                <a:latin typeface="Tahoma"/>
                <a:cs typeface="Tahoma"/>
              </a:rPr>
              <a:t>Parâmetros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00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Opcionais:</a:t>
            </a:r>
            <a:endParaRPr sz="1200">
              <a:latin typeface="Arial MT"/>
              <a:cs typeface="Arial MT"/>
            </a:endParaRPr>
          </a:p>
          <a:p>
            <a:pPr marL="254635" marR="5080" lvl="1" indent="-98425">
              <a:lnSpc>
                <a:spcPts val="1689"/>
              </a:lnSpc>
              <a:spcBef>
                <a:spcPts val="100"/>
              </a:spcBef>
              <a:buClr>
                <a:srgbClr val="00AC8C"/>
              </a:buClr>
              <a:buFont typeface="Cambria"/>
              <a:buChar char="·"/>
              <a:tabLst>
                <a:tab pos="254635" algn="l"/>
              </a:tabLst>
            </a:pPr>
            <a:r>
              <a:rPr sz="1000" spc="-10" dirty="0">
                <a:latin typeface="Arial MT"/>
                <a:cs typeface="Arial MT"/>
              </a:rPr>
              <a:t>lista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argumentos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que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serão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passados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para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método.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360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65" dirty="0">
                <a:latin typeface="Arial MT"/>
                <a:cs typeface="Arial MT"/>
              </a:rPr>
              <a:t>devem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separados</a:t>
            </a:r>
            <a:r>
              <a:rPr sz="1000" spc="-20" dirty="0">
                <a:latin typeface="Arial MT"/>
                <a:cs typeface="Arial MT"/>
              </a:rPr>
              <a:t> por </a:t>
            </a:r>
            <a:r>
              <a:rPr sz="1000" spc="-10" dirty="0">
                <a:latin typeface="Arial MT"/>
                <a:cs typeface="Arial MT"/>
              </a:rPr>
              <a:t>vírgula;</a:t>
            </a:r>
            <a:endParaRPr sz="1000">
              <a:latin typeface="Arial MT"/>
              <a:cs typeface="Arial MT"/>
            </a:endParaRPr>
          </a:p>
          <a:p>
            <a:pPr marL="255270" lvl="1" indent="-99060">
              <a:lnSpc>
                <a:spcPct val="100000"/>
              </a:lnSpc>
              <a:spcBef>
                <a:spcPts val="495"/>
              </a:spcBef>
              <a:buClr>
                <a:srgbClr val="00AC8C"/>
              </a:buClr>
              <a:buFont typeface="Cambria"/>
              <a:buChar char="·"/>
              <a:tabLst>
                <a:tab pos="255270" algn="l"/>
              </a:tabLst>
            </a:pPr>
            <a:r>
              <a:rPr sz="1000" spc="-70" dirty="0">
                <a:latin typeface="Arial MT"/>
                <a:cs typeface="Arial MT"/>
              </a:rPr>
              <a:t>deve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ser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especificado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tipo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70" dirty="0">
                <a:latin typeface="Arial MT"/>
                <a:cs typeface="Arial MT"/>
              </a:rPr>
              <a:t>de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cada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-12"/>
                </a:moveTo>
                <a:lnTo>
                  <a:pt x="0" y="-12"/>
                </a:lnTo>
                <a:lnTo>
                  <a:pt x="0" y="37947"/>
                </a:lnTo>
                <a:lnTo>
                  <a:pt x="5759996" y="37947"/>
                </a:lnTo>
                <a:lnTo>
                  <a:pt x="5759996" y="-12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84067" y="2855803"/>
            <a:ext cx="59499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90"/>
              </a:lnSpc>
            </a:pPr>
            <a:r>
              <a:rPr sz="1000" spc="-35" dirty="0">
                <a:latin typeface="Arial MT"/>
                <a:cs typeface="Arial MT"/>
              </a:rPr>
              <a:t>parâmetro.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7040" y="3027327"/>
            <a:ext cx="155575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100" dirty="0">
                <a:solidFill>
                  <a:srgbClr val="009380"/>
                </a:solidFill>
                <a:latin typeface="Tahoma"/>
                <a:cs typeface="Tahoma"/>
              </a:rPr>
              <a:t>48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Métodos</a:t>
            </a:r>
            <a:r>
              <a:rPr spc="15" dirty="0"/>
              <a:t> </a:t>
            </a:r>
            <a:r>
              <a:rPr spc="80" dirty="0"/>
              <a:t>com</a:t>
            </a:r>
            <a:r>
              <a:rPr spc="15" dirty="0"/>
              <a:t> </a:t>
            </a:r>
            <a:r>
              <a:rPr spc="50" dirty="0"/>
              <a:t>retorno</a:t>
            </a:r>
            <a:r>
              <a:rPr spc="15" dirty="0"/>
              <a:t> </a:t>
            </a:r>
            <a:r>
              <a:rPr spc="75" dirty="0"/>
              <a:t>e</a:t>
            </a:r>
            <a:r>
              <a:rPr spc="15" dirty="0"/>
              <a:t> </a:t>
            </a:r>
            <a:r>
              <a:rPr spc="85" dirty="0"/>
              <a:t>sem</a:t>
            </a:r>
            <a:r>
              <a:rPr spc="20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04023"/>
            <a:ext cx="5113020" cy="13538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90" dirty="0">
                <a:latin typeface="Tahoma"/>
                <a:cs typeface="Tahoma"/>
              </a:rPr>
              <a:t>Vamos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30" dirty="0">
                <a:latin typeface="Tahoma"/>
                <a:cs typeface="Tahoma"/>
              </a:rPr>
              <a:t>criar </a:t>
            </a:r>
            <a:r>
              <a:rPr sz="1400" b="1" spc="-80" dirty="0">
                <a:latin typeface="Tahoma"/>
                <a:cs typeface="Tahoma"/>
              </a:rPr>
              <a:t>uma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Retângulo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possui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dois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atributos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base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 MT"/>
                <a:cs typeface="Arial MT"/>
              </a:rPr>
              <a:t>altura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5" dirty="0">
                <a:latin typeface="Tahoma"/>
                <a:cs typeface="Tahoma"/>
              </a:rPr>
              <a:t>Faremos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método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para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retornar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área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do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retângulo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 MT"/>
                <a:cs typeface="Arial MT"/>
              </a:rPr>
              <a:t>Área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=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base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altura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49</a:t>
            </a: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304" y="794170"/>
            <a:ext cx="1657985" cy="14236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100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Retangulo</a:t>
            </a:r>
            <a:r>
              <a:rPr sz="1000" spc="-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800">
              <a:latin typeface="MingLiU_HKSCS-ExtB"/>
              <a:cs typeface="MingLiU_HKSCS-ExtB"/>
            </a:endParaRPr>
          </a:p>
          <a:p>
            <a:pPr marL="201930" indent="-189230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Font typeface="MingLiU_HKSCS-ExtB"/>
              <a:buAutoNum type="arabicPlain" startAt="3"/>
              <a:tabLst>
                <a:tab pos="201930" algn="l"/>
              </a:tabLst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base;</a:t>
            </a:r>
            <a:endParaRPr sz="1000">
              <a:latin typeface="MingLiU_HKSCS-ExtB"/>
              <a:cs typeface="MingLiU_HKSCS-ExtB"/>
            </a:endParaRPr>
          </a:p>
          <a:p>
            <a:pPr marL="201930" indent="-189230">
              <a:lnSpc>
                <a:spcPts val="1200"/>
              </a:lnSpc>
              <a:buClr>
                <a:srgbClr val="666666"/>
              </a:buClr>
              <a:buSzPct val="80000"/>
              <a:buFont typeface="MingLiU_HKSCS-ExtB"/>
              <a:buAutoNum type="arabicPlain" startAt="3"/>
              <a:tabLst>
                <a:tab pos="201930" algn="l"/>
              </a:tabLst>
            </a:pP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altura;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endParaRPr sz="800">
              <a:latin typeface="MingLiU_HKSCS-ExtB"/>
              <a:cs typeface="MingLiU_HKSCS-ExtB"/>
            </a:endParaRPr>
          </a:p>
          <a:p>
            <a:pPr marL="201930" indent="-189230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Font typeface="MingLiU_HKSCS-ExtB"/>
              <a:buAutoNum type="arabicPlain" startAt="6"/>
              <a:tabLst>
                <a:tab pos="201930" algn="l"/>
              </a:tabLst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1000" b="1" spc="17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area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1000" spc="-4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316230" indent="-303530">
              <a:lnSpc>
                <a:spcPts val="1195"/>
              </a:lnSpc>
              <a:buClr>
                <a:srgbClr val="666666"/>
              </a:buClr>
              <a:buSzPct val="80000"/>
              <a:buFont typeface="MingLiU_HKSCS-ExtB"/>
              <a:buAutoNum type="arabicPlain" startAt="6"/>
              <a:tabLst>
                <a:tab pos="316230" algn="l"/>
              </a:tabLst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return</a:t>
            </a:r>
            <a:r>
              <a:rPr sz="1000" b="1" spc="23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base</a:t>
            </a:r>
            <a:r>
              <a:rPr sz="1000" spc="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*</a:t>
            </a:r>
            <a:r>
              <a:rPr sz="1000" spc="1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altura;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ts val="1195"/>
              </a:lnSpc>
              <a:tabLst>
                <a:tab pos="201930" algn="l"/>
              </a:tabLst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8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9</a:t>
            </a:r>
            <a:r>
              <a:rPr sz="800" spc="-20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303" y="794166"/>
            <a:ext cx="1873250" cy="3562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800" spc="-204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20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100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MainRetangulo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800">
              <a:latin typeface="MingLiU_HKSCS-ExtB"/>
              <a:cs typeface="MingLiU_HKSCS-ExtB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0969" y="1584974"/>
            <a:ext cx="11010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200"/>
              </a:lnSpc>
              <a:spcBef>
                <a:spcPts val="95"/>
              </a:spcBef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ret.altura</a:t>
            </a:r>
            <a:r>
              <a:rPr sz="1000" spc="-3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4.2;</a:t>
            </a:r>
            <a:endParaRPr sz="1000">
              <a:latin typeface="MingLiU_HKSCS-ExtB"/>
              <a:cs typeface="MingLiU_HKSCS-ExtB"/>
            </a:endParaRPr>
          </a:p>
          <a:p>
            <a:pPr marL="12700">
              <a:lnSpc>
                <a:spcPts val="1200"/>
              </a:lnSpc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ret.base</a:t>
            </a:r>
            <a:r>
              <a:rPr sz="1000" spc="-3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2.6;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0969" y="2040485"/>
            <a:ext cx="198691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System.out.println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ret.area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6692" y="1129474"/>
            <a:ext cx="2796540" cy="139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2729" indent="-189865">
              <a:lnSpc>
                <a:spcPts val="1200"/>
              </a:lnSpc>
              <a:spcBef>
                <a:spcPts val="95"/>
              </a:spcBef>
              <a:buClr>
                <a:srgbClr val="666666"/>
              </a:buClr>
              <a:buSzPct val="80000"/>
              <a:buFont typeface="MingLiU_HKSCS-ExtB"/>
              <a:buAutoNum type="arabicPlain" startAt="3"/>
              <a:tabLst>
                <a:tab pos="252729" algn="l"/>
              </a:tabLst>
            </a:pP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spc="60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1000" b="1" spc="19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1000" spc="-2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100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1000" spc="-3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1000">
              <a:latin typeface="Arial"/>
              <a:cs typeface="Arial"/>
            </a:endParaRPr>
          </a:p>
          <a:p>
            <a:pPr marL="366395" indent="-303530">
              <a:lnSpc>
                <a:spcPts val="1200"/>
              </a:lnSpc>
              <a:buClr>
                <a:srgbClr val="666666"/>
              </a:buClr>
              <a:buSzPct val="80000"/>
              <a:buAutoNum type="arabicPlain" startAt="3"/>
              <a:tabLst>
                <a:tab pos="366395" algn="l"/>
              </a:tabLst>
            </a:pP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Retangulo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ret</a:t>
            </a:r>
            <a:r>
              <a:rPr sz="1000" spc="-6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dirty="0">
                <a:solidFill>
                  <a:srgbClr val="595959"/>
                </a:solidFill>
                <a:latin typeface="MingLiU_HKSCS-ExtB"/>
                <a:cs typeface="MingLiU_HKSCS-ExtB"/>
              </a:rPr>
              <a:t>=</a:t>
            </a:r>
            <a:r>
              <a:rPr sz="1000" spc="-5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1000" b="1" spc="-100" dirty="0">
                <a:solidFill>
                  <a:srgbClr val="00AC8C"/>
                </a:solidFill>
                <a:latin typeface="Arial"/>
                <a:cs typeface="Arial"/>
              </a:rPr>
              <a:t>new</a:t>
            </a:r>
            <a:r>
              <a:rPr sz="1000" b="1" spc="16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Retangulo</a:t>
            </a:r>
            <a:r>
              <a:rPr sz="1000" spc="-10" dirty="0">
                <a:solidFill>
                  <a:srgbClr val="B25900"/>
                </a:solidFill>
                <a:latin typeface="MingLiU_HKSCS-ExtB"/>
                <a:cs typeface="MingLiU_HKSCS-ExtB"/>
              </a:rPr>
              <a:t>()</a:t>
            </a:r>
            <a:r>
              <a:rPr sz="100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;</a:t>
            </a:r>
            <a:endParaRPr sz="1000">
              <a:latin typeface="MingLiU_HKSCS-ExtB"/>
              <a:cs typeface="MingLiU_HKSCS-ExtB"/>
            </a:endParaRPr>
          </a:p>
          <a:p>
            <a:pPr marL="6286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5</a:t>
            </a:r>
            <a:endParaRPr sz="800">
              <a:latin typeface="MingLiU_HKSCS-ExtB"/>
              <a:cs typeface="MingLiU_HKSCS-ExtB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6</a:t>
            </a:r>
            <a:endParaRPr sz="800">
              <a:latin typeface="MingLiU_HKSCS-ExtB"/>
              <a:cs typeface="MingLiU_HKSCS-ExtB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7</a:t>
            </a:r>
            <a:endParaRPr sz="800">
              <a:latin typeface="MingLiU_HKSCS-ExtB"/>
              <a:cs typeface="MingLiU_HKSCS-ExtB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8</a:t>
            </a:r>
            <a:endParaRPr sz="800">
              <a:latin typeface="MingLiU_HKSCS-ExtB"/>
              <a:cs typeface="MingLiU_HKSCS-ExtB"/>
            </a:endParaRPr>
          </a:p>
          <a:p>
            <a:pPr marL="62865">
              <a:lnSpc>
                <a:spcPct val="100000"/>
              </a:lnSpc>
              <a:spcBef>
                <a:spcPts val="240"/>
              </a:spcBef>
            </a:pPr>
            <a:r>
              <a:rPr sz="80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9</a:t>
            </a:r>
            <a:endParaRPr sz="800">
              <a:latin typeface="MingLiU_HKSCS-ExtB"/>
              <a:cs typeface="MingLiU_HKSCS-ExtB"/>
            </a:endParaRPr>
          </a:p>
          <a:p>
            <a:pPr marL="12700">
              <a:lnSpc>
                <a:spcPts val="1200"/>
              </a:lnSpc>
              <a:spcBef>
                <a:spcPts val="35"/>
              </a:spcBef>
              <a:tabLst>
                <a:tab pos="252729" algn="l"/>
              </a:tabLst>
            </a:pPr>
            <a:r>
              <a:rPr sz="800" spc="-25" dirty="0">
                <a:solidFill>
                  <a:srgbClr val="666666"/>
                </a:solidFill>
                <a:latin typeface="MingLiU_HKSCS-ExtB"/>
                <a:cs typeface="MingLiU_HKSCS-ExtB"/>
              </a:rPr>
              <a:t>10</a:t>
            </a:r>
            <a:r>
              <a:rPr sz="800" dirty="0">
                <a:solidFill>
                  <a:srgbClr val="666666"/>
                </a:solidFill>
                <a:latin typeface="MingLiU_HKSCS-ExtB"/>
                <a:cs typeface="MingLiU_HKSCS-ExtB"/>
              </a:rPr>
              <a:t>	</a:t>
            </a:r>
            <a:r>
              <a:rPr sz="1000" b="1" spc="5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200"/>
              </a:lnSpc>
            </a:pPr>
            <a:r>
              <a:rPr sz="800" spc="-10" dirty="0">
                <a:solidFill>
                  <a:srgbClr val="666666"/>
                </a:solidFill>
                <a:latin typeface="MingLiU_HKSCS-ExtB"/>
                <a:cs typeface="MingLiU_HKSCS-ExtB"/>
              </a:rPr>
              <a:t>11</a:t>
            </a:r>
            <a:r>
              <a:rPr sz="800" spc="-19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1000" b="1" spc="4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50</a:t>
            </a: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5" dirty="0"/>
              <a:t>Métodos</a:t>
            </a:r>
            <a:r>
              <a:rPr spc="15" dirty="0"/>
              <a:t> </a:t>
            </a:r>
            <a:r>
              <a:rPr spc="80" dirty="0"/>
              <a:t>com</a:t>
            </a:r>
            <a:r>
              <a:rPr spc="15" dirty="0"/>
              <a:t> </a:t>
            </a:r>
            <a:r>
              <a:rPr spc="50" dirty="0"/>
              <a:t>retorno</a:t>
            </a:r>
            <a:r>
              <a:rPr spc="20" dirty="0"/>
              <a:t> </a:t>
            </a:r>
            <a:r>
              <a:rPr spc="75" dirty="0"/>
              <a:t>e</a:t>
            </a:r>
            <a:r>
              <a:rPr spc="15" dirty="0"/>
              <a:t> </a:t>
            </a:r>
            <a:r>
              <a:rPr spc="80" dirty="0"/>
              <a:t>com</a:t>
            </a:r>
            <a:r>
              <a:rPr spc="20" dirty="0"/>
              <a:t> </a:t>
            </a:r>
            <a:r>
              <a:rPr spc="-10" dirty="0"/>
              <a:t>parâmetros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93251"/>
            <a:ext cx="5046980" cy="1856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65" dirty="0">
                <a:latin typeface="Tahoma"/>
                <a:cs typeface="Tahoma"/>
              </a:rPr>
              <a:t>Suponha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desejássemos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50" dirty="0">
                <a:latin typeface="Tahoma"/>
                <a:cs typeface="Tahoma"/>
              </a:rPr>
              <a:t>calcular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volume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do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45" dirty="0">
                <a:latin typeface="Tahoma"/>
                <a:cs typeface="Tahoma"/>
              </a:rPr>
              <a:t>retângulo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 MT"/>
                <a:cs typeface="Arial MT"/>
              </a:rPr>
              <a:t>precisaríamos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35" dirty="0">
                <a:latin typeface="Arial MT"/>
                <a:cs typeface="Arial MT"/>
              </a:rPr>
              <a:t>terceira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informação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70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.</a:t>
            </a:r>
            <a:r>
              <a:rPr sz="1200" spc="-17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largura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retângulo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85" dirty="0">
                <a:latin typeface="Tahoma"/>
                <a:cs typeface="Tahoma"/>
              </a:rPr>
              <a:t>Faremos</a:t>
            </a:r>
            <a:r>
              <a:rPr sz="1400" b="1" spc="-1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75" dirty="0">
                <a:latin typeface="Tahoma"/>
                <a:cs typeface="Tahoma"/>
              </a:rPr>
              <a:t>método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que: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90" dirty="0">
                <a:latin typeface="Arial MT"/>
                <a:cs typeface="Arial MT"/>
              </a:rPr>
              <a:t>recebe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largura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como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parâmetro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retorna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volume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 MT"/>
                <a:cs typeface="Arial MT"/>
              </a:rPr>
              <a:t>Volume: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spc="-110" dirty="0">
                <a:latin typeface="Arial MT"/>
                <a:cs typeface="Arial MT"/>
              </a:rPr>
              <a:t>base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altura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140" dirty="0">
                <a:latin typeface="Verdana"/>
                <a:cs typeface="Verdana"/>
              </a:rPr>
              <a:t>ˆ</a:t>
            </a:r>
            <a:r>
              <a:rPr sz="1200" spc="-120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largura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51</a:t>
            </a: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Código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859" y="799886"/>
            <a:ext cx="1381125" cy="4400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650" spc="-16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50" b="1" spc="1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850" b="1" spc="1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595959"/>
                </a:solidFill>
                <a:latin typeface="MingLiU_HKSCS-ExtB"/>
                <a:cs typeface="MingLiU_HKSCS-ExtB"/>
              </a:rPr>
              <a:t>Retangulo</a:t>
            </a:r>
            <a:r>
              <a:rPr sz="850" spc="-20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50" b="1" spc="4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6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650" spc="105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850" b="1" spc="-30" dirty="0">
                <a:solidFill>
                  <a:srgbClr val="00AC8C"/>
                </a:solidFill>
                <a:latin typeface="Arial"/>
                <a:cs typeface="Arial"/>
              </a:rPr>
              <a:t>double</a:t>
            </a:r>
            <a:r>
              <a:rPr sz="850" b="1" spc="1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spc="-10" dirty="0">
                <a:solidFill>
                  <a:srgbClr val="595959"/>
                </a:solidFill>
                <a:latin typeface="MingLiU_HKSCS-ExtB"/>
                <a:cs typeface="MingLiU_HKSCS-ExtB"/>
              </a:rPr>
              <a:t>base;</a:t>
            </a:r>
            <a:endParaRPr sz="850">
              <a:latin typeface="MingLiU_HKSCS-ExtB"/>
              <a:cs typeface="MingLiU_HKSCS-ExtB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3790" y="1241700"/>
          <a:ext cx="5704840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0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810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00"/>
                        </a:lnSpc>
                      </a:pPr>
                      <a:r>
                        <a:rPr sz="850" b="1" spc="-3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850" b="1" spc="8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altura;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4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</a:pP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Retangulo</a:t>
                      </a:r>
                      <a:r>
                        <a:rPr sz="850" spc="-5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</a:t>
                      </a:r>
                      <a:r>
                        <a:rPr sz="850" spc="-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50" spc="-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b="1" spc="-9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850" b="1" spc="14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Retangulo</a:t>
                      </a:r>
                      <a:r>
                        <a:rPr sz="8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570">
                <a:tc>
                  <a:txBody>
                    <a:bodyPr/>
                    <a:lstStyle/>
                    <a:p>
                      <a:pPr marL="15240" algn="ctr">
                        <a:lnSpc>
                          <a:spcPts val="755"/>
                        </a:lnSpc>
                        <a:spcBef>
                          <a:spcPts val="6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755"/>
                        </a:lnSpc>
                        <a:spcBef>
                          <a:spcPts val="6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5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 marL="15240" algn="ctr">
                        <a:lnSpc>
                          <a:spcPts val="775"/>
                        </a:lnSpc>
                        <a:spcBef>
                          <a:spcPts val="16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35"/>
                        </a:lnSpc>
                      </a:pPr>
                      <a:r>
                        <a:rPr sz="8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sz="850" b="1" spc="14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3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850" b="1" spc="14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area</a:t>
                      </a:r>
                      <a:r>
                        <a:rPr sz="8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</a:t>
                      </a:r>
                      <a:r>
                        <a:rPr sz="850" spc="-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b="1" spc="4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775"/>
                        </a:lnSpc>
                        <a:spcBef>
                          <a:spcPts val="16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6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35"/>
                        </a:lnSpc>
                      </a:pP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ret.altura</a:t>
                      </a:r>
                      <a:r>
                        <a:rPr sz="85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50" spc="-3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4.2;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905">
                <a:tc>
                  <a:txBody>
                    <a:bodyPr/>
                    <a:lstStyle/>
                    <a:p>
                      <a:pPr marL="15240" algn="ctr">
                        <a:lnSpc>
                          <a:spcPts val="775"/>
                        </a:lnSpc>
                        <a:spcBef>
                          <a:spcPts val="14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915"/>
                        </a:lnSpc>
                      </a:pPr>
                      <a:r>
                        <a:rPr sz="8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850" b="1" spc="20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base</a:t>
                      </a:r>
                      <a:r>
                        <a:rPr sz="850" spc="1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*</a:t>
                      </a:r>
                      <a:r>
                        <a:rPr sz="850" spc="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altura;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775"/>
                        </a:lnSpc>
                        <a:spcBef>
                          <a:spcPts val="14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7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15"/>
                        </a:lnSpc>
                      </a:pP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ret.base</a:t>
                      </a:r>
                      <a:r>
                        <a:rPr sz="85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=</a:t>
                      </a:r>
                      <a:r>
                        <a:rPr sz="850" spc="-2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2.6;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25"/>
                        </a:lnSpc>
                      </a:pPr>
                      <a:r>
                        <a:rPr sz="850" b="1" spc="4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8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15240" algn="ctr">
                        <a:lnSpc>
                          <a:spcPts val="770"/>
                        </a:lnSpc>
                        <a:spcBef>
                          <a:spcPts val="13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3345" algn="ctr">
                        <a:lnSpc>
                          <a:spcPts val="770"/>
                        </a:lnSpc>
                        <a:spcBef>
                          <a:spcPts val="130"/>
                        </a:spcBef>
                      </a:pPr>
                      <a:r>
                        <a:rPr sz="650" spc="-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9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00"/>
                        </a:lnSpc>
                      </a:pP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("Area:</a:t>
                      </a:r>
                      <a:r>
                        <a:rPr sz="850" spc="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50" spc="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50" spc="4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ret.area</a:t>
                      </a:r>
                      <a:r>
                        <a:rPr sz="8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())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539">
                <a:tc>
                  <a:txBody>
                    <a:bodyPr/>
                    <a:lstStyle/>
                    <a:p>
                      <a:pPr marR="19685" algn="ctr">
                        <a:lnSpc>
                          <a:spcPts val="775"/>
                        </a:lnSpc>
                        <a:spcBef>
                          <a:spcPts val="145"/>
                        </a:spcBef>
                      </a:pPr>
                      <a:r>
                        <a:rPr sz="6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919"/>
                        </a:lnSpc>
                      </a:pPr>
                      <a:r>
                        <a:rPr sz="8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public</a:t>
                      </a:r>
                      <a:r>
                        <a:rPr sz="850" b="1" spc="13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3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850" b="1" spc="14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volume</a:t>
                      </a:r>
                      <a:r>
                        <a:rPr sz="850" spc="-2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850" b="1" spc="-2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850" b="1" spc="140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largura</a:t>
                      </a:r>
                      <a:r>
                        <a:rPr sz="8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</a:t>
                      </a:r>
                      <a:r>
                        <a:rPr sz="850" spc="-5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b="1" spc="4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{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775"/>
                        </a:lnSpc>
                        <a:spcBef>
                          <a:spcPts val="145"/>
                        </a:spcBef>
                      </a:pPr>
                      <a:r>
                        <a:rPr sz="6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10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ts val="919"/>
                        </a:lnSpc>
                      </a:pP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System.out.println</a:t>
                      </a:r>
                      <a:r>
                        <a:rPr sz="8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("Volume:</a:t>
                      </a:r>
                      <a:r>
                        <a:rPr sz="850" spc="4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"</a:t>
                      </a:r>
                      <a:r>
                        <a:rPr sz="850" spc="45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+</a:t>
                      </a:r>
                      <a:r>
                        <a:rPr sz="850" spc="45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ret.volume</a:t>
                      </a:r>
                      <a:r>
                        <a:rPr sz="8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(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3</a:t>
                      </a:r>
                      <a:r>
                        <a:rPr sz="850" spc="-10" dirty="0">
                          <a:solidFill>
                            <a:srgbClr val="B25900"/>
                          </a:solidFill>
                          <a:latin typeface="MingLiU_HKSCS-ExtB"/>
                          <a:cs typeface="MingLiU_HKSCS-ExtB"/>
                        </a:rPr>
                        <a:t>))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905">
                <a:tc>
                  <a:txBody>
                    <a:bodyPr/>
                    <a:lstStyle/>
                    <a:p>
                      <a:pPr marR="19685" algn="ctr">
                        <a:lnSpc>
                          <a:spcPts val="775"/>
                        </a:lnSpc>
                        <a:spcBef>
                          <a:spcPts val="140"/>
                        </a:spcBef>
                      </a:pPr>
                      <a:r>
                        <a:rPr sz="6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915"/>
                        </a:lnSpc>
                      </a:pPr>
                      <a:r>
                        <a:rPr sz="850" b="1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return</a:t>
                      </a:r>
                      <a:r>
                        <a:rPr sz="850" b="1" spc="185" dirty="0">
                          <a:solidFill>
                            <a:srgbClr val="00AC8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base * altura * </a:t>
                      </a:r>
                      <a:r>
                        <a:rPr sz="850" spc="-10" dirty="0">
                          <a:solidFill>
                            <a:srgbClr val="595959"/>
                          </a:solidFill>
                          <a:latin typeface="MingLiU_HKSCS-ExtB"/>
                          <a:cs typeface="MingLiU_HKSCS-ExtB"/>
                        </a:rPr>
                        <a:t>largura;</a:t>
                      </a:r>
                      <a:endParaRPr sz="850">
                        <a:latin typeface="MingLiU_HKSCS-ExtB"/>
                        <a:cs typeface="MingLiU_HKSCS-ExtB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915"/>
                        </a:lnSpc>
                      </a:pPr>
                      <a:r>
                        <a:rPr sz="6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11</a:t>
                      </a:r>
                      <a:r>
                        <a:rPr sz="650" spc="1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 </a:t>
                      </a:r>
                      <a:r>
                        <a:rPr sz="850" b="1" spc="4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R="19685" algn="ctr">
                        <a:lnSpc>
                          <a:spcPts val="710"/>
                        </a:lnSpc>
                        <a:spcBef>
                          <a:spcPts val="140"/>
                        </a:spcBef>
                      </a:pPr>
                      <a:r>
                        <a:rPr sz="650" spc="-2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endParaRPr sz="650">
                        <a:latin typeface="MingLiU_HKSCS-ExtB"/>
                        <a:cs typeface="MingLiU_HKSCS-ExtB"/>
                      </a:endParaRPr>
                    </a:p>
                  </a:txBody>
                  <a:tcPr marL="0" marR="0" marT="17780" marB="0"/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ts val="855"/>
                        </a:lnSpc>
                      </a:pPr>
                      <a:r>
                        <a:rPr sz="850" b="1" spc="4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ts val="855"/>
                        </a:lnSpc>
                      </a:pPr>
                      <a:r>
                        <a:rPr sz="650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12</a:t>
                      </a:r>
                      <a:r>
                        <a:rPr sz="650" spc="-135" dirty="0">
                          <a:solidFill>
                            <a:srgbClr val="666666"/>
                          </a:solidFill>
                          <a:latin typeface="MingLiU_HKSCS-ExtB"/>
                          <a:cs typeface="MingLiU_HKSCS-ExtB"/>
                        </a:rPr>
                        <a:t> </a:t>
                      </a:r>
                      <a:r>
                        <a:rPr sz="850" b="1" spc="35" dirty="0">
                          <a:solidFill>
                            <a:srgbClr val="B25900"/>
                          </a:solidFill>
                          <a:latin typeface="Arial"/>
                          <a:cs typeface="Arial"/>
                        </a:rPr>
                        <a:t>}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71858" y="799880"/>
            <a:ext cx="2338070" cy="4400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650" dirty="0">
                <a:solidFill>
                  <a:srgbClr val="666666"/>
                </a:solidFill>
                <a:latin typeface="MingLiU_HKSCS-ExtB"/>
                <a:cs typeface="MingLiU_HKSCS-ExtB"/>
              </a:rPr>
              <a:t>1</a:t>
            </a:r>
            <a:r>
              <a:rPr sz="650" spc="-160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50" b="1" spc="15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class</a:t>
            </a:r>
            <a:r>
              <a:rPr sz="850" b="1" spc="17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595959"/>
                </a:solidFill>
                <a:latin typeface="MingLiU_HKSCS-ExtB"/>
                <a:cs typeface="MingLiU_HKSCS-ExtB"/>
              </a:rPr>
              <a:t>MainRetangulo</a:t>
            </a:r>
            <a:r>
              <a:rPr sz="850" spc="-25" dirty="0">
                <a:solidFill>
                  <a:srgbClr val="595959"/>
                </a:solidFill>
                <a:latin typeface="MingLiU_HKSCS-ExtB"/>
                <a:cs typeface="MingLiU_HKSCS-ExtB"/>
              </a:rPr>
              <a:t> </a:t>
            </a:r>
            <a:r>
              <a:rPr sz="850" b="1" spc="4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650" spc="-50" dirty="0">
                <a:solidFill>
                  <a:srgbClr val="666666"/>
                </a:solidFill>
                <a:latin typeface="MingLiU_HKSCS-ExtB"/>
                <a:cs typeface="MingLiU_HKSCS-ExtB"/>
              </a:rPr>
              <a:t>2</a:t>
            </a:r>
            <a:endParaRPr sz="650">
              <a:latin typeface="MingLiU_HKSCS-ExtB"/>
              <a:cs typeface="MingLiU_HKSCS-ExtB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650" dirty="0">
                <a:solidFill>
                  <a:srgbClr val="666666"/>
                </a:solidFill>
                <a:latin typeface="MingLiU_HKSCS-ExtB"/>
                <a:cs typeface="MingLiU_HKSCS-ExtB"/>
              </a:rPr>
              <a:t>3</a:t>
            </a:r>
            <a:r>
              <a:rPr sz="650" spc="160" dirty="0">
                <a:solidFill>
                  <a:srgbClr val="666666"/>
                </a:solidFill>
                <a:latin typeface="MingLiU_HKSCS-ExtB"/>
                <a:cs typeface="MingLiU_HKSCS-ExtB"/>
              </a:rPr>
              <a:t> 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public</a:t>
            </a:r>
            <a:r>
              <a:rPr sz="85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static</a:t>
            </a:r>
            <a:r>
              <a:rPr sz="850" b="1" spc="21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00AC8C"/>
                </a:solidFill>
                <a:latin typeface="Arial"/>
                <a:cs typeface="Arial"/>
              </a:rPr>
              <a:t>void</a:t>
            </a:r>
            <a:r>
              <a:rPr sz="850" b="1" spc="204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850" dirty="0">
                <a:solidFill>
                  <a:srgbClr val="595959"/>
                </a:solidFill>
                <a:latin typeface="MingLiU_HKSCS-ExtB"/>
                <a:cs typeface="MingLiU_HKSCS-ExtB"/>
              </a:rPr>
              <a:t>main</a:t>
            </a:r>
            <a:r>
              <a:rPr sz="850" dirty="0">
                <a:solidFill>
                  <a:srgbClr val="B25900"/>
                </a:solidFill>
                <a:latin typeface="MingLiU_HKSCS-ExtB"/>
                <a:cs typeface="MingLiU_HKSCS-ExtB"/>
              </a:rPr>
              <a:t>(</a:t>
            </a:r>
            <a:r>
              <a:rPr sz="850" dirty="0">
                <a:solidFill>
                  <a:srgbClr val="595959"/>
                </a:solidFill>
                <a:latin typeface="MingLiU_HKSCS-ExtB"/>
                <a:cs typeface="MingLiU_HKSCS-ExtB"/>
              </a:rPr>
              <a:t>String</a:t>
            </a:r>
            <a:r>
              <a:rPr sz="850" dirty="0">
                <a:solidFill>
                  <a:srgbClr val="B25900"/>
                </a:solidFill>
                <a:latin typeface="MingLiU_HKSCS-ExtB"/>
                <a:cs typeface="MingLiU_HKSCS-ExtB"/>
              </a:rPr>
              <a:t>[]</a:t>
            </a:r>
            <a:r>
              <a:rPr sz="850" spc="20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50" dirty="0">
                <a:solidFill>
                  <a:srgbClr val="595959"/>
                </a:solidFill>
                <a:latin typeface="MingLiU_HKSCS-ExtB"/>
                <a:cs typeface="MingLiU_HKSCS-ExtB"/>
              </a:rPr>
              <a:t>args</a:t>
            </a:r>
            <a:r>
              <a:rPr sz="850" dirty="0">
                <a:solidFill>
                  <a:srgbClr val="B25900"/>
                </a:solidFill>
                <a:latin typeface="MingLiU_HKSCS-ExtB"/>
                <a:cs typeface="MingLiU_HKSCS-ExtB"/>
              </a:rPr>
              <a:t>)</a:t>
            </a:r>
            <a:r>
              <a:rPr sz="850" spc="15" dirty="0">
                <a:solidFill>
                  <a:srgbClr val="B25900"/>
                </a:solidFill>
                <a:latin typeface="MingLiU_HKSCS-ExtB"/>
                <a:cs typeface="MingLiU_HKSCS-ExtB"/>
              </a:rPr>
              <a:t> </a:t>
            </a:r>
            <a:r>
              <a:rPr sz="850" b="1" spc="45" dirty="0">
                <a:solidFill>
                  <a:srgbClr val="B25900"/>
                </a:solidFill>
                <a:latin typeface="Arial"/>
                <a:cs typeface="Arial"/>
              </a:rPr>
              <a:t>{</a:t>
            </a:r>
            <a:endParaRPr sz="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840" y="2390537"/>
            <a:ext cx="187325" cy="138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650" dirty="0">
                <a:solidFill>
                  <a:srgbClr val="666666"/>
                </a:solidFill>
                <a:latin typeface="MingLiU_HKSCS-ExtB"/>
                <a:cs typeface="MingLiU_HKSCS-ExtB"/>
              </a:rPr>
              <a:t>13</a:t>
            </a:r>
            <a:r>
              <a:rPr sz="650" spc="-135" dirty="0">
                <a:solidFill>
                  <a:srgbClr val="666666"/>
                </a:solidFill>
                <a:latin typeface="MingLiU_HKSCS-ExtB"/>
                <a:cs typeface="MingLiU_HKSCS-ExtB"/>
              </a:rPr>
              <a:t> </a:t>
            </a:r>
            <a:r>
              <a:rPr sz="850" b="1" spc="35" dirty="0">
                <a:solidFill>
                  <a:srgbClr val="B25900"/>
                </a:solidFill>
                <a:latin typeface="Arial"/>
                <a:cs typeface="Arial"/>
              </a:rPr>
              <a:t>}</a:t>
            </a:r>
            <a:endParaRPr sz="8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52</a:t>
            </a: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31699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8998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 MT"/>
                <a:cs typeface="Arial MT"/>
                <a:hlinkClick r:id="rId2" action="ppaction://hlinksldjump"/>
              </a:rPr>
              <a:t>Exercícios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877239"/>
            <a:ext cx="4417060" cy="13963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90" dirty="0">
                <a:latin typeface="Arial MT"/>
                <a:cs typeface="Arial MT"/>
              </a:rPr>
              <a:t>Escreva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uma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que:</a:t>
            </a:r>
            <a:endParaRPr sz="14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 MT"/>
                <a:cs typeface="Arial MT"/>
              </a:rPr>
              <a:t>Represente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uma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lâmpada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está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à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0" dirty="0">
                <a:latin typeface="Arial MT"/>
                <a:cs typeface="Arial MT"/>
              </a:rPr>
              <a:t>venda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em</a:t>
            </a:r>
            <a:r>
              <a:rPr sz="1200" spc="-20" dirty="0">
                <a:latin typeface="Arial MT"/>
                <a:cs typeface="Arial MT"/>
              </a:rPr>
              <a:t> um </a:t>
            </a:r>
            <a:r>
              <a:rPr sz="1200" spc="-55" dirty="0">
                <a:latin typeface="Arial MT"/>
                <a:cs typeface="Arial MT"/>
              </a:rPr>
              <a:t>supermercado.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5" dirty="0">
                <a:latin typeface="Arial MT"/>
                <a:cs typeface="Arial MT"/>
              </a:rPr>
              <a:t>Quais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atributos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35" dirty="0">
                <a:latin typeface="Arial MT"/>
                <a:cs typeface="Arial MT"/>
              </a:rPr>
              <a:t>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métodos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sua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classe</a:t>
            </a:r>
            <a:r>
              <a:rPr sz="1200" dirty="0">
                <a:latin typeface="Arial MT"/>
                <a:cs typeface="Arial MT"/>
              </a:rPr>
              <a:t> </a:t>
            </a:r>
            <a:r>
              <a:rPr sz="1200" spc="-95" dirty="0">
                <a:latin typeface="Arial MT"/>
                <a:cs typeface="Arial MT"/>
              </a:rPr>
              <a:t>deve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ter?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 MT"/>
                <a:cs typeface="Arial MT"/>
              </a:rPr>
              <a:t>Crie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uma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que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método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main;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4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instancie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objeto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lâmpada</a:t>
            </a:r>
            <a:r>
              <a:rPr sz="1400" spc="-45" dirty="0">
                <a:latin typeface="Arial MT"/>
                <a:cs typeface="Arial MT"/>
              </a:rPr>
              <a:t> para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testar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sua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54</a:t>
            </a: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969850"/>
            <a:ext cx="4961890" cy="117411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 MT"/>
                <a:cs typeface="Arial MT"/>
              </a:rPr>
              <a:t>Crie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uma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smartphone.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20" dirty="0">
                <a:latin typeface="Arial MT"/>
                <a:cs typeface="Arial MT"/>
              </a:rPr>
              <a:t>Pense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70" dirty="0">
                <a:latin typeface="Arial MT"/>
                <a:cs typeface="Arial MT"/>
              </a:rPr>
              <a:t>nos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atributos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40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comportamentos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dos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35" dirty="0">
                <a:latin typeface="Arial MT"/>
                <a:cs typeface="Arial MT"/>
              </a:rPr>
              <a:t>objetos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10" dirty="0">
                <a:latin typeface="Arial MT"/>
                <a:cs typeface="Arial MT"/>
              </a:rPr>
              <a:t>dessa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classe.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 MT"/>
                <a:cs typeface="Arial MT"/>
              </a:rPr>
              <a:t>Crie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uma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outra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que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tem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um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método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main;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40" dirty="0">
                <a:latin typeface="Arial MT"/>
                <a:cs typeface="Arial MT"/>
              </a:rPr>
              <a:t>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instancie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40" dirty="0">
                <a:latin typeface="Arial MT"/>
                <a:cs typeface="Arial MT"/>
              </a:rPr>
              <a:t>alguns</a:t>
            </a:r>
            <a:r>
              <a:rPr sz="1400" spc="-35" dirty="0">
                <a:latin typeface="Arial MT"/>
                <a:cs typeface="Arial MT"/>
              </a:rPr>
              <a:t> objetos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da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sua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classe.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55</a:t>
            </a: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345" dirty="0"/>
              <a:t> </a:t>
            </a:r>
            <a:r>
              <a:rPr spc="-6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43226"/>
            <a:ext cx="49053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90" dirty="0">
                <a:latin typeface="Arial MT"/>
                <a:cs typeface="Arial MT"/>
              </a:rPr>
              <a:t>Escreva</a:t>
            </a:r>
            <a:r>
              <a:rPr sz="1400" spc="-25" dirty="0">
                <a:latin typeface="Arial MT"/>
                <a:cs typeface="Arial MT"/>
              </a:rPr>
              <a:t> uma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95" dirty="0">
                <a:latin typeface="Arial MT"/>
                <a:cs typeface="Arial MT"/>
              </a:rPr>
              <a:t>classe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Aluno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que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60" dirty="0">
                <a:latin typeface="Arial MT"/>
                <a:cs typeface="Arial MT"/>
              </a:rPr>
              <a:t>possui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20" dirty="0">
                <a:latin typeface="Arial MT"/>
                <a:cs typeface="Arial MT"/>
              </a:rPr>
              <a:t>as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seguintes</a:t>
            </a:r>
            <a:r>
              <a:rPr sz="1400" spc="-20" dirty="0">
                <a:latin typeface="Arial MT"/>
                <a:cs typeface="Arial MT"/>
              </a:rPr>
              <a:t> informações: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92" y="1001127"/>
            <a:ext cx="1392555" cy="16275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96215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96215" algn="l"/>
              </a:tabLst>
            </a:pPr>
            <a:r>
              <a:rPr sz="1400" spc="-10" dirty="0">
                <a:latin typeface="Arial MT"/>
                <a:cs typeface="Arial MT"/>
              </a:rPr>
              <a:t>Atributos:</a:t>
            </a:r>
            <a:endParaRPr sz="1400">
              <a:latin typeface="Arial MT"/>
              <a:cs typeface="Arial MT"/>
            </a:endParaRPr>
          </a:p>
          <a:p>
            <a:pPr marL="34417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44170" algn="l"/>
              </a:tabLst>
            </a:pPr>
            <a:r>
              <a:rPr sz="1200" spc="-20" dirty="0">
                <a:latin typeface="Arial MT"/>
                <a:cs typeface="Arial MT"/>
              </a:rPr>
              <a:t>Nome</a:t>
            </a:r>
            <a:endParaRPr sz="1200">
              <a:latin typeface="Arial MT"/>
              <a:cs typeface="Arial MT"/>
            </a:endParaRPr>
          </a:p>
          <a:p>
            <a:pPr marL="34417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44170" algn="l"/>
              </a:tabLst>
            </a:pPr>
            <a:r>
              <a:rPr sz="1200" spc="-25" dirty="0">
                <a:latin typeface="Arial MT"/>
                <a:cs typeface="Arial MT"/>
              </a:rPr>
              <a:t>RA</a:t>
            </a:r>
            <a:endParaRPr sz="1200">
              <a:latin typeface="Arial MT"/>
              <a:cs typeface="Arial MT"/>
            </a:endParaRPr>
          </a:p>
          <a:p>
            <a:pPr marL="34417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44170" algn="l"/>
              </a:tabLst>
            </a:pPr>
            <a:r>
              <a:rPr sz="1200" spc="-25" dirty="0">
                <a:latin typeface="Arial MT"/>
                <a:cs typeface="Arial MT"/>
              </a:rPr>
              <a:t>nota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N1</a:t>
            </a:r>
            <a:endParaRPr sz="1200">
              <a:latin typeface="Arial MT"/>
              <a:cs typeface="Arial MT"/>
            </a:endParaRPr>
          </a:p>
          <a:p>
            <a:pPr marL="34417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44170" algn="l"/>
              </a:tabLst>
            </a:pPr>
            <a:r>
              <a:rPr sz="1200" spc="-25" dirty="0">
                <a:latin typeface="Arial MT"/>
                <a:cs typeface="Arial MT"/>
              </a:rPr>
              <a:t>nota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N2,</a:t>
            </a:r>
            <a:endParaRPr sz="1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75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0" dirty="0">
                <a:latin typeface="Arial MT"/>
                <a:cs typeface="Arial MT"/>
              </a:rPr>
              <a:t>Teste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sua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80" dirty="0">
                <a:latin typeface="Arial MT"/>
                <a:cs typeface="Arial MT"/>
              </a:rPr>
              <a:t>classe.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7670" y="995933"/>
            <a:ext cx="184213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" dirty="0">
                <a:latin typeface="Arial MT"/>
                <a:cs typeface="Arial MT"/>
              </a:rPr>
              <a:t>Comportamento:</a:t>
            </a:r>
            <a:endParaRPr sz="14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5" dirty="0">
                <a:latin typeface="Arial MT"/>
                <a:cs typeface="Arial MT"/>
              </a:rPr>
              <a:t>calcular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5" dirty="0">
                <a:latin typeface="Arial MT"/>
                <a:cs typeface="Arial MT"/>
              </a:rPr>
              <a:t>média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final;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 MT"/>
                <a:cs typeface="Arial MT"/>
              </a:rPr>
              <a:t>mostrar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0" dirty="0">
                <a:latin typeface="Arial MT"/>
                <a:cs typeface="Arial MT"/>
              </a:rPr>
              <a:t>dados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aluno;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56</a:t>
            </a: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2904490" cy="3302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Obrigado</a:t>
            </a:r>
            <a:endParaRPr sz="2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Programação</a:t>
            </a:r>
            <a:r>
              <a:rPr spc="175" dirty="0"/>
              <a:t> </a:t>
            </a:r>
            <a:r>
              <a:rPr spc="10" dirty="0"/>
              <a:t>Orientada</a:t>
            </a:r>
            <a:r>
              <a:rPr spc="175" dirty="0"/>
              <a:t> </a:t>
            </a:r>
            <a:r>
              <a:rPr spc="10" dirty="0"/>
              <a:t>à</a:t>
            </a:r>
            <a:r>
              <a:rPr spc="175" dirty="0"/>
              <a:t> </a:t>
            </a:r>
            <a:r>
              <a:rPr spc="-10" dirty="0"/>
              <a:t>Objetos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1943"/>
            <a:ext cx="5513705" cy="84518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670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100" dirty="0">
                <a:latin typeface="Arial MT"/>
                <a:cs typeface="Arial MT"/>
              </a:rPr>
              <a:t>As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estruturas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5" dirty="0">
                <a:latin typeface="Arial MT"/>
                <a:cs typeface="Arial MT"/>
              </a:rPr>
              <a:t>mencionadas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anteriormente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5" dirty="0">
                <a:latin typeface="Arial MT"/>
                <a:cs typeface="Arial MT"/>
              </a:rPr>
              <a:t>são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0" dirty="0">
                <a:latin typeface="Arial MT"/>
                <a:cs typeface="Arial MT"/>
              </a:rPr>
              <a:t>os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b="1" spc="-10" dirty="0">
                <a:latin typeface="Tahoma"/>
                <a:cs typeface="Tahoma"/>
              </a:rPr>
              <a:t>objetos</a:t>
            </a:r>
            <a:r>
              <a:rPr sz="1400" spc="-10" dirty="0">
                <a:latin typeface="Arial MT"/>
                <a:cs typeface="Arial MT"/>
              </a:rPr>
              <a:t>!</a:t>
            </a:r>
            <a:endParaRPr sz="14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85"/>
              </a:spcBef>
              <a:buClr>
                <a:srgbClr val="00AC8C"/>
              </a:buClr>
              <a:buChar char="•"/>
              <a:tabLst>
                <a:tab pos="166370" algn="l"/>
              </a:tabLst>
            </a:pPr>
            <a:r>
              <a:rPr sz="1400" spc="-25" dirty="0">
                <a:latin typeface="Arial MT"/>
                <a:cs typeface="Arial MT"/>
              </a:rPr>
              <a:t>Ideia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geral:</a:t>
            </a:r>
            <a:endParaRPr sz="1400">
              <a:latin typeface="Arial MT"/>
              <a:cs typeface="Arial MT"/>
            </a:endParaRPr>
          </a:p>
          <a:p>
            <a:pPr marL="156210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300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45" dirty="0">
                <a:latin typeface="Arial MT"/>
                <a:cs typeface="Arial MT"/>
              </a:rPr>
              <a:t>programa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orientado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objetos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possui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vários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b="1" spc="-80" dirty="0">
                <a:latin typeface="Tahoma"/>
                <a:cs typeface="Tahoma"/>
              </a:rPr>
              <a:t>objetos</a:t>
            </a:r>
            <a:r>
              <a:rPr sz="1200" b="1" spc="-40" dirty="0">
                <a:latin typeface="Tahoma"/>
                <a:cs typeface="Tahoma"/>
              </a:rPr>
              <a:t> </a:t>
            </a:r>
            <a:r>
              <a:rPr sz="1200" spc="-70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relacionam-</a:t>
            </a:r>
            <a:r>
              <a:rPr sz="1200" spc="-65" dirty="0">
                <a:latin typeface="Arial MT"/>
                <a:cs typeface="Arial MT"/>
              </a:rPr>
              <a:t>se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entre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si.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68045"/>
            <a:ext cx="1316990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Classes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4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Objetos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66934" y="1317478"/>
            <a:ext cx="7226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5" dirty="0">
                <a:latin typeface="Arial MT"/>
                <a:cs typeface="Arial MT"/>
                <a:hlinkClick r:id="rId2" action="ppaction://hlinksldjump"/>
              </a:rPr>
              <a:t>Classe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Classe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38196"/>
            <a:ext cx="4714240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dirty="0">
                <a:latin typeface="Tahoma"/>
                <a:cs typeface="Tahoma"/>
              </a:rPr>
              <a:t>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classe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é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55" dirty="0">
                <a:latin typeface="Tahoma"/>
                <a:cs typeface="Tahoma"/>
              </a:rPr>
              <a:t>modelo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que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define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110" dirty="0">
                <a:latin typeface="Tahoma"/>
                <a:cs typeface="Tahoma"/>
              </a:rPr>
              <a:t>a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0" dirty="0">
                <a:latin typeface="Tahoma"/>
                <a:cs typeface="Tahoma"/>
              </a:rPr>
              <a:t>forma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de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um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objeto</a:t>
            </a:r>
            <a:endParaRPr sz="140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 MT"/>
                <a:cs typeface="Arial MT"/>
              </a:rPr>
              <a:t>–</a:t>
            </a:r>
            <a:r>
              <a:rPr sz="1200" spc="295" dirty="0">
                <a:solidFill>
                  <a:srgbClr val="00AC8C"/>
                </a:solidFill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Seria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75" dirty="0">
                <a:latin typeface="Arial MT"/>
                <a:cs typeface="Arial MT"/>
              </a:rPr>
              <a:t>como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um </a:t>
            </a:r>
            <a:r>
              <a:rPr sz="1200" spc="-45" dirty="0">
                <a:latin typeface="Arial MT"/>
                <a:cs typeface="Arial MT"/>
              </a:rPr>
              <a:t>molde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capaz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gerar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5" dirty="0">
                <a:latin typeface="Arial MT"/>
                <a:cs typeface="Arial MT"/>
              </a:rPr>
              <a:t>elementos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60" dirty="0">
                <a:latin typeface="Arial MT"/>
                <a:cs typeface="Arial MT"/>
              </a:rPr>
              <a:t>do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mesmo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tipo.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7503" y="1806600"/>
            <a:ext cx="1905000" cy="1066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40" dirty="0"/>
              <a:t>Classe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4728210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 MT"/>
              <a:buChar char="•"/>
              <a:tabLst>
                <a:tab pos="166370" algn="l"/>
              </a:tabLst>
            </a:pPr>
            <a:r>
              <a:rPr sz="1400" b="1" spc="-50" dirty="0">
                <a:latin typeface="Tahoma"/>
                <a:cs typeface="Tahoma"/>
              </a:rPr>
              <a:t>Especifica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65" dirty="0">
                <a:latin typeface="Tahoma"/>
                <a:cs typeface="Tahoma"/>
              </a:rPr>
              <a:t>atributos</a:t>
            </a:r>
            <a:r>
              <a:rPr sz="1400" b="1" spc="-45" dirty="0">
                <a:latin typeface="Tahoma"/>
                <a:cs typeface="Tahoma"/>
              </a:rPr>
              <a:t> </a:t>
            </a:r>
            <a:r>
              <a:rPr sz="1400" b="1" spc="-114" dirty="0">
                <a:latin typeface="Tahoma"/>
                <a:cs typeface="Tahoma"/>
              </a:rPr>
              <a:t>e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95" dirty="0">
                <a:latin typeface="Tahoma"/>
                <a:cs typeface="Tahoma"/>
              </a:rPr>
              <a:t>os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70" dirty="0">
                <a:latin typeface="Tahoma"/>
                <a:cs typeface="Tahoma"/>
              </a:rPr>
              <a:t>comportamentos</a:t>
            </a:r>
            <a:r>
              <a:rPr sz="1400" b="1" spc="-45" dirty="0">
                <a:latin typeface="Tahoma"/>
                <a:cs typeface="Tahoma"/>
              </a:rPr>
              <a:t> do</a:t>
            </a:r>
            <a:r>
              <a:rPr sz="1400" b="1" spc="-40" dirty="0">
                <a:latin typeface="Tahoma"/>
                <a:cs typeface="Tahoma"/>
              </a:rPr>
              <a:t> </a:t>
            </a:r>
            <a:r>
              <a:rPr sz="1400" b="1" spc="-35" dirty="0">
                <a:latin typeface="Tahoma"/>
                <a:cs typeface="Tahoma"/>
              </a:rPr>
              <a:t>objeto.</a:t>
            </a:r>
            <a:endParaRPr sz="1400">
              <a:latin typeface="Tahoma"/>
              <a:cs typeface="Tahoma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20" dirty="0">
                <a:latin typeface="Arial MT"/>
                <a:cs typeface="Arial MT"/>
              </a:rPr>
              <a:t>atributos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50" dirty="0">
                <a:latin typeface="Arial MT"/>
                <a:cs typeface="Arial MT"/>
              </a:rPr>
              <a:t>características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variáveis</a:t>
            </a:r>
            <a:endParaRPr sz="1200">
              <a:latin typeface="Arial MT"/>
              <a:cs typeface="Arial MT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45" dirty="0">
                <a:latin typeface="Arial MT"/>
                <a:cs typeface="Arial MT"/>
              </a:rPr>
              <a:t>comportamentos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10" dirty="0">
                <a:latin typeface="Verdana"/>
                <a:cs typeface="Verdana"/>
              </a:rPr>
              <a:t> </a:t>
            </a:r>
            <a:r>
              <a:rPr sz="1200" spc="-90" dirty="0">
                <a:latin typeface="Arial MT"/>
                <a:cs typeface="Arial MT"/>
              </a:rPr>
              <a:t>ação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270" dirty="0">
                <a:latin typeface="Verdana"/>
                <a:cs typeface="Verdana"/>
              </a:rPr>
              <a:t>Ñ</a:t>
            </a:r>
            <a:r>
              <a:rPr sz="1200" spc="-105" dirty="0">
                <a:latin typeface="Verdana"/>
                <a:cs typeface="Verdana"/>
              </a:rPr>
              <a:t> </a:t>
            </a:r>
            <a:r>
              <a:rPr sz="1200" spc="-10" dirty="0">
                <a:latin typeface="Arial MT"/>
                <a:cs typeface="Arial MT"/>
              </a:rPr>
              <a:t>métodos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2497</Words>
  <Application>Microsoft Office PowerPoint</Application>
  <PresentationFormat>Personalizar</PresentationFormat>
  <Paragraphs>604</Paragraphs>
  <Slides>59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72" baseType="lpstr">
      <vt:lpstr>MingLiU_HKSCS-ExtB</vt:lpstr>
      <vt:lpstr>PMingLiU-ExtB</vt:lpstr>
      <vt:lpstr>Arial</vt:lpstr>
      <vt:lpstr>Arial MT</vt:lpstr>
      <vt:lpstr>Calibri</vt:lpstr>
      <vt:lpstr>Cambria</vt:lpstr>
      <vt:lpstr>Microsoft Yi Baiti</vt:lpstr>
      <vt:lpstr>Sitka Display</vt:lpstr>
      <vt:lpstr>Sitka Text</vt:lpstr>
      <vt:lpstr>Tahoma</vt:lpstr>
      <vt:lpstr>Times New Roman</vt:lpstr>
      <vt:lpstr>Verdana</vt:lpstr>
      <vt:lpstr>Office Theme</vt:lpstr>
      <vt:lpstr>Apresentação do PowerPoint</vt:lpstr>
      <vt:lpstr>Programação Orientada a Objetos Classe</vt:lpstr>
      <vt:lpstr>Programação Orientada a Objetos</vt:lpstr>
      <vt:lpstr>Programação Orientada à Objetos</vt:lpstr>
      <vt:lpstr>Programação Orientada à Objetos</vt:lpstr>
      <vt:lpstr>Programação Orientada à Objetos</vt:lpstr>
      <vt:lpstr>Apresentação do PowerPoint</vt:lpstr>
      <vt:lpstr>Classe</vt:lpstr>
      <vt:lpstr>Classe</vt:lpstr>
      <vt:lpstr>Classe</vt:lpstr>
      <vt:lpstr>Analise as imagens a seguir . . .</vt:lpstr>
      <vt:lpstr>Apresentação do PowerPoint</vt:lpstr>
      <vt:lpstr>Como poderíamos organizá-las?</vt:lpstr>
      <vt:lpstr>Uma possível organização . . .</vt:lpstr>
      <vt:lpstr>Apresentação do PowerPoint</vt:lpstr>
      <vt:lpstr>Classe: organização</vt:lpstr>
      <vt:lpstr>Atributos e comportamentos</vt:lpstr>
      <vt:lpstr>Atributos e Comportamentos</vt:lpstr>
      <vt:lpstr>Atributos e Comportamentos</vt:lpstr>
      <vt:lpstr>Atributos e Comportamentos</vt:lpstr>
      <vt:lpstr>Forma geral de uma Classe</vt:lpstr>
      <vt:lpstr>Criando um objeto</vt:lpstr>
      <vt:lpstr>Criando um objeto</vt:lpstr>
      <vt:lpstr>Objeto</vt:lpstr>
      <vt:lpstr>Objeto</vt:lpstr>
      <vt:lpstr>Criando um objeto</vt:lpstr>
      <vt:lpstr>Criando um objeto</vt:lpstr>
      <vt:lpstr>Criando um objeto</vt:lpstr>
      <vt:lpstr>Criando um objeto</vt:lpstr>
      <vt:lpstr>Alterando o estado dos objetos</vt:lpstr>
      <vt:lpstr>Exercício 1</vt:lpstr>
      <vt:lpstr>Exercício 2</vt:lpstr>
      <vt:lpstr>Apresentação do PowerPoint</vt:lpstr>
      <vt:lpstr>Modularização</vt:lpstr>
      <vt:lpstr>O que são métodos?</vt:lpstr>
      <vt:lpstr>Como usar?</vt:lpstr>
      <vt:lpstr>Vantagens</vt:lpstr>
      <vt:lpstr>Tipos de métodos</vt:lpstr>
      <vt:lpstr>Método sem retorno</vt:lpstr>
      <vt:lpstr>Métodos sem retorno</vt:lpstr>
      <vt:lpstr>Sintaxe</vt:lpstr>
      <vt:lpstr>Sintaxe</vt:lpstr>
      <vt:lpstr>Exemplo de método sem retorno e sem parâmetros</vt:lpstr>
      <vt:lpstr>Código</vt:lpstr>
      <vt:lpstr>Exemplo de método sem retorno e com parâmetros</vt:lpstr>
      <vt:lpstr>Código</vt:lpstr>
      <vt:lpstr>Método com retorno</vt:lpstr>
      <vt:lpstr>Métodos com retorno</vt:lpstr>
      <vt:lpstr>Sintaxe</vt:lpstr>
      <vt:lpstr>Sintaxe</vt:lpstr>
      <vt:lpstr>Métodos com retorno e sem parâmetros</vt:lpstr>
      <vt:lpstr>Código</vt:lpstr>
      <vt:lpstr>Métodos com retorno e com parâmetros</vt:lpstr>
      <vt:lpstr>Código</vt:lpstr>
      <vt:lpstr>Exercícios</vt:lpstr>
      <vt:lpstr>Exercício 3</vt:lpstr>
      <vt:lpstr>Exercício 4</vt:lpstr>
      <vt:lpstr>Exercício 5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e Objetos - Programação de Soluções Computacionais</dc:title>
  <dc:creator>Prof. Dr. Charles Ferreira</dc:creator>
  <cp:lastModifiedBy>GUILHERME DUARTE DE BARROS</cp:lastModifiedBy>
  <cp:revision>2</cp:revision>
  <dcterms:created xsi:type="dcterms:W3CDTF">2024-10-10T11:11:49Z</dcterms:created>
  <dcterms:modified xsi:type="dcterms:W3CDTF">2024-10-10T11:19:08Z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2024-10-10T00:00:00Z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