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4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49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11700" y="2834124"/>
            <a:ext cx="8520600" cy="79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7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8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9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0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defRPr sz="1800"/>
            </a:lvl1pPr>
            <a:lvl2pPr lvl="1" rtl="0">
              <a:spcBef>
                <a:spcPts val="300"/>
              </a:spcBef>
              <a:spcAft>
                <a:spcPts val="0"/>
              </a:spcAft>
              <a:buSzPct val="100000"/>
              <a:defRPr sz="1800"/>
            </a:lvl2pPr>
            <a:lvl3pPr lvl="2" rtl="0">
              <a:spcBef>
                <a:spcPts val="300"/>
              </a:spcBef>
              <a:spcAft>
                <a:spcPts val="0"/>
              </a:spcAft>
              <a:buSzPct val="100000"/>
              <a:defRPr sz="1800"/>
            </a:lvl3pPr>
            <a:lvl4pPr lvl="3" rtl="0">
              <a:spcBef>
                <a:spcPts val="300"/>
              </a:spcBef>
              <a:spcAft>
                <a:spcPts val="0"/>
              </a:spcAft>
              <a:defRPr/>
            </a:lvl4pPr>
            <a:lvl5pPr lvl="4" rtl="0">
              <a:spcBef>
                <a:spcPts val="300"/>
              </a:spcBef>
              <a:spcAft>
                <a:spcPts val="0"/>
              </a:spcAft>
              <a:defRPr/>
            </a:lvl5pPr>
            <a:lvl6pPr lvl="5" rtl="0">
              <a:spcBef>
                <a:spcPts val="300"/>
              </a:spcBef>
              <a:spcAft>
                <a:spcPts val="0"/>
              </a:spcAft>
              <a:defRPr/>
            </a:lvl6pPr>
            <a:lvl7pPr lvl="6" rtl="0">
              <a:spcBef>
                <a:spcPts val="300"/>
              </a:spcBef>
              <a:spcAft>
                <a:spcPts val="0"/>
              </a:spcAft>
              <a:defRPr/>
            </a:lvl7pPr>
            <a:lvl8pPr lvl="7" rtl="0">
              <a:spcBef>
                <a:spcPts val="300"/>
              </a:spcBef>
              <a:spcAft>
                <a:spcPts val="0"/>
              </a:spcAft>
              <a:defRPr/>
            </a:lvl8pPr>
            <a:lvl9pPr lvl="8" rtl="0"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40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900" cy="12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ttp://www.redeprincesa.com.br/images/sized/images/uploads/IF-SC-235x302.jp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500" cy="8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500" cy="807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800"/>
              <a:t>Tópicos Especiais III</a:t>
            </a:r>
          </a:p>
          <a:p>
            <a:pPr lvl="0">
              <a:spcBef>
                <a:spcPts val="0"/>
              </a:spcBef>
              <a:buNone/>
            </a:pPr>
            <a:r>
              <a:rPr lang="pt-BR" sz="4800"/>
              <a:t>Bootstrap Grid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Conteiners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container é uma div que garante que o layout ficará alinhado na página e com margens para as laterais.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Ele também centraliza o conteúdo.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Dependendo do tamanho da tela, o container definirá automaticamente as larguras do layout, para que o conteúdo seja melhor visualizado.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Conteiners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Bootstrap requer um elemento que possibilite envolver o conteúdo do site e adote nosso sistema de grid.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Use a classe </a:t>
            </a:r>
            <a:r>
              <a:rPr b="1" lang="pt-BR"/>
              <a:t>.conteiner </a:t>
            </a:r>
            <a:r>
              <a:rPr lang="pt-BR"/>
              <a:t>para conteúdo responsivo com largura limitada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Use </a:t>
            </a:r>
            <a:r>
              <a:rPr b="1" lang="pt-BR"/>
              <a:t>.conteiner-fluid </a:t>
            </a:r>
            <a:r>
              <a:rPr lang="pt-BR"/>
              <a:t>para conteúdo responsivo com largura fluída, isto é, toda largura da janela</a:t>
            </a:r>
          </a:p>
        </p:txBody>
      </p:sp>
      <p:pic>
        <p:nvPicPr>
          <p:cNvPr descr="Captura de Tela 2017-02-09 às 16.12.13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87" y="2143048"/>
            <a:ext cx="3623625" cy="106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2017-02-09 às 16.12.19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787" y="3926985"/>
            <a:ext cx="4054425" cy="9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Rows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 linhas (.row), no Bootstrap, definem as divisões horizontais do layout.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Essas rows devem ficar, obrigatoriamente, dentro de um conteiner. A classe .row pode ser aplicado a qualquer tag que defina estrutura: div, header, footer.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Um layout pode ter quantas rows forem necessárias. E pode-se colocar rows dentro de rows. </a:t>
            </a:r>
          </a:p>
        </p:txBody>
      </p:sp>
      <p:pic>
        <p:nvPicPr>
          <p:cNvPr descr="Captura de Tela 2017-02-15 às 15.16.19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75" y="3435600"/>
            <a:ext cx="22479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 columns (.col-*-*), no Bootstrap, definem as divisões verticais das rows (linhas) do layout.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Sendo assim, as colunas devem estar sempre dentro de linhas (.row)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As colunas definem espaços nas linhas para que seja inserido itens visuais ou conteúdos. </a:t>
            </a:r>
          </a:p>
        </p:txBody>
      </p:sp>
      <p:pic>
        <p:nvPicPr>
          <p:cNvPr descr="Captura de Tela 2017-02-15 às 15.16.25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675" y="3235562"/>
            <a:ext cx="36766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17-02-15 às 15.21.16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0" y="0"/>
            <a:ext cx="8493050" cy="48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Columns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Os prefixos de colunas servem para indicar em quais tipos de tela a coluna vai se manter posicionada como design principal.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O mais comum é utilizar o prefixo .col-md-* para sites e web apps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pt-BR"/>
              <a:t>Mantém o design principal em computadores e nos principais tablets.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pt-BR"/>
              <a:t>Em celulares o conteúdo passa a ficar vertical, ou seja, "um embaixo do outro" em uma única coluna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 - Small Device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regra é clara: Abaixo de 768 pixels as colunas se comportam como linhas. Ou seja, se o dispositivo tiver uma tela pequena as colunas serão empilhadas como linhas. E, igual ou superior a 768 pixels tem-se as colunas como devem ser, uma ao lado da outra.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00" y="2093174"/>
            <a:ext cx="7970850" cy="26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 - Medium Devices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breakpoint é de 992 pixels. Em dispositivos com telas menores, as colunas se comportam como linhas e igual ou acima desse valor elas se comportam como deveriam.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25" y="1847779"/>
            <a:ext cx="8686949" cy="28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 - Large devices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Nesse tamanho, as colunas comportam grande quantidade de texto e/ou elementos em nível de blocos grandes. Desse modo, o layout não pode "quebrar" em telas menores. Com essa classe, o breakpoint é 1200 pixels. 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" y="2114528"/>
            <a:ext cx="7870402" cy="25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 - Extra small devices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Nessa classe, independente do breakpoint, as colunas sempre serão colunas. Assim sendo, tanto no smartphone quanto no desktop as colunas aparecerão lado a lado.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75" y="1920459"/>
            <a:ext cx="11284299" cy="23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 um Grid?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Segundo a Wikipédia: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Em projetos gráficos, um grid é uma estrutura (normalmente em duas dimensões) composto por uma série de linhas retas que se cruzam, usadas para estruturar um conteúdo. É muito utilizado para projetar layouts e estruturar conteúdo.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Em web design é um método efetivo para criar layouts consistentes rapidamente usando HTML e CSS.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Deslocando colunas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Também é possível deslocar uma coluna para direita, deixando um espaço vazio à esquerda da coluna. Para isso iremos utilizar a classe .col-*-offset-*.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Essa classe deve ser utilizada em harmonia com as classes de coluna.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2017-02-15 às 16.30.26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87" y="2181475"/>
            <a:ext cx="6839224" cy="26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Deslocando colunas</a:t>
            </a:r>
          </a:p>
        </p:txBody>
      </p:sp>
      <p:pic>
        <p:nvPicPr>
          <p:cNvPr descr="Captura de Tela 2017-02-15 às 21.56.26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00" y="857400"/>
            <a:ext cx="6298050" cy="40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Aninhando colunas e linhas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81200" y="857400"/>
            <a:ext cx="43815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Caso necessário, é possível adicionar novas linhas (.row) com suas colunas </a:t>
            </a:r>
            <a:r>
              <a:rPr lang="pt-BR"/>
              <a:t>(.col-**-*) </a:t>
            </a:r>
            <a:r>
              <a:rPr lang="pt-BR"/>
              <a:t> dentro de outras colunas já criadas. </a:t>
            </a:r>
          </a:p>
        </p:txBody>
      </p:sp>
      <p:pic>
        <p:nvPicPr>
          <p:cNvPr descr="Captura de Tela 2017-02-15 às 16.32.59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699" y="857400"/>
            <a:ext cx="4581300" cy="40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Columns - Esconder colunas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Caso queira esconder alguma coluna em um determinado tamanho de tela, é possível utilizar a classe </a:t>
            </a:r>
            <a:r>
              <a:rPr b="1" lang="pt-BR"/>
              <a:t>.hidden-**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pt-BR"/>
              <a:t>Usando a classe </a:t>
            </a:r>
            <a:r>
              <a:rPr b="1" lang="pt-BR"/>
              <a:t>.hidden-**-up </a:t>
            </a:r>
            <a:r>
              <a:rPr lang="pt-BR"/>
              <a:t>todas telas com o tamanho definido e superiores sem escondidas. </a:t>
            </a:r>
          </a:p>
          <a:p>
            <a:pPr indent="-228600" lvl="1" marL="1371600">
              <a:spcBef>
                <a:spcPts val="0"/>
              </a:spcBef>
            </a:pPr>
            <a:r>
              <a:rPr lang="pt-BR"/>
              <a:t>.hidden-md-up =&gt; Esconde colunas em telas médias ou superiores.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Usando a classe </a:t>
            </a:r>
            <a:r>
              <a:rPr b="1" lang="pt-BR"/>
              <a:t>.hidden-**-down </a:t>
            </a:r>
            <a:r>
              <a:rPr lang="pt-BR"/>
              <a:t>todas telas com o tamanho definido e inferiores sem escondidas.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pt-BR"/>
              <a:t>.hidden-md-down =&gt; Esconde colunas em telas médias ou inferiores.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Columns - Esconder colunas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Não há uma classe específica para mostrar uma coluna em determinado tamanho, visto que esse é o comportamento padrão do Bootstrap.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Caso o número de colunas não seja definido para um tamanho de tela específico, por padrão esta coluna é apresentada.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Columns - Esconder colunas</a:t>
            </a:r>
          </a:p>
        </p:txBody>
      </p:sp>
      <p:pic>
        <p:nvPicPr>
          <p:cNvPr descr="Captura de Tela 2017-02-15 às 21.58.31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00" y="857400"/>
            <a:ext cx="6846193" cy="39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Bootstrap Grid System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000" y="857400"/>
            <a:ext cx="89670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Segundo a </a:t>
            </a:r>
            <a:r>
              <a:rPr b="1" lang="pt-BR"/>
              <a:t>documentação oficial</a:t>
            </a:r>
            <a:r>
              <a:rPr lang="pt-BR"/>
              <a:t>: Bootstrap inclui um sistema de grid responsivo, mobile first que funciona dividindo toda tela em 12 colunas.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Por padrão, o Bootstrap trabalha com 12 colunas. Pode-se alterar a quantidade de colunas, dependendo da quantidade de informação que pretende-se apresentar no site.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Porém, </a:t>
            </a:r>
            <a:r>
              <a:rPr b="1" lang="pt-BR"/>
              <a:t>a maioria dos sites são desenvolvidos seguindo a padrão de 12 colunas</a:t>
            </a:r>
            <a:r>
              <a:rPr lang="pt-BR"/>
              <a:t>, assim vamos trabalho seguindo esse padrão.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Bootstrap Grid System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9000" y="857400"/>
            <a:ext cx="89670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Uma analogia é pensar no sistema de </a:t>
            </a:r>
            <a:r>
              <a:rPr b="1" lang="pt-BR"/>
              <a:t>Grid do Bootstrap</a:t>
            </a:r>
            <a:r>
              <a:rPr lang="pt-BR"/>
              <a:t> como uma </a:t>
            </a:r>
            <a:r>
              <a:rPr b="1" lang="pt-BR"/>
              <a:t>planilha do Excel</a:t>
            </a:r>
            <a:r>
              <a:rPr lang="pt-BR"/>
              <a:t>, onde tem-se </a:t>
            </a:r>
            <a:r>
              <a:rPr b="1" lang="pt-BR"/>
              <a:t>apenas 12 colunas</a:t>
            </a:r>
            <a:r>
              <a:rPr lang="pt-BR"/>
              <a:t> e um </a:t>
            </a:r>
            <a:r>
              <a:rPr b="1" lang="pt-BR"/>
              <a:t>número infinito de linhas</a:t>
            </a:r>
            <a:r>
              <a:rPr lang="pt-BR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Células da planilha Excel podem ser mescladas. Colunas em uma linha do Grid também, porém usando o sistema de Grid do Bootstrap não é possível </a:t>
            </a:r>
            <a:r>
              <a:rPr lang="pt-BR"/>
              <a:t>"mesclar" linhas.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Bootstrap Grid System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050" y="857400"/>
            <a:ext cx="5919875" cy="40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Funcionamento do Grid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Colunas</a:t>
            </a:r>
            <a:r>
              <a:rPr lang="pt-BR"/>
              <a:t> (.col) devem estar </a:t>
            </a:r>
            <a:r>
              <a:rPr b="1" lang="pt-BR"/>
              <a:t>dentro de linhas</a:t>
            </a:r>
            <a:r>
              <a:rPr lang="pt-BR"/>
              <a:t> (.row) que por sua vez devem estar </a:t>
            </a:r>
            <a:r>
              <a:rPr b="1" lang="pt-BR"/>
              <a:t>dentro de um .container</a:t>
            </a:r>
            <a:r>
              <a:rPr lang="pt-BR"/>
              <a:t> (largura fixa) ou </a:t>
            </a:r>
            <a:r>
              <a:rPr b="1" lang="pt-BR"/>
              <a:t>.container-fluid</a:t>
            </a:r>
            <a:r>
              <a:rPr lang="pt-BR"/>
              <a:t> (largura total). 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Colunas podem ser aninhadas</a:t>
            </a:r>
            <a:r>
              <a:rPr lang="pt-BR"/>
              <a:t>, ou seja, colunas podem aparecer dentro de colunas. 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Colunas possuem preenchimentos (espaços) entre elas, usando padding.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A soma do tamanho de todas colunas deve ser sempre 12.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 </a:t>
            </a:r>
            <a:r>
              <a:rPr b="1" lang="pt-BR"/>
              <a:t>mais de 12 colunas</a:t>
            </a:r>
            <a:r>
              <a:rPr lang="pt-BR"/>
              <a:t> forem inseridas dentro de uma </a:t>
            </a:r>
            <a:r>
              <a:rPr b="1" lang="pt-BR"/>
              <a:t>única linha</a:t>
            </a:r>
            <a:r>
              <a:rPr lang="pt-BR"/>
              <a:t>, uma </a:t>
            </a:r>
            <a:r>
              <a:rPr b="1" lang="pt-BR"/>
              <a:t>nova linha</a:t>
            </a:r>
            <a:r>
              <a:rPr lang="pt-BR"/>
              <a:t> </a:t>
            </a:r>
            <a:r>
              <a:rPr b="1" lang="pt-BR"/>
              <a:t>logo abaixo é criada</a:t>
            </a:r>
            <a:r>
              <a:rPr lang="pt-BR"/>
              <a:t> para comportar as demais colunas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Funcionamento do Grid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81200" y="8574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Importante fazer o uso de </a:t>
            </a:r>
            <a:r>
              <a:rPr b="1" lang="pt-BR"/>
              <a:t>breakpoints</a:t>
            </a:r>
            <a:r>
              <a:rPr lang="pt-BR"/>
              <a:t> disponíveis (</a:t>
            </a:r>
            <a:r>
              <a:rPr b="1" lang="pt-BR"/>
              <a:t>.col-xs-*, .col-sm-*, .col-md-* e .col-lg-*</a:t>
            </a:r>
            <a:r>
              <a:rPr lang="pt-BR"/>
              <a:t>) pensando nos vários dispositivos disponíveis (</a:t>
            </a:r>
            <a:r>
              <a:rPr b="1" lang="pt-BR"/>
              <a:t>smartphone, tablets, desktops...</a:t>
            </a:r>
            <a:r>
              <a:rPr lang="pt-BR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Por conta do </a:t>
            </a:r>
            <a:r>
              <a:rPr b="1" lang="pt-BR"/>
              <a:t>flexbox</a:t>
            </a:r>
            <a:r>
              <a:rPr lang="pt-BR"/>
              <a:t>, </a:t>
            </a:r>
            <a:r>
              <a:rPr b="1" lang="pt-BR"/>
              <a:t>colunas do grid sem definição de largura</a:t>
            </a:r>
            <a:r>
              <a:rPr lang="pt-BR"/>
              <a:t> irá automaticamente ter </a:t>
            </a:r>
            <a:r>
              <a:rPr b="1" lang="pt-BR"/>
              <a:t>larguras iguais</a:t>
            </a:r>
            <a:r>
              <a:rPr lang="pt-BR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Também é possível combinar classes para que seja criado layouts específicos para cada tipo de tela.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Funcionamento do Grid</a:t>
            </a:r>
          </a:p>
        </p:txBody>
      </p:sp>
      <p:pic>
        <p:nvPicPr>
          <p:cNvPr descr="Captura de Tela 2017-02-15 às 15.18.01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800"/>
            <a:ext cx="8839200" cy="319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Grid</a:t>
            </a:r>
          </a:p>
        </p:txBody>
      </p:sp>
      <p:pic>
        <p:nvPicPr>
          <p:cNvPr descr="Captura de Tela 2017-02-15 às 15.05.15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25" y="857400"/>
            <a:ext cx="4017950" cy="40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