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4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49"/>
            <a:ext cx="3917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11700" y="2834124"/>
            <a:ext cx="8520600" cy="792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40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 sz="1400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7"/>
            <a:ext cx="9144000" cy="140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900" cy="12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500" cy="8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500" cy="807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5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0" y="1583350"/>
            <a:ext cx="9144000" cy="166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800"/>
              <a:t>Tópicos Especiais</a:t>
            </a:r>
          </a:p>
          <a:p>
            <a:pPr lvl="0">
              <a:spcBef>
                <a:spcPts val="0"/>
              </a:spcBef>
              <a:buNone/>
            </a:pPr>
            <a:r>
              <a:rPr lang="pt-BR" sz="4800"/>
              <a:t>CSS - Introdução e Seletores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Internal CSS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75" y="922575"/>
            <a:ext cx="5269349" cy="39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External CSS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Utiliza-se um documento externo para definições 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Pode-se aplicar o mesmo documento CSS em todas páginas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 documento criado deve ter a extersão .css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Altera-se o estilo de todo site modificando apenas um documento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Um documento CSS é adicionado a uma página usando a tag &lt;link&gt; dentro da tag &lt;head&gt;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5" y="3853425"/>
            <a:ext cx="8967251" cy="10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External CSS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12" y="1322650"/>
            <a:ext cx="6016175" cy="30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Sintaxe CSS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25" y="1615250"/>
            <a:ext cx="7615150" cy="15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75" y="1322675"/>
            <a:ext cx="5160700" cy="21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Seletores CSS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Seletor de tipo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Seleciona-se os elementos por um mesmo tipo.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Seletor descendente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Pode-se selecionar um ou mais elementos que estão dentro de outros, ou seja, que são descendentes do elemento principal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Seletor de classe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Seleciona elementos com uma classe específica aplicada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Seletores de 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Seleciona o elemento com um id especificada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- </a:t>
            </a:r>
            <a:r>
              <a:rPr lang="pt-BR"/>
              <a:t>Seletor de Tipo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" y="901125"/>
            <a:ext cx="4896099" cy="16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" y="2747750"/>
            <a:ext cx="5160700" cy="2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650" y="1452450"/>
            <a:ext cx="3774925" cy="25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- Seletor Descendente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925" y="1095125"/>
            <a:ext cx="2760199" cy="30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50" y="857400"/>
            <a:ext cx="3923969" cy="41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- Seletor Descendente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0" y="1083900"/>
            <a:ext cx="5259475" cy="36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00" y="1036600"/>
            <a:ext cx="4218474" cy="20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CSS - Seletor Filho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938325" y="857400"/>
            <a:ext cx="50244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seletor filho seleciona todos os elementos que são os </a:t>
            </a:r>
            <a:r>
              <a:rPr lang="pt-BR" u="sng"/>
              <a:t>filhos imediatos</a:t>
            </a:r>
            <a:r>
              <a:rPr lang="pt-BR"/>
              <a:t> de um elemento especificado.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00" y="1992725"/>
            <a:ext cx="3299297" cy="294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400"/>
            <a:ext cx="3938337" cy="40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Quando não define-se uam formatação específica dos elementos HTML, eles são exibidos com o estilo padrão de cada navegador.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Problemas: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Cada navegador pode definir uma formatação padrão;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 formatação padrão dos navegadores não são bonitas;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b="1" lang="pt-BR"/>
              <a:t>Algumas modificações podem ser realizadas diretamente nos elementos HTML, mas além de simples essa formatação deve ser replicada em todos elementos HTML correspondentes.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CSS - Seletor Adjacente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953450" y="920000"/>
            <a:ext cx="50094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Seleciona todos elementos que estão adjacentes ao um elemento específico.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99" y="2323075"/>
            <a:ext cx="4424899" cy="23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400"/>
            <a:ext cx="3953450" cy="4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Seletor de Classe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Seleciona os elementos com que possuem o mesmo valor para o atributo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Pode-se atribuir um CSS para uma classe específica a um elemento específico.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Para selecionar uma classe no CSS deve usar um ponto (.) seguido do nome da classe.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" y="3095928"/>
            <a:ext cx="9095425" cy="131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- Seletor de Classe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857400"/>
            <a:ext cx="5445525" cy="4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525" y="1105600"/>
            <a:ext cx="4221974" cy="20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CSS - Seletor de Classe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0" y="857400"/>
            <a:ext cx="36406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400"/>
            <a:ext cx="4958850" cy="40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- Seletor de ID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81200" y="920000"/>
            <a:ext cx="4706699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pt-BR" sz="1800"/>
              <a:t>Seleciona apenas os elementos com um ID específico.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30200" lvl="1" marL="457200" rtl="0">
              <a:spcBef>
                <a:spcPts val="0"/>
              </a:spcBef>
              <a:buSzPct val="100000"/>
            </a:pPr>
            <a:r>
              <a:rPr lang="pt-BR" sz="1600"/>
              <a:t>O atributo ID deve ser único por página web, ou seja, apenas um elemento deve ter determinado ID em cada documento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1" marL="457200">
              <a:spcBef>
                <a:spcPts val="0"/>
              </a:spcBef>
              <a:buSzPct val="100000"/>
            </a:pPr>
            <a:r>
              <a:rPr lang="pt-BR" sz="1600"/>
              <a:t>Para selecionar uma elemento pelo ID no CSS deve usar um hashtag (#) seguido do nome do ID.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900" y="1021875"/>
            <a:ext cx="4197424" cy="35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- Combinando Seletores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SzPct val="100000"/>
            </a:pPr>
            <a:r>
              <a:rPr b="1" lang="pt-BR" sz="1800">
                <a:highlight>
                  <a:srgbClr val="FFFFFF"/>
                </a:highlight>
              </a:rPr>
              <a:t>Pode-se também combinar os seletores supracitados, afim de  conseguir diferentes elementos e partes mais específicas de nossos sites.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SzPct val="100000"/>
            </a:pPr>
            <a:r>
              <a:rPr b="1" lang="pt-BR" sz="1800">
                <a:highlight>
                  <a:srgbClr val="FFFFFF"/>
                </a:highlight>
              </a:rPr>
              <a:t>Exemplos: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p.destaque</a:t>
            </a:r>
            <a:r>
              <a:rPr lang="pt-BR" sz="1600">
                <a:highlight>
                  <a:srgbClr val="FFFFFF"/>
                </a:highlight>
              </a:rPr>
              <a:t> seleciona apenas os parágrafos que possuem a classe "</a:t>
            </a:r>
            <a:r>
              <a:rPr b="1" lang="pt-BR" sz="1600">
                <a:highlight>
                  <a:srgbClr val="FFFFFF"/>
                </a:highlight>
              </a:rPr>
              <a:t>destaque</a:t>
            </a:r>
            <a:r>
              <a:rPr lang="pt-BR" sz="1600">
                <a:highlight>
                  <a:srgbClr val="FFFFFF"/>
                </a:highlight>
              </a:rPr>
              <a:t>".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div#cabecalho h1</a:t>
            </a:r>
            <a:r>
              <a:rPr lang="pt-BR" sz="1600">
                <a:highlight>
                  <a:srgbClr val="FFFFFF"/>
                </a:highlight>
              </a:rPr>
              <a:t> seleciona tags </a:t>
            </a: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h1</a:t>
            </a:r>
            <a:r>
              <a:rPr lang="pt-BR" sz="1600">
                <a:highlight>
                  <a:srgbClr val="FFFFFF"/>
                </a:highlight>
              </a:rPr>
              <a:t> que estejam dentro da div com a id "</a:t>
            </a:r>
            <a:r>
              <a:rPr b="1" lang="pt-BR" sz="1600">
                <a:highlight>
                  <a:srgbClr val="FFFFFF"/>
                </a:highlight>
              </a:rPr>
              <a:t>cabecalho</a:t>
            </a:r>
            <a:r>
              <a:rPr lang="pt-BR" sz="1600">
                <a:highlight>
                  <a:srgbClr val="FFFFFF"/>
                </a:highlight>
              </a:rPr>
              <a:t>".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#conteudo ul li a</a:t>
            </a:r>
            <a:r>
              <a:rPr lang="pt-BR" sz="1600">
                <a:highlight>
                  <a:srgbClr val="FFFFFF"/>
                </a:highlight>
              </a:rPr>
              <a:t> seleciona links (tag </a:t>
            </a: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a</a:t>
            </a:r>
            <a:r>
              <a:rPr lang="pt-BR" sz="1600">
                <a:highlight>
                  <a:srgbClr val="FFFFFF"/>
                </a:highlight>
              </a:rPr>
              <a:t>) dentro de itens de lista dentro de tags </a:t>
            </a: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ul</a:t>
            </a:r>
            <a:r>
              <a:rPr lang="pt-BR" sz="1600">
                <a:highlight>
                  <a:srgbClr val="FFFFFF"/>
                </a:highlight>
              </a:rPr>
              <a:t> que estejam dentro de um elemento com a id "conteudo".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#conteudo p.destaque strong</a:t>
            </a:r>
            <a:r>
              <a:rPr lang="pt-BR" sz="1600">
                <a:highlight>
                  <a:srgbClr val="FFFFFF"/>
                </a:highlight>
              </a:rPr>
              <a:t> seleciona elementos </a:t>
            </a: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strong</a:t>
            </a:r>
            <a:r>
              <a:rPr lang="pt-BR" sz="1600">
                <a:highlight>
                  <a:srgbClr val="FFFFFF"/>
                </a:highlight>
              </a:rPr>
              <a:t> dentro de parágrafos com a classe "destaque" que estejam dentro de um elemento com a id "conteudo".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.mensagem.destaque</a:t>
            </a:r>
            <a:r>
              <a:rPr lang="pt-BR" sz="1600">
                <a:highlight>
                  <a:srgbClr val="FFFFFF"/>
                </a:highlight>
              </a:rPr>
              <a:t> seleciona apenas elementos que tenham a classe "mensagem" </a:t>
            </a:r>
            <a:r>
              <a:rPr i="1" lang="pt-BR" sz="1600">
                <a:highlight>
                  <a:srgbClr val="FFFFFF"/>
                </a:highlight>
              </a:rPr>
              <a:t>e</a:t>
            </a:r>
            <a:r>
              <a:rPr lang="pt-BR" sz="1600">
                <a:highlight>
                  <a:srgbClr val="FFFFFF"/>
                </a:highlight>
              </a:rPr>
              <a:t> a classe "destaque".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1600">
                <a:highlight>
                  <a:srgbClr val="FFFFFF"/>
                </a:highlight>
              </a:rPr>
              <a:t>Separando itens por vírgulas, como </a:t>
            </a:r>
            <a:r>
              <a:rPr b="1" lang="pt-BR" sz="1600">
                <a:solidFill>
                  <a:srgbClr val="0000DD"/>
                </a:solidFill>
                <a:highlight>
                  <a:srgbClr val="FFFFFF"/>
                </a:highlight>
              </a:rPr>
              <a:t>p.destaque, h1, a.saiba-mais</a:t>
            </a:r>
            <a:r>
              <a:rPr lang="pt-BR" sz="1600">
                <a:highlight>
                  <a:srgbClr val="FFFFFF"/>
                </a:highlight>
              </a:rPr>
              <a:t> seleciona todos os respectivos elementos para as regras. Muito útil para diminuir a repetição de regras no arquivo CSS.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 - Precedência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Precedência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Regras no atributo style dos elementos HTML tem a maior precedência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Regras na tag &lt;style&gt; tem precedência sobre regras em arquivos externos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Seletores id tem precedência sobre seletores de classes.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Seletores de classe tem precedência sobre seletores de tipos.</a:t>
            </a:r>
          </a:p>
          <a:p>
            <a:pPr indent="-228600" lvl="1" marL="914400">
              <a:spcBef>
                <a:spcPts val="0"/>
              </a:spcBef>
            </a:pPr>
            <a:r>
              <a:rPr b="1" lang="pt-BR"/>
              <a:t>Quanto mais específico o seletor, maior sua precedência.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7" y="3509675"/>
            <a:ext cx="9036724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Cálculo da precedência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A 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= vai ser 1 caso o estilo esteja presente em um </a:t>
            </a: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estilo inline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, caso contrário 0</a:t>
            </a:r>
          </a:p>
          <a:p>
            <a:pPr indent="-342900" lvl="0" marL="457200" rtl="0"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B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 = quantidade de seletores do </a:t>
            </a: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atributo ID</a:t>
            </a:r>
          </a:p>
          <a:p>
            <a:pPr indent="-342900" lvl="0" marL="457200" rtl="0"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C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 = quantidade de seletores de </a:t>
            </a: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atributos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, </a:t>
            </a: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classes e pseudo-classes</a:t>
            </a:r>
          </a:p>
          <a:p>
            <a:pPr indent="-342900" lvl="0" marL="457200" rtl="0"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D</a:t>
            </a: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 = quantidade de seletores de </a:t>
            </a: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elementos e pseudo-elementos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b="1" lang="pt-BR" sz="1800">
                <a:solidFill>
                  <a:srgbClr val="111111"/>
                </a:solidFill>
                <a:highlight>
                  <a:srgbClr val="FFFFFF"/>
                </a:highlight>
              </a:rPr>
              <a:t>É usado o maior valor em ordem seguindo a regra que </a:t>
            </a:r>
            <a:r>
              <a:rPr b="1" lang="pt-BR" sz="1800">
                <a:solidFill>
                  <a:srgbClr val="222222"/>
                </a:solidFill>
                <a:highlight>
                  <a:srgbClr val="EEEEEE"/>
                </a:highlight>
              </a:rPr>
              <a:t>A &gt; B &gt; C &gt;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22222"/>
              </a:solidFill>
              <a:highlight>
                <a:srgbClr val="EEEEEE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Qual regra será aplicada?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25" y="2568425"/>
            <a:ext cx="4387350" cy="21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262" y="1030125"/>
            <a:ext cx="3935475" cy="110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Resposta!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37" y="1959162"/>
            <a:ext cx="7113924" cy="12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Para padronizar a forma que páginas web são exibidas nos diferentes navegadores e obter um visual agradável definindo nossa própria formatação é que usa-se o CSS.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CSS é o acrônimo de</a:t>
            </a:r>
            <a:r>
              <a:rPr lang="pt-BR"/>
              <a:t> </a:t>
            </a:r>
            <a:r>
              <a:rPr b="1" lang="pt-BR"/>
              <a:t>C</a:t>
            </a:r>
            <a:r>
              <a:rPr lang="pt-BR"/>
              <a:t>ascading </a:t>
            </a:r>
            <a:r>
              <a:rPr b="1" lang="pt-BR"/>
              <a:t>S</a:t>
            </a:r>
            <a:r>
              <a:rPr lang="pt-BR"/>
              <a:t>tyle </a:t>
            </a:r>
            <a:r>
              <a:rPr b="1" lang="pt-BR"/>
              <a:t>S</a:t>
            </a:r>
            <a:r>
              <a:rPr lang="pt-BR"/>
              <a:t>heet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Folha de estilos em cascata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Definida pelo W3C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O CSS é utilizado para definir como os elementos HTML serão apresentados ao usuário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 HTML nunca teve o objetivo de tags para formatação do texto.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Tags são destinadas a estruturar um texto, apesar de algumas tags possuir alguma formatação padrão;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Quando a tag &lt;font&gt; e atributos de color foram inseridas no HTML 3.2, começou o pesadelo dos desenvolvedores web.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 desenvolvimento de grandes sites, onde era necessária a formatação de vários elementos em diversas páginas, se tornou um processo longo e caro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b="1" lang="pt-BR"/>
              <a:t>Assim o CSS surgiu com o principal benefício de prover a separação de conteúdo e formatação de um documento.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Benefícios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Os benefícios concretos do uso do CSS incluem: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controle do layout de vários documentos a partir de uma simples folha de estilos;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maior precisão no controle de layout;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aplicação de diferentes layouts para servir diferentes mídias (tela, impressora, etc.)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emprego de variadas, sofisticadas e avançadas técnicas de desenvolvimento.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Ao invés de colocar a formatação dentro dos elementos do HTML, o desenvolvedor cria um link (ligação) para um página de estilos (CSS).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Assim é possível reusar toda formatação em várias páginas HTML.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Quando precisar modificar um elemento comum em várias páginas, basta alterar um único documento.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b="1" lang="pt-BR"/>
              <a:t>A partir do HTML 4.0  toda formatação “deve” ser removida do documento HTML e armazenada em arquivos CSS externos.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Adicionar CSS ao HTML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É possível adicionar CSS ao HTML de três formas: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Inline</a:t>
            </a:r>
            <a:r>
              <a:rPr lang="pt-BR"/>
              <a:t>: usando o atributo style nos elementos HTML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Internal</a:t>
            </a:r>
            <a:r>
              <a:rPr lang="pt-BR"/>
              <a:t>: usando a tag &lt;style&gt; na seção &lt;head&gt; dos documento HTML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pt-BR"/>
              <a:t>External</a:t>
            </a:r>
            <a:r>
              <a:rPr lang="pt-BR"/>
              <a:t>: Usando um arquivo externo de CSS.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2500075"/>
            <a:ext cx="5409349" cy="15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5" y="4179950"/>
            <a:ext cx="8494050" cy="5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Inline CSS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Adicionando o atributo style nos elementos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Adiciona o estilo a apenas um elemento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O atributo style pode ser adicionado em qualquer elemento 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 valor do atributo style são declarações CSS separadas por (;)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337" y="2896400"/>
            <a:ext cx="5895325" cy="12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5" y="4179950"/>
            <a:ext cx="8494050" cy="5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84074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Internal CSS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Adiciona uma  folha de estilos dentro de uma determinada página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Usa-se a tag &lt;style&gt; dentro da seção &lt;head&gt; para declarar as definições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25" y="3056900"/>
            <a:ext cx="5409349" cy="1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