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0" y="1583350"/>
            <a:ext cx="9144000" cy="1668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pic>
        <p:nvPicPr>
          <p:cNvPr id="11" name="Shape 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0737" y="216474"/>
            <a:ext cx="3475224" cy="12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/>
        </p:nvSpPr>
        <p:spPr>
          <a:xfrm>
            <a:off x="5227125" y="3303549"/>
            <a:ext cx="39171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800"/>
              <a:t>Professor: Marcel Melo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e título 2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311700" y="2834124"/>
            <a:ext cx="8520600" cy="792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 sz="1400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e título 3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e título 4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pic>
        <p:nvPicPr>
          <p:cNvPr id="16" name="Shape 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641025" cy="8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641025" cy="8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641025" cy="8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40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o título 3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ctrTitle"/>
          </p:nvPr>
        </p:nvSpPr>
        <p:spPr>
          <a:xfrm>
            <a:off x="0" y="1208925"/>
            <a:ext cx="9144000" cy="1842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x="685800" y="3457378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 sz="1400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e título 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x="0" y="1319967"/>
            <a:ext cx="9144000" cy="1407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/>
        </p:nvSpPr>
        <p:spPr>
          <a:xfrm>
            <a:off x="5855917" y="3261285"/>
            <a:ext cx="3288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Professor: Marcel Melo</a:t>
            </a:r>
          </a:p>
        </p:txBody>
      </p:sp>
      <p:pic>
        <p:nvPicPr>
          <p:cNvPr id="35" name="Shape 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5013" y="2978063"/>
            <a:ext cx="2415900" cy="125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ítulo e conteúdo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253651" y="948846"/>
            <a:ext cx="8661900" cy="3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SzPct val="100000"/>
              <a:defRPr sz="19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buSzPct val="100000"/>
              <a:defRPr sz="1700"/>
            </a:lvl4pPr>
            <a:lvl5pPr lvl="4" rtl="0">
              <a:spcBef>
                <a:spcPts val="0"/>
              </a:spcBef>
              <a:buSzPct val="100000"/>
              <a:defRPr sz="1700"/>
            </a:lvl5pPr>
            <a:lvl6pPr lvl="5" rtl="0">
              <a:spcBef>
                <a:spcPts val="0"/>
              </a:spcBef>
              <a:buSzPct val="100000"/>
              <a:def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SzPct val="100000"/>
              <a:def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SzPct val="100000"/>
              <a:def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SzPct val="100000"/>
              <a:def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8" name="Shape 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61"/>
            <a:ext cx="628500" cy="80789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>
            <p:ph type="title"/>
          </p:nvPr>
        </p:nvSpPr>
        <p:spPr>
          <a:xfrm>
            <a:off x="751561" y="560"/>
            <a:ext cx="8392500" cy="8078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3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35900" y="935750"/>
            <a:ext cx="8886300" cy="3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5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5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4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4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4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4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4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4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/>
        </p:nvSpPr>
        <p:spPr>
          <a:xfrm>
            <a:off x="150" y="4925800"/>
            <a:ext cx="9144000" cy="217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pt-BR" sz="1100">
                <a:solidFill>
                  <a:srgbClr val="FFFFFF"/>
                </a:solidFill>
              </a:rPr>
              <a:t>Instituto Federal Goiano - Campus Morrinhos - Professor Marcel Melo - marcel.melo@ifgoiano.edu.br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w3schools.com/cssref/css_colors_legal.asp" TargetMode="External"/><Relationship Id="rId4" Type="http://schemas.openxmlformats.org/officeDocument/2006/relationships/hyperlink" Target="http://www.w3schools.com/cssref/css_colors.as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0" y="1583350"/>
            <a:ext cx="9144000" cy="1668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4800"/>
              <a:t>Tópicos Especiais</a:t>
            </a:r>
          </a:p>
          <a:p>
            <a:pPr lvl="0">
              <a:spcBef>
                <a:spcPts val="0"/>
              </a:spcBef>
              <a:buNone/>
            </a:pPr>
            <a:r>
              <a:rPr lang="pt-BR" sz="4800"/>
              <a:t>CSS: Texto e Fonte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chemeClr val="lt1"/>
                </a:solidFill>
              </a:rPr>
              <a:t>Unidade de medida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pt-BR" sz="1800"/>
              <a:t>Pixel</a:t>
            </a:r>
            <a:r>
              <a:rPr lang="pt-BR" sz="1800"/>
              <a:t> - Valor absoluto representado por um número seguido de </a:t>
            </a:r>
            <a:r>
              <a:rPr b="1" lang="pt-BR" sz="1800"/>
              <a:t>px. </a:t>
            </a:r>
            <a:r>
              <a:rPr lang="pt-BR" sz="1800"/>
              <a:t>Depende diretamente da resolução de tela do browser.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indent="-342900" lvl="0" marL="457200" rtl="0">
              <a:spcBef>
                <a:spcPts val="480"/>
              </a:spcBef>
              <a:buSzPct val="100000"/>
            </a:pPr>
            <a:r>
              <a:rPr b="1" lang="pt-BR" sz="1800"/>
              <a:t>Elemento</a:t>
            </a:r>
            <a:r>
              <a:rPr lang="pt-BR" sz="1800"/>
              <a:t> - 1 elemento equivale ao tamanho corrente da fonte (valor padrão 16 px, ou seja, 1em = 16px)</a:t>
            </a:r>
          </a:p>
          <a:p>
            <a:pPr indent="-342900" lvl="1" marL="914400" rtl="0">
              <a:spcBef>
                <a:spcPts val="480"/>
              </a:spcBef>
              <a:buSzPct val="100000"/>
            </a:pPr>
            <a:r>
              <a:rPr lang="pt-BR"/>
              <a:t>Valor relativo, ou seja, varia de acordo com o tamanho da tela/elemento pai. </a:t>
            </a:r>
          </a:p>
          <a:p>
            <a:pPr lvl="0" rtl="0">
              <a:spcBef>
                <a:spcPts val="48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480"/>
              </a:spcBef>
              <a:buSzPct val="100000"/>
            </a:pPr>
            <a:r>
              <a:rPr b="1" lang="pt-BR" sz="1800"/>
              <a:t>Porcentagem</a:t>
            </a:r>
            <a:r>
              <a:rPr lang="pt-BR" sz="1800"/>
              <a:t> - O tamanho do elemento é uma porcentagem do tamanho do seu ancestral</a:t>
            </a:r>
          </a:p>
          <a:p>
            <a:pPr indent="-342900" lvl="1" marL="914400">
              <a:spcBef>
                <a:spcPts val="480"/>
              </a:spcBef>
              <a:buSzPct val="100000"/>
            </a:pPr>
            <a:r>
              <a:rPr lang="pt-BR"/>
              <a:t>Valor relativo, ou seja, varia de acordo com o tamanho da tela/elemento pai.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CSS Text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b="1" lang="pt-BR" sz="1800"/>
              <a:t>text-indent</a:t>
            </a:r>
            <a:r>
              <a:rPr lang="pt-BR" sz="1800"/>
              <a:t> - Permite aplicar um recuo à primeira linha de um parágrafo.</a:t>
            </a:r>
          </a:p>
          <a:p>
            <a:pPr indent="-342900" lvl="1" marL="9144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pt-BR"/>
              <a:t>O tamanho do recuo é dado em uma unidade de medida (30px, 4em, 39%)</a:t>
            </a:r>
          </a:p>
          <a:p>
            <a:pPr indent="0" lvl="0" marL="457200" rtl="0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b="1" lang="pt-BR" sz="1800"/>
              <a:t>text-align</a:t>
            </a:r>
            <a:r>
              <a:rPr lang="pt-BR" sz="1800"/>
              <a:t> – Alinha textos horizontalmente a esquerda (</a:t>
            </a:r>
            <a:r>
              <a:rPr b="1" lang="pt-BR" sz="1800"/>
              <a:t>left</a:t>
            </a:r>
            <a:r>
              <a:rPr lang="pt-BR" sz="1800"/>
              <a:t>), a direita (</a:t>
            </a:r>
            <a:r>
              <a:rPr b="1" lang="pt-BR" sz="1800"/>
              <a:t>right</a:t>
            </a:r>
            <a:r>
              <a:rPr lang="pt-BR" sz="1800"/>
              <a:t>) ou centrados (</a:t>
            </a:r>
            <a:r>
              <a:rPr b="1" lang="pt-BR" sz="1800"/>
              <a:t>centred</a:t>
            </a:r>
            <a:r>
              <a:rPr lang="pt-BR" sz="1800"/>
              <a:t>). Também pode-se justificar o texto (</a:t>
            </a:r>
            <a:r>
              <a:rPr b="1" lang="pt-BR" sz="1800"/>
              <a:t>justify</a:t>
            </a:r>
            <a:r>
              <a:rPr lang="pt-BR" sz="1800"/>
              <a:t>)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b="1" lang="pt-BR" sz="1800"/>
              <a:t>text-decoration</a:t>
            </a:r>
            <a:r>
              <a:rPr lang="pt-BR" sz="1800"/>
              <a:t> - possibilita adicionar "efeitos" ou "decoração" em textos, como: sublinhado (</a:t>
            </a:r>
            <a:r>
              <a:rPr b="1" lang="pt-BR" sz="1800"/>
              <a:t>underline</a:t>
            </a:r>
            <a:r>
              <a:rPr lang="pt-BR" sz="1800"/>
              <a:t>), linha sobre o texto (</a:t>
            </a:r>
            <a:r>
              <a:rPr b="1" lang="pt-BR" sz="1800"/>
              <a:t>overline</a:t>
            </a:r>
            <a:r>
              <a:rPr lang="pt-BR" sz="1800"/>
              <a:t>) ou cortar o texto com uma linha (</a:t>
            </a:r>
            <a:r>
              <a:rPr b="1" lang="pt-BR" sz="1800"/>
              <a:t>line-throught</a:t>
            </a:r>
            <a:r>
              <a:rPr lang="pt-BR" sz="1800"/>
              <a:t>)</a:t>
            </a:r>
          </a:p>
          <a:p>
            <a:pPr indent="-342900" lvl="1" marL="9144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pt-BR"/>
              <a:t>Normalmente utilizado para tirar o sublinhado de links (text-decoration:none;)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chemeClr val="lt1"/>
                </a:solidFill>
              </a:rPr>
              <a:t>CSS Text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b="1" lang="pt-BR" sz="1800"/>
              <a:t>letter-spacing</a:t>
            </a:r>
            <a:r>
              <a:rPr lang="pt-BR" sz="1800"/>
              <a:t> – Define o espaçamento entre os caracteres de um texto</a:t>
            </a:r>
          </a:p>
          <a:p>
            <a:pPr indent="-342900" lvl="1" marL="9144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pt-BR"/>
              <a:t>O tamanho do espaçamento entre caracteres é dado em uma unidade de medida (30px, 4em, 39%)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b="1" lang="pt-BR" sz="1800"/>
              <a:t>text-transform</a:t>
            </a:r>
            <a:r>
              <a:rPr lang="pt-BR" sz="1800"/>
              <a:t> – controla a capitalização do texto. Primeira Letra Maiúscula (</a:t>
            </a:r>
            <a:r>
              <a:rPr b="1" lang="pt-BR" sz="1800"/>
              <a:t>Capitalize</a:t>
            </a:r>
            <a:r>
              <a:rPr lang="pt-BR" sz="1800"/>
              <a:t>), MAIÚSCULA (</a:t>
            </a:r>
            <a:r>
              <a:rPr b="1" lang="pt-BR" sz="1800"/>
              <a:t>uppercase)</a:t>
            </a:r>
            <a:r>
              <a:rPr lang="pt-BR" sz="1800"/>
              <a:t> ou minúscula (</a:t>
            </a:r>
            <a:r>
              <a:rPr b="1" lang="pt-BR" sz="1800"/>
              <a:t>lowercase</a:t>
            </a:r>
            <a:r>
              <a:rPr lang="pt-BR" sz="1800"/>
              <a:t>)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b="1" lang="pt-BR" sz="1800"/>
              <a:t>word-space</a:t>
            </a:r>
            <a:r>
              <a:rPr lang="pt-BR" sz="1800"/>
              <a:t> - Define o tamanho do espaço em branco entre as palavras. Esse tamanho pode ser definido como normal (normal) ou adicionado um tamanho usando px, em, % (30px, 4em).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chemeClr val="lt1"/>
                </a:solidFill>
              </a:rPr>
              <a:t>CSS Text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pt-BR" sz="1800"/>
              <a:t>direction</a:t>
            </a:r>
            <a:r>
              <a:rPr lang="pt-BR" sz="1800"/>
              <a:t> - Define a direção de escrita/leitura do texto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Os valores que direction pode assumir são: da esquerda para direita (</a:t>
            </a:r>
            <a:r>
              <a:rPr b="1" lang="pt-BR"/>
              <a:t>ltr</a:t>
            </a:r>
            <a:r>
              <a:rPr lang="pt-BR"/>
              <a:t>) ou da direita para esquerda (</a:t>
            </a:r>
            <a:r>
              <a:rPr b="1" lang="pt-BR"/>
              <a:t>rtl</a:t>
            </a:r>
            <a:r>
              <a:rPr lang="pt-BR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pt-BR" sz="1800"/>
              <a:t>line-height</a:t>
            </a:r>
            <a:r>
              <a:rPr lang="pt-BR" sz="1800"/>
              <a:t> - Define a altura da linha.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Valores podem ser definidos em tamanho normal (normal), um número multiplica o tamanho normal (2, que indica o dobro do tamanho normal) ou definir o tamanho usando uma medida de tamanho px, em, %. (30px, 4em)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600"/>
              </a:spcAft>
            </a:pPr>
            <a:r>
              <a:rPr b="1" lang="pt-BR"/>
              <a:t>vertical-align</a:t>
            </a:r>
            <a:r>
              <a:rPr lang="pt-BR"/>
              <a:t> - </a:t>
            </a:r>
            <a:r>
              <a:rPr lang="pt-BR" sz="1800"/>
              <a:t>Alinha textos verticalmente em subscrito (</a:t>
            </a:r>
            <a:r>
              <a:rPr b="1" lang="pt-BR" sz="1800"/>
              <a:t>sub</a:t>
            </a:r>
            <a:r>
              <a:rPr lang="pt-BR" sz="1800"/>
              <a:t>), superescrito (</a:t>
            </a:r>
            <a:r>
              <a:rPr b="1" lang="pt-BR" sz="1800"/>
              <a:t>super</a:t>
            </a:r>
            <a:r>
              <a:rPr lang="pt-BR" sz="1800"/>
              <a:t>), superior (</a:t>
            </a:r>
            <a:r>
              <a:rPr b="1" lang="pt-BR" sz="1800"/>
              <a:t>top</a:t>
            </a:r>
            <a:r>
              <a:rPr lang="pt-BR" sz="1800"/>
              <a:t>), no meio (</a:t>
            </a:r>
            <a:r>
              <a:rPr b="1" lang="pt-BR" sz="1800"/>
              <a:t>middle</a:t>
            </a:r>
            <a:r>
              <a:rPr lang="pt-BR" sz="1800"/>
              <a:t>), em baixo (</a:t>
            </a:r>
            <a:r>
              <a:rPr b="1" lang="pt-BR" sz="1800"/>
              <a:t>bottom</a:t>
            </a:r>
            <a:r>
              <a:rPr lang="pt-BR" sz="1800"/>
              <a:t>). 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chemeClr val="lt1"/>
                </a:solidFill>
              </a:rPr>
              <a:t>CSS Text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pt-BR" sz="1800"/>
              <a:t>text-shadow</a:t>
            </a:r>
            <a:r>
              <a:rPr lang="pt-BR" sz="1800"/>
              <a:t> - Define o efeito de sombra no texto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pt-BR"/>
              <a:t>text-shadow: h-shadow v-shadow blur-radius color</a:t>
            </a:r>
          </a:p>
          <a:p>
            <a:pPr indent="-228600" lvl="2" marL="1371600" rtl="0">
              <a:spcBef>
                <a:spcPts val="0"/>
              </a:spcBef>
            </a:pPr>
            <a:r>
              <a:rPr b="1" lang="pt-BR"/>
              <a:t>h-shadow</a:t>
            </a:r>
            <a:r>
              <a:rPr lang="pt-BR"/>
              <a:t> - Posição da sombra horizontal (obrigatório)</a:t>
            </a:r>
          </a:p>
          <a:p>
            <a:pPr indent="-228600" lvl="2" marL="1371600" rtl="0">
              <a:spcBef>
                <a:spcPts val="0"/>
              </a:spcBef>
            </a:pPr>
            <a:r>
              <a:rPr b="1" lang="pt-BR"/>
              <a:t>v-shadow</a:t>
            </a:r>
            <a:r>
              <a:rPr lang="pt-BR"/>
              <a:t> - Posição da sombra vertical (obrigatório)</a:t>
            </a:r>
          </a:p>
          <a:p>
            <a:pPr indent="-228600" lvl="2" marL="1371600" rtl="0">
              <a:spcBef>
                <a:spcPts val="0"/>
              </a:spcBef>
            </a:pPr>
            <a:r>
              <a:rPr b="1" lang="pt-BR"/>
              <a:t>blur-radius</a:t>
            </a:r>
            <a:r>
              <a:rPr lang="pt-BR"/>
              <a:t> - Radio de desfocagem. Default 0. (Opcional)</a:t>
            </a:r>
          </a:p>
          <a:p>
            <a:pPr indent="-228600" lvl="2" marL="1371600" rtl="0">
              <a:spcBef>
                <a:spcPts val="0"/>
              </a:spcBef>
            </a:pPr>
            <a:r>
              <a:rPr b="1" lang="pt-BR"/>
              <a:t>color</a:t>
            </a:r>
            <a:r>
              <a:rPr lang="pt-BR"/>
              <a:t> - Cor da sombra (Opcional)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b="1" lang="pt-BR" sz="1800"/>
              <a:t>white-space</a:t>
            </a:r>
            <a:r>
              <a:rPr lang="pt-BR" sz="1800"/>
              <a:t> - Define como espaços em branco dentro do elemento são tratados. Pode ser exibido apenas um espaço quebrando linha (</a:t>
            </a:r>
            <a:r>
              <a:rPr b="1" lang="pt-BR" sz="1800"/>
              <a:t>normal</a:t>
            </a:r>
            <a:r>
              <a:rPr lang="pt-BR" sz="1800"/>
              <a:t>) ou sem quebra de linha (</a:t>
            </a:r>
            <a:r>
              <a:rPr b="1" lang="pt-BR" sz="1800"/>
              <a:t>nowrap</a:t>
            </a:r>
            <a:r>
              <a:rPr lang="pt-BR" sz="1800"/>
              <a:t>), pode ser mantido como digitado sem quebra de linha (</a:t>
            </a:r>
            <a:r>
              <a:rPr b="1" lang="pt-BR" sz="1800"/>
              <a:t>pre</a:t>
            </a:r>
            <a:r>
              <a:rPr lang="pt-BR" sz="1800"/>
              <a:t>) ou com quebra de linhas automáticas (</a:t>
            </a:r>
            <a:r>
              <a:rPr b="1" lang="pt-BR" sz="1800"/>
              <a:t>pre-wrap</a:t>
            </a:r>
            <a:r>
              <a:rPr lang="pt-BR" sz="1800"/>
              <a:t>)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chemeClr val="lt1"/>
                </a:solidFill>
              </a:rPr>
              <a:t>CSS Text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pt-BR" sz="1800"/>
              <a:t>color</a:t>
            </a:r>
            <a:r>
              <a:rPr lang="pt-BR" sz="1800"/>
              <a:t> - Define a cor do texto</a:t>
            </a:r>
          </a:p>
          <a:p>
            <a:pPr indent="-228600" lvl="1" marL="914400" rtl="0">
              <a:spcBef>
                <a:spcPts val="0"/>
              </a:spcBef>
              <a:spcAft>
                <a:spcPts val="600"/>
              </a:spcAft>
            </a:pPr>
            <a:r>
              <a:rPr lang="pt-BR"/>
              <a:t>Uma cor pode ser definida por um valor hexadecimal [</a:t>
            </a:r>
            <a:r>
              <a:rPr b="1" lang="pt-BR"/>
              <a:t>#ff0000</a:t>
            </a:r>
            <a:r>
              <a:rPr lang="pt-BR"/>
              <a:t>], um valor RGB  [</a:t>
            </a:r>
            <a:r>
              <a:rPr b="1" lang="pt-BR"/>
              <a:t>rgb(255,0,0)</a:t>
            </a:r>
            <a:r>
              <a:rPr lang="pt-BR"/>
              <a:t>] ou pelo nome [</a:t>
            </a:r>
            <a:r>
              <a:rPr b="1" lang="pt-BR"/>
              <a:t>red</a:t>
            </a:r>
            <a:r>
              <a:rPr lang="pt-BR"/>
              <a:t>];</a:t>
            </a:r>
          </a:p>
          <a:p>
            <a:pPr indent="-228600" lvl="1" marL="914400" rtl="0">
              <a:spcBef>
                <a:spcPts val="0"/>
              </a:spcBef>
              <a:spcAft>
                <a:spcPts val="600"/>
              </a:spcAft>
            </a:pPr>
            <a:r>
              <a:rPr b="1" lang="pt-BR"/>
              <a:t>Outras definições podem ser usadas.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http://www.w3schools.com/cssref/css_colors_legal.asp</a:t>
            </a:r>
            <a:r>
              <a:rPr lang="pt-BR"/>
              <a:t> 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http://www.w3schools.com/cssref/css_colors.asp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chemeClr val="lt1"/>
                </a:solidFill>
              </a:rPr>
              <a:t>CSS Font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pt-BR" sz="1800"/>
              <a:t>font-family</a:t>
            </a:r>
            <a:r>
              <a:rPr lang="pt-BR" sz="1800"/>
              <a:t> - Define a família de fontes que serão utilizadas no texto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Deve ser utilizadas fontes instaladas no sistema.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Normalmente são definidos três fontes, caso a primeira não esteja instalada no sistema, o </a:t>
            </a:r>
            <a:r>
              <a:rPr i="1" lang="pt-BR"/>
              <a:t>browser</a:t>
            </a:r>
            <a:r>
              <a:rPr lang="pt-BR"/>
              <a:t> tenta utilizar a segunda.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Inicia com a fonte desejada e finaliza com uma fonte genérica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pt-BR" sz="1800"/>
              <a:t>font-style</a:t>
            </a:r>
            <a:r>
              <a:rPr lang="pt-BR" sz="1800"/>
              <a:t> - Define o estilo da fonte. Normalmente utilizado para definir o texto como itálico (</a:t>
            </a:r>
            <a:r>
              <a:rPr b="1" lang="pt-BR" sz="1800"/>
              <a:t>italic</a:t>
            </a:r>
            <a:r>
              <a:rPr lang="pt-BR" sz="1800"/>
              <a:t>), podendo ser exibido o texto como normal (normal).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pt-BR" sz="1800"/>
              <a:t>font-size</a:t>
            </a:r>
            <a:r>
              <a:rPr lang="pt-BR" sz="1800"/>
              <a:t> - Define o tamanho do texto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pt-BR"/>
              <a:t>O tamanho do texto pode ser definido de várias formas (unidades de medida): </a:t>
            </a:r>
            <a:r>
              <a:rPr b="1" lang="pt-BR"/>
              <a:t>px</a:t>
            </a:r>
            <a:r>
              <a:rPr lang="pt-BR"/>
              <a:t>, </a:t>
            </a:r>
            <a:r>
              <a:rPr b="1" lang="pt-BR"/>
              <a:t>em</a:t>
            </a:r>
            <a:r>
              <a:rPr lang="pt-BR"/>
              <a:t>, </a:t>
            </a:r>
            <a:r>
              <a:rPr b="1" lang="pt-BR"/>
              <a:t>%.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chemeClr val="lt1"/>
                </a:solidFill>
              </a:rPr>
              <a:t>CSS Font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pt-BR" sz="1800"/>
              <a:t>font-variant </a:t>
            </a:r>
            <a:r>
              <a:rPr lang="pt-BR" sz="1800"/>
              <a:t>- Utilizado para definir a fonte como </a:t>
            </a:r>
            <a:r>
              <a:rPr b="1" lang="pt-BR" sz="1800"/>
              <a:t>small-caps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pt-BR"/>
              <a:t>small-caps</a:t>
            </a:r>
            <a:r>
              <a:rPr lang="pt-BR"/>
              <a:t> - toda letra minúscula é convertida para letra maíuscula que aparecerá com um tamanho de fonte menor que o tamanho original do texto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b="1" lang="pt-BR" sz="1800"/>
              <a:t>font-weight</a:t>
            </a:r>
            <a:r>
              <a:rPr lang="pt-BR" sz="1800"/>
              <a:t> - Define a espessura dos caracteres no texto. Normalmente utilizado para deixar o texto negrito (</a:t>
            </a:r>
            <a:r>
              <a:rPr b="1" lang="pt-BR" sz="1800"/>
              <a:t>bold</a:t>
            </a:r>
            <a:r>
              <a:rPr lang="pt-BR" sz="1800"/>
              <a:t>), normal (</a:t>
            </a:r>
            <a:r>
              <a:rPr b="1" lang="pt-BR" sz="1800"/>
              <a:t>normal</a:t>
            </a:r>
            <a:r>
              <a:rPr lang="pt-BR" sz="1800"/>
              <a:t>) ou mais fino (</a:t>
            </a:r>
            <a:r>
              <a:rPr b="1" lang="pt-BR" sz="1800"/>
              <a:t>lighter</a:t>
            </a:r>
            <a:r>
              <a:rPr lang="pt-BR" sz="1800"/>
              <a:t>). O negrito pode ser definido em uma escala de </a:t>
            </a:r>
            <a:r>
              <a:rPr b="1" lang="pt-BR" sz="1800"/>
              <a:t>100 a 900</a:t>
            </a:r>
            <a:r>
              <a:rPr lang="pt-BR" sz="1800"/>
              <a:t>.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Unidade de medida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pt-BR"/>
              <a:t>Tamanhos no CSS podem ser definidos de várias formas: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pt-BR"/>
              <a:t>Absoluto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pt-BR"/>
              <a:t>Determina um tamanho fixo para o texto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pt-BR"/>
              <a:t>Não permite o usuário alterar o tamanho do elemento no browser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pt-BR"/>
              <a:t>Útil para definir tamanhos fixos.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pt-BR"/>
              <a:t>pixel (px), ponto (pt), mm (milimetro), centímetro (cm), polegada (pl)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1" marL="914400" rtl="0">
              <a:spcBef>
                <a:spcPts val="0"/>
              </a:spcBef>
            </a:pPr>
            <a:r>
              <a:rPr b="1" lang="pt-BR"/>
              <a:t>Relativo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pt-BR"/>
              <a:t>Determina o tamanho de acordo com outros elementos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pt-BR"/>
              <a:t>Permite o usuário alterar o tamanho do elemento no browser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pt-BR"/>
              <a:t>elemento (em), porcentagem (%)</a:t>
            </a:r>
          </a:p>
          <a:p>
            <a:pPr indent="0" lvl="0" marL="9144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IFGoiano 2016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